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2466"/>
  </p:normalViewPr>
  <p:slideViewPr>
    <p:cSldViewPr snapToGrid="0">
      <p:cViewPr varScale="1">
        <p:scale>
          <a:sx n="76" d="100"/>
          <a:sy n="76" d="100"/>
        </p:scale>
        <p:origin x="2504" y="4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_rels/data3.xml.rels><?xml version="1.0" encoding="UTF-8" standalone="yes"?>
<Relationships xmlns="http://schemas.openxmlformats.org/package/2006/relationships"><Relationship Id="rId8" Type="http://schemas.openxmlformats.org/officeDocument/2006/relationships/image" Target="../media/image20.svg" /><Relationship Id="rId3" Type="http://schemas.openxmlformats.org/officeDocument/2006/relationships/image" Target="../media/image15.png" /><Relationship Id="rId7" Type="http://schemas.openxmlformats.org/officeDocument/2006/relationships/image" Target="../media/image19.png" /><Relationship Id="rId2" Type="http://schemas.openxmlformats.org/officeDocument/2006/relationships/image" Target="../media/image14.svg" /><Relationship Id="rId1" Type="http://schemas.openxmlformats.org/officeDocument/2006/relationships/image" Target="../media/image13.png" /><Relationship Id="rId6" Type="http://schemas.openxmlformats.org/officeDocument/2006/relationships/image" Target="../media/image18.svg" /><Relationship Id="rId5" Type="http://schemas.openxmlformats.org/officeDocument/2006/relationships/image" Target="../media/image17.png" /><Relationship Id="rId10" Type="http://schemas.openxmlformats.org/officeDocument/2006/relationships/image" Target="../media/image22.svg" /><Relationship Id="rId4" Type="http://schemas.openxmlformats.org/officeDocument/2006/relationships/image" Target="../media/image16.svg" /><Relationship Id="rId9" Type="http://schemas.openxmlformats.org/officeDocument/2006/relationships/image" Target="../media/image21.png" /></Relationships>
</file>

<file path=ppt/diagrams/_rels/data4.xml.rels><?xml version="1.0" encoding="UTF-8" standalone="yes"?>
<Relationships xmlns="http://schemas.openxmlformats.org/package/2006/relationships"><Relationship Id="rId8" Type="http://schemas.openxmlformats.org/officeDocument/2006/relationships/image" Target="../media/image30.svg" /><Relationship Id="rId3" Type="http://schemas.openxmlformats.org/officeDocument/2006/relationships/image" Target="../media/image25.png" /><Relationship Id="rId7" Type="http://schemas.openxmlformats.org/officeDocument/2006/relationships/image" Target="../media/image29.png" /><Relationship Id="rId2" Type="http://schemas.openxmlformats.org/officeDocument/2006/relationships/image" Target="../media/image24.svg" /><Relationship Id="rId1" Type="http://schemas.openxmlformats.org/officeDocument/2006/relationships/image" Target="../media/image23.png" /><Relationship Id="rId6" Type="http://schemas.openxmlformats.org/officeDocument/2006/relationships/image" Target="../media/image28.svg" /><Relationship Id="rId5" Type="http://schemas.openxmlformats.org/officeDocument/2006/relationships/image" Target="../media/image27.png" /><Relationship Id="rId10" Type="http://schemas.openxmlformats.org/officeDocument/2006/relationships/image" Target="../media/image32.svg" /><Relationship Id="rId4" Type="http://schemas.openxmlformats.org/officeDocument/2006/relationships/image" Target="../media/image26.svg" /><Relationship Id="rId9" Type="http://schemas.openxmlformats.org/officeDocument/2006/relationships/image" Target="../media/image31.png" /></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 /><Relationship Id="rId3" Type="http://schemas.openxmlformats.org/officeDocument/2006/relationships/image" Target="../media/image15.png" /><Relationship Id="rId7" Type="http://schemas.openxmlformats.org/officeDocument/2006/relationships/image" Target="../media/image19.png" /><Relationship Id="rId2" Type="http://schemas.openxmlformats.org/officeDocument/2006/relationships/image" Target="../media/image14.svg" /><Relationship Id="rId1" Type="http://schemas.openxmlformats.org/officeDocument/2006/relationships/image" Target="../media/image13.png" /><Relationship Id="rId6" Type="http://schemas.openxmlformats.org/officeDocument/2006/relationships/image" Target="../media/image18.svg" /><Relationship Id="rId5" Type="http://schemas.openxmlformats.org/officeDocument/2006/relationships/image" Target="../media/image17.png" /><Relationship Id="rId10" Type="http://schemas.openxmlformats.org/officeDocument/2006/relationships/image" Target="../media/image22.svg" /><Relationship Id="rId4" Type="http://schemas.openxmlformats.org/officeDocument/2006/relationships/image" Target="../media/image16.svg" /><Relationship Id="rId9" Type="http://schemas.openxmlformats.org/officeDocument/2006/relationships/image" Target="../media/image21.png" /></Relationships>
</file>

<file path=ppt/diagrams/_rels/drawing4.xml.rels><?xml version="1.0" encoding="UTF-8" standalone="yes"?>
<Relationships xmlns="http://schemas.openxmlformats.org/package/2006/relationships"><Relationship Id="rId8" Type="http://schemas.openxmlformats.org/officeDocument/2006/relationships/image" Target="../media/image30.svg" /><Relationship Id="rId3" Type="http://schemas.openxmlformats.org/officeDocument/2006/relationships/image" Target="../media/image25.png" /><Relationship Id="rId7" Type="http://schemas.openxmlformats.org/officeDocument/2006/relationships/image" Target="../media/image29.png" /><Relationship Id="rId2" Type="http://schemas.openxmlformats.org/officeDocument/2006/relationships/image" Target="../media/image24.svg" /><Relationship Id="rId1" Type="http://schemas.openxmlformats.org/officeDocument/2006/relationships/image" Target="../media/image23.png" /><Relationship Id="rId6" Type="http://schemas.openxmlformats.org/officeDocument/2006/relationships/image" Target="../media/image28.svg" /><Relationship Id="rId5" Type="http://schemas.openxmlformats.org/officeDocument/2006/relationships/image" Target="../media/image27.png" /><Relationship Id="rId10" Type="http://schemas.openxmlformats.org/officeDocument/2006/relationships/image" Target="../media/image32.svg" /><Relationship Id="rId4" Type="http://schemas.openxmlformats.org/officeDocument/2006/relationships/image" Target="../media/image26.svg" /><Relationship Id="rId9" Type="http://schemas.openxmlformats.org/officeDocument/2006/relationships/image" Target="../media/image31.pn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D68FF5-87C7-4195-8BD2-D1D8270744D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F29DC1D-4549-42A2-8EC0-EDCAE4E676DE}">
      <dgm:prSet/>
      <dgm:spPr/>
      <dgm:t>
        <a:bodyPr/>
        <a:lstStyle/>
        <a:p>
          <a:r>
            <a:rPr lang="en-US"/>
            <a:t>Culture refers toward the shared values, beliefs, norms, and practices shaping individuals' behavior and how they interpret the world (Hofstede Perceptions, 2020).</a:t>
          </a:r>
        </a:p>
      </dgm:t>
    </dgm:pt>
    <dgm:pt modelId="{BBDC0752-A7D6-4BA5-A3E9-EC28863DCE55}" type="parTrans" cxnId="{EC028B95-96BE-4A07-95B8-1F896BA41D41}">
      <dgm:prSet/>
      <dgm:spPr/>
      <dgm:t>
        <a:bodyPr/>
        <a:lstStyle/>
        <a:p>
          <a:endParaRPr lang="en-US"/>
        </a:p>
      </dgm:t>
    </dgm:pt>
    <dgm:pt modelId="{DD41995E-C1FC-43A0-BEED-C1017C0C0AE7}" type="sibTrans" cxnId="{EC028B95-96BE-4A07-95B8-1F896BA41D41}">
      <dgm:prSet/>
      <dgm:spPr/>
      <dgm:t>
        <a:bodyPr/>
        <a:lstStyle/>
        <a:p>
          <a:endParaRPr lang="en-US"/>
        </a:p>
      </dgm:t>
    </dgm:pt>
    <dgm:pt modelId="{D263A6E2-9EE2-46B0-B61C-CB95CF035DCD}">
      <dgm:prSet/>
      <dgm:spPr/>
      <dgm:t>
        <a:bodyPr/>
        <a:lstStyle/>
        <a:p>
          <a:r>
            <a:rPr lang="en-US"/>
            <a:t>Cultural frameworks guide communication along with leadership across national boundaries in business (Spitzberg &amp; Changnon, 2020). Decision-making and relationship-building are also affected by these frameworks.</a:t>
          </a:r>
        </a:p>
      </dgm:t>
    </dgm:pt>
    <dgm:pt modelId="{7E72E493-4409-4508-9C2E-ABFE6D12AF1E}" type="parTrans" cxnId="{84CFCC3A-DE01-491A-969A-AACCA2AB4CD7}">
      <dgm:prSet/>
      <dgm:spPr/>
      <dgm:t>
        <a:bodyPr/>
        <a:lstStyle/>
        <a:p>
          <a:endParaRPr lang="en-US"/>
        </a:p>
      </dgm:t>
    </dgm:pt>
    <dgm:pt modelId="{9B51422D-A7A7-4AA7-A10A-EAB334460D50}" type="sibTrans" cxnId="{84CFCC3A-DE01-491A-969A-AACCA2AB4CD7}">
      <dgm:prSet/>
      <dgm:spPr/>
      <dgm:t>
        <a:bodyPr/>
        <a:lstStyle/>
        <a:p>
          <a:endParaRPr lang="en-US"/>
        </a:p>
      </dgm:t>
    </dgm:pt>
    <dgm:pt modelId="{7D1F0043-A65F-46BA-A70D-2EE7FF13D946}">
      <dgm:prSet/>
      <dgm:spPr/>
      <dgm:t>
        <a:bodyPr/>
        <a:lstStyle/>
        <a:p>
          <a:r>
            <a:rPr lang="en-US"/>
            <a:t>Communication style and power distance in individualism versus collectivism with time orientation plus attitudes toward uncertainty have been key cultural elements (Trompenaars &amp; Hampden-Turner, 2012; Hofstede Perceptions, 2020).</a:t>
          </a:r>
        </a:p>
      </dgm:t>
    </dgm:pt>
    <dgm:pt modelId="{C49A89F3-4291-44B8-97E7-53668DD51204}" type="parTrans" cxnId="{28DE7808-285B-472A-A3D4-CC64EAE0481B}">
      <dgm:prSet/>
      <dgm:spPr/>
      <dgm:t>
        <a:bodyPr/>
        <a:lstStyle/>
        <a:p>
          <a:endParaRPr lang="en-US"/>
        </a:p>
      </dgm:t>
    </dgm:pt>
    <dgm:pt modelId="{A0DE70A5-C029-4E58-B921-ED5FCC8D8136}" type="sibTrans" cxnId="{28DE7808-285B-472A-A3D4-CC64EAE0481B}">
      <dgm:prSet/>
      <dgm:spPr/>
      <dgm:t>
        <a:bodyPr/>
        <a:lstStyle/>
        <a:p>
          <a:endParaRPr lang="en-US"/>
        </a:p>
      </dgm:t>
    </dgm:pt>
    <dgm:pt modelId="{D3553ADA-602F-4137-A146-1B2E4F330E17}">
      <dgm:prSet/>
      <dgm:spPr/>
      <dgm:t>
        <a:bodyPr/>
        <a:lstStyle/>
        <a:p>
          <a:r>
            <a:rPr lang="en-US"/>
            <a:t>Misunderstandings frequently happen if companies use their own cultural assumptions with international partners without adaptation (Gannon &amp; Pillai, 2015).</a:t>
          </a:r>
        </a:p>
      </dgm:t>
    </dgm:pt>
    <dgm:pt modelId="{93F9CD98-2FDC-4214-96F0-3A9996B8ED02}" type="parTrans" cxnId="{F6385B53-10A7-484B-8BB1-C67A4866A144}">
      <dgm:prSet/>
      <dgm:spPr/>
      <dgm:t>
        <a:bodyPr/>
        <a:lstStyle/>
        <a:p>
          <a:endParaRPr lang="en-US"/>
        </a:p>
      </dgm:t>
    </dgm:pt>
    <dgm:pt modelId="{FAE0105A-3601-4FDF-9BF9-6F132AEFF511}" type="sibTrans" cxnId="{F6385B53-10A7-484B-8BB1-C67A4866A144}">
      <dgm:prSet/>
      <dgm:spPr/>
      <dgm:t>
        <a:bodyPr/>
        <a:lstStyle/>
        <a:p>
          <a:endParaRPr lang="en-US"/>
        </a:p>
      </dgm:t>
    </dgm:pt>
    <dgm:pt modelId="{E6AAD5AD-B518-480A-903C-EE87F574211E}">
      <dgm:prSet/>
      <dgm:spPr/>
      <dgm:t>
        <a:bodyPr/>
        <a:lstStyle/>
        <a:p>
          <a:r>
            <a:rPr lang="en-US"/>
            <a:t>It is of importance to understand of these elements during cross-cultural negotiations, specifically between Western and East Asian business environments (Thomas &amp; Peterson, 2017).</a:t>
          </a:r>
        </a:p>
      </dgm:t>
    </dgm:pt>
    <dgm:pt modelId="{3ACDDF48-A6A4-40BB-A5C0-D4E649D1565B}" type="parTrans" cxnId="{A22FC305-92F4-45C4-8B9C-AD3AD534B9DD}">
      <dgm:prSet/>
      <dgm:spPr/>
      <dgm:t>
        <a:bodyPr/>
        <a:lstStyle/>
        <a:p>
          <a:endParaRPr lang="en-US"/>
        </a:p>
      </dgm:t>
    </dgm:pt>
    <dgm:pt modelId="{AF4792D2-8949-4598-802A-89252DCA7AA4}" type="sibTrans" cxnId="{A22FC305-92F4-45C4-8B9C-AD3AD534B9DD}">
      <dgm:prSet/>
      <dgm:spPr/>
      <dgm:t>
        <a:bodyPr/>
        <a:lstStyle/>
        <a:p>
          <a:endParaRPr lang="en-US"/>
        </a:p>
      </dgm:t>
    </dgm:pt>
    <dgm:pt modelId="{2B92EEEE-1657-FA42-9D63-BAB1FFEBEDBE}" type="pres">
      <dgm:prSet presAssocID="{4FD68FF5-87C7-4195-8BD2-D1D8270744DB}" presName="vert0" presStyleCnt="0">
        <dgm:presLayoutVars>
          <dgm:dir/>
          <dgm:animOne val="branch"/>
          <dgm:animLvl val="lvl"/>
        </dgm:presLayoutVars>
      </dgm:prSet>
      <dgm:spPr/>
    </dgm:pt>
    <dgm:pt modelId="{362CA4CC-A484-DD47-B7D7-1C6A5F07EBC0}" type="pres">
      <dgm:prSet presAssocID="{1F29DC1D-4549-42A2-8EC0-EDCAE4E676DE}" presName="thickLine" presStyleLbl="alignNode1" presStyleIdx="0" presStyleCnt="5"/>
      <dgm:spPr/>
    </dgm:pt>
    <dgm:pt modelId="{29209868-8F98-F24F-9F0D-CC8A5DBBE07F}" type="pres">
      <dgm:prSet presAssocID="{1F29DC1D-4549-42A2-8EC0-EDCAE4E676DE}" presName="horz1" presStyleCnt="0"/>
      <dgm:spPr/>
    </dgm:pt>
    <dgm:pt modelId="{24DB28E4-10EC-D546-B18C-7DE03DDEE469}" type="pres">
      <dgm:prSet presAssocID="{1F29DC1D-4549-42A2-8EC0-EDCAE4E676DE}" presName="tx1" presStyleLbl="revTx" presStyleIdx="0" presStyleCnt="5"/>
      <dgm:spPr/>
    </dgm:pt>
    <dgm:pt modelId="{C7B81527-0664-3442-BE1B-11C948EE5330}" type="pres">
      <dgm:prSet presAssocID="{1F29DC1D-4549-42A2-8EC0-EDCAE4E676DE}" presName="vert1" presStyleCnt="0"/>
      <dgm:spPr/>
    </dgm:pt>
    <dgm:pt modelId="{97F44EB3-5456-384D-BA67-4D69B56F3F8D}" type="pres">
      <dgm:prSet presAssocID="{D263A6E2-9EE2-46B0-B61C-CB95CF035DCD}" presName="thickLine" presStyleLbl="alignNode1" presStyleIdx="1" presStyleCnt="5"/>
      <dgm:spPr/>
    </dgm:pt>
    <dgm:pt modelId="{DBE5FEF2-5F0B-864B-A92A-9C5A39B515D1}" type="pres">
      <dgm:prSet presAssocID="{D263A6E2-9EE2-46B0-B61C-CB95CF035DCD}" presName="horz1" presStyleCnt="0"/>
      <dgm:spPr/>
    </dgm:pt>
    <dgm:pt modelId="{603C485E-2A58-8F48-B956-64CE08A97967}" type="pres">
      <dgm:prSet presAssocID="{D263A6E2-9EE2-46B0-B61C-CB95CF035DCD}" presName="tx1" presStyleLbl="revTx" presStyleIdx="1" presStyleCnt="5"/>
      <dgm:spPr/>
    </dgm:pt>
    <dgm:pt modelId="{D90EA70A-83EB-4F46-BE38-CCBF5C3DA935}" type="pres">
      <dgm:prSet presAssocID="{D263A6E2-9EE2-46B0-B61C-CB95CF035DCD}" presName="vert1" presStyleCnt="0"/>
      <dgm:spPr/>
    </dgm:pt>
    <dgm:pt modelId="{6FF6674C-01F9-DF45-B235-AC9A9FF0125B}" type="pres">
      <dgm:prSet presAssocID="{7D1F0043-A65F-46BA-A70D-2EE7FF13D946}" presName="thickLine" presStyleLbl="alignNode1" presStyleIdx="2" presStyleCnt="5"/>
      <dgm:spPr/>
    </dgm:pt>
    <dgm:pt modelId="{3B1BFC7C-2BE6-7247-80C4-55CC91D0DF7C}" type="pres">
      <dgm:prSet presAssocID="{7D1F0043-A65F-46BA-A70D-2EE7FF13D946}" presName="horz1" presStyleCnt="0"/>
      <dgm:spPr/>
    </dgm:pt>
    <dgm:pt modelId="{1790CEF5-C164-6140-ACB3-F071E6C7F582}" type="pres">
      <dgm:prSet presAssocID="{7D1F0043-A65F-46BA-A70D-2EE7FF13D946}" presName="tx1" presStyleLbl="revTx" presStyleIdx="2" presStyleCnt="5"/>
      <dgm:spPr/>
    </dgm:pt>
    <dgm:pt modelId="{55F69C85-F347-DE4F-9CA9-6CA22E29328A}" type="pres">
      <dgm:prSet presAssocID="{7D1F0043-A65F-46BA-A70D-2EE7FF13D946}" presName="vert1" presStyleCnt="0"/>
      <dgm:spPr/>
    </dgm:pt>
    <dgm:pt modelId="{69AC44F1-FBC2-444B-A214-5B0FDD5268FD}" type="pres">
      <dgm:prSet presAssocID="{D3553ADA-602F-4137-A146-1B2E4F330E17}" presName="thickLine" presStyleLbl="alignNode1" presStyleIdx="3" presStyleCnt="5"/>
      <dgm:spPr/>
    </dgm:pt>
    <dgm:pt modelId="{863628CE-CE5F-6140-86D7-784BD857C17A}" type="pres">
      <dgm:prSet presAssocID="{D3553ADA-602F-4137-A146-1B2E4F330E17}" presName="horz1" presStyleCnt="0"/>
      <dgm:spPr/>
    </dgm:pt>
    <dgm:pt modelId="{4D9742EC-7B50-664D-938A-8DA9851E3515}" type="pres">
      <dgm:prSet presAssocID="{D3553ADA-602F-4137-A146-1B2E4F330E17}" presName="tx1" presStyleLbl="revTx" presStyleIdx="3" presStyleCnt="5"/>
      <dgm:spPr/>
    </dgm:pt>
    <dgm:pt modelId="{F2FFA862-B007-3741-AB8B-5B64F2C7C90F}" type="pres">
      <dgm:prSet presAssocID="{D3553ADA-602F-4137-A146-1B2E4F330E17}" presName="vert1" presStyleCnt="0"/>
      <dgm:spPr/>
    </dgm:pt>
    <dgm:pt modelId="{E4BBFC88-2C0A-504B-A080-7EE12482D23B}" type="pres">
      <dgm:prSet presAssocID="{E6AAD5AD-B518-480A-903C-EE87F574211E}" presName="thickLine" presStyleLbl="alignNode1" presStyleIdx="4" presStyleCnt="5"/>
      <dgm:spPr/>
    </dgm:pt>
    <dgm:pt modelId="{BEA96967-BFBD-F048-BE0D-662721F3860A}" type="pres">
      <dgm:prSet presAssocID="{E6AAD5AD-B518-480A-903C-EE87F574211E}" presName="horz1" presStyleCnt="0"/>
      <dgm:spPr/>
    </dgm:pt>
    <dgm:pt modelId="{94DC2E4D-29BE-7C41-A8CF-94A2A53CCD70}" type="pres">
      <dgm:prSet presAssocID="{E6AAD5AD-B518-480A-903C-EE87F574211E}" presName="tx1" presStyleLbl="revTx" presStyleIdx="4" presStyleCnt="5"/>
      <dgm:spPr/>
    </dgm:pt>
    <dgm:pt modelId="{1746BAD7-CD9A-A943-9FF4-8A0AE943756C}" type="pres">
      <dgm:prSet presAssocID="{E6AAD5AD-B518-480A-903C-EE87F574211E}" presName="vert1" presStyleCnt="0"/>
      <dgm:spPr/>
    </dgm:pt>
  </dgm:ptLst>
  <dgm:cxnLst>
    <dgm:cxn modelId="{A22FC305-92F4-45C4-8B9C-AD3AD534B9DD}" srcId="{4FD68FF5-87C7-4195-8BD2-D1D8270744DB}" destId="{E6AAD5AD-B518-480A-903C-EE87F574211E}" srcOrd="4" destOrd="0" parTransId="{3ACDDF48-A6A4-40BB-A5C0-D4E649D1565B}" sibTransId="{AF4792D2-8949-4598-802A-89252DCA7AA4}"/>
    <dgm:cxn modelId="{28DE7808-285B-472A-A3D4-CC64EAE0481B}" srcId="{4FD68FF5-87C7-4195-8BD2-D1D8270744DB}" destId="{7D1F0043-A65F-46BA-A70D-2EE7FF13D946}" srcOrd="2" destOrd="0" parTransId="{C49A89F3-4291-44B8-97E7-53668DD51204}" sibTransId="{A0DE70A5-C029-4E58-B921-ED5FCC8D8136}"/>
    <dgm:cxn modelId="{84CFCC3A-DE01-491A-969A-AACCA2AB4CD7}" srcId="{4FD68FF5-87C7-4195-8BD2-D1D8270744DB}" destId="{D263A6E2-9EE2-46B0-B61C-CB95CF035DCD}" srcOrd="1" destOrd="0" parTransId="{7E72E493-4409-4508-9C2E-ABFE6D12AF1E}" sibTransId="{9B51422D-A7A7-4AA7-A10A-EAB334460D50}"/>
    <dgm:cxn modelId="{1ECD985D-43DC-8E4C-82EC-008EC7AFE75F}" type="presOf" srcId="{D263A6E2-9EE2-46B0-B61C-CB95CF035DCD}" destId="{603C485E-2A58-8F48-B956-64CE08A97967}" srcOrd="0" destOrd="0" presId="urn:microsoft.com/office/officeart/2008/layout/LinedList"/>
    <dgm:cxn modelId="{F6385B53-10A7-484B-8BB1-C67A4866A144}" srcId="{4FD68FF5-87C7-4195-8BD2-D1D8270744DB}" destId="{D3553ADA-602F-4137-A146-1B2E4F330E17}" srcOrd="3" destOrd="0" parTransId="{93F9CD98-2FDC-4214-96F0-3A9996B8ED02}" sibTransId="{FAE0105A-3601-4FDF-9BF9-6F132AEFF511}"/>
    <dgm:cxn modelId="{EE39F289-2307-D049-B48E-EE3FD3414FE4}" type="presOf" srcId="{D3553ADA-602F-4137-A146-1B2E4F330E17}" destId="{4D9742EC-7B50-664D-938A-8DA9851E3515}" srcOrd="0" destOrd="0" presId="urn:microsoft.com/office/officeart/2008/layout/LinedList"/>
    <dgm:cxn modelId="{EC028B95-96BE-4A07-95B8-1F896BA41D41}" srcId="{4FD68FF5-87C7-4195-8BD2-D1D8270744DB}" destId="{1F29DC1D-4549-42A2-8EC0-EDCAE4E676DE}" srcOrd="0" destOrd="0" parTransId="{BBDC0752-A7D6-4BA5-A3E9-EC28863DCE55}" sibTransId="{DD41995E-C1FC-43A0-BEED-C1017C0C0AE7}"/>
    <dgm:cxn modelId="{FC9A4599-8D85-A84A-B74C-2AAF652B9A2F}" type="presOf" srcId="{4FD68FF5-87C7-4195-8BD2-D1D8270744DB}" destId="{2B92EEEE-1657-FA42-9D63-BAB1FFEBEDBE}" srcOrd="0" destOrd="0" presId="urn:microsoft.com/office/officeart/2008/layout/LinedList"/>
    <dgm:cxn modelId="{80A53B9B-7287-A040-A371-E9574E33F68D}" type="presOf" srcId="{7D1F0043-A65F-46BA-A70D-2EE7FF13D946}" destId="{1790CEF5-C164-6140-ACB3-F071E6C7F582}" srcOrd="0" destOrd="0" presId="urn:microsoft.com/office/officeart/2008/layout/LinedList"/>
    <dgm:cxn modelId="{4284E3C8-DA51-6E4E-A93D-D5CD1CA9C6EC}" type="presOf" srcId="{1F29DC1D-4549-42A2-8EC0-EDCAE4E676DE}" destId="{24DB28E4-10EC-D546-B18C-7DE03DDEE469}" srcOrd="0" destOrd="0" presId="urn:microsoft.com/office/officeart/2008/layout/LinedList"/>
    <dgm:cxn modelId="{59AEAEDF-5960-BD4A-9C09-962A870776E0}" type="presOf" srcId="{E6AAD5AD-B518-480A-903C-EE87F574211E}" destId="{94DC2E4D-29BE-7C41-A8CF-94A2A53CCD70}" srcOrd="0" destOrd="0" presId="urn:microsoft.com/office/officeart/2008/layout/LinedList"/>
    <dgm:cxn modelId="{1EF92CAD-0A82-FD40-888D-FE03978DAF3C}" type="presParOf" srcId="{2B92EEEE-1657-FA42-9D63-BAB1FFEBEDBE}" destId="{362CA4CC-A484-DD47-B7D7-1C6A5F07EBC0}" srcOrd="0" destOrd="0" presId="urn:microsoft.com/office/officeart/2008/layout/LinedList"/>
    <dgm:cxn modelId="{523E2BEE-6247-744A-8C86-6C1465D88242}" type="presParOf" srcId="{2B92EEEE-1657-FA42-9D63-BAB1FFEBEDBE}" destId="{29209868-8F98-F24F-9F0D-CC8A5DBBE07F}" srcOrd="1" destOrd="0" presId="urn:microsoft.com/office/officeart/2008/layout/LinedList"/>
    <dgm:cxn modelId="{CAB8742B-2830-C34B-B8AC-9A5575A7EA31}" type="presParOf" srcId="{29209868-8F98-F24F-9F0D-CC8A5DBBE07F}" destId="{24DB28E4-10EC-D546-B18C-7DE03DDEE469}" srcOrd="0" destOrd="0" presId="urn:microsoft.com/office/officeart/2008/layout/LinedList"/>
    <dgm:cxn modelId="{5EA5D886-3E06-8446-8435-B2D24284E652}" type="presParOf" srcId="{29209868-8F98-F24F-9F0D-CC8A5DBBE07F}" destId="{C7B81527-0664-3442-BE1B-11C948EE5330}" srcOrd="1" destOrd="0" presId="urn:microsoft.com/office/officeart/2008/layout/LinedList"/>
    <dgm:cxn modelId="{C570B9D2-4546-C946-BED0-25A3384AF6D4}" type="presParOf" srcId="{2B92EEEE-1657-FA42-9D63-BAB1FFEBEDBE}" destId="{97F44EB3-5456-384D-BA67-4D69B56F3F8D}" srcOrd="2" destOrd="0" presId="urn:microsoft.com/office/officeart/2008/layout/LinedList"/>
    <dgm:cxn modelId="{865018AA-4864-9A47-ACCF-B055CE60CFE9}" type="presParOf" srcId="{2B92EEEE-1657-FA42-9D63-BAB1FFEBEDBE}" destId="{DBE5FEF2-5F0B-864B-A92A-9C5A39B515D1}" srcOrd="3" destOrd="0" presId="urn:microsoft.com/office/officeart/2008/layout/LinedList"/>
    <dgm:cxn modelId="{D5F5F744-92A1-624B-B745-508A81C22DC3}" type="presParOf" srcId="{DBE5FEF2-5F0B-864B-A92A-9C5A39B515D1}" destId="{603C485E-2A58-8F48-B956-64CE08A97967}" srcOrd="0" destOrd="0" presId="urn:microsoft.com/office/officeart/2008/layout/LinedList"/>
    <dgm:cxn modelId="{01A85B4E-B1DC-E34B-BA79-D17B0FE13F0D}" type="presParOf" srcId="{DBE5FEF2-5F0B-864B-A92A-9C5A39B515D1}" destId="{D90EA70A-83EB-4F46-BE38-CCBF5C3DA935}" srcOrd="1" destOrd="0" presId="urn:microsoft.com/office/officeart/2008/layout/LinedList"/>
    <dgm:cxn modelId="{1181CCE0-C0B6-104A-B124-6FBE9DA44C60}" type="presParOf" srcId="{2B92EEEE-1657-FA42-9D63-BAB1FFEBEDBE}" destId="{6FF6674C-01F9-DF45-B235-AC9A9FF0125B}" srcOrd="4" destOrd="0" presId="urn:microsoft.com/office/officeart/2008/layout/LinedList"/>
    <dgm:cxn modelId="{6B961BE4-698E-D640-AE79-C69ACEB7D66E}" type="presParOf" srcId="{2B92EEEE-1657-FA42-9D63-BAB1FFEBEDBE}" destId="{3B1BFC7C-2BE6-7247-80C4-55CC91D0DF7C}" srcOrd="5" destOrd="0" presId="urn:microsoft.com/office/officeart/2008/layout/LinedList"/>
    <dgm:cxn modelId="{87F95667-03C6-6A49-AEA6-E4DE908C2466}" type="presParOf" srcId="{3B1BFC7C-2BE6-7247-80C4-55CC91D0DF7C}" destId="{1790CEF5-C164-6140-ACB3-F071E6C7F582}" srcOrd="0" destOrd="0" presId="urn:microsoft.com/office/officeart/2008/layout/LinedList"/>
    <dgm:cxn modelId="{9E11A299-8B57-524D-B11E-F0B0E1E2D131}" type="presParOf" srcId="{3B1BFC7C-2BE6-7247-80C4-55CC91D0DF7C}" destId="{55F69C85-F347-DE4F-9CA9-6CA22E29328A}" srcOrd="1" destOrd="0" presId="urn:microsoft.com/office/officeart/2008/layout/LinedList"/>
    <dgm:cxn modelId="{A09227AE-915F-A64D-8102-328A3B8C0FDA}" type="presParOf" srcId="{2B92EEEE-1657-FA42-9D63-BAB1FFEBEDBE}" destId="{69AC44F1-FBC2-444B-A214-5B0FDD5268FD}" srcOrd="6" destOrd="0" presId="urn:microsoft.com/office/officeart/2008/layout/LinedList"/>
    <dgm:cxn modelId="{53891283-6990-ED41-9EFE-D5C6C945C49B}" type="presParOf" srcId="{2B92EEEE-1657-FA42-9D63-BAB1FFEBEDBE}" destId="{863628CE-CE5F-6140-86D7-784BD857C17A}" srcOrd="7" destOrd="0" presId="urn:microsoft.com/office/officeart/2008/layout/LinedList"/>
    <dgm:cxn modelId="{BFD04024-B2A4-3644-8076-195183CC6D9E}" type="presParOf" srcId="{863628CE-CE5F-6140-86D7-784BD857C17A}" destId="{4D9742EC-7B50-664D-938A-8DA9851E3515}" srcOrd="0" destOrd="0" presId="urn:microsoft.com/office/officeart/2008/layout/LinedList"/>
    <dgm:cxn modelId="{52DD1300-4354-5544-AFCB-4F68C7699CEA}" type="presParOf" srcId="{863628CE-CE5F-6140-86D7-784BD857C17A}" destId="{F2FFA862-B007-3741-AB8B-5B64F2C7C90F}" srcOrd="1" destOrd="0" presId="urn:microsoft.com/office/officeart/2008/layout/LinedList"/>
    <dgm:cxn modelId="{F10A4F79-C8DF-C943-9FB1-EE6F5E9F66B6}" type="presParOf" srcId="{2B92EEEE-1657-FA42-9D63-BAB1FFEBEDBE}" destId="{E4BBFC88-2C0A-504B-A080-7EE12482D23B}" srcOrd="8" destOrd="0" presId="urn:microsoft.com/office/officeart/2008/layout/LinedList"/>
    <dgm:cxn modelId="{DCA33AE8-F293-EC4A-812F-4F45168EF0A0}" type="presParOf" srcId="{2B92EEEE-1657-FA42-9D63-BAB1FFEBEDBE}" destId="{BEA96967-BFBD-F048-BE0D-662721F3860A}" srcOrd="9" destOrd="0" presId="urn:microsoft.com/office/officeart/2008/layout/LinedList"/>
    <dgm:cxn modelId="{E10BCF27-4497-614E-8A72-B25565998975}" type="presParOf" srcId="{BEA96967-BFBD-F048-BE0D-662721F3860A}" destId="{94DC2E4D-29BE-7C41-A8CF-94A2A53CCD70}" srcOrd="0" destOrd="0" presId="urn:microsoft.com/office/officeart/2008/layout/LinedList"/>
    <dgm:cxn modelId="{3F130817-2D52-0948-BB98-C2D10217A326}" type="presParOf" srcId="{BEA96967-BFBD-F048-BE0D-662721F3860A}" destId="{1746BAD7-CD9A-A943-9FF4-8A0AE943756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B2838C-F337-4CD3-AD06-2912C7B9DAF5}" type="doc">
      <dgm:prSet loTypeId="urn:microsoft.com/office/officeart/2005/8/layout/default" loCatId="list" qsTypeId="urn:microsoft.com/office/officeart/2005/8/quickstyle/simple2" qsCatId="simple" csTypeId="urn:microsoft.com/office/officeart/2005/8/colors/accent3_2" csCatId="accent3"/>
      <dgm:spPr/>
      <dgm:t>
        <a:bodyPr/>
        <a:lstStyle/>
        <a:p>
          <a:endParaRPr lang="en-US"/>
        </a:p>
      </dgm:t>
    </dgm:pt>
    <dgm:pt modelId="{AB6E4500-2BBC-486C-9D69-E661BC21AF69}">
      <dgm:prSet/>
      <dgm:spPr/>
      <dgm:t>
        <a:bodyPr/>
        <a:lstStyle/>
        <a:p>
          <a:r>
            <a:rPr lang="en-GB" b="0" i="0"/>
            <a:t>Chinese business culture places high importance on </a:t>
          </a:r>
          <a:r>
            <a:rPr lang="en-GB" b="1" i="0"/>
            <a:t>guanxi</a:t>
          </a:r>
          <a:r>
            <a:rPr lang="en-US" b="0" i="0"/>
            <a:t>—</a:t>
          </a:r>
          <a:r>
            <a:rPr lang="en-GB" b="0" i="0"/>
            <a:t>personal trust and long-term relationship-building—before any deal is made (Chen et al., 2018).</a:t>
          </a:r>
          <a:endParaRPr lang="en-US"/>
        </a:p>
      </dgm:t>
    </dgm:pt>
    <dgm:pt modelId="{18DF0712-3B3C-40DD-AE0F-79E6FCDE7260}" type="parTrans" cxnId="{4B191802-9208-4EF9-8205-FD8D426B0446}">
      <dgm:prSet/>
      <dgm:spPr/>
      <dgm:t>
        <a:bodyPr/>
        <a:lstStyle/>
        <a:p>
          <a:endParaRPr lang="en-US"/>
        </a:p>
      </dgm:t>
    </dgm:pt>
    <dgm:pt modelId="{B10781BF-9BE8-4011-8B8A-5B783729BFB1}" type="sibTrans" cxnId="{4B191802-9208-4EF9-8205-FD8D426B0446}">
      <dgm:prSet/>
      <dgm:spPr/>
      <dgm:t>
        <a:bodyPr/>
        <a:lstStyle/>
        <a:p>
          <a:endParaRPr lang="en-US"/>
        </a:p>
      </dgm:t>
    </dgm:pt>
    <dgm:pt modelId="{FDF68493-D8E2-4CA6-A604-6091640527C9}">
      <dgm:prSet/>
      <dgm:spPr/>
      <dgm:t>
        <a:bodyPr/>
        <a:lstStyle/>
        <a:p>
          <a:r>
            <a:rPr lang="en-GB" b="0" i="0"/>
            <a:t>British firms, by contrast, often adopt a </a:t>
          </a:r>
          <a:r>
            <a:rPr lang="en-GB" b="1" i="0"/>
            <a:t>task-oriented and transactional</a:t>
          </a:r>
          <a:r>
            <a:rPr lang="en-GB" b="0" i="0"/>
            <a:t> approach, focusing on results over relationships (Thomas &amp; Peterson, 2017).</a:t>
          </a:r>
          <a:endParaRPr lang="en-US"/>
        </a:p>
      </dgm:t>
    </dgm:pt>
    <dgm:pt modelId="{AECC657F-BFDB-4AC9-92BF-FB2EA7C7110B}" type="parTrans" cxnId="{F3DDCDD3-9ED3-41E2-B19A-8C38EF04CECB}">
      <dgm:prSet/>
      <dgm:spPr/>
      <dgm:t>
        <a:bodyPr/>
        <a:lstStyle/>
        <a:p>
          <a:endParaRPr lang="en-US"/>
        </a:p>
      </dgm:t>
    </dgm:pt>
    <dgm:pt modelId="{2C09CC49-05DF-4EB4-A935-82BE4E3DD8E2}" type="sibTrans" cxnId="{F3DDCDD3-9ED3-41E2-B19A-8C38EF04CECB}">
      <dgm:prSet/>
      <dgm:spPr/>
      <dgm:t>
        <a:bodyPr/>
        <a:lstStyle/>
        <a:p>
          <a:endParaRPr lang="en-US"/>
        </a:p>
      </dgm:t>
    </dgm:pt>
    <dgm:pt modelId="{04D5B337-532E-43EB-8757-F225211D9093}">
      <dgm:prSet/>
      <dgm:spPr/>
      <dgm:t>
        <a:bodyPr/>
        <a:lstStyle/>
        <a:p>
          <a:r>
            <a:rPr lang="en-GB" b="0" i="0"/>
            <a:t>In China, </a:t>
          </a:r>
          <a:r>
            <a:rPr lang="en-GB" b="1" i="0"/>
            <a:t>indirect communication</a:t>
          </a:r>
          <a:r>
            <a:rPr lang="en-GB" b="0" i="0"/>
            <a:t> preserves harmony and avoids embarrassment, while UK professionals value openness and assertiveness (Meyer, 2015).</a:t>
          </a:r>
          <a:endParaRPr lang="en-US"/>
        </a:p>
      </dgm:t>
    </dgm:pt>
    <dgm:pt modelId="{279BF569-79BC-4147-8134-35625F285845}" type="parTrans" cxnId="{1030A9B1-295A-4068-92D1-EBCBDF605696}">
      <dgm:prSet/>
      <dgm:spPr/>
      <dgm:t>
        <a:bodyPr/>
        <a:lstStyle/>
        <a:p>
          <a:endParaRPr lang="en-US"/>
        </a:p>
      </dgm:t>
    </dgm:pt>
    <dgm:pt modelId="{B5228D55-6966-4941-B6DA-6F238FBC0D71}" type="sibTrans" cxnId="{1030A9B1-295A-4068-92D1-EBCBDF605696}">
      <dgm:prSet/>
      <dgm:spPr/>
      <dgm:t>
        <a:bodyPr/>
        <a:lstStyle/>
        <a:p>
          <a:endParaRPr lang="en-US"/>
        </a:p>
      </dgm:t>
    </dgm:pt>
    <dgm:pt modelId="{82A6F7D7-68F9-4D8D-B249-AB3BBDD72719}">
      <dgm:prSet/>
      <dgm:spPr/>
      <dgm:t>
        <a:bodyPr/>
        <a:lstStyle/>
        <a:p>
          <a:r>
            <a:rPr lang="en-GB" b="0" i="0"/>
            <a:t>A direct negotiation style may unintentionally be seen as aggressive or disrespectful in Chinese culture, damaging rapport (Zhao &amp; McDonald, 2019).</a:t>
          </a:r>
          <a:endParaRPr lang="en-US"/>
        </a:p>
      </dgm:t>
    </dgm:pt>
    <dgm:pt modelId="{9B89F4E6-D7FB-4239-A345-07CDAA443669}" type="parTrans" cxnId="{28C952C0-ADBD-452F-B5E2-AFBD85BD4FEF}">
      <dgm:prSet/>
      <dgm:spPr/>
      <dgm:t>
        <a:bodyPr/>
        <a:lstStyle/>
        <a:p>
          <a:endParaRPr lang="en-US"/>
        </a:p>
      </dgm:t>
    </dgm:pt>
    <dgm:pt modelId="{4D8D1240-7BE7-41EA-9A0F-5955D1F21CE3}" type="sibTrans" cxnId="{28C952C0-ADBD-452F-B5E2-AFBD85BD4FEF}">
      <dgm:prSet/>
      <dgm:spPr/>
      <dgm:t>
        <a:bodyPr/>
        <a:lstStyle/>
        <a:p>
          <a:endParaRPr lang="en-US"/>
        </a:p>
      </dgm:t>
    </dgm:pt>
    <dgm:pt modelId="{C3E7C8C0-59F3-4D12-ACC3-7B4361471B74}">
      <dgm:prSet/>
      <dgm:spPr/>
      <dgm:t>
        <a:bodyPr/>
        <a:lstStyle/>
        <a:p>
          <a:r>
            <a:rPr lang="en-GB" b="0" i="0"/>
            <a:t>Understanding and adapting to these contrasting expectations is critical for building trust and preventing breakdowns in communication.</a:t>
          </a:r>
          <a:endParaRPr lang="en-US"/>
        </a:p>
      </dgm:t>
    </dgm:pt>
    <dgm:pt modelId="{8429CFF4-8BE3-4BA5-A19A-09CBC47F2BA9}" type="parTrans" cxnId="{AF3C3E20-E915-4999-B059-E5265307AB02}">
      <dgm:prSet/>
      <dgm:spPr/>
      <dgm:t>
        <a:bodyPr/>
        <a:lstStyle/>
        <a:p>
          <a:endParaRPr lang="en-US"/>
        </a:p>
      </dgm:t>
    </dgm:pt>
    <dgm:pt modelId="{D5202522-CB62-45A0-9873-EA1D2F798940}" type="sibTrans" cxnId="{AF3C3E20-E915-4999-B059-E5265307AB02}">
      <dgm:prSet/>
      <dgm:spPr/>
      <dgm:t>
        <a:bodyPr/>
        <a:lstStyle/>
        <a:p>
          <a:endParaRPr lang="en-US"/>
        </a:p>
      </dgm:t>
    </dgm:pt>
    <dgm:pt modelId="{C02D873D-4B9C-8D45-B9D0-63AD6447C19B}" type="pres">
      <dgm:prSet presAssocID="{05B2838C-F337-4CD3-AD06-2912C7B9DAF5}" presName="diagram" presStyleCnt="0">
        <dgm:presLayoutVars>
          <dgm:dir/>
          <dgm:resizeHandles val="exact"/>
        </dgm:presLayoutVars>
      </dgm:prSet>
      <dgm:spPr/>
    </dgm:pt>
    <dgm:pt modelId="{1F438BE6-E88B-9F40-9A40-112445A28A0C}" type="pres">
      <dgm:prSet presAssocID="{AB6E4500-2BBC-486C-9D69-E661BC21AF69}" presName="node" presStyleLbl="node1" presStyleIdx="0" presStyleCnt="5">
        <dgm:presLayoutVars>
          <dgm:bulletEnabled val="1"/>
        </dgm:presLayoutVars>
      </dgm:prSet>
      <dgm:spPr/>
    </dgm:pt>
    <dgm:pt modelId="{7962DA0A-488E-5F44-AB1C-9C968A762572}" type="pres">
      <dgm:prSet presAssocID="{B10781BF-9BE8-4011-8B8A-5B783729BFB1}" presName="sibTrans" presStyleCnt="0"/>
      <dgm:spPr/>
    </dgm:pt>
    <dgm:pt modelId="{574E4C40-6595-244C-A696-BA38363A6045}" type="pres">
      <dgm:prSet presAssocID="{FDF68493-D8E2-4CA6-A604-6091640527C9}" presName="node" presStyleLbl="node1" presStyleIdx="1" presStyleCnt="5">
        <dgm:presLayoutVars>
          <dgm:bulletEnabled val="1"/>
        </dgm:presLayoutVars>
      </dgm:prSet>
      <dgm:spPr/>
    </dgm:pt>
    <dgm:pt modelId="{F1B49234-B680-114E-B166-F0F2733E9FA1}" type="pres">
      <dgm:prSet presAssocID="{2C09CC49-05DF-4EB4-A935-82BE4E3DD8E2}" presName="sibTrans" presStyleCnt="0"/>
      <dgm:spPr/>
    </dgm:pt>
    <dgm:pt modelId="{881F72AE-3B71-424A-AAA6-B18C141E85F0}" type="pres">
      <dgm:prSet presAssocID="{04D5B337-532E-43EB-8757-F225211D9093}" presName="node" presStyleLbl="node1" presStyleIdx="2" presStyleCnt="5">
        <dgm:presLayoutVars>
          <dgm:bulletEnabled val="1"/>
        </dgm:presLayoutVars>
      </dgm:prSet>
      <dgm:spPr/>
    </dgm:pt>
    <dgm:pt modelId="{BCC8FEC7-4BD0-4744-984F-5365A7D8C169}" type="pres">
      <dgm:prSet presAssocID="{B5228D55-6966-4941-B6DA-6F238FBC0D71}" presName="sibTrans" presStyleCnt="0"/>
      <dgm:spPr/>
    </dgm:pt>
    <dgm:pt modelId="{B3E44F06-1307-9C46-9201-71318979E140}" type="pres">
      <dgm:prSet presAssocID="{82A6F7D7-68F9-4D8D-B249-AB3BBDD72719}" presName="node" presStyleLbl="node1" presStyleIdx="3" presStyleCnt="5">
        <dgm:presLayoutVars>
          <dgm:bulletEnabled val="1"/>
        </dgm:presLayoutVars>
      </dgm:prSet>
      <dgm:spPr/>
    </dgm:pt>
    <dgm:pt modelId="{4506EA21-38EF-0A45-8B56-02ED52AFCCAB}" type="pres">
      <dgm:prSet presAssocID="{4D8D1240-7BE7-41EA-9A0F-5955D1F21CE3}" presName="sibTrans" presStyleCnt="0"/>
      <dgm:spPr/>
    </dgm:pt>
    <dgm:pt modelId="{2CE302AD-DC55-5F44-A015-B8AEF97A2E90}" type="pres">
      <dgm:prSet presAssocID="{C3E7C8C0-59F3-4D12-ACC3-7B4361471B74}" presName="node" presStyleLbl="node1" presStyleIdx="4" presStyleCnt="5">
        <dgm:presLayoutVars>
          <dgm:bulletEnabled val="1"/>
        </dgm:presLayoutVars>
      </dgm:prSet>
      <dgm:spPr/>
    </dgm:pt>
  </dgm:ptLst>
  <dgm:cxnLst>
    <dgm:cxn modelId="{4B191802-9208-4EF9-8205-FD8D426B0446}" srcId="{05B2838C-F337-4CD3-AD06-2912C7B9DAF5}" destId="{AB6E4500-2BBC-486C-9D69-E661BC21AF69}" srcOrd="0" destOrd="0" parTransId="{18DF0712-3B3C-40DD-AE0F-79E6FCDE7260}" sibTransId="{B10781BF-9BE8-4011-8B8A-5B783729BFB1}"/>
    <dgm:cxn modelId="{AF3C3E20-E915-4999-B059-E5265307AB02}" srcId="{05B2838C-F337-4CD3-AD06-2912C7B9DAF5}" destId="{C3E7C8C0-59F3-4D12-ACC3-7B4361471B74}" srcOrd="4" destOrd="0" parTransId="{8429CFF4-8BE3-4BA5-A19A-09CBC47F2BA9}" sibTransId="{D5202522-CB62-45A0-9873-EA1D2F798940}"/>
    <dgm:cxn modelId="{148F6047-EABA-084F-955D-93BD613069E9}" type="presOf" srcId="{C3E7C8C0-59F3-4D12-ACC3-7B4361471B74}" destId="{2CE302AD-DC55-5F44-A015-B8AEF97A2E90}" srcOrd="0" destOrd="0" presId="urn:microsoft.com/office/officeart/2005/8/layout/default"/>
    <dgm:cxn modelId="{1030A9B1-295A-4068-92D1-EBCBDF605696}" srcId="{05B2838C-F337-4CD3-AD06-2912C7B9DAF5}" destId="{04D5B337-532E-43EB-8757-F225211D9093}" srcOrd="2" destOrd="0" parTransId="{279BF569-79BC-4147-8134-35625F285845}" sibTransId="{B5228D55-6966-4941-B6DA-6F238FBC0D71}"/>
    <dgm:cxn modelId="{28C952C0-ADBD-452F-B5E2-AFBD85BD4FEF}" srcId="{05B2838C-F337-4CD3-AD06-2912C7B9DAF5}" destId="{82A6F7D7-68F9-4D8D-B249-AB3BBDD72719}" srcOrd="3" destOrd="0" parTransId="{9B89F4E6-D7FB-4239-A345-07CDAA443669}" sibTransId="{4D8D1240-7BE7-41EA-9A0F-5955D1F21CE3}"/>
    <dgm:cxn modelId="{89765DC3-26ED-5046-B674-B64A069F50F8}" type="presOf" srcId="{FDF68493-D8E2-4CA6-A604-6091640527C9}" destId="{574E4C40-6595-244C-A696-BA38363A6045}" srcOrd="0" destOrd="0" presId="urn:microsoft.com/office/officeart/2005/8/layout/default"/>
    <dgm:cxn modelId="{F3DDCDD3-9ED3-41E2-B19A-8C38EF04CECB}" srcId="{05B2838C-F337-4CD3-AD06-2912C7B9DAF5}" destId="{FDF68493-D8E2-4CA6-A604-6091640527C9}" srcOrd="1" destOrd="0" parTransId="{AECC657F-BFDB-4AC9-92BF-FB2EA7C7110B}" sibTransId="{2C09CC49-05DF-4EB4-A935-82BE4E3DD8E2}"/>
    <dgm:cxn modelId="{41115BE3-4B39-B243-8BDD-F4D86D656BCC}" type="presOf" srcId="{04D5B337-532E-43EB-8757-F225211D9093}" destId="{881F72AE-3B71-424A-AAA6-B18C141E85F0}" srcOrd="0" destOrd="0" presId="urn:microsoft.com/office/officeart/2005/8/layout/default"/>
    <dgm:cxn modelId="{2C6CE6EB-111E-AB45-9B23-F73A8EFB4C57}" type="presOf" srcId="{82A6F7D7-68F9-4D8D-B249-AB3BBDD72719}" destId="{B3E44F06-1307-9C46-9201-71318979E140}" srcOrd="0" destOrd="0" presId="urn:microsoft.com/office/officeart/2005/8/layout/default"/>
    <dgm:cxn modelId="{10715DF5-0227-8644-B7B0-A52E3A62E502}" type="presOf" srcId="{05B2838C-F337-4CD3-AD06-2912C7B9DAF5}" destId="{C02D873D-4B9C-8D45-B9D0-63AD6447C19B}" srcOrd="0" destOrd="0" presId="urn:microsoft.com/office/officeart/2005/8/layout/default"/>
    <dgm:cxn modelId="{CAD200F8-D28E-8F4A-A74B-E5C2EA2B0892}" type="presOf" srcId="{AB6E4500-2BBC-486C-9D69-E661BC21AF69}" destId="{1F438BE6-E88B-9F40-9A40-112445A28A0C}" srcOrd="0" destOrd="0" presId="urn:microsoft.com/office/officeart/2005/8/layout/default"/>
    <dgm:cxn modelId="{DC92D37A-6D40-6D49-ABD8-A38E51AD4DCB}" type="presParOf" srcId="{C02D873D-4B9C-8D45-B9D0-63AD6447C19B}" destId="{1F438BE6-E88B-9F40-9A40-112445A28A0C}" srcOrd="0" destOrd="0" presId="urn:microsoft.com/office/officeart/2005/8/layout/default"/>
    <dgm:cxn modelId="{B48FEA76-FAB7-AF4E-BAC0-48ADD3654E7A}" type="presParOf" srcId="{C02D873D-4B9C-8D45-B9D0-63AD6447C19B}" destId="{7962DA0A-488E-5F44-AB1C-9C968A762572}" srcOrd="1" destOrd="0" presId="urn:microsoft.com/office/officeart/2005/8/layout/default"/>
    <dgm:cxn modelId="{05D707A6-EB7A-5541-B995-B450FDFAFE29}" type="presParOf" srcId="{C02D873D-4B9C-8D45-B9D0-63AD6447C19B}" destId="{574E4C40-6595-244C-A696-BA38363A6045}" srcOrd="2" destOrd="0" presId="urn:microsoft.com/office/officeart/2005/8/layout/default"/>
    <dgm:cxn modelId="{2957C07D-4A53-BD4C-A9A2-8F5FF6394B3B}" type="presParOf" srcId="{C02D873D-4B9C-8D45-B9D0-63AD6447C19B}" destId="{F1B49234-B680-114E-B166-F0F2733E9FA1}" srcOrd="3" destOrd="0" presId="urn:microsoft.com/office/officeart/2005/8/layout/default"/>
    <dgm:cxn modelId="{78CFD405-BE95-A743-BC3C-9186C2BAADF2}" type="presParOf" srcId="{C02D873D-4B9C-8D45-B9D0-63AD6447C19B}" destId="{881F72AE-3B71-424A-AAA6-B18C141E85F0}" srcOrd="4" destOrd="0" presId="urn:microsoft.com/office/officeart/2005/8/layout/default"/>
    <dgm:cxn modelId="{8BACE889-FD86-0D47-9B7B-A8DFF8260FB3}" type="presParOf" srcId="{C02D873D-4B9C-8D45-B9D0-63AD6447C19B}" destId="{BCC8FEC7-4BD0-4744-984F-5365A7D8C169}" srcOrd="5" destOrd="0" presId="urn:microsoft.com/office/officeart/2005/8/layout/default"/>
    <dgm:cxn modelId="{1DE0AC16-9FF4-3F4F-B2E7-24333C3F4BB4}" type="presParOf" srcId="{C02D873D-4B9C-8D45-B9D0-63AD6447C19B}" destId="{B3E44F06-1307-9C46-9201-71318979E140}" srcOrd="6" destOrd="0" presId="urn:microsoft.com/office/officeart/2005/8/layout/default"/>
    <dgm:cxn modelId="{F4193796-8148-5F4F-9BA6-60412E15A74A}" type="presParOf" srcId="{C02D873D-4B9C-8D45-B9D0-63AD6447C19B}" destId="{4506EA21-38EF-0A45-8B56-02ED52AFCCAB}" srcOrd="7" destOrd="0" presId="urn:microsoft.com/office/officeart/2005/8/layout/default"/>
    <dgm:cxn modelId="{0A55BD6A-B720-794A-8B80-1FF2E113D96A}" type="presParOf" srcId="{C02D873D-4B9C-8D45-B9D0-63AD6447C19B}" destId="{2CE302AD-DC55-5F44-A015-B8AEF97A2E9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54FA7A-9D00-4B64-A525-B1CA9415603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1C74431-DF66-4F54-8A4D-9E5473334A60}">
      <dgm:prSet/>
      <dgm:spPr/>
      <dgm:t>
        <a:bodyPr/>
        <a:lstStyle/>
        <a:p>
          <a:r>
            <a:rPr lang="en-GB" b="0" i="0" dirty="0"/>
            <a:t>China’s long-term orientation reflects Confucian values of patience, perseverance, and delayed gratification in business decisions (Minkov &amp; Hofstede, 2017).</a:t>
          </a:r>
          <a:endParaRPr lang="en-US" dirty="0"/>
        </a:p>
      </dgm:t>
    </dgm:pt>
    <dgm:pt modelId="{B20B3A6E-4514-4CE3-B50F-84D92939A0EF}" type="parTrans" cxnId="{EEFFFF4C-D61A-43B1-9144-814D827F49AD}">
      <dgm:prSet/>
      <dgm:spPr/>
      <dgm:t>
        <a:bodyPr/>
        <a:lstStyle/>
        <a:p>
          <a:endParaRPr lang="en-US"/>
        </a:p>
      </dgm:t>
    </dgm:pt>
    <dgm:pt modelId="{D262027B-A850-4ABF-9D41-1C6EF6483386}" type="sibTrans" cxnId="{EEFFFF4C-D61A-43B1-9144-814D827F49AD}">
      <dgm:prSet/>
      <dgm:spPr/>
      <dgm:t>
        <a:bodyPr/>
        <a:lstStyle/>
        <a:p>
          <a:endParaRPr lang="en-US"/>
        </a:p>
      </dgm:t>
    </dgm:pt>
    <dgm:pt modelId="{37EFFC34-C8F6-405B-8D84-61830F1F85A6}">
      <dgm:prSet/>
      <dgm:spPr/>
      <dgm:t>
        <a:bodyPr/>
        <a:lstStyle/>
        <a:p>
          <a:r>
            <a:rPr lang="en-GB" b="0" i="0" dirty="0"/>
            <a:t>UK companies tend to be short-term oriented, aiming for quick wins and rapid deal closure (Thomas &amp; Peterson, 2017).</a:t>
          </a:r>
          <a:endParaRPr lang="en-US" dirty="0"/>
        </a:p>
      </dgm:t>
    </dgm:pt>
    <dgm:pt modelId="{570B5B82-2B92-4018-B347-AE8376814BE0}" type="parTrans" cxnId="{DA935DED-F3B2-48FC-8A15-F0BFA4AE32D5}">
      <dgm:prSet/>
      <dgm:spPr/>
      <dgm:t>
        <a:bodyPr/>
        <a:lstStyle/>
        <a:p>
          <a:endParaRPr lang="en-US"/>
        </a:p>
      </dgm:t>
    </dgm:pt>
    <dgm:pt modelId="{B74620EF-D133-47FC-A365-86DDAEB457C8}" type="sibTrans" cxnId="{DA935DED-F3B2-48FC-8A15-F0BFA4AE32D5}">
      <dgm:prSet/>
      <dgm:spPr/>
      <dgm:t>
        <a:bodyPr/>
        <a:lstStyle/>
        <a:p>
          <a:endParaRPr lang="en-US"/>
        </a:p>
      </dgm:t>
    </dgm:pt>
    <dgm:pt modelId="{FB00407D-3BFE-4F73-887D-B60FD93A1570}">
      <dgm:prSet/>
      <dgm:spPr/>
      <dgm:t>
        <a:bodyPr/>
        <a:lstStyle/>
        <a:p>
          <a:r>
            <a:rPr lang="en-GB" b="0" i="0"/>
            <a:t>These time perspectives can clash—British urgency may be interpreted as disrespect, while Chinese deliberation may seem evasive.</a:t>
          </a:r>
          <a:endParaRPr lang="en-US"/>
        </a:p>
      </dgm:t>
    </dgm:pt>
    <dgm:pt modelId="{634D15F4-D07A-43AC-B9A8-15F0C6F8D06E}" type="parTrans" cxnId="{B6AB3489-AE8F-4727-B05F-791DA2C698F9}">
      <dgm:prSet/>
      <dgm:spPr/>
      <dgm:t>
        <a:bodyPr/>
        <a:lstStyle/>
        <a:p>
          <a:endParaRPr lang="en-US"/>
        </a:p>
      </dgm:t>
    </dgm:pt>
    <dgm:pt modelId="{940B4553-D9DB-4810-ABEA-BE078137399E}" type="sibTrans" cxnId="{B6AB3489-AE8F-4727-B05F-791DA2C698F9}">
      <dgm:prSet/>
      <dgm:spPr/>
      <dgm:t>
        <a:bodyPr/>
        <a:lstStyle/>
        <a:p>
          <a:endParaRPr lang="en-US"/>
        </a:p>
      </dgm:t>
    </dgm:pt>
    <dgm:pt modelId="{40E46A9E-FAF3-4D0E-9B53-4D40D61E2490}">
      <dgm:prSet/>
      <dgm:spPr/>
      <dgm:t>
        <a:bodyPr/>
        <a:lstStyle/>
        <a:p>
          <a:r>
            <a:rPr lang="en-GB" b="0" i="0" dirty="0"/>
            <a:t>Additionally, Chinese firms often exhibit higher risk aversion, requiring thorough analysis and multiple internal consultations before commitment (Morrison, 2021).</a:t>
          </a:r>
          <a:endParaRPr lang="en-US" dirty="0"/>
        </a:p>
      </dgm:t>
    </dgm:pt>
    <dgm:pt modelId="{764C0724-9CA5-4659-982F-3945D1E5B4DC}" type="parTrans" cxnId="{BD4E62FA-4F50-4395-9297-B8871F95267C}">
      <dgm:prSet/>
      <dgm:spPr/>
      <dgm:t>
        <a:bodyPr/>
        <a:lstStyle/>
        <a:p>
          <a:endParaRPr lang="en-US"/>
        </a:p>
      </dgm:t>
    </dgm:pt>
    <dgm:pt modelId="{F34C6449-2D4C-4C8C-A9F8-5BB7B5B5B417}" type="sibTrans" cxnId="{BD4E62FA-4F50-4395-9297-B8871F95267C}">
      <dgm:prSet/>
      <dgm:spPr/>
      <dgm:t>
        <a:bodyPr/>
        <a:lstStyle/>
        <a:p>
          <a:endParaRPr lang="en-US"/>
        </a:p>
      </dgm:t>
    </dgm:pt>
    <dgm:pt modelId="{FE56E164-2B70-4640-8801-43B98286F03D}">
      <dgm:prSet/>
      <dgm:spPr/>
      <dgm:t>
        <a:bodyPr/>
        <a:lstStyle/>
        <a:p>
          <a:r>
            <a:rPr lang="en-GB" b="0" i="0"/>
            <a:t>Effective negotiators recognise this mismatch and adjust timelines, showing flexibility and respect for Chinese risk-calculation processes.</a:t>
          </a:r>
          <a:endParaRPr lang="en-US"/>
        </a:p>
      </dgm:t>
    </dgm:pt>
    <dgm:pt modelId="{C02F044C-E6E6-4189-AAEE-AE3DDD76BCD3}" type="parTrans" cxnId="{81EFCDC4-46E3-418F-8977-3990E75A966D}">
      <dgm:prSet/>
      <dgm:spPr/>
      <dgm:t>
        <a:bodyPr/>
        <a:lstStyle/>
        <a:p>
          <a:endParaRPr lang="en-US"/>
        </a:p>
      </dgm:t>
    </dgm:pt>
    <dgm:pt modelId="{82D8F153-21D9-426E-BE03-2D5BE16EF835}" type="sibTrans" cxnId="{81EFCDC4-46E3-418F-8977-3990E75A966D}">
      <dgm:prSet/>
      <dgm:spPr/>
      <dgm:t>
        <a:bodyPr/>
        <a:lstStyle/>
        <a:p>
          <a:endParaRPr lang="en-US"/>
        </a:p>
      </dgm:t>
    </dgm:pt>
    <dgm:pt modelId="{7A207E63-B9B0-4F46-B2E0-93FC391F15A1}" type="pres">
      <dgm:prSet presAssocID="{1D54FA7A-9D00-4B64-A525-B1CA94156036}" presName="root" presStyleCnt="0">
        <dgm:presLayoutVars>
          <dgm:dir/>
          <dgm:resizeHandles val="exact"/>
        </dgm:presLayoutVars>
      </dgm:prSet>
      <dgm:spPr/>
    </dgm:pt>
    <dgm:pt modelId="{7529696D-5BCC-42C0-8719-179655473923}" type="pres">
      <dgm:prSet presAssocID="{11C74431-DF66-4F54-8A4D-9E5473334A60}" presName="compNode" presStyleCnt="0"/>
      <dgm:spPr/>
    </dgm:pt>
    <dgm:pt modelId="{D7E80ABF-21F7-44E3-843A-58BBC8CA6098}" type="pres">
      <dgm:prSet presAssocID="{11C74431-DF66-4F54-8A4D-9E5473334A60}" presName="bgRect" presStyleLbl="bgShp" presStyleIdx="0" presStyleCnt="5"/>
      <dgm:spPr/>
    </dgm:pt>
    <dgm:pt modelId="{58994526-3DE9-469D-8F19-77626403F530}" type="pres">
      <dgm:prSet presAssocID="{11C74431-DF66-4F54-8A4D-9E5473334A6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7E369437-FCE7-4BEA-80EF-56C8DA558FA3}" type="pres">
      <dgm:prSet presAssocID="{11C74431-DF66-4F54-8A4D-9E5473334A60}" presName="spaceRect" presStyleCnt="0"/>
      <dgm:spPr/>
    </dgm:pt>
    <dgm:pt modelId="{8B699427-369E-4F5D-B3E4-576FDC4CCE58}" type="pres">
      <dgm:prSet presAssocID="{11C74431-DF66-4F54-8A4D-9E5473334A60}" presName="parTx" presStyleLbl="revTx" presStyleIdx="0" presStyleCnt="5">
        <dgm:presLayoutVars>
          <dgm:chMax val="0"/>
          <dgm:chPref val="0"/>
        </dgm:presLayoutVars>
      </dgm:prSet>
      <dgm:spPr/>
    </dgm:pt>
    <dgm:pt modelId="{14B547FC-A6DF-4B84-8321-C9B215B45285}" type="pres">
      <dgm:prSet presAssocID="{D262027B-A850-4ABF-9D41-1C6EF6483386}" presName="sibTrans" presStyleCnt="0"/>
      <dgm:spPr/>
    </dgm:pt>
    <dgm:pt modelId="{7C439C8C-667B-4E4F-B932-244F1FF50C9E}" type="pres">
      <dgm:prSet presAssocID="{37EFFC34-C8F6-405B-8D84-61830F1F85A6}" presName="compNode" presStyleCnt="0"/>
      <dgm:spPr/>
    </dgm:pt>
    <dgm:pt modelId="{0A8E937F-2227-4C41-B965-3ADD2F8B1B40}" type="pres">
      <dgm:prSet presAssocID="{37EFFC34-C8F6-405B-8D84-61830F1F85A6}" presName="bgRect" presStyleLbl="bgShp" presStyleIdx="1" presStyleCnt="5"/>
      <dgm:spPr/>
    </dgm:pt>
    <dgm:pt modelId="{D1CA1DE4-B0E1-4EBF-B800-EC6CC2C5E9D9}" type="pres">
      <dgm:prSet presAssocID="{37EFFC34-C8F6-405B-8D84-61830F1F85A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Yuan"/>
        </a:ext>
      </dgm:extLst>
    </dgm:pt>
    <dgm:pt modelId="{2D253B33-3871-4B0B-B4C1-ADCB167ACADF}" type="pres">
      <dgm:prSet presAssocID="{37EFFC34-C8F6-405B-8D84-61830F1F85A6}" presName="spaceRect" presStyleCnt="0"/>
      <dgm:spPr/>
    </dgm:pt>
    <dgm:pt modelId="{5DEA19A5-FBA4-432A-8DA5-793D6BE5AA6C}" type="pres">
      <dgm:prSet presAssocID="{37EFFC34-C8F6-405B-8D84-61830F1F85A6}" presName="parTx" presStyleLbl="revTx" presStyleIdx="1" presStyleCnt="5">
        <dgm:presLayoutVars>
          <dgm:chMax val="0"/>
          <dgm:chPref val="0"/>
        </dgm:presLayoutVars>
      </dgm:prSet>
      <dgm:spPr/>
    </dgm:pt>
    <dgm:pt modelId="{7D0E066D-D37F-4807-BE70-C7687B83F85E}" type="pres">
      <dgm:prSet presAssocID="{B74620EF-D133-47FC-A365-86DDAEB457C8}" presName="sibTrans" presStyleCnt="0"/>
      <dgm:spPr/>
    </dgm:pt>
    <dgm:pt modelId="{F1A35DF8-F4BF-4619-A0C5-20305D86F102}" type="pres">
      <dgm:prSet presAssocID="{FB00407D-3BFE-4F73-887D-B60FD93A1570}" presName="compNode" presStyleCnt="0"/>
      <dgm:spPr/>
    </dgm:pt>
    <dgm:pt modelId="{8EBAB344-AEF6-4EAF-A64A-3EE627BA3395}" type="pres">
      <dgm:prSet presAssocID="{FB00407D-3BFE-4F73-887D-B60FD93A1570}" presName="bgRect" presStyleLbl="bgShp" presStyleIdx="2" presStyleCnt="5"/>
      <dgm:spPr/>
    </dgm:pt>
    <dgm:pt modelId="{A945CB7E-AE6F-4A91-B788-3E740E142ED9}" type="pres">
      <dgm:prSet presAssocID="{FB00407D-3BFE-4F73-887D-B60FD93A157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90344630-340A-41B3-94AA-82AD122BD486}" type="pres">
      <dgm:prSet presAssocID="{FB00407D-3BFE-4F73-887D-B60FD93A1570}" presName="spaceRect" presStyleCnt="0"/>
      <dgm:spPr/>
    </dgm:pt>
    <dgm:pt modelId="{C1BB614A-2A7D-4389-A60C-B6C8996FC30D}" type="pres">
      <dgm:prSet presAssocID="{FB00407D-3BFE-4F73-887D-B60FD93A1570}" presName="parTx" presStyleLbl="revTx" presStyleIdx="2" presStyleCnt="5">
        <dgm:presLayoutVars>
          <dgm:chMax val="0"/>
          <dgm:chPref val="0"/>
        </dgm:presLayoutVars>
      </dgm:prSet>
      <dgm:spPr/>
    </dgm:pt>
    <dgm:pt modelId="{C5594FC9-04B2-4785-9C82-608BC48DD6EA}" type="pres">
      <dgm:prSet presAssocID="{940B4553-D9DB-4810-ABEA-BE078137399E}" presName="sibTrans" presStyleCnt="0"/>
      <dgm:spPr/>
    </dgm:pt>
    <dgm:pt modelId="{824C8FB5-46A4-4E4A-8F01-9C149976A32E}" type="pres">
      <dgm:prSet presAssocID="{40E46A9E-FAF3-4D0E-9B53-4D40D61E2490}" presName="compNode" presStyleCnt="0"/>
      <dgm:spPr/>
    </dgm:pt>
    <dgm:pt modelId="{B7C7EFF8-7B0F-4B68-A448-D8B26C865D83}" type="pres">
      <dgm:prSet presAssocID="{40E46A9E-FAF3-4D0E-9B53-4D40D61E2490}" presName="bgRect" presStyleLbl="bgShp" presStyleIdx="3" presStyleCnt="5"/>
      <dgm:spPr/>
    </dgm:pt>
    <dgm:pt modelId="{04E78D56-EEC3-4C41-9F2C-6BA5E7E174BC}" type="pres">
      <dgm:prSet presAssocID="{40E46A9E-FAF3-4D0E-9B53-4D40D61E249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peed Bump"/>
        </a:ext>
      </dgm:extLst>
    </dgm:pt>
    <dgm:pt modelId="{B1F26796-812F-4910-9889-92F2E2F2760E}" type="pres">
      <dgm:prSet presAssocID="{40E46A9E-FAF3-4D0E-9B53-4D40D61E2490}" presName="spaceRect" presStyleCnt="0"/>
      <dgm:spPr/>
    </dgm:pt>
    <dgm:pt modelId="{3B5E1984-7E9D-4B39-B667-6A7ADC1DB185}" type="pres">
      <dgm:prSet presAssocID="{40E46A9E-FAF3-4D0E-9B53-4D40D61E2490}" presName="parTx" presStyleLbl="revTx" presStyleIdx="3" presStyleCnt="5">
        <dgm:presLayoutVars>
          <dgm:chMax val="0"/>
          <dgm:chPref val="0"/>
        </dgm:presLayoutVars>
      </dgm:prSet>
      <dgm:spPr/>
    </dgm:pt>
    <dgm:pt modelId="{8F809F69-91F5-4E68-92FA-D26A6F1140E6}" type="pres">
      <dgm:prSet presAssocID="{F34C6449-2D4C-4C8C-A9F8-5BB7B5B5B417}" presName="sibTrans" presStyleCnt="0"/>
      <dgm:spPr/>
    </dgm:pt>
    <dgm:pt modelId="{02DB83B7-915A-41A1-84AD-35AEEC33C47C}" type="pres">
      <dgm:prSet presAssocID="{FE56E164-2B70-4640-8801-43B98286F03D}" presName="compNode" presStyleCnt="0"/>
      <dgm:spPr/>
    </dgm:pt>
    <dgm:pt modelId="{A919A842-3B6B-4A73-AA74-07D47F6A9D98}" type="pres">
      <dgm:prSet presAssocID="{FE56E164-2B70-4640-8801-43B98286F03D}" presName="bgRect" presStyleLbl="bgShp" presStyleIdx="4" presStyleCnt="5"/>
      <dgm:spPr/>
    </dgm:pt>
    <dgm:pt modelId="{FAD50C3A-3EC2-46D9-BCC7-D98238962F95}" type="pres">
      <dgm:prSet presAssocID="{FE56E164-2B70-4640-8801-43B98286F03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5B17ABF5-E994-41E2-B055-47DB8E0CF788}" type="pres">
      <dgm:prSet presAssocID="{FE56E164-2B70-4640-8801-43B98286F03D}" presName="spaceRect" presStyleCnt="0"/>
      <dgm:spPr/>
    </dgm:pt>
    <dgm:pt modelId="{6A5E6D49-9F80-442F-B9EB-F3FE9FC68F13}" type="pres">
      <dgm:prSet presAssocID="{FE56E164-2B70-4640-8801-43B98286F03D}" presName="parTx" presStyleLbl="revTx" presStyleIdx="4" presStyleCnt="5">
        <dgm:presLayoutVars>
          <dgm:chMax val="0"/>
          <dgm:chPref val="0"/>
        </dgm:presLayoutVars>
      </dgm:prSet>
      <dgm:spPr/>
    </dgm:pt>
  </dgm:ptLst>
  <dgm:cxnLst>
    <dgm:cxn modelId="{A0161712-938E-408A-9B7E-C8BA69742FBA}" type="presOf" srcId="{11C74431-DF66-4F54-8A4D-9E5473334A60}" destId="{8B699427-369E-4F5D-B3E4-576FDC4CCE58}" srcOrd="0" destOrd="0" presId="urn:microsoft.com/office/officeart/2018/2/layout/IconVerticalSolidList"/>
    <dgm:cxn modelId="{0BBD3B17-2673-464E-9EF4-03A421090CC2}" type="presOf" srcId="{40E46A9E-FAF3-4D0E-9B53-4D40D61E2490}" destId="{3B5E1984-7E9D-4B39-B667-6A7ADC1DB185}" srcOrd="0" destOrd="0" presId="urn:microsoft.com/office/officeart/2018/2/layout/IconVerticalSolidList"/>
    <dgm:cxn modelId="{EEFFFF4C-D61A-43B1-9144-814D827F49AD}" srcId="{1D54FA7A-9D00-4B64-A525-B1CA94156036}" destId="{11C74431-DF66-4F54-8A4D-9E5473334A60}" srcOrd="0" destOrd="0" parTransId="{B20B3A6E-4514-4CE3-B50F-84D92939A0EF}" sibTransId="{D262027B-A850-4ABF-9D41-1C6EF6483386}"/>
    <dgm:cxn modelId="{B6AB3489-AE8F-4727-B05F-791DA2C698F9}" srcId="{1D54FA7A-9D00-4B64-A525-B1CA94156036}" destId="{FB00407D-3BFE-4F73-887D-B60FD93A1570}" srcOrd="2" destOrd="0" parTransId="{634D15F4-D07A-43AC-B9A8-15F0C6F8D06E}" sibTransId="{940B4553-D9DB-4810-ABEA-BE078137399E}"/>
    <dgm:cxn modelId="{C8DEA296-14C9-4AD2-9F0E-A71F2BF85415}" type="presOf" srcId="{FB00407D-3BFE-4F73-887D-B60FD93A1570}" destId="{C1BB614A-2A7D-4389-A60C-B6C8996FC30D}" srcOrd="0" destOrd="0" presId="urn:microsoft.com/office/officeart/2018/2/layout/IconVerticalSolidList"/>
    <dgm:cxn modelId="{81EFCDC4-46E3-418F-8977-3990E75A966D}" srcId="{1D54FA7A-9D00-4B64-A525-B1CA94156036}" destId="{FE56E164-2B70-4640-8801-43B98286F03D}" srcOrd="4" destOrd="0" parTransId="{C02F044C-E6E6-4189-AAEE-AE3DDD76BCD3}" sibTransId="{82D8F153-21D9-426E-BE03-2D5BE16EF835}"/>
    <dgm:cxn modelId="{08727FC6-1F28-42B6-B2A6-FD70A50A8DEB}" type="presOf" srcId="{1D54FA7A-9D00-4B64-A525-B1CA94156036}" destId="{7A207E63-B9B0-4F46-B2E0-93FC391F15A1}" srcOrd="0" destOrd="0" presId="urn:microsoft.com/office/officeart/2018/2/layout/IconVerticalSolidList"/>
    <dgm:cxn modelId="{8D067BE1-203B-4B70-A79C-A2CE78AFE132}" type="presOf" srcId="{FE56E164-2B70-4640-8801-43B98286F03D}" destId="{6A5E6D49-9F80-442F-B9EB-F3FE9FC68F13}" srcOrd="0" destOrd="0" presId="urn:microsoft.com/office/officeart/2018/2/layout/IconVerticalSolidList"/>
    <dgm:cxn modelId="{0EFE92E4-B7D8-4B27-AD0D-1245C6688E78}" type="presOf" srcId="{37EFFC34-C8F6-405B-8D84-61830F1F85A6}" destId="{5DEA19A5-FBA4-432A-8DA5-793D6BE5AA6C}" srcOrd="0" destOrd="0" presId="urn:microsoft.com/office/officeart/2018/2/layout/IconVerticalSolidList"/>
    <dgm:cxn modelId="{DA935DED-F3B2-48FC-8A15-F0BFA4AE32D5}" srcId="{1D54FA7A-9D00-4B64-A525-B1CA94156036}" destId="{37EFFC34-C8F6-405B-8D84-61830F1F85A6}" srcOrd="1" destOrd="0" parTransId="{570B5B82-2B92-4018-B347-AE8376814BE0}" sibTransId="{B74620EF-D133-47FC-A365-86DDAEB457C8}"/>
    <dgm:cxn modelId="{BD4E62FA-4F50-4395-9297-B8871F95267C}" srcId="{1D54FA7A-9D00-4B64-A525-B1CA94156036}" destId="{40E46A9E-FAF3-4D0E-9B53-4D40D61E2490}" srcOrd="3" destOrd="0" parTransId="{764C0724-9CA5-4659-982F-3945D1E5B4DC}" sibTransId="{F34C6449-2D4C-4C8C-A9F8-5BB7B5B5B417}"/>
    <dgm:cxn modelId="{FD584ABC-3A35-49B0-9204-3E86DBD3C36F}" type="presParOf" srcId="{7A207E63-B9B0-4F46-B2E0-93FC391F15A1}" destId="{7529696D-5BCC-42C0-8719-179655473923}" srcOrd="0" destOrd="0" presId="urn:microsoft.com/office/officeart/2018/2/layout/IconVerticalSolidList"/>
    <dgm:cxn modelId="{1EF571B6-F517-4A90-BAAC-68A63635ACE1}" type="presParOf" srcId="{7529696D-5BCC-42C0-8719-179655473923}" destId="{D7E80ABF-21F7-44E3-843A-58BBC8CA6098}" srcOrd="0" destOrd="0" presId="urn:microsoft.com/office/officeart/2018/2/layout/IconVerticalSolidList"/>
    <dgm:cxn modelId="{7E584C14-4C52-40FF-A172-F853176C028F}" type="presParOf" srcId="{7529696D-5BCC-42C0-8719-179655473923}" destId="{58994526-3DE9-469D-8F19-77626403F530}" srcOrd="1" destOrd="0" presId="urn:microsoft.com/office/officeart/2018/2/layout/IconVerticalSolidList"/>
    <dgm:cxn modelId="{75D24C56-F7FC-484F-995E-AF892452A4E0}" type="presParOf" srcId="{7529696D-5BCC-42C0-8719-179655473923}" destId="{7E369437-FCE7-4BEA-80EF-56C8DA558FA3}" srcOrd="2" destOrd="0" presId="urn:microsoft.com/office/officeart/2018/2/layout/IconVerticalSolidList"/>
    <dgm:cxn modelId="{5952E29C-C51F-4607-B957-633C0E1343AC}" type="presParOf" srcId="{7529696D-5BCC-42C0-8719-179655473923}" destId="{8B699427-369E-4F5D-B3E4-576FDC4CCE58}" srcOrd="3" destOrd="0" presId="urn:microsoft.com/office/officeart/2018/2/layout/IconVerticalSolidList"/>
    <dgm:cxn modelId="{58F57A19-9D36-4093-A97F-AFB9A9117525}" type="presParOf" srcId="{7A207E63-B9B0-4F46-B2E0-93FC391F15A1}" destId="{14B547FC-A6DF-4B84-8321-C9B215B45285}" srcOrd="1" destOrd="0" presId="urn:microsoft.com/office/officeart/2018/2/layout/IconVerticalSolidList"/>
    <dgm:cxn modelId="{30605A06-A103-4D82-A424-FAA6BF5803BB}" type="presParOf" srcId="{7A207E63-B9B0-4F46-B2E0-93FC391F15A1}" destId="{7C439C8C-667B-4E4F-B932-244F1FF50C9E}" srcOrd="2" destOrd="0" presId="urn:microsoft.com/office/officeart/2018/2/layout/IconVerticalSolidList"/>
    <dgm:cxn modelId="{F56F2760-34B1-430F-B88E-AE000D227F4D}" type="presParOf" srcId="{7C439C8C-667B-4E4F-B932-244F1FF50C9E}" destId="{0A8E937F-2227-4C41-B965-3ADD2F8B1B40}" srcOrd="0" destOrd="0" presId="urn:microsoft.com/office/officeart/2018/2/layout/IconVerticalSolidList"/>
    <dgm:cxn modelId="{2F449659-103E-4EFC-8A1F-3E9FE14109B2}" type="presParOf" srcId="{7C439C8C-667B-4E4F-B932-244F1FF50C9E}" destId="{D1CA1DE4-B0E1-4EBF-B800-EC6CC2C5E9D9}" srcOrd="1" destOrd="0" presId="urn:microsoft.com/office/officeart/2018/2/layout/IconVerticalSolidList"/>
    <dgm:cxn modelId="{9169F084-8AB2-466D-848D-03F87ABBCEF5}" type="presParOf" srcId="{7C439C8C-667B-4E4F-B932-244F1FF50C9E}" destId="{2D253B33-3871-4B0B-B4C1-ADCB167ACADF}" srcOrd="2" destOrd="0" presId="urn:microsoft.com/office/officeart/2018/2/layout/IconVerticalSolidList"/>
    <dgm:cxn modelId="{162FF060-E019-42C0-9443-04F87D77605D}" type="presParOf" srcId="{7C439C8C-667B-4E4F-B932-244F1FF50C9E}" destId="{5DEA19A5-FBA4-432A-8DA5-793D6BE5AA6C}" srcOrd="3" destOrd="0" presId="urn:microsoft.com/office/officeart/2018/2/layout/IconVerticalSolidList"/>
    <dgm:cxn modelId="{D95E55FF-77F8-4581-9AD0-580424612275}" type="presParOf" srcId="{7A207E63-B9B0-4F46-B2E0-93FC391F15A1}" destId="{7D0E066D-D37F-4807-BE70-C7687B83F85E}" srcOrd="3" destOrd="0" presId="urn:microsoft.com/office/officeart/2018/2/layout/IconVerticalSolidList"/>
    <dgm:cxn modelId="{47104CC1-1314-426D-8224-35F293EA8CEC}" type="presParOf" srcId="{7A207E63-B9B0-4F46-B2E0-93FC391F15A1}" destId="{F1A35DF8-F4BF-4619-A0C5-20305D86F102}" srcOrd="4" destOrd="0" presId="urn:microsoft.com/office/officeart/2018/2/layout/IconVerticalSolidList"/>
    <dgm:cxn modelId="{B563857E-23B5-4376-8988-B18CE85128FA}" type="presParOf" srcId="{F1A35DF8-F4BF-4619-A0C5-20305D86F102}" destId="{8EBAB344-AEF6-4EAF-A64A-3EE627BA3395}" srcOrd="0" destOrd="0" presId="urn:microsoft.com/office/officeart/2018/2/layout/IconVerticalSolidList"/>
    <dgm:cxn modelId="{5188C6FC-0522-40C3-BC15-CD057EF52FD5}" type="presParOf" srcId="{F1A35DF8-F4BF-4619-A0C5-20305D86F102}" destId="{A945CB7E-AE6F-4A91-B788-3E740E142ED9}" srcOrd="1" destOrd="0" presId="urn:microsoft.com/office/officeart/2018/2/layout/IconVerticalSolidList"/>
    <dgm:cxn modelId="{65AC0846-2ECA-4E1B-9C49-73D5AE4B7C3A}" type="presParOf" srcId="{F1A35DF8-F4BF-4619-A0C5-20305D86F102}" destId="{90344630-340A-41B3-94AA-82AD122BD486}" srcOrd="2" destOrd="0" presId="urn:microsoft.com/office/officeart/2018/2/layout/IconVerticalSolidList"/>
    <dgm:cxn modelId="{1FE2F225-D9DD-4F9C-B013-41429DA99AE9}" type="presParOf" srcId="{F1A35DF8-F4BF-4619-A0C5-20305D86F102}" destId="{C1BB614A-2A7D-4389-A60C-B6C8996FC30D}" srcOrd="3" destOrd="0" presId="urn:microsoft.com/office/officeart/2018/2/layout/IconVerticalSolidList"/>
    <dgm:cxn modelId="{509DB460-0DE5-447B-B331-A44BE1AC7F9C}" type="presParOf" srcId="{7A207E63-B9B0-4F46-B2E0-93FC391F15A1}" destId="{C5594FC9-04B2-4785-9C82-608BC48DD6EA}" srcOrd="5" destOrd="0" presId="urn:microsoft.com/office/officeart/2018/2/layout/IconVerticalSolidList"/>
    <dgm:cxn modelId="{693FE729-EBD0-4F09-A972-33BC31204AE8}" type="presParOf" srcId="{7A207E63-B9B0-4F46-B2E0-93FC391F15A1}" destId="{824C8FB5-46A4-4E4A-8F01-9C149976A32E}" srcOrd="6" destOrd="0" presId="urn:microsoft.com/office/officeart/2018/2/layout/IconVerticalSolidList"/>
    <dgm:cxn modelId="{F559B136-B765-411F-80EA-AC1F720E9D30}" type="presParOf" srcId="{824C8FB5-46A4-4E4A-8F01-9C149976A32E}" destId="{B7C7EFF8-7B0F-4B68-A448-D8B26C865D83}" srcOrd="0" destOrd="0" presId="urn:microsoft.com/office/officeart/2018/2/layout/IconVerticalSolidList"/>
    <dgm:cxn modelId="{B14762FF-70E7-4904-9D64-D27EF7D0A99D}" type="presParOf" srcId="{824C8FB5-46A4-4E4A-8F01-9C149976A32E}" destId="{04E78D56-EEC3-4C41-9F2C-6BA5E7E174BC}" srcOrd="1" destOrd="0" presId="urn:microsoft.com/office/officeart/2018/2/layout/IconVerticalSolidList"/>
    <dgm:cxn modelId="{94392FFA-5858-49E9-946C-56970DB9D6A2}" type="presParOf" srcId="{824C8FB5-46A4-4E4A-8F01-9C149976A32E}" destId="{B1F26796-812F-4910-9889-92F2E2F2760E}" srcOrd="2" destOrd="0" presId="urn:microsoft.com/office/officeart/2018/2/layout/IconVerticalSolidList"/>
    <dgm:cxn modelId="{18130EF1-2ECC-4AE2-B048-B1A360167F3A}" type="presParOf" srcId="{824C8FB5-46A4-4E4A-8F01-9C149976A32E}" destId="{3B5E1984-7E9D-4B39-B667-6A7ADC1DB185}" srcOrd="3" destOrd="0" presId="urn:microsoft.com/office/officeart/2018/2/layout/IconVerticalSolidList"/>
    <dgm:cxn modelId="{2D23A0F0-3D4E-47F0-AF30-AE15E94AE20D}" type="presParOf" srcId="{7A207E63-B9B0-4F46-B2E0-93FC391F15A1}" destId="{8F809F69-91F5-4E68-92FA-D26A6F1140E6}" srcOrd="7" destOrd="0" presId="urn:microsoft.com/office/officeart/2018/2/layout/IconVerticalSolidList"/>
    <dgm:cxn modelId="{D735DF95-6B15-498A-B446-D7F3EC8ECF7C}" type="presParOf" srcId="{7A207E63-B9B0-4F46-B2E0-93FC391F15A1}" destId="{02DB83B7-915A-41A1-84AD-35AEEC33C47C}" srcOrd="8" destOrd="0" presId="urn:microsoft.com/office/officeart/2018/2/layout/IconVerticalSolidList"/>
    <dgm:cxn modelId="{F8C5E720-14DC-4CD0-B746-F475DB3E8738}" type="presParOf" srcId="{02DB83B7-915A-41A1-84AD-35AEEC33C47C}" destId="{A919A842-3B6B-4A73-AA74-07D47F6A9D98}" srcOrd="0" destOrd="0" presId="urn:microsoft.com/office/officeart/2018/2/layout/IconVerticalSolidList"/>
    <dgm:cxn modelId="{8E683FFC-B87B-46FA-AE9B-42A73C41E1C2}" type="presParOf" srcId="{02DB83B7-915A-41A1-84AD-35AEEC33C47C}" destId="{FAD50C3A-3EC2-46D9-BCC7-D98238962F95}" srcOrd="1" destOrd="0" presId="urn:microsoft.com/office/officeart/2018/2/layout/IconVerticalSolidList"/>
    <dgm:cxn modelId="{CD1EE559-4E71-45F7-93D9-A88DD7A7F663}" type="presParOf" srcId="{02DB83B7-915A-41A1-84AD-35AEEC33C47C}" destId="{5B17ABF5-E994-41E2-B055-47DB8E0CF788}" srcOrd="2" destOrd="0" presId="urn:microsoft.com/office/officeart/2018/2/layout/IconVerticalSolidList"/>
    <dgm:cxn modelId="{AB392952-D304-453A-8546-0AED679E6FF8}" type="presParOf" srcId="{02DB83B7-915A-41A1-84AD-35AEEC33C47C}" destId="{6A5E6D49-9F80-442F-B9EB-F3FE9FC68F1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54F6CAE-D272-4FA8-A928-56CF16792252}"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52742961-D7BF-4798-8462-5F8AEB31AAE4}">
      <dgm:prSet/>
      <dgm:spPr/>
      <dgm:t>
        <a:bodyPr/>
        <a:lstStyle/>
        <a:p>
          <a:r>
            <a:rPr lang="en-GB" b="0" i="0" dirty="0"/>
            <a:t>Use of a bilingual cultural mediator or interpreter can bridge language gaps and decode indirect cues (Zhao &amp; McDonald, 2019).</a:t>
          </a:r>
          <a:endParaRPr lang="en-US" dirty="0"/>
        </a:p>
      </dgm:t>
    </dgm:pt>
    <dgm:pt modelId="{903D5CAC-1045-4324-9A59-9C67C1CE33E8}" type="parTrans" cxnId="{ADFA7707-90C2-43EC-8B49-DC525BC16A87}">
      <dgm:prSet/>
      <dgm:spPr/>
      <dgm:t>
        <a:bodyPr/>
        <a:lstStyle/>
        <a:p>
          <a:endParaRPr lang="en-US"/>
        </a:p>
      </dgm:t>
    </dgm:pt>
    <dgm:pt modelId="{88333FDA-5080-4BEC-B14E-30210C7CE242}" type="sibTrans" cxnId="{ADFA7707-90C2-43EC-8B49-DC525BC16A87}">
      <dgm:prSet/>
      <dgm:spPr/>
      <dgm:t>
        <a:bodyPr/>
        <a:lstStyle/>
        <a:p>
          <a:endParaRPr lang="en-US"/>
        </a:p>
      </dgm:t>
    </dgm:pt>
    <dgm:pt modelId="{825B76AB-34D3-4301-BAD0-64F9AF00F9CC}">
      <dgm:prSet/>
      <dgm:spPr/>
      <dgm:t>
        <a:bodyPr/>
        <a:lstStyle/>
        <a:p>
          <a:r>
            <a:rPr lang="en-GB" b="0" i="0" dirty="0"/>
            <a:t>Avoid idioms, sarcasm, or overly direct phrasing—clarity with diplomacy improves mutual understanding (Meyer, 2015).</a:t>
          </a:r>
          <a:endParaRPr lang="en-US" dirty="0"/>
        </a:p>
      </dgm:t>
    </dgm:pt>
    <dgm:pt modelId="{2E6423D9-64C2-4592-916A-2CE85F4A64BA}" type="parTrans" cxnId="{A3E54AD0-4E1E-428D-9C8E-54DB41999AAC}">
      <dgm:prSet/>
      <dgm:spPr/>
      <dgm:t>
        <a:bodyPr/>
        <a:lstStyle/>
        <a:p>
          <a:endParaRPr lang="en-US"/>
        </a:p>
      </dgm:t>
    </dgm:pt>
    <dgm:pt modelId="{C667F42E-DA80-4E08-8E04-E673F62EE349}" type="sibTrans" cxnId="{A3E54AD0-4E1E-428D-9C8E-54DB41999AAC}">
      <dgm:prSet/>
      <dgm:spPr/>
      <dgm:t>
        <a:bodyPr/>
        <a:lstStyle/>
        <a:p>
          <a:endParaRPr lang="en-US"/>
        </a:p>
      </dgm:t>
    </dgm:pt>
    <dgm:pt modelId="{C1A57DEC-A696-45C1-BC13-E3ED086F8187}">
      <dgm:prSet/>
      <dgm:spPr/>
      <dgm:t>
        <a:bodyPr/>
        <a:lstStyle/>
        <a:p>
          <a:r>
            <a:rPr lang="en-GB" b="0" i="0" dirty="0"/>
            <a:t>Implement active listening strategies: allow pauses, paraphrase to confirm meaning, and avoid interrupting (</a:t>
          </a:r>
          <a:r>
            <a:rPr lang="en-GB" b="0" i="0" dirty="0" err="1"/>
            <a:t>Spitzberg</a:t>
          </a:r>
          <a:r>
            <a:rPr lang="en-GB" b="0" i="0" dirty="0"/>
            <a:t> &amp; Changnon, 2020).</a:t>
          </a:r>
          <a:endParaRPr lang="en-US" dirty="0"/>
        </a:p>
      </dgm:t>
    </dgm:pt>
    <dgm:pt modelId="{C338AA95-E2EE-41A3-8E3B-C278365BEDA1}" type="parTrans" cxnId="{C46B33E0-8012-4591-88E3-0245C0359347}">
      <dgm:prSet/>
      <dgm:spPr/>
      <dgm:t>
        <a:bodyPr/>
        <a:lstStyle/>
        <a:p>
          <a:endParaRPr lang="en-US"/>
        </a:p>
      </dgm:t>
    </dgm:pt>
    <dgm:pt modelId="{F15112AB-E999-45CF-B94C-58B10D3CCBF2}" type="sibTrans" cxnId="{C46B33E0-8012-4591-88E3-0245C0359347}">
      <dgm:prSet/>
      <dgm:spPr/>
      <dgm:t>
        <a:bodyPr/>
        <a:lstStyle/>
        <a:p>
          <a:endParaRPr lang="en-US"/>
        </a:p>
      </dgm:t>
    </dgm:pt>
    <dgm:pt modelId="{82374767-8106-41D3-A00D-F6BE96818D64}">
      <dgm:prSet/>
      <dgm:spPr/>
      <dgm:t>
        <a:bodyPr/>
        <a:lstStyle/>
        <a:p>
          <a:r>
            <a:rPr lang="en-GB" b="0" i="0"/>
            <a:t>Reinforce messages visually and in writing to reduce misunderstandings—Chinese partners may not openly express confusion (Thomas &amp; Peterson, 2017).</a:t>
          </a:r>
          <a:endParaRPr lang="en-US"/>
        </a:p>
      </dgm:t>
    </dgm:pt>
    <dgm:pt modelId="{28EF2041-C610-43D8-B9CB-AE99A773BC82}" type="parTrans" cxnId="{DF65F012-4A0E-4C78-98F8-1EBF15CD0108}">
      <dgm:prSet/>
      <dgm:spPr/>
      <dgm:t>
        <a:bodyPr/>
        <a:lstStyle/>
        <a:p>
          <a:endParaRPr lang="en-US"/>
        </a:p>
      </dgm:t>
    </dgm:pt>
    <dgm:pt modelId="{8420FE5D-42BE-46BD-B12A-847B98EAE380}" type="sibTrans" cxnId="{DF65F012-4A0E-4C78-98F8-1EBF15CD0108}">
      <dgm:prSet/>
      <dgm:spPr/>
      <dgm:t>
        <a:bodyPr/>
        <a:lstStyle/>
        <a:p>
          <a:endParaRPr lang="en-US"/>
        </a:p>
      </dgm:t>
    </dgm:pt>
    <dgm:pt modelId="{0A176CA2-4B8F-4F09-8DA5-8F5C2839A607}">
      <dgm:prSet/>
      <dgm:spPr/>
      <dgm:t>
        <a:bodyPr/>
        <a:lstStyle/>
        <a:p>
          <a:r>
            <a:rPr lang="en-GB" b="0" i="0" dirty="0"/>
            <a:t>Cultural awareness training in high-context communication prepares UK teams to interpret subtleties and respect unspoken meanings.</a:t>
          </a:r>
          <a:endParaRPr lang="en-US" dirty="0"/>
        </a:p>
      </dgm:t>
    </dgm:pt>
    <dgm:pt modelId="{463B0557-6166-4D4D-A49B-C72E5DFCBF97}" type="parTrans" cxnId="{EC75D053-CFE8-4E39-A183-51599546E0C5}">
      <dgm:prSet/>
      <dgm:spPr/>
      <dgm:t>
        <a:bodyPr/>
        <a:lstStyle/>
        <a:p>
          <a:endParaRPr lang="en-US"/>
        </a:p>
      </dgm:t>
    </dgm:pt>
    <dgm:pt modelId="{BC96DAE1-D82E-4AF8-B6DD-B8934B255364}" type="sibTrans" cxnId="{EC75D053-CFE8-4E39-A183-51599546E0C5}">
      <dgm:prSet/>
      <dgm:spPr/>
      <dgm:t>
        <a:bodyPr/>
        <a:lstStyle/>
        <a:p>
          <a:endParaRPr lang="en-US"/>
        </a:p>
      </dgm:t>
    </dgm:pt>
    <dgm:pt modelId="{4264DCD1-1EE0-43C2-BDC4-D664F68C49A8}" type="pres">
      <dgm:prSet presAssocID="{E54F6CAE-D272-4FA8-A928-56CF16792252}" presName="root" presStyleCnt="0">
        <dgm:presLayoutVars>
          <dgm:dir/>
          <dgm:resizeHandles val="exact"/>
        </dgm:presLayoutVars>
      </dgm:prSet>
      <dgm:spPr/>
    </dgm:pt>
    <dgm:pt modelId="{AB955A97-01BD-482D-800C-09DECB0CC8FE}" type="pres">
      <dgm:prSet presAssocID="{52742961-D7BF-4798-8462-5F8AEB31AAE4}" presName="compNode" presStyleCnt="0"/>
      <dgm:spPr/>
    </dgm:pt>
    <dgm:pt modelId="{B63CB6C4-EF08-4C8A-A13C-E44350AB936C}" type="pres">
      <dgm:prSet presAssocID="{52742961-D7BF-4798-8462-5F8AEB31AAE4}" presName="bgRect" presStyleLbl="bgShp" presStyleIdx="0" presStyleCnt="5"/>
      <dgm:spPr/>
    </dgm:pt>
    <dgm:pt modelId="{1FFFD09D-559D-4F5E-8171-B9EC7B4E95BF}" type="pres">
      <dgm:prSet presAssocID="{52742961-D7BF-4798-8462-5F8AEB31AAE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ngue"/>
        </a:ext>
      </dgm:extLst>
    </dgm:pt>
    <dgm:pt modelId="{4DC9C515-B775-4923-A5D5-C9D3ED2C0D7D}" type="pres">
      <dgm:prSet presAssocID="{52742961-D7BF-4798-8462-5F8AEB31AAE4}" presName="spaceRect" presStyleCnt="0"/>
      <dgm:spPr/>
    </dgm:pt>
    <dgm:pt modelId="{90051ACE-F5B7-4308-8FBB-45870BA557E2}" type="pres">
      <dgm:prSet presAssocID="{52742961-D7BF-4798-8462-5F8AEB31AAE4}" presName="parTx" presStyleLbl="revTx" presStyleIdx="0" presStyleCnt="5">
        <dgm:presLayoutVars>
          <dgm:chMax val="0"/>
          <dgm:chPref val="0"/>
        </dgm:presLayoutVars>
      </dgm:prSet>
      <dgm:spPr/>
    </dgm:pt>
    <dgm:pt modelId="{3AB0DB0E-8245-483F-BEF1-66FEC00B37D0}" type="pres">
      <dgm:prSet presAssocID="{88333FDA-5080-4BEC-B14E-30210C7CE242}" presName="sibTrans" presStyleCnt="0"/>
      <dgm:spPr/>
    </dgm:pt>
    <dgm:pt modelId="{0E05AB2C-BA56-4DA8-BC58-F348CBAA6CED}" type="pres">
      <dgm:prSet presAssocID="{825B76AB-34D3-4301-BAD0-64F9AF00F9CC}" presName="compNode" presStyleCnt="0"/>
      <dgm:spPr/>
    </dgm:pt>
    <dgm:pt modelId="{AB6B6FE1-F9A1-4872-8228-DDBF9C5EE1B9}" type="pres">
      <dgm:prSet presAssocID="{825B76AB-34D3-4301-BAD0-64F9AF00F9CC}" presName="bgRect" presStyleLbl="bgShp" presStyleIdx="1" presStyleCnt="5"/>
      <dgm:spPr/>
    </dgm:pt>
    <dgm:pt modelId="{11913673-FE44-4C3A-BB67-E0286760CF4E}" type="pres">
      <dgm:prSet presAssocID="{825B76AB-34D3-4301-BAD0-64F9AF00F9C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65ED1185-0D8E-47CE-812E-2A440E6BC01E}" type="pres">
      <dgm:prSet presAssocID="{825B76AB-34D3-4301-BAD0-64F9AF00F9CC}" presName="spaceRect" presStyleCnt="0"/>
      <dgm:spPr/>
    </dgm:pt>
    <dgm:pt modelId="{45DDB410-9577-46ED-ABF5-9DDD0F8F7E95}" type="pres">
      <dgm:prSet presAssocID="{825B76AB-34D3-4301-BAD0-64F9AF00F9CC}" presName="parTx" presStyleLbl="revTx" presStyleIdx="1" presStyleCnt="5">
        <dgm:presLayoutVars>
          <dgm:chMax val="0"/>
          <dgm:chPref val="0"/>
        </dgm:presLayoutVars>
      </dgm:prSet>
      <dgm:spPr/>
    </dgm:pt>
    <dgm:pt modelId="{40D25263-69DC-45B1-80E5-DA9BDAEABF41}" type="pres">
      <dgm:prSet presAssocID="{C667F42E-DA80-4E08-8E04-E673F62EE349}" presName="sibTrans" presStyleCnt="0"/>
      <dgm:spPr/>
    </dgm:pt>
    <dgm:pt modelId="{CEBCE4D1-224F-437D-B59D-CDCEDBD35F1A}" type="pres">
      <dgm:prSet presAssocID="{C1A57DEC-A696-45C1-BC13-E3ED086F8187}" presName="compNode" presStyleCnt="0"/>
      <dgm:spPr/>
    </dgm:pt>
    <dgm:pt modelId="{E160BB8D-CF08-4BD2-85A4-BF89061BF429}" type="pres">
      <dgm:prSet presAssocID="{C1A57DEC-A696-45C1-BC13-E3ED086F8187}" presName="bgRect" presStyleLbl="bgShp" presStyleIdx="2" presStyleCnt="5"/>
      <dgm:spPr/>
    </dgm:pt>
    <dgm:pt modelId="{A10FD0B7-A0E0-46DF-875B-39C3C776E962}" type="pres">
      <dgm:prSet presAssocID="{C1A57DEC-A696-45C1-BC13-E3ED086F818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xclamation Mark"/>
        </a:ext>
      </dgm:extLst>
    </dgm:pt>
    <dgm:pt modelId="{C0ABE680-4F56-4773-8B24-42DD71547738}" type="pres">
      <dgm:prSet presAssocID="{C1A57DEC-A696-45C1-BC13-E3ED086F8187}" presName="spaceRect" presStyleCnt="0"/>
      <dgm:spPr/>
    </dgm:pt>
    <dgm:pt modelId="{1243843F-A629-43C3-AFF9-BE46D071C96D}" type="pres">
      <dgm:prSet presAssocID="{C1A57DEC-A696-45C1-BC13-E3ED086F8187}" presName="parTx" presStyleLbl="revTx" presStyleIdx="2" presStyleCnt="5">
        <dgm:presLayoutVars>
          <dgm:chMax val="0"/>
          <dgm:chPref val="0"/>
        </dgm:presLayoutVars>
      </dgm:prSet>
      <dgm:spPr/>
    </dgm:pt>
    <dgm:pt modelId="{420AF76D-CD70-4F5E-B963-15A3C42335B0}" type="pres">
      <dgm:prSet presAssocID="{F15112AB-E999-45CF-B94C-58B10D3CCBF2}" presName="sibTrans" presStyleCnt="0"/>
      <dgm:spPr/>
    </dgm:pt>
    <dgm:pt modelId="{586915B8-1501-493D-ABB5-339EFB71A1B3}" type="pres">
      <dgm:prSet presAssocID="{82374767-8106-41D3-A00D-F6BE96818D64}" presName="compNode" presStyleCnt="0"/>
      <dgm:spPr/>
    </dgm:pt>
    <dgm:pt modelId="{9D0671A2-7118-4B78-B239-2BDE60293918}" type="pres">
      <dgm:prSet presAssocID="{82374767-8106-41D3-A00D-F6BE96818D64}" presName="bgRect" presStyleLbl="bgShp" presStyleIdx="3" presStyleCnt="5"/>
      <dgm:spPr/>
    </dgm:pt>
    <dgm:pt modelId="{62E8341B-5430-43C9-AEFC-953A6F165601}" type="pres">
      <dgm:prSet presAssocID="{82374767-8106-41D3-A00D-F6BE96818D6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btitles"/>
        </a:ext>
      </dgm:extLst>
    </dgm:pt>
    <dgm:pt modelId="{D0E0C204-409C-4705-AA67-D328646EFC06}" type="pres">
      <dgm:prSet presAssocID="{82374767-8106-41D3-A00D-F6BE96818D64}" presName="spaceRect" presStyleCnt="0"/>
      <dgm:spPr/>
    </dgm:pt>
    <dgm:pt modelId="{8840FFEA-3AF7-457E-93C4-1E3F186B38D6}" type="pres">
      <dgm:prSet presAssocID="{82374767-8106-41D3-A00D-F6BE96818D64}" presName="parTx" presStyleLbl="revTx" presStyleIdx="3" presStyleCnt="5">
        <dgm:presLayoutVars>
          <dgm:chMax val="0"/>
          <dgm:chPref val="0"/>
        </dgm:presLayoutVars>
      </dgm:prSet>
      <dgm:spPr/>
    </dgm:pt>
    <dgm:pt modelId="{1CAC07E4-1612-403A-B390-411576960249}" type="pres">
      <dgm:prSet presAssocID="{8420FE5D-42BE-46BD-B12A-847B98EAE380}" presName="sibTrans" presStyleCnt="0"/>
      <dgm:spPr/>
    </dgm:pt>
    <dgm:pt modelId="{2B4B98C4-B8DE-4D52-A921-A0694EC18BC4}" type="pres">
      <dgm:prSet presAssocID="{0A176CA2-4B8F-4F09-8DA5-8F5C2839A607}" presName="compNode" presStyleCnt="0"/>
      <dgm:spPr/>
    </dgm:pt>
    <dgm:pt modelId="{00034781-1D63-46C1-90AC-48565D1244A2}" type="pres">
      <dgm:prSet presAssocID="{0A176CA2-4B8F-4F09-8DA5-8F5C2839A607}" presName="bgRect" presStyleLbl="bgShp" presStyleIdx="4" presStyleCnt="5"/>
      <dgm:spPr/>
    </dgm:pt>
    <dgm:pt modelId="{B3F37445-4C65-47AA-8B26-59D3E235D0A6}" type="pres">
      <dgm:prSet presAssocID="{0A176CA2-4B8F-4F09-8DA5-8F5C2839A60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581FE855-B31E-414D-927F-A9127BB39F02}" type="pres">
      <dgm:prSet presAssocID="{0A176CA2-4B8F-4F09-8DA5-8F5C2839A607}" presName="spaceRect" presStyleCnt="0"/>
      <dgm:spPr/>
    </dgm:pt>
    <dgm:pt modelId="{1E8F33E5-CBAE-457B-A926-461AD0965EFA}" type="pres">
      <dgm:prSet presAssocID="{0A176CA2-4B8F-4F09-8DA5-8F5C2839A607}" presName="parTx" presStyleLbl="revTx" presStyleIdx="4" presStyleCnt="5">
        <dgm:presLayoutVars>
          <dgm:chMax val="0"/>
          <dgm:chPref val="0"/>
        </dgm:presLayoutVars>
      </dgm:prSet>
      <dgm:spPr/>
    </dgm:pt>
  </dgm:ptLst>
  <dgm:cxnLst>
    <dgm:cxn modelId="{ADFA7707-90C2-43EC-8B49-DC525BC16A87}" srcId="{E54F6CAE-D272-4FA8-A928-56CF16792252}" destId="{52742961-D7BF-4798-8462-5F8AEB31AAE4}" srcOrd="0" destOrd="0" parTransId="{903D5CAC-1045-4324-9A59-9C67C1CE33E8}" sibTransId="{88333FDA-5080-4BEC-B14E-30210C7CE242}"/>
    <dgm:cxn modelId="{DF65F012-4A0E-4C78-98F8-1EBF15CD0108}" srcId="{E54F6CAE-D272-4FA8-A928-56CF16792252}" destId="{82374767-8106-41D3-A00D-F6BE96818D64}" srcOrd="3" destOrd="0" parTransId="{28EF2041-C610-43D8-B9CB-AE99A773BC82}" sibTransId="{8420FE5D-42BE-46BD-B12A-847B98EAE380}"/>
    <dgm:cxn modelId="{5B90A118-D1E8-4CE1-B4BF-2F6D50F927BE}" type="presOf" srcId="{C1A57DEC-A696-45C1-BC13-E3ED086F8187}" destId="{1243843F-A629-43C3-AFF9-BE46D071C96D}" srcOrd="0" destOrd="0" presId="urn:microsoft.com/office/officeart/2018/2/layout/IconVerticalSolidList"/>
    <dgm:cxn modelId="{124F1F32-BB20-415B-8121-0BC89A322A20}" type="presOf" srcId="{52742961-D7BF-4798-8462-5F8AEB31AAE4}" destId="{90051ACE-F5B7-4308-8FBB-45870BA557E2}" srcOrd="0" destOrd="0" presId="urn:microsoft.com/office/officeart/2018/2/layout/IconVerticalSolidList"/>
    <dgm:cxn modelId="{F8086364-ECB6-459D-A5A4-6DE9107166D5}" type="presOf" srcId="{E54F6CAE-D272-4FA8-A928-56CF16792252}" destId="{4264DCD1-1EE0-43C2-BDC4-D664F68C49A8}" srcOrd="0" destOrd="0" presId="urn:microsoft.com/office/officeart/2018/2/layout/IconVerticalSolidList"/>
    <dgm:cxn modelId="{EC75D053-CFE8-4E39-A183-51599546E0C5}" srcId="{E54F6CAE-D272-4FA8-A928-56CF16792252}" destId="{0A176CA2-4B8F-4F09-8DA5-8F5C2839A607}" srcOrd="4" destOrd="0" parTransId="{463B0557-6166-4D4D-A49B-C72E5DFCBF97}" sibTransId="{BC96DAE1-D82E-4AF8-B6DD-B8934B255364}"/>
    <dgm:cxn modelId="{9E613F98-2BD8-4936-8489-9F4497C09899}" type="presOf" srcId="{825B76AB-34D3-4301-BAD0-64F9AF00F9CC}" destId="{45DDB410-9577-46ED-ABF5-9DDD0F8F7E95}" srcOrd="0" destOrd="0" presId="urn:microsoft.com/office/officeart/2018/2/layout/IconVerticalSolidList"/>
    <dgm:cxn modelId="{A3E54AD0-4E1E-428D-9C8E-54DB41999AAC}" srcId="{E54F6CAE-D272-4FA8-A928-56CF16792252}" destId="{825B76AB-34D3-4301-BAD0-64F9AF00F9CC}" srcOrd="1" destOrd="0" parTransId="{2E6423D9-64C2-4592-916A-2CE85F4A64BA}" sibTransId="{C667F42E-DA80-4E08-8E04-E673F62EE349}"/>
    <dgm:cxn modelId="{9953B9D8-2F97-4ABF-942A-8C61390E799C}" type="presOf" srcId="{0A176CA2-4B8F-4F09-8DA5-8F5C2839A607}" destId="{1E8F33E5-CBAE-457B-A926-461AD0965EFA}" srcOrd="0" destOrd="0" presId="urn:microsoft.com/office/officeart/2018/2/layout/IconVerticalSolidList"/>
    <dgm:cxn modelId="{C46B33E0-8012-4591-88E3-0245C0359347}" srcId="{E54F6CAE-D272-4FA8-A928-56CF16792252}" destId="{C1A57DEC-A696-45C1-BC13-E3ED086F8187}" srcOrd="2" destOrd="0" parTransId="{C338AA95-E2EE-41A3-8E3B-C278365BEDA1}" sibTransId="{F15112AB-E999-45CF-B94C-58B10D3CCBF2}"/>
    <dgm:cxn modelId="{918A15F8-0166-4734-B878-AC8AC5426091}" type="presOf" srcId="{82374767-8106-41D3-A00D-F6BE96818D64}" destId="{8840FFEA-3AF7-457E-93C4-1E3F186B38D6}" srcOrd="0" destOrd="0" presId="urn:microsoft.com/office/officeart/2018/2/layout/IconVerticalSolidList"/>
    <dgm:cxn modelId="{756FA716-3E1D-4E9A-853B-091911358A2C}" type="presParOf" srcId="{4264DCD1-1EE0-43C2-BDC4-D664F68C49A8}" destId="{AB955A97-01BD-482D-800C-09DECB0CC8FE}" srcOrd="0" destOrd="0" presId="urn:microsoft.com/office/officeart/2018/2/layout/IconVerticalSolidList"/>
    <dgm:cxn modelId="{8162728F-AFF5-46E0-9C1C-F31C466377FB}" type="presParOf" srcId="{AB955A97-01BD-482D-800C-09DECB0CC8FE}" destId="{B63CB6C4-EF08-4C8A-A13C-E44350AB936C}" srcOrd="0" destOrd="0" presId="urn:microsoft.com/office/officeart/2018/2/layout/IconVerticalSolidList"/>
    <dgm:cxn modelId="{CC893814-5F79-4B88-BD3B-DDC4EC5D892E}" type="presParOf" srcId="{AB955A97-01BD-482D-800C-09DECB0CC8FE}" destId="{1FFFD09D-559D-4F5E-8171-B9EC7B4E95BF}" srcOrd="1" destOrd="0" presId="urn:microsoft.com/office/officeart/2018/2/layout/IconVerticalSolidList"/>
    <dgm:cxn modelId="{1026F29B-17D8-47D1-BD88-2572A3B103A0}" type="presParOf" srcId="{AB955A97-01BD-482D-800C-09DECB0CC8FE}" destId="{4DC9C515-B775-4923-A5D5-C9D3ED2C0D7D}" srcOrd="2" destOrd="0" presId="urn:microsoft.com/office/officeart/2018/2/layout/IconVerticalSolidList"/>
    <dgm:cxn modelId="{64AF6D3A-76D3-4902-9262-C0B256831A00}" type="presParOf" srcId="{AB955A97-01BD-482D-800C-09DECB0CC8FE}" destId="{90051ACE-F5B7-4308-8FBB-45870BA557E2}" srcOrd="3" destOrd="0" presId="urn:microsoft.com/office/officeart/2018/2/layout/IconVerticalSolidList"/>
    <dgm:cxn modelId="{8FBC93FA-E6EC-42EE-869E-4A8DC08AA74F}" type="presParOf" srcId="{4264DCD1-1EE0-43C2-BDC4-D664F68C49A8}" destId="{3AB0DB0E-8245-483F-BEF1-66FEC00B37D0}" srcOrd="1" destOrd="0" presId="urn:microsoft.com/office/officeart/2018/2/layout/IconVerticalSolidList"/>
    <dgm:cxn modelId="{AAE55112-1A5D-403B-A952-DE2FA4AF9A9B}" type="presParOf" srcId="{4264DCD1-1EE0-43C2-BDC4-D664F68C49A8}" destId="{0E05AB2C-BA56-4DA8-BC58-F348CBAA6CED}" srcOrd="2" destOrd="0" presId="urn:microsoft.com/office/officeart/2018/2/layout/IconVerticalSolidList"/>
    <dgm:cxn modelId="{D3C4BC2C-1AA5-4694-ACB1-4A7B92489A60}" type="presParOf" srcId="{0E05AB2C-BA56-4DA8-BC58-F348CBAA6CED}" destId="{AB6B6FE1-F9A1-4872-8228-DDBF9C5EE1B9}" srcOrd="0" destOrd="0" presId="urn:microsoft.com/office/officeart/2018/2/layout/IconVerticalSolidList"/>
    <dgm:cxn modelId="{8FC1B170-409C-495C-B55C-45AA5D6DF6BC}" type="presParOf" srcId="{0E05AB2C-BA56-4DA8-BC58-F348CBAA6CED}" destId="{11913673-FE44-4C3A-BB67-E0286760CF4E}" srcOrd="1" destOrd="0" presId="urn:microsoft.com/office/officeart/2018/2/layout/IconVerticalSolidList"/>
    <dgm:cxn modelId="{F7570BC0-5B5A-4E2A-9A6D-2FDE85B3C1D6}" type="presParOf" srcId="{0E05AB2C-BA56-4DA8-BC58-F348CBAA6CED}" destId="{65ED1185-0D8E-47CE-812E-2A440E6BC01E}" srcOrd="2" destOrd="0" presId="urn:microsoft.com/office/officeart/2018/2/layout/IconVerticalSolidList"/>
    <dgm:cxn modelId="{04554035-0394-4389-BBEA-BBE04EEDEBF7}" type="presParOf" srcId="{0E05AB2C-BA56-4DA8-BC58-F348CBAA6CED}" destId="{45DDB410-9577-46ED-ABF5-9DDD0F8F7E95}" srcOrd="3" destOrd="0" presId="urn:microsoft.com/office/officeart/2018/2/layout/IconVerticalSolidList"/>
    <dgm:cxn modelId="{95C54D64-7089-4B30-958C-95E5B04CD3A1}" type="presParOf" srcId="{4264DCD1-1EE0-43C2-BDC4-D664F68C49A8}" destId="{40D25263-69DC-45B1-80E5-DA9BDAEABF41}" srcOrd="3" destOrd="0" presId="urn:microsoft.com/office/officeart/2018/2/layout/IconVerticalSolidList"/>
    <dgm:cxn modelId="{F2AF04BA-156E-4385-B625-522045D30EF3}" type="presParOf" srcId="{4264DCD1-1EE0-43C2-BDC4-D664F68C49A8}" destId="{CEBCE4D1-224F-437D-B59D-CDCEDBD35F1A}" srcOrd="4" destOrd="0" presId="urn:microsoft.com/office/officeart/2018/2/layout/IconVerticalSolidList"/>
    <dgm:cxn modelId="{F4407CC5-C5E8-4086-8994-389F4A0D4B2C}" type="presParOf" srcId="{CEBCE4D1-224F-437D-B59D-CDCEDBD35F1A}" destId="{E160BB8D-CF08-4BD2-85A4-BF89061BF429}" srcOrd="0" destOrd="0" presId="urn:microsoft.com/office/officeart/2018/2/layout/IconVerticalSolidList"/>
    <dgm:cxn modelId="{04535D3B-77E2-4F55-A072-6B76863227B3}" type="presParOf" srcId="{CEBCE4D1-224F-437D-B59D-CDCEDBD35F1A}" destId="{A10FD0B7-A0E0-46DF-875B-39C3C776E962}" srcOrd="1" destOrd="0" presId="urn:microsoft.com/office/officeart/2018/2/layout/IconVerticalSolidList"/>
    <dgm:cxn modelId="{0F7EDA22-93CE-4531-92AA-B1735C149B07}" type="presParOf" srcId="{CEBCE4D1-224F-437D-B59D-CDCEDBD35F1A}" destId="{C0ABE680-4F56-4773-8B24-42DD71547738}" srcOrd="2" destOrd="0" presId="urn:microsoft.com/office/officeart/2018/2/layout/IconVerticalSolidList"/>
    <dgm:cxn modelId="{AEB22B89-8033-4CF0-B444-8B6AE05BC467}" type="presParOf" srcId="{CEBCE4D1-224F-437D-B59D-CDCEDBD35F1A}" destId="{1243843F-A629-43C3-AFF9-BE46D071C96D}" srcOrd="3" destOrd="0" presId="urn:microsoft.com/office/officeart/2018/2/layout/IconVerticalSolidList"/>
    <dgm:cxn modelId="{B5BF6193-73AC-43B0-87B1-30B003DE7489}" type="presParOf" srcId="{4264DCD1-1EE0-43C2-BDC4-D664F68C49A8}" destId="{420AF76D-CD70-4F5E-B963-15A3C42335B0}" srcOrd="5" destOrd="0" presId="urn:microsoft.com/office/officeart/2018/2/layout/IconVerticalSolidList"/>
    <dgm:cxn modelId="{80F6CA5F-C74F-41D2-ACC9-E8DC7310766F}" type="presParOf" srcId="{4264DCD1-1EE0-43C2-BDC4-D664F68C49A8}" destId="{586915B8-1501-493D-ABB5-339EFB71A1B3}" srcOrd="6" destOrd="0" presId="urn:microsoft.com/office/officeart/2018/2/layout/IconVerticalSolidList"/>
    <dgm:cxn modelId="{8C10AD0F-7FD0-493A-A470-3D2899A5C08C}" type="presParOf" srcId="{586915B8-1501-493D-ABB5-339EFB71A1B3}" destId="{9D0671A2-7118-4B78-B239-2BDE60293918}" srcOrd="0" destOrd="0" presId="urn:microsoft.com/office/officeart/2018/2/layout/IconVerticalSolidList"/>
    <dgm:cxn modelId="{2470BE55-BCB8-412D-B959-554157379A40}" type="presParOf" srcId="{586915B8-1501-493D-ABB5-339EFB71A1B3}" destId="{62E8341B-5430-43C9-AEFC-953A6F165601}" srcOrd="1" destOrd="0" presId="urn:microsoft.com/office/officeart/2018/2/layout/IconVerticalSolidList"/>
    <dgm:cxn modelId="{BB9049EB-F48B-44C0-BF3A-0D403BCACE0E}" type="presParOf" srcId="{586915B8-1501-493D-ABB5-339EFB71A1B3}" destId="{D0E0C204-409C-4705-AA67-D328646EFC06}" srcOrd="2" destOrd="0" presId="urn:microsoft.com/office/officeart/2018/2/layout/IconVerticalSolidList"/>
    <dgm:cxn modelId="{D6420C93-D41B-461E-8621-03A48773E3D7}" type="presParOf" srcId="{586915B8-1501-493D-ABB5-339EFB71A1B3}" destId="{8840FFEA-3AF7-457E-93C4-1E3F186B38D6}" srcOrd="3" destOrd="0" presId="urn:microsoft.com/office/officeart/2018/2/layout/IconVerticalSolidList"/>
    <dgm:cxn modelId="{836D9B57-AD20-4DB1-AF95-A47B1495A698}" type="presParOf" srcId="{4264DCD1-1EE0-43C2-BDC4-D664F68C49A8}" destId="{1CAC07E4-1612-403A-B390-411576960249}" srcOrd="7" destOrd="0" presId="urn:microsoft.com/office/officeart/2018/2/layout/IconVerticalSolidList"/>
    <dgm:cxn modelId="{A3A3A17C-32BE-4E8D-8626-908C863397BC}" type="presParOf" srcId="{4264DCD1-1EE0-43C2-BDC4-D664F68C49A8}" destId="{2B4B98C4-B8DE-4D52-A921-A0694EC18BC4}" srcOrd="8" destOrd="0" presId="urn:microsoft.com/office/officeart/2018/2/layout/IconVerticalSolidList"/>
    <dgm:cxn modelId="{9257388A-2829-4580-B382-2700F3737A9C}" type="presParOf" srcId="{2B4B98C4-B8DE-4D52-A921-A0694EC18BC4}" destId="{00034781-1D63-46C1-90AC-48565D1244A2}" srcOrd="0" destOrd="0" presId="urn:microsoft.com/office/officeart/2018/2/layout/IconVerticalSolidList"/>
    <dgm:cxn modelId="{19482994-780F-46F9-BDBB-A2BF595F3C74}" type="presParOf" srcId="{2B4B98C4-B8DE-4D52-A921-A0694EC18BC4}" destId="{B3F37445-4C65-47AA-8B26-59D3E235D0A6}" srcOrd="1" destOrd="0" presId="urn:microsoft.com/office/officeart/2018/2/layout/IconVerticalSolidList"/>
    <dgm:cxn modelId="{2B6AD318-7144-455D-89FC-2304D212341A}" type="presParOf" srcId="{2B4B98C4-B8DE-4D52-A921-A0694EC18BC4}" destId="{581FE855-B31E-414D-927F-A9127BB39F02}" srcOrd="2" destOrd="0" presId="urn:microsoft.com/office/officeart/2018/2/layout/IconVerticalSolidList"/>
    <dgm:cxn modelId="{3A544A47-4B63-4499-B918-05EB418690BC}" type="presParOf" srcId="{2B4B98C4-B8DE-4D52-A921-A0694EC18BC4}" destId="{1E8F33E5-CBAE-457B-A926-461AD0965EF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2CA4CC-A484-DD47-B7D7-1C6A5F07EBC0}">
      <dsp:nvSpPr>
        <dsp:cNvPr id="0" name=""/>
        <dsp:cNvSpPr/>
      </dsp:nvSpPr>
      <dsp:spPr>
        <a:xfrm>
          <a:off x="0" y="708"/>
          <a:ext cx="7315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DB28E4-10EC-D546-B18C-7DE03DDEE469}">
      <dsp:nvSpPr>
        <dsp:cNvPr id="0" name=""/>
        <dsp:cNvSpPr/>
      </dsp:nvSpPr>
      <dsp:spPr>
        <a:xfrm>
          <a:off x="0" y="708"/>
          <a:ext cx="7315200" cy="1161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Culture refers toward the shared values, beliefs, norms, and practices shaping individuals' behavior and how they interpret the world (Hofstede Perceptions, 2020).</a:t>
          </a:r>
        </a:p>
      </dsp:txBody>
      <dsp:txXfrm>
        <a:off x="0" y="708"/>
        <a:ext cx="7315200" cy="1161004"/>
      </dsp:txXfrm>
    </dsp:sp>
    <dsp:sp modelId="{97F44EB3-5456-384D-BA67-4D69B56F3F8D}">
      <dsp:nvSpPr>
        <dsp:cNvPr id="0" name=""/>
        <dsp:cNvSpPr/>
      </dsp:nvSpPr>
      <dsp:spPr>
        <a:xfrm>
          <a:off x="0" y="1161713"/>
          <a:ext cx="7315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3C485E-2A58-8F48-B956-64CE08A97967}">
      <dsp:nvSpPr>
        <dsp:cNvPr id="0" name=""/>
        <dsp:cNvSpPr/>
      </dsp:nvSpPr>
      <dsp:spPr>
        <a:xfrm>
          <a:off x="0" y="1161713"/>
          <a:ext cx="7315200" cy="1161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Cultural frameworks guide communication along with leadership across national boundaries in business (Spitzberg &amp; Changnon, 2020). Decision-making and relationship-building are also affected by these frameworks.</a:t>
          </a:r>
        </a:p>
      </dsp:txBody>
      <dsp:txXfrm>
        <a:off x="0" y="1161713"/>
        <a:ext cx="7315200" cy="1161004"/>
      </dsp:txXfrm>
    </dsp:sp>
    <dsp:sp modelId="{6FF6674C-01F9-DF45-B235-AC9A9FF0125B}">
      <dsp:nvSpPr>
        <dsp:cNvPr id="0" name=""/>
        <dsp:cNvSpPr/>
      </dsp:nvSpPr>
      <dsp:spPr>
        <a:xfrm>
          <a:off x="0" y="2322717"/>
          <a:ext cx="7315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90CEF5-C164-6140-ACB3-F071E6C7F582}">
      <dsp:nvSpPr>
        <dsp:cNvPr id="0" name=""/>
        <dsp:cNvSpPr/>
      </dsp:nvSpPr>
      <dsp:spPr>
        <a:xfrm>
          <a:off x="0" y="2322717"/>
          <a:ext cx="7315200" cy="1161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Communication style and power distance in individualism versus collectivism with time orientation plus attitudes toward uncertainty have been key cultural elements (Trompenaars &amp; Hampden-Turner, 2012; Hofstede Perceptions, 2020).</a:t>
          </a:r>
        </a:p>
      </dsp:txBody>
      <dsp:txXfrm>
        <a:off x="0" y="2322717"/>
        <a:ext cx="7315200" cy="1161004"/>
      </dsp:txXfrm>
    </dsp:sp>
    <dsp:sp modelId="{69AC44F1-FBC2-444B-A214-5B0FDD5268FD}">
      <dsp:nvSpPr>
        <dsp:cNvPr id="0" name=""/>
        <dsp:cNvSpPr/>
      </dsp:nvSpPr>
      <dsp:spPr>
        <a:xfrm>
          <a:off x="0" y="3483722"/>
          <a:ext cx="7315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9742EC-7B50-664D-938A-8DA9851E3515}">
      <dsp:nvSpPr>
        <dsp:cNvPr id="0" name=""/>
        <dsp:cNvSpPr/>
      </dsp:nvSpPr>
      <dsp:spPr>
        <a:xfrm>
          <a:off x="0" y="3483722"/>
          <a:ext cx="7315200" cy="1161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Misunderstandings frequently happen if companies use their own cultural assumptions with international partners without adaptation (Gannon &amp; Pillai, 2015).</a:t>
          </a:r>
        </a:p>
      </dsp:txBody>
      <dsp:txXfrm>
        <a:off x="0" y="3483722"/>
        <a:ext cx="7315200" cy="1161004"/>
      </dsp:txXfrm>
    </dsp:sp>
    <dsp:sp modelId="{E4BBFC88-2C0A-504B-A080-7EE12482D23B}">
      <dsp:nvSpPr>
        <dsp:cNvPr id="0" name=""/>
        <dsp:cNvSpPr/>
      </dsp:nvSpPr>
      <dsp:spPr>
        <a:xfrm>
          <a:off x="0" y="4644726"/>
          <a:ext cx="7315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DC2E4D-29BE-7C41-A8CF-94A2A53CCD70}">
      <dsp:nvSpPr>
        <dsp:cNvPr id="0" name=""/>
        <dsp:cNvSpPr/>
      </dsp:nvSpPr>
      <dsp:spPr>
        <a:xfrm>
          <a:off x="0" y="4644726"/>
          <a:ext cx="7315200" cy="1161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It is of importance to understand of these elements during cross-cultural negotiations, specifically between Western and East Asian business environments (Thomas &amp; Peterson, 2017).</a:t>
          </a:r>
        </a:p>
      </dsp:txBody>
      <dsp:txXfrm>
        <a:off x="0" y="4644726"/>
        <a:ext cx="7315200" cy="11610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438BE6-E88B-9F40-9A40-112445A28A0C}">
      <dsp:nvSpPr>
        <dsp:cNvPr id="0" name=""/>
        <dsp:cNvSpPr/>
      </dsp:nvSpPr>
      <dsp:spPr>
        <a:xfrm>
          <a:off x="0" y="124981"/>
          <a:ext cx="2646111" cy="158766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Chinese business culture places high importance on </a:t>
          </a:r>
          <a:r>
            <a:rPr lang="en-GB" sz="1400" b="1" i="0" kern="1200"/>
            <a:t>guanxi</a:t>
          </a:r>
          <a:r>
            <a:rPr lang="en-US" sz="1400" b="0" i="0" kern="1200"/>
            <a:t>—</a:t>
          </a:r>
          <a:r>
            <a:rPr lang="en-GB" sz="1400" b="0" i="0" kern="1200"/>
            <a:t>personal trust and long-term relationship-building—before any deal is made (Chen et al., 2018).</a:t>
          </a:r>
          <a:endParaRPr lang="en-US" sz="1400" kern="1200"/>
        </a:p>
      </dsp:txBody>
      <dsp:txXfrm>
        <a:off x="0" y="124981"/>
        <a:ext cx="2646111" cy="1587667"/>
      </dsp:txXfrm>
    </dsp:sp>
    <dsp:sp modelId="{574E4C40-6595-244C-A696-BA38363A6045}">
      <dsp:nvSpPr>
        <dsp:cNvPr id="0" name=""/>
        <dsp:cNvSpPr/>
      </dsp:nvSpPr>
      <dsp:spPr>
        <a:xfrm>
          <a:off x="2910723" y="124981"/>
          <a:ext cx="2646111" cy="158766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British firms, by contrast, often adopt a </a:t>
          </a:r>
          <a:r>
            <a:rPr lang="en-GB" sz="1400" b="1" i="0" kern="1200"/>
            <a:t>task-oriented and transactional</a:t>
          </a:r>
          <a:r>
            <a:rPr lang="en-GB" sz="1400" b="0" i="0" kern="1200"/>
            <a:t> approach, focusing on results over relationships (Thomas &amp; Peterson, 2017).</a:t>
          </a:r>
          <a:endParaRPr lang="en-US" sz="1400" kern="1200"/>
        </a:p>
      </dsp:txBody>
      <dsp:txXfrm>
        <a:off x="2910723" y="124981"/>
        <a:ext cx="2646111" cy="1587667"/>
      </dsp:txXfrm>
    </dsp:sp>
    <dsp:sp modelId="{881F72AE-3B71-424A-AAA6-B18C141E85F0}">
      <dsp:nvSpPr>
        <dsp:cNvPr id="0" name=""/>
        <dsp:cNvSpPr/>
      </dsp:nvSpPr>
      <dsp:spPr>
        <a:xfrm>
          <a:off x="5821446" y="124981"/>
          <a:ext cx="2646111" cy="158766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In China, </a:t>
          </a:r>
          <a:r>
            <a:rPr lang="en-GB" sz="1400" b="1" i="0" kern="1200"/>
            <a:t>indirect communication</a:t>
          </a:r>
          <a:r>
            <a:rPr lang="en-GB" sz="1400" b="0" i="0" kern="1200"/>
            <a:t> preserves harmony and avoids embarrassment, while UK professionals value openness and assertiveness (Meyer, 2015).</a:t>
          </a:r>
          <a:endParaRPr lang="en-US" sz="1400" kern="1200"/>
        </a:p>
      </dsp:txBody>
      <dsp:txXfrm>
        <a:off x="5821446" y="124981"/>
        <a:ext cx="2646111" cy="1587667"/>
      </dsp:txXfrm>
    </dsp:sp>
    <dsp:sp modelId="{B3E44F06-1307-9C46-9201-71318979E140}">
      <dsp:nvSpPr>
        <dsp:cNvPr id="0" name=""/>
        <dsp:cNvSpPr/>
      </dsp:nvSpPr>
      <dsp:spPr>
        <a:xfrm>
          <a:off x="1455361" y="1977260"/>
          <a:ext cx="2646111" cy="158766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A direct negotiation style may unintentionally be seen as aggressive or disrespectful in Chinese culture, damaging rapport (Zhao &amp; McDonald, 2019).</a:t>
          </a:r>
          <a:endParaRPr lang="en-US" sz="1400" kern="1200"/>
        </a:p>
      </dsp:txBody>
      <dsp:txXfrm>
        <a:off x="1455361" y="1977260"/>
        <a:ext cx="2646111" cy="1587667"/>
      </dsp:txXfrm>
    </dsp:sp>
    <dsp:sp modelId="{2CE302AD-DC55-5F44-A015-B8AEF97A2E90}">
      <dsp:nvSpPr>
        <dsp:cNvPr id="0" name=""/>
        <dsp:cNvSpPr/>
      </dsp:nvSpPr>
      <dsp:spPr>
        <a:xfrm>
          <a:off x="4366084" y="1977260"/>
          <a:ext cx="2646111" cy="158766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Understanding and adapting to these contrasting expectations is critical for building trust and preventing breakdowns in communication.</a:t>
          </a:r>
          <a:endParaRPr lang="en-US" sz="1400" kern="1200"/>
        </a:p>
      </dsp:txBody>
      <dsp:txXfrm>
        <a:off x="4366084" y="1977260"/>
        <a:ext cx="2646111" cy="15876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E80ABF-21F7-44E3-843A-58BBC8CA6098}">
      <dsp:nvSpPr>
        <dsp:cNvPr id="0" name=""/>
        <dsp:cNvSpPr/>
      </dsp:nvSpPr>
      <dsp:spPr>
        <a:xfrm>
          <a:off x="0" y="4536"/>
          <a:ext cx="7315200" cy="9662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994526-3DE9-469D-8F19-77626403F530}">
      <dsp:nvSpPr>
        <dsp:cNvPr id="0" name=""/>
        <dsp:cNvSpPr/>
      </dsp:nvSpPr>
      <dsp:spPr>
        <a:xfrm>
          <a:off x="292283" y="221937"/>
          <a:ext cx="531425" cy="5314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699427-369E-4F5D-B3E4-576FDC4CCE58}">
      <dsp:nvSpPr>
        <dsp:cNvPr id="0" name=""/>
        <dsp:cNvSpPr/>
      </dsp:nvSpPr>
      <dsp:spPr>
        <a:xfrm>
          <a:off x="1115993" y="4536"/>
          <a:ext cx="6199206" cy="966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59" tIns="102259" rIns="102259" bIns="102259" numCol="1" spcCol="1270" anchor="ctr" anchorCtr="0">
          <a:noAutofit/>
        </a:bodyPr>
        <a:lstStyle/>
        <a:p>
          <a:pPr marL="0" lvl="0" indent="0" algn="l" defTabSz="755650">
            <a:lnSpc>
              <a:spcPct val="90000"/>
            </a:lnSpc>
            <a:spcBef>
              <a:spcPct val="0"/>
            </a:spcBef>
            <a:spcAft>
              <a:spcPct val="35000"/>
            </a:spcAft>
            <a:buNone/>
          </a:pPr>
          <a:r>
            <a:rPr lang="en-GB" sz="1700" b="0" i="0" kern="1200" dirty="0"/>
            <a:t>China’s long-term orientation reflects Confucian values of patience, perseverance, and delayed gratification in business decisions (Minkov &amp; Hofstede, 2017).</a:t>
          </a:r>
          <a:endParaRPr lang="en-US" sz="1700" kern="1200" dirty="0"/>
        </a:p>
      </dsp:txBody>
      <dsp:txXfrm>
        <a:off x="1115993" y="4536"/>
        <a:ext cx="6199206" cy="966227"/>
      </dsp:txXfrm>
    </dsp:sp>
    <dsp:sp modelId="{0A8E937F-2227-4C41-B965-3ADD2F8B1B40}">
      <dsp:nvSpPr>
        <dsp:cNvPr id="0" name=""/>
        <dsp:cNvSpPr/>
      </dsp:nvSpPr>
      <dsp:spPr>
        <a:xfrm>
          <a:off x="0" y="1212321"/>
          <a:ext cx="7315200" cy="9662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CA1DE4-B0E1-4EBF-B800-EC6CC2C5E9D9}">
      <dsp:nvSpPr>
        <dsp:cNvPr id="0" name=""/>
        <dsp:cNvSpPr/>
      </dsp:nvSpPr>
      <dsp:spPr>
        <a:xfrm>
          <a:off x="292283" y="1429722"/>
          <a:ext cx="531425" cy="5314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EA19A5-FBA4-432A-8DA5-793D6BE5AA6C}">
      <dsp:nvSpPr>
        <dsp:cNvPr id="0" name=""/>
        <dsp:cNvSpPr/>
      </dsp:nvSpPr>
      <dsp:spPr>
        <a:xfrm>
          <a:off x="1115993" y="1212321"/>
          <a:ext cx="6199206" cy="966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59" tIns="102259" rIns="102259" bIns="102259" numCol="1" spcCol="1270" anchor="ctr" anchorCtr="0">
          <a:noAutofit/>
        </a:bodyPr>
        <a:lstStyle/>
        <a:p>
          <a:pPr marL="0" lvl="0" indent="0" algn="l" defTabSz="755650">
            <a:lnSpc>
              <a:spcPct val="90000"/>
            </a:lnSpc>
            <a:spcBef>
              <a:spcPct val="0"/>
            </a:spcBef>
            <a:spcAft>
              <a:spcPct val="35000"/>
            </a:spcAft>
            <a:buNone/>
          </a:pPr>
          <a:r>
            <a:rPr lang="en-GB" sz="1700" b="0" i="0" kern="1200" dirty="0"/>
            <a:t>UK companies tend to be short-term oriented, aiming for quick wins and rapid deal closure (Thomas &amp; Peterson, 2017).</a:t>
          </a:r>
          <a:endParaRPr lang="en-US" sz="1700" kern="1200" dirty="0"/>
        </a:p>
      </dsp:txBody>
      <dsp:txXfrm>
        <a:off x="1115993" y="1212321"/>
        <a:ext cx="6199206" cy="966227"/>
      </dsp:txXfrm>
    </dsp:sp>
    <dsp:sp modelId="{8EBAB344-AEF6-4EAF-A64A-3EE627BA3395}">
      <dsp:nvSpPr>
        <dsp:cNvPr id="0" name=""/>
        <dsp:cNvSpPr/>
      </dsp:nvSpPr>
      <dsp:spPr>
        <a:xfrm>
          <a:off x="0" y="2420106"/>
          <a:ext cx="7315200" cy="9662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45CB7E-AE6F-4A91-B788-3E740E142ED9}">
      <dsp:nvSpPr>
        <dsp:cNvPr id="0" name=""/>
        <dsp:cNvSpPr/>
      </dsp:nvSpPr>
      <dsp:spPr>
        <a:xfrm>
          <a:off x="292283" y="2637507"/>
          <a:ext cx="531425" cy="5314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BB614A-2A7D-4389-A60C-B6C8996FC30D}">
      <dsp:nvSpPr>
        <dsp:cNvPr id="0" name=""/>
        <dsp:cNvSpPr/>
      </dsp:nvSpPr>
      <dsp:spPr>
        <a:xfrm>
          <a:off x="1115993" y="2420106"/>
          <a:ext cx="6199206" cy="966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59" tIns="102259" rIns="102259" bIns="102259" numCol="1" spcCol="1270" anchor="ctr" anchorCtr="0">
          <a:noAutofit/>
        </a:bodyPr>
        <a:lstStyle/>
        <a:p>
          <a:pPr marL="0" lvl="0" indent="0" algn="l" defTabSz="755650">
            <a:lnSpc>
              <a:spcPct val="90000"/>
            </a:lnSpc>
            <a:spcBef>
              <a:spcPct val="0"/>
            </a:spcBef>
            <a:spcAft>
              <a:spcPct val="35000"/>
            </a:spcAft>
            <a:buNone/>
          </a:pPr>
          <a:r>
            <a:rPr lang="en-GB" sz="1700" b="0" i="0" kern="1200"/>
            <a:t>These time perspectives can clash—British urgency may be interpreted as disrespect, while Chinese deliberation may seem evasive.</a:t>
          </a:r>
          <a:endParaRPr lang="en-US" sz="1700" kern="1200"/>
        </a:p>
      </dsp:txBody>
      <dsp:txXfrm>
        <a:off x="1115993" y="2420106"/>
        <a:ext cx="6199206" cy="966227"/>
      </dsp:txXfrm>
    </dsp:sp>
    <dsp:sp modelId="{B7C7EFF8-7B0F-4B68-A448-D8B26C865D83}">
      <dsp:nvSpPr>
        <dsp:cNvPr id="0" name=""/>
        <dsp:cNvSpPr/>
      </dsp:nvSpPr>
      <dsp:spPr>
        <a:xfrm>
          <a:off x="0" y="3627890"/>
          <a:ext cx="7315200" cy="9662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E78D56-EEC3-4C41-9F2C-6BA5E7E174BC}">
      <dsp:nvSpPr>
        <dsp:cNvPr id="0" name=""/>
        <dsp:cNvSpPr/>
      </dsp:nvSpPr>
      <dsp:spPr>
        <a:xfrm>
          <a:off x="292283" y="3845292"/>
          <a:ext cx="531425" cy="5314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5E1984-7E9D-4B39-B667-6A7ADC1DB185}">
      <dsp:nvSpPr>
        <dsp:cNvPr id="0" name=""/>
        <dsp:cNvSpPr/>
      </dsp:nvSpPr>
      <dsp:spPr>
        <a:xfrm>
          <a:off x="1115993" y="3627890"/>
          <a:ext cx="6199206" cy="966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59" tIns="102259" rIns="102259" bIns="102259" numCol="1" spcCol="1270" anchor="ctr" anchorCtr="0">
          <a:noAutofit/>
        </a:bodyPr>
        <a:lstStyle/>
        <a:p>
          <a:pPr marL="0" lvl="0" indent="0" algn="l" defTabSz="755650">
            <a:lnSpc>
              <a:spcPct val="90000"/>
            </a:lnSpc>
            <a:spcBef>
              <a:spcPct val="0"/>
            </a:spcBef>
            <a:spcAft>
              <a:spcPct val="35000"/>
            </a:spcAft>
            <a:buNone/>
          </a:pPr>
          <a:r>
            <a:rPr lang="en-GB" sz="1700" b="0" i="0" kern="1200" dirty="0"/>
            <a:t>Additionally, Chinese firms often exhibit higher risk aversion, requiring thorough analysis and multiple internal consultations before commitment (Morrison, 2021).</a:t>
          </a:r>
          <a:endParaRPr lang="en-US" sz="1700" kern="1200" dirty="0"/>
        </a:p>
      </dsp:txBody>
      <dsp:txXfrm>
        <a:off x="1115993" y="3627890"/>
        <a:ext cx="6199206" cy="966227"/>
      </dsp:txXfrm>
    </dsp:sp>
    <dsp:sp modelId="{A919A842-3B6B-4A73-AA74-07D47F6A9D98}">
      <dsp:nvSpPr>
        <dsp:cNvPr id="0" name=""/>
        <dsp:cNvSpPr/>
      </dsp:nvSpPr>
      <dsp:spPr>
        <a:xfrm>
          <a:off x="0" y="4835675"/>
          <a:ext cx="7315200" cy="9662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D50C3A-3EC2-46D9-BCC7-D98238962F95}">
      <dsp:nvSpPr>
        <dsp:cNvPr id="0" name=""/>
        <dsp:cNvSpPr/>
      </dsp:nvSpPr>
      <dsp:spPr>
        <a:xfrm>
          <a:off x="292283" y="5053077"/>
          <a:ext cx="531425" cy="5314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5E6D49-9F80-442F-B9EB-F3FE9FC68F13}">
      <dsp:nvSpPr>
        <dsp:cNvPr id="0" name=""/>
        <dsp:cNvSpPr/>
      </dsp:nvSpPr>
      <dsp:spPr>
        <a:xfrm>
          <a:off x="1115993" y="4835675"/>
          <a:ext cx="6199206" cy="966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59" tIns="102259" rIns="102259" bIns="102259" numCol="1" spcCol="1270" anchor="ctr" anchorCtr="0">
          <a:noAutofit/>
        </a:bodyPr>
        <a:lstStyle/>
        <a:p>
          <a:pPr marL="0" lvl="0" indent="0" algn="l" defTabSz="755650">
            <a:lnSpc>
              <a:spcPct val="90000"/>
            </a:lnSpc>
            <a:spcBef>
              <a:spcPct val="0"/>
            </a:spcBef>
            <a:spcAft>
              <a:spcPct val="35000"/>
            </a:spcAft>
            <a:buNone/>
          </a:pPr>
          <a:r>
            <a:rPr lang="en-GB" sz="1700" b="0" i="0" kern="1200"/>
            <a:t>Effective negotiators recognise this mismatch and adjust timelines, showing flexibility and respect for Chinese risk-calculation processes.</a:t>
          </a:r>
          <a:endParaRPr lang="en-US" sz="1700" kern="1200"/>
        </a:p>
      </dsp:txBody>
      <dsp:txXfrm>
        <a:off x="1115993" y="4835675"/>
        <a:ext cx="6199206" cy="9662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3CB6C4-EF08-4C8A-A13C-E44350AB936C}">
      <dsp:nvSpPr>
        <dsp:cNvPr id="0" name=""/>
        <dsp:cNvSpPr/>
      </dsp:nvSpPr>
      <dsp:spPr>
        <a:xfrm>
          <a:off x="0" y="3588"/>
          <a:ext cx="10653579" cy="76444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FFD09D-559D-4F5E-8171-B9EC7B4E95BF}">
      <dsp:nvSpPr>
        <dsp:cNvPr id="0" name=""/>
        <dsp:cNvSpPr/>
      </dsp:nvSpPr>
      <dsp:spPr>
        <a:xfrm>
          <a:off x="231243" y="175588"/>
          <a:ext cx="420442" cy="4204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051ACE-F5B7-4308-8FBB-45870BA557E2}">
      <dsp:nvSpPr>
        <dsp:cNvPr id="0" name=""/>
        <dsp:cNvSpPr/>
      </dsp:nvSpPr>
      <dsp:spPr>
        <a:xfrm>
          <a:off x="882930" y="3588"/>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844550">
            <a:lnSpc>
              <a:spcPct val="90000"/>
            </a:lnSpc>
            <a:spcBef>
              <a:spcPct val="0"/>
            </a:spcBef>
            <a:spcAft>
              <a:spcPct val="35000"/>
            </a:spcAft>
            <a:buNone/>
          </a:pPr>
          <a:r>
            <a:rPr lang="en-GB" sz="1900" b="0" i="0" kern="1200" dirty="0"/>
            <a:t>Use of a bilingual cultural mediator or interpreter can bridge language gaps and decode indirect cues (Zhao &amp; McDonald, 2019).</a:t>
          </a:r>
          <a:endParaRPr lang="en-US" sz="1900" kern="1200" dirty="0"/>
        </a:p>
      </dsp:txBody>
      <dsp:txXfrm>
        <a:off x="882930" y="3588"/>
        <a:ext cx="9770648" cy="764441"/>
      </dsp:txXfrm>
    </dsp:sp>
    <dsp:sp modelId="{AB6B6FE1-F9A1-4872-8228-DDBF9C5EE1B9}">
      <dsp:nvSpPr>
        <dsp:cNvPr id="0" name=""/>
        <dsp:cNvSpPr/>
      </dsp:nvSpPr>
      <dsp:spPr>
        <a:xfrm>
          <a:off x="0" y="959141"/>
          <a:ext cx="10653579" cy="76444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913673-FE44-4C3A-BB67-E0286760CF4E}">
      <dsp:nvSpPr>
        <dsp:cNvPr id="0" name=""/>
        <dsp:cNvSpPr/>
      </dsp:nvSpPr>
      <dsp:spPr>
        <a:xfrm>
          <a:off x="231243" y="1131140"/>
          <a:ext cx="420442" cy="4204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DDB410-9577-46ED-ABF5-9DDD0F8F7E95}">
      <dsp:nvSpPr>
        <dsp:cNvPr id="0" name=""/>
        <dsp:cNvSpPr/>
      </dsp:nvSpPr>
      <dsp:spPr>
        <a:xfrm>
          <a:off x="882930" y="959141"/>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844550">
            <a:lnSpc>
              <a:spcPct val="90000"/>
            </a:lnSpc>
            <a:spcBef>
              <a:spcPct val="0"/>
            </a:spcBef>
            <a:spcAft>
              <a:spcPct val="35000"/>
            </a:spcAft>
            <a:buNone/>
          </a:pPr>
          <a:r>
            <a:rPr lang="en-GB" sz="1900" b="0" i="0" kern="1200" dirty="0"/>
            <a:t>Avoid idioms, sarcasm, or overly direct phrasing—clarity with diplomacy improves mutual understanding (Meyer, 2015).</a:t>
          </a:r>
          <a:endParaRPr lang="en-US" sz="1900" kern="1200" dirty="0"/>
        </a:p>
      </dsp:txBody>
      <dsp:txXfrm>
        <a:off x="882930" y="959141"/>
        <a:ext cx="9770648" cy="764441"/>
      </dsp:txXfrm>
    </dsp:sp>
    <dsp:sp modelId="{E160BB8D-CF08-4BD2-85A4-BF89061BF429}">
      <dsp:nvSpPr>
        <dsp:cNvPr id="0" name=""/>
        <dsp:cNvSpPr/>
      </dsp:nvSpPr>
      <dsp:spPr>
        <a:xfrm>
          <a:off x="0" y="1914693"/>
          <a:ext cx="10653579" cy="76444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0FD0B7-A0E0-46DF-875B-39C3C776E962}">
      <dsp:nvSpPr>
        <dsp:cNvPr id="0" name=""/>
        <dsp:cNvSpPr/>
      </dsp:nvSpPr>
      <dsp:spPr>
        <a:xfrm>
          <a:off x="231243" y="2086692"/>
          <a:ext cx="420442" cy="4204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43843F-A629-43C3-AFF9-BE46D071C96D}">
      <dsp:nvSpPr>
        <dsp:cNvPr id="0" name=""/>
        <dsp:cNvSpPr/>
      </dsp:nvSpPr>
      <dsp:spPr>
        <a:xfrm>
          <a:off x="882930" y="1914693"/>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844550">
            <a:lnSpc>
              <a:spcPct val="90000"/>
            </a:lnSpc>
            <a:spcBef>
              <a:spcPct val="0"/>
            </a:spcBef>
            <a:spcAft>
              <a:spcPct val="35000"/>
            </a:spcAft>
            <a:buNone/>
          </a:pPr>
          <a:r>
            <a:rPr lang="en-GB" sz="1900" b="0" i="0" kern="1200" dirty="0"/>
            <a:t>Implement active listening strategies: allow pauses, paraphrase to confirm meaning, and avoid interrupting (</a:t>
          </a:r>
          <a:r>
            <a:rPr lang="en-GB" sz="1900" b="0" i="0" kern="1200" dirty="0" err="1"/>
            <a:t>Spitzberg</a:t>
          </a:r>
          <a:r>
            <a:rPr lang="en-GB" sz="1900" b="0" i="0" kern="1200" dirty="0"/>
            <a:t> &amp; Changnon, 2020).</a:t>
          </a:r>
          <a:endParaRPr lang="en-US" sz="1900" kern="1200" dirty="0"/>
        </a:p>
      </dsp:txBody>
      <dsp:txXfrm>
        <a:off x="882930" y="1914693"/>
        <a:ext cx="9770648" cy="764441"/>
      </dsp:txXfrm>
    </dsp:sp>
    <dsp:sp modelId="{9D0671A2-7118-4B78-B239-2BDE60293918}">
      <dsp:nvSpPr>
        <dsp:cNvPr id="0" name=""/>
        <dsp:cNvSpPr/>
      </dsp:nvSpPr>
      <dsp:spPr>
        <a:xfrm>
          <a:off x="0" y="2870245"/>
          <a:ext cx="10653579" cy="76444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E8341B-5430-43C9-AEFC-953A6F165601}">
      <dsp:nvSpPr>
        <dsp:cNvPr id="0" name=""/>
        <dsp:cNvSpPr/>
      </dsp:nvSpPr>
      <dsp:spPr>
        <a:xfrm>
          <a:off x="231243" y="3042244"/>
          <a:ext cx="420442" cy="4204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40FFEA-3AF7-457E-93C4-1E3F186B38D6}">
      <dsp:nvSpPr>
        <dsp:cNvPr id="0" name=""/>
        <dsp:cNvSpPr/>
      </dsp:nvSpPr>
      <dsp:spPr>
        <a:xfrm>
          <a:off x="882930" y="2870245"/>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844550">
            <a:lnSpc>
              <a:spcPct val="90000"/>
            </a:lnSpc>
            <a:spcBef>
              <a:spcPct val="0"/>
            </a:spcBef>
            <a:spcAft>
              <a:spcPct val="35000"/>
            </a:spcAft>
            <a:buNone/>
          </a:pPr>
          <a:r>
            <a:rPr lang="en-GB" sz="1900" b="0" i="0" kern="1200"/>
            <a:t>Reinforce messages visually and in writing to reduce misunderstandings—Chinese partners may not openly express confusion (Thomas &amp; Peterson, 2017).</a:t>
          </a:r>
          <a:endParaRPr lang="en-US" sz="1900" kern="1200"/>
        </a:p>
      </dsp:txBody>
      <dsp:txXfrm>
        <a:off x="882930" y="2870245"/>
        <a:ext cx="9770648" cy="764441"/>
      </dsp:txXfrm>
    </dsp:sp>
    <dsp:sp modelId="{00034781-1D63-46C1-90AC-48565D1244A2}">
      <dsp:nvSpPr>
        <dsp:cNvPr id="0" name=""/>
        <dsp:cNvSpPr/>
      </dsp:nvSpPr>
      <dsp:spPr>
        <a:xfrm>
          <a:off x="0" y="3825797"/>
          <a:ext cx="10653579" cy="76444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F37445-4C65-47AA-8B26-59D3E235D0A6}">
      <dsp:nvSpPr>
        <dsp:cNvPr id="0" name=""/>
        <dsp:cNvSpPr/>
      </dsp:nvSpPr>
      <dsp:spPr>
        <a:xfrm>
          <a:off x="231243" y="3997796"/>
          <a:ext cx="420442" cy="42044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8F33E5-CBAE-457B-A926-461AD0965EFA}">
      <dsp:nvSpPr>
        <dsp:cNvPr id="0" name=""/>
        <dsp:cNvSpPr/>
      </dsp:nvSpPr>
      <dsp:spPr>
        <a:xfrm>
          <a:off x="882930" y="3825797"/>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844550">
            <a:lnSpc>
              <a:spcPct val="90000"/>
            </a:lnSpc>
            <a:spcBef>
              <a:spcPct val="0"/>
            </a:spcBef>
            <a:spcAft>
              <a:spcPct val="35000"/>
            </a:spcAft>
            <a:buNone/>
          </a:pPr>
          <a:r>
            <a:rPr lang="en-GB" sz="1900" b="0" i="0" kern="1200" dirty="0"/>
            <a:t>Cultural awareness training in high-context communication prepares UK teams to interpret subtleties and respect unspoken meanings.</a:t>
          </a:r>
          <a:endParaRPr lang="en-US" sz="1900" kern="1200" dirty="0"/>
        </a:p>
      </dsp:txBody>
      <dsp:txXfrm>
        <a:off x="882930" y="3825797"/>
        <a:ext cx="9770648" cy="76444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A2CBAA-7E81-114D-989C-4FC72A8FCFD3}" type="datetimeFigureOut">
              <a:rPr lang="en-US" smtClean="0"/>
              <a:t>8/14/2025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97BCDF-A5BC-6347-87D3-7012FF5C638A}" type="slidenum">
              <a:rPr lang="en-US" smtClean="0"/>
              <a:t>‹#›</a:t>
            </a:fld>
            <a:endParaRPr lang="en-US"/>
          </a:p>
        </p:txBody>
      </p:sp>
    </p:spTree>
    <p:extLst>
      <p:ext uri="{BB962C8B-B14F-4D97-AF65-F5344CB8AC3E}">
        <p14:creationId xmlns:p14="http://schemas.microsoft.com/office/powerpoint/2010/main" val="2925329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97BCDF-A5BC-6347-87D3-7012FF5C638A}" type="slidenum">
              <a:rPr lang="en-US" smtClean="0"/>
              <a:t>1</a:t>
            </a:fld>
            <a:endParaRPr lang="en-US"/>
          </a:p>
        </p:txBody>
      </p:sp>
    </p:spTree>
    <p:extLst>
      <p:ext uri="{BB962C8B-B14F-4D97-AF65-F5344CB8AC3E}">
        <p14:creationId xmlns:p14="http://schemas.microsoft.com/office/powerpoint/2010/main" val="39367936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Culture is necessary for people to do business and understand behavior. Culture distinguishes some groups from one another. Hofstede (2020) defines it in terms of it being the mind's collective programming. In international business, negotiations are influenced to a large degree by cultural factors such as time orientation, communication style, hierarchy, and an approach to uncertainty. One culture may consider something respectful or assertive while another sees it as rude or passive. As Trompenaars and Hampden-Turner (2012) highlight, relationships, authority, and conflict resolution are viewed in a different way across cultures. Upon understanding these cultural elements, companies avoid assumptions that can cause friction or deals to fail. Culture in the UK–China context affects decisions along with how trust is formed. A clear grasp of these cultural building blocks is quite important. Success in cross-cultural negotiation depends on it (Thomas &amp; Peterson, 2017).</a:t>
            </a:r>
          </a:p>
        </p:txBody>
      </p:sp>
      <p:sp>
        <p:nvSpPr>
          <p:cNvPr id="4" name="Slide Number Placeholder 3"/>
          <p:cNvSpPr>
            <a:spLocks noGrp="1"/>
          </p:cNvSpPr>
          <p:nvPr>
            <p:ph type="sldNum" sz="quarter" idx="5"/>
          </p:nvPr>
        </p:nvSpPr>
        <p:spPr/>
        <p:txBody>
          <a:bodyPr/>
          <a:lstStyle/>
          <a:p>
            <a:fld id="{EC97BCDF-A5BC-6347-87D3-7012FF5C638A}" type="slidenum">
              <a:rPr lang="en-US" smtClean="0"/>
              <a:t>3</a:t>
            </a:fld>
            <a:endParaRPr lang="en-US"/>
          </a:p>
        </p:txBody>
      </p:sp>
    </p:spTree>
    <p:extLst>
      <p:ext uri="{BB962C8B-B14F-4D97-AF65-F5344CB8AC3E}">
        <p14:creationId xmlns:p14="http://schemas.microsoft.com/office/powerpoint/2010/main" val="3212403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business contexts, a comparison of national behaviors is possible by way of Hofstede's cultural dimensions. According to Hofstede Perceptions (2020), China does score high in power distance (80) because it does indicate a strong respect for hierarchy and authority, while the UK scores low (35) because it favors flat structures and democratic input. The UK also ranks quite high in individualism (89), in which people value more self-reliance and will take personal initiative. Group harmony and loyalty are deeply stressed in China's collectivist score (20). Consensus is also a key value within China (Thomas &amp; Peterson, 2017). Concerning uncertainty avoidance, both cultures tolerate ambiguity relatively well. However, they do interpret risk in a different way. Lastly, China in long-term orientation scores high (87) for it prefers patience also thinks tactically, while the UK focuses more short-term (51). As these contrasts highlight the locations where misalignments in cross-border deals may occur, culturally informed negotiation strategies are needed (Minkov &amp; Hofstede, 2017).</a:t>
            </a:r>
          </a:p>
        </p:txBody>
      </p:sp>
      <p:sp>
        <p:nvSpPr>
          <p:cNvPr id="4" name="Slide Number Placeholder 3"/>
          <p:cNvSpPr>
            <a:spLocks noGrp="1"/>
          </p:cNvSpPr>
          <p:nvPr>
            <p:ph type="sldNum" sz="quarter" idx="5"/>
          </p:nvPr>
        </p:nvSpPr>
        <p:spPr/>
        <p:txBody>
          <a:bodyPr/>
          <a:lstStyle/>
          <a:p>
            <a:fld id="{EC97BCDF-A5BC-6347-87D3-7012FF5C638A}" type="slidenum">
              <a:rPr lang="en-US" smtClean="0"/>
              <a:t>4</a:t>
            </a:fld>
            <a:endParaRPr lang="en-US"/>
          </a:p>
        </p:txBody>
      </p:sp>
    </p:spTree>
    <p:extLst>
      <p:ext uri="{BB962C8B-B14F-4D97-AF65-F5344CB8AC3E}">
        <p14:creationId xmlns:p14="http://schemas.microsoft.com/office/powerpoint/2010/main" val="492901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High-context cultures and low-context cultures were introduced by Edward Hall (1976). This was done for explaining differences in meaning communication. Implicit communication makes China a high-context culture. Much of the message is conveyed by tone, silence, or shared understanding. This indirect communication style prioritizes harmony and face-saving. The UK, in contrast, is a low-context culture valuing clarity, explicit language, as well as directness (Thomas &amp; Peterson, 2017). Tension may originate in these differences. For example, UK negotiators may interpret silence or ambiguity as toward evasiveness. On the other hand, direct speech may be seen by Chinese partners as rude or as confrontational (Meyer, 2015). </a:t>
            </a:r>
            <a:r>
              <a:rPr lang="en-US" dirty="0" err="1"/>
              <a:t>Recognising</a:t>
            </a:r>
            <a:r>
              <a:rPr lang="en-US" dirty="0"/>
              <a:t> these contrasting styles is needed to build rapport and avoid miscommunication. Successful negotiators must interpret that which is implied or else unsaid while they are listening to the words, especially in settings with high context. Understanding context theory for teams achieves bridging subtle communication gaps effectively.</a:t>
            </a:r>
          </a:p>
        </p:txBody>
      </p:sp>
      <p:sp>
        <p:nvSpPr>
          <p:cNvPr id="4" name="Slide Number Placeholder 3"/>
          <p:cNvSpPr>
            <a:spLocks noGrp="1"/>
          </p:cNvSpPr>
          <p:nvPr>
            <p:ph type="sldNum" sz="quarter" idx="5"/>
          </p:nvPr>
        </p:nvSpPr>
        <p:spPr/>
        <p:txBody>
          <a:bodyPr/>
          <a:lstStyle/>
          <a:p>
            <a:fld id="{EC97BCDF-A5BC-6347-87D3-7012FF5C638A}" type="slidenum">
              <a:rPr lang="en-US" smtClean="0"/>
              <a:t>5</a:t>
            </a:fld>
            <a:endParaRPr lang="en-US"/>
          </a:p>
        </p:txBody>
      </p:sp>
    </p:spTree>
    <p:extLst>
      <p:ext uri="{BB962C8B-B14F-4D97-AF65-F5344CB8AC3E}">
        <p14:creationId xmlns:p14="http://schemas.microsoft.com/office/powerpoint/2010/main" val="2667868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most critical cultural differences for UK–China negotiations involves understanding and respecting hierarchy. China scores high on Hofstede’s power distance index, which means deference to authority is expected, also decisions often come from the top after long internal discussion (Hofstede Perceptions, 2020). In the UK, flatter hierarchies and a more open participation within decision-making are valued instead. British teams may enter talks expecting immediate feedback alongside autonomy from their Chinese counterparts. However, assumptions such as these can backfire on them (Thomas &amp; Peterson, 2017). The need for consultation with senior leadership often reflects delay in response from the Chinese side instead of resistance. If UK firms interpret this as a sign of indecisiveness, then they risk pushing much too hard or else bypassing protocol, which then damages the bonds of trust. Negotiators are indeed effective if they respect a chain of command and understand some indirect cues. They exhibit patience during this process (Zhao &amp; McDonald, 2019).</a:t>
            </a:r>
          </a:p>
        </p:txBody>
      </p:sp>
      <p:sp>
        <p:nvSpPr>
          <p:cNvPr id="4" name="Slide Number Placeholder 3"/>
          <p:cNvSpPr>
            <a:spLocks noGrp="1"/>
          </p:cNvSpPr>
          <p:nvPr>
            <p:ph type="sldNum" sz="quarter" idx="5"/>
          </p:nvPr>
        </p:nvSpPr>
        <p:spPr/>
        <p:txBody>
          <a:bodyPr/>
          <a:lstStyle/>
          <a:p>
            <a:fld id="{EC97BCDF-A5BC-6347-87D3-7012FF5C638A}" type="slidenum">
              <a:rPr lang="en-US" smtClean="0"/>
              <a:t>6</a:t>
            </a:fld>
            <a:endParaRPr lang="en-US"/>
          </a:p>
        </p:txBody>
      </p:sp>
    </p:spTree>
    <p:extLst>
      <p:ext uri="{BB962C8B-B14F-4D97-AF65-F5344CB8AC3E}">
        <p14:creationId xmlns:p14="http://schemas.microsoft.com/office/powerpoint/2010/main" val="5130545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Trust-building is one important aspect as well as one of the most sensitive aspects of cross-cultural negotiation. Within Chinese business culture, establishing guanxi, which is a network of quite trusted relationships, is in fact more important than even the written agreement itself (Chen et al., 2018). However, British companies tend to take a task-first approach; they move quickly to outcomes without investing fully in the personal side of things. This creates a disconnect. It could be that disrespect or it could be disinterest is what Chinese partners interpret as a lack of the relationship-building. Communication styles also differ: UK culture leans toward directness and debate according to Meyer, 2015, while Chinese culture favors indirect, high-context communication to preserve harmony. Trust fractures if we misread signals. Early trust fractures result from signal misreads. So British negotiators should read between the lines, slow down, and build rapport. Informal contact coupled with active listening develop mutual respect. This mutual respect builds relational capital required for long-term success (Zhao &amp; McDonald, 2019).</a:t>
            </a:r>
          </a:p>
        </p:txBody>
      </p:sp>
      <p:sp>
        <p:nvSpPr>
          <p:cNvPr id="4" name="Slide Number Placeholder 3"/>
          <p:cNvSpPr>
            <a:spLocks noGrp="1"/>
          </p:cNvSpPr>
          <p:nvPr>
            <p:ph type="sldNum" sz="quarter" idx="5"/>
          </p:nvPr>
        </p:nvSpPr>
        <p:spPr/>
        <p:txBody>
          <a:bodyPr/>
          <a:lstStyle/>
          <a:p>
            <a:fld id="{EC97BCDF-A5BC-6347-87D3-7012FF5C638A}" type="slidenum">
              <a:rPr lang="en-US" smtClean="0"/>
              <a:t>7</a:t>
            </a:fld>
            <a:endParaRPr lang="en-US"/>
          </a:p>
        </p:txBody>
      </p:sp>
    </p:spTree>
    <p:extLst>
      <p:ext uri="{BB962C8B-B14F-4D97-AF65-F5344CB8AC3E}">
        <p14:creationId xmlns:p14="http://schemas.microsoft.com/office/powerpoint/2010/main" val="31725837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challenge in UK-China negotiations involves time orientation. That challenge occurs especially in talks between China and the UK. Confucian values do prize patience and perseverance also stability (Minkov &amp; Hofstede, 2017) which shapes the long-term focus of Chinese business culture. The UK will often seek out quick results then operates within such strict timelines instead. This can create friction. Chinese executives may view pressure to close as disrespectful, while a British team might interpret delayed decision-making as inefficiency in itself. Chinese firms often require thorough internal consultation then defer decisions to senior leadership also tend to be more risk-averse (Morrison, 2021). Negotiators from Britain must manage expectations by avoiding pushing deadlines that weaken trust. Key aspects involve having flexibility for follow-up with a comprehension of Chinese corporate rhythm. Negotiations must be seen by people as a process. It is not simply just a transaction. Outcomes will greatly improve upon </a:t>
            </a:r>
            <a:r>
              <a:rPr lang="en-US" dirty="0" err="1"/>
              <a:t>recognising</a:t>
            </a:r>
            <a:r>
              <a:rPr lang="en-US" dirty="0"/>
              <a:t> this time-risk mismatch and adjusting accordingly (Thomas &amp; Peterson, 2017).</a:t>
            </a:r>
          </a:p>
        </p:txBody>
      </p:sp>
      <p:sp>
        <p:nvSpPr>
          <p:cNvPr id="4" name="Slide Number Placeholder 3"/>
          <p:cNvSpPr>
            <a:spLocks noGrp="1"/>
          </p:cNvSpPr>
          <p:nvPr>
            <p:ph type="sldNum" sz="quarter" idx="5"/>
          </p:nvPr>
        </p:nvSpPr>
        <p:spPr/>
        <p:txBody>
          <a:bodyPr/>
          <a:lstStyle/>
          <a:p>
            <a:fld id="{EC97BCDF-A5BC-6347-87D3-7012FF5C638A}" type="slidenum">
              <a:rPr lang="en-US" smtClean="0"/>
              <a:t>8</a:t>
            </a:fld>
            <a:endParaRPr lang="en-US"/>
          </a:p>
        </p:txBody>
      </p:sp>
    </p:spTree>
    <p:extLst>
      <p:ext uri="{BB962C8B-B14F-4D97-AF65-F5344CB8AC3E}">
        <p14:creationId xmlns:p14="http://schemas.microsoft.com/office/powerpoint/2010/main" val="38638393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UK companies, adapt their communication approach for cross-cultural negotiations. Success in cross-cultural negotiations will hinge upon this kind of adaptation. For a good start, use a bilingual mediator or cultural liaison so they prevent misinterpretation and decode indirect messaging (Zhao &amp; McDonald, 2019). British negotiators should avoid jargon. Also, both </a:t>
            </a:r>
            <a:r>
              <a:rPr lang="en-US" dirty="0" err="1"/>
              <a:t>humour</a:t>
            </a:r>
            <a:r>
              <a:rPr lang="en-US" dirty="0"/>
              <a:t> and idioms that do not translate clearly must be avoided. They should </a:t>
            </a:r>
            <a:r>
              <a:rPr lang="en-US" dirty="0" err="1"/>
              <a:t>favour</a:t>
            </a:r>
            <a:r>
              <a:rPr lang="en-US" dirty="0"/>
              <a:t> the use of neutral and polite and simple language instead. To reinforce understanding, communication should be multimodal like combining spoken word, visual aids, or written summaries. Key is active listening: pause, paraphrase, as well as ask clarifying questions without appearing confrontational (Meyer, 2015). In high-context cultures like China, silence means something, and “yes” may not mean people agree but are polite for now. British teams should </a:t>
            </a:r>
            <a:r>
              <a:rPr lang="en-US" dirty="0" err="1"/>
              <a:t>recognise</a:t>
            </a:r>
            <a:r>
              <a:rPr lang="en-US" dirty="0"/>
              <a:t> these subtle cues and adjust accordingly. Being direct isn’t always effective—diplomatic clarity is more powerful. UK firms can build credibility among Chinese partners plus avoid tension by respecting these communication norms (</a:t>
            </a:r>
            <a:r>
              <a:rPr lang="en-US" dirty="0" err="1"/>
              <a:t>Spitzberg</a:t>
            </a:r>
            <a:r>
              <a:rPr lang="en-US" dirty="0"/>
              <a:t> &amp; Changnon, 2020).</a:t>
            </a:r>
          </a:p>
        </p:txBody>
      </p:sp>
      <p:sp>
        <p:nvSpPr>
          <p:cNvPr id="4" name="Slide Number Placeholder 3"/>
          <p:cNvSpPr>
            <a:spLocks noGrp="1"/>
          </p:cNvSpPr>
          <p:nvPr>
            <p:ph type="sldNum" sz="quarter" idx="5"/>
          </p:nvPr>
        </p:nvSpPr>
        <p:spPr/>
        <p:txBody>
          <a:bodyPr/>
          <a:lstStyle/>
          <a:p>
            <a:fld id="{EC97BCDF-A5BC-6347-87D3-7012FF5C638A}" type="slidenum">
              <a:rPr lang="en-US" smtClean="0"/>
              <a:t>9</a:t>
            </a:fld>
            <a:endParaRPr lang="en-US"/>
          </a:p>
        </p:txBody>
      </p:sp>
    </p:spTree>
    <p:extLst>
      <p:ext uri="{BB962C8B-B14F-4D97-AF65-F5344CB8AC3E}">
        <p14:creationId xmlns:p14="http://schemas.microsoft.com/office/powerpoint/2010/main" val="18541863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China, business relationships exist beyond planned interactions. What the concept of guanxi means is building of trust prior to building of the deal (Chen et al., 2018). That trust is formed by informal dinners, respectful gestures, small talk, and symbolic gift-giving. UK companies do often undervalue this phase, but they focus instead on their contracts and on their timelines. However, Chinese firms do expect investment in relationship-building. Relationship-building skipping may be seen as arrogance or insincerity (Zhao &amp; McDonald, 2019). When possible, British negotiators should make in-person meetings a priority plus respect seniority. Also, they should let the bond grow before pushing a lot on subjects of trade. Cultural curiosity is shown, names are remembered, with ceremonial customs are taken part in so goodwill builds. Cultural sensitivity also signals avoiding of aggressive tactics too. Personal investing does not delay it; it founds long-term calculated collaboration (Thomas &amp; Peterson, 2017).</a:t>
            </a:r>
          </a:p>
        </p:txBody>
      </p:sp>
      <p:sp>
        <p:nvSpPr>
          <p:cNvPr id="4" name="Slide Number Placeholder 3"/>
          <p:cNvSpPr>
            <a:spLocks noGrp="1"/>
          </p:cNvSpPr>
          <p:nvPr>
            <p:ph type="sldNum" sz="quarter" idx="5"/>
          </p:nvPr>
        </p:nvSpPr>
        <p:spPr/>
        <p:txBody>
          <a:bodyPr/>
          <a:lstStyle/>
          <a:p>
            <a:fld id="{EC97BCDF-A5BC-6347-87D3-7012FF5C638A}" type="slidenum">
              <a:rPr lang="en-US" smtClean="0"/>
              <a:t>10</a:t>
            </a:fld>
            <a:endParaRPr lang="en-US"/>
          </a:p>
        </p:txBody>
      </p:sp>
    </p:spTree>
    <p:extLst>
      <p:ext uri="{BB962C8B-B14F-4D97-AF65-F5344CB8AC3E}">
        <p14:creationId xmlns:p14="http://schemas.microsoft.com/office/powerpoint/2010/main" val="29861986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international negotiation, Cultural Intelligence, also known as CQ, is indeed a vital leadership trait. Ang as well as Van Dyne defined CQ in 2015. CQ lets people work well amid diverse cultural environments. It includes flexibility as being </a:t>
            </a:r>
            <a:r>
              <a:rPr lang="en-US" dirty="0" err="1"/>
              <a:t>behavioural</a:t>
            </a:r>
            <a:r>
              <a:rPr lang="en-US" dirty="0"/>
              <a:t>, adapting desire as being motivational, knowledge as being cognitive, and awareness as being metacognitive. Individuals with high CQ have the ability to adjust the tone of their speech and to respond to cues that are indirect. During a UK–China negotiation, such individuals avoid assumptions too. When they read between the lines, they understand silence, posture, or polite vagueness. CQ helps negotiators deal with ambiguity as well as defuse tension. Trust across cultures gets built with its assistance (</a:t>
            </a:r>
            <a:r>
              <a:rPr lang="en-US" dirty="0" err="1"/>
              <a:t>Rockstuhl</a:t>
            </a:r>
            <a:r>
              <a:rPr lang="en-US" dirty="0"/>
              <a:t> et al., 2019). For communication that is diplomatic, for navigating hierarchy, and for avoiding cultural blunders, UK teams that are trained in CQ will be better prepared. It is a calculated advantage beyond just an HR exercise developing this skill set. Team CQ investments improve international partnership collaboration and success rate (Livermore, 2015).</a:t>
            </a:r>
          </a:p>
        </p:txBody>
      </p:sp>
      <p:sp>
        <p:nvSpPr>
          <p:cNvPr id="4" name="Slide Number Placeholder 3"/>
          <p:cNvSpPr>
            <a:spLocks noGrp="1"/>
          </p:cNvSpPr>
          <p:nvPr>
            <p:ph type="sldNum" sz="quarter" idx="5"/>
          </p:nvPr>
        </p:nvSpPr>
        <p:spPr/>
        <p:txBody>
          <a:bodyPr/>
          <a:lstStyle/>
          <a:p>
            <a:fld id="{EC97BCDF-A5BC-6347-87D3-7012FF5C638A}" type="slidenum">
              <a:rPr lang="en-US" smtClean="0"/>
              <a:t>11</a:t>
            </a:fld>
            <a:endParaRPr lang="en-US"/>
          </a:p>
        </p:txBody>
      </p:sp>
    </p:spTree>
    <p:extLst>
      <p:ext uri="{BB962C8B-B14F-4D97-AF65-F5344CB8AC3E}">
        <p14:creationId xmlns:p14="http://schemas.microsoft.com/office/powerpoint/2010/main" val="2056927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summary, cultural sensitivity as well as planned patience along with relationship-building determine the success of UK–China negotiations. Hofstede’s dimensions as well as Hall’s context theory have been explored in studies. Cultural Intelligence also has been a subject that has been explored (Hofstede Perceptions, 2020). Through these tools' core differences hierarchy, communication, and time perception show. If any of these areas happen to be misaligned, trust can weaken, also progress derails. UK firms must allow informal engagement space, cultural intermediary work, and CQ team training. Our recommendations are: (1) we should provide cultural training specific to China, (2) we should </a:t>
            </a:r>
            <a:r>
              <a:rPr lang="en-US" dirty="0" err="1"/>
              <a:t>prioritise</a:t>
            </a:r>
            <a:r>
              <a:rPr lang="en-US" dirty="0"/>
              <a:t> pre-negotiation rapport-building, and (3) we should use bilingual liaisons during discussions. These actions are those that show a mindset for the long term as well as adaptability with respect. UK companies will be far more likely toward securing sustainable, mutually helpful deals in the Chinese market (Chen et al., 2018) if they shift from a task-first to a relationship-first approach.</a:t>
            </a:r>
          </a:p>
        </p:txBody>
      </p:sp>
      <p:sp>
        <p:nvSpPr>
          <p:cNvPr id="4" name="Slide Number Placeholder 3"/>
          <p:cNvSpPr>
            <a:spLocks noGrp="1"/>
          </p:cNvSpPr>
          <p:nvPr>
            <p:ph type="sldNum" sz="quarter" idx="5"/>
          </p:nvPr>
        </p:nvSpPr>
        <p:spPr/>
        <p:txBody>
          <a:bodyPr/>
          <a:lstStyle/>
          <a:p>
            <a:fld id="{EC97BCDF-A5BC-6347-87D3-7012FF5C638A}" type="slidenum">
              <a:rPr lang="en-US" smtClean="0"/>
              <a:t>12</a:t>
            </a:fld>
            <a:endParaRPr lang="en-US"/>
          </a:p>
        </p:txBody>
      </p:sp>
    </p:spTree>
    <p:extLst>
      <p:ext uri="{BB962C8B-B14F-4D97-AF65-F5344CB8AC3E}">
        <p14:creationId xmlns:p14="http://schemas.microsoft.com/office/powerpoint/2010/main" val="2757442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Master" Target="../slideMasters/slideMaster1.xml" /></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Master" Target="../slideMasters/slideMaster1.xml" /></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Master" Target="../slideMasters/slideMaster1.xml" /></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Master" Target="../slideMasters/slideMaster1.xml" /></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vert="horz" lIns="91440" tIns="45720" rIns="91440" bIns="45720" rtlCol="0" anchor="b">
            <a:normAutofit/>
          </a:bodyPr>
          <a:lstStyle>
            <a:lvl1pPr>
              <a:defRPr lang="en-US" sz="4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vert="horz" lIns="91440" tIns="45720" rIns="91440" bIns="45720" rtlCol="0">
            <a:normAutofit/>
          </a:bodyPr>
          <a:lstStyle>
            <a:lvl1pPr marL="0" indent="0">
              <a:buNone/>
              <a:defRPr lang="en-US"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567B50E4-2343-4B20-80BE-1605C97DFB16}" type="datetime1">
              <a:rPr lang="en-US" smtClean="0"/>
              <a:t>8/14/2025</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52015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02DE44A-7CD8-4860-9BDC-2BE4C911F6D0}" type="datetime1">
              <a:rPr lang="en-US" smtClean="0"/>
              <a:t>8/14/2025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65382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vert="horz" lIns="91440" tIns="45720" rIns="91440" bIns="45720" rtlCol="0" anchor="b">
            <a:normAutofit/>
          </a:bodyPr>
          <a:lstStyle>
            <a:lvl1pPr>
              <a:defRPr lang="en-US" sz="5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658495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E38EAEAF-D16E-446F-97F9-D23FB245CB45}" type="datetime1">
              <a:rPr lang="en-US" smtClean="0"/>
              <a:t>8/14/2025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5199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1480"/>
            <a:ext cx="4654296" cy="3739896"/>
          </a:xfrm>
        </p:spPr>
        <p:txBody>
          <a:bodyPr vert="horz" lIns="91440" tIns="45720" rIns="91440" bIns="45720" rtlCol="0" anchor="t">
            <a:normAutofit/>
          </a:bodyPr>
          <a:lstStyle>
            <a:lvl1pPr>
              <a:defRPr lang="en-US" sz="52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873752"/>
            <a:ext cx="4206240" cy="1380744"/>
          </a:xfrm>
        </p:spPr>
        <p:txBody>
          <a:bodyPr vert="horz" lIns="91440" tIns="45720" rIns="91440" bIns="45720" rtlCol="0" anchor="b">
            <a:normAutofit/>
          </a:bodyPr>
          <a:lstStyle>
            <a:lvl1pPr marL="0" indent="0">
              <a:buNone/>
              <a:defRPr lang="en-US"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96128" y="0"/>
            <a:ext cx="6595872"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7160" y="6453002"/>
            <a:ext cx="1951777" cy="365125"/>
          </a:xfrm>
        </p:spPr>
        <p:txBody>
          <a:bodyPr/>
          <a:lstStyle/>
          <a:p>
            <a:fld id="{782E7A21-5BA8-4C4C-9705-3A1EA342AD8A}" type="datetime1">
              <a:rPr lang="en-US" smtClean="0"/>
              <a:t>8/14/2025</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7" y="6453002"/>
            <a:ext cx="2805405"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44578"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97136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vert="horz" lIns="91440" tIns="45720" rIns="91440" bIns="45720" rtlCol="0" anchor="t">
            <a:normAutofit/>
          </a:bodyPr>
          <a:lstStyle>
            <a:lvl1pPr>
              <a:defRPr lang="en-US" sz="7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21208" y="4473553"/>
            <a:ext cx="6655522" cy="1545336"/>
          </a:xfrm>
        </p:spPr>
        <p:txBody>
          <a:bodyPr vert="horz" lIns="91440" tIns="45720" rIns="91440" bIns="45720" rtlCol="0" anchor="b">
            <a:normAutofit/>
          </a:bodyPr>
          <a:lstStyle>
            <a:lvl1pPr marL="0" indent="0">
              <a:buNone/>
              <a:defRPr lang="en-US" sz="2200" dirty="0"/>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CBE73BE-5F1F-40EF-8F67-E3F24D65884D}" type="datetime1">
              <a:rPr lang="en-US" smtClean="0"/>
              <a:t>8/14/2025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66342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vert="horz" lIns="91440" tIns="45720" rIns="91440" bIns="45720" rtlCol="0" anchor="b">
            <a:normAutofit/>
          </a:bodyPr>
          <a:lstStyle>
            <a:lvl1pPr>
              <a:defRPr lang="en-US" sz="72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8" y="4617138"/>
            <a:ext cx="7375466" cy="1014984"/>
          </a:xfrm>
        </p:spPr>
        <p:txBody>
          <a:bodyPr vert="horz" lIns="91440" tIns="45720" rIns="91440" bIns="45720" rtlCol="0">
            <a:normAutofit/>
          </a:bodyPr>
          <a:lstStyle>
            <a:lvl1pPr marL="0" indent="0">
              <a:buNone/>
              <a:defRPr lang="en-US" dirty="0"/>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3C868EF1-668D-4AD0-8652-1F3B3622EDC2}" type="datetime1">
              <a:rPr lang="en-US" smtClean="0"/>
              <a:t>8/14/2025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31122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E95609F-9B5B-4E29-8DB1-457A85E01A27}" type="datetime1">
              <a:rPr lang="en-US" smtClean="0"/>
              <a:t>8/14/2025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42345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74320" y="1801368"/>
            <a:ext cx="7772400" cy="4572000"/>
          </a:xfrm>
        </p:spPr>
        <p:txBody>
          <a:bodyPr vert="horz" lIns="91440" tIns="45720" rIns="91440" bIns="45720" rtlCol="0" anchor="b">
            <a:normAutofit/>
          </a:bodyPr>
          <a:lstStyle>
            <a:lvl1pPr>
              <a:defRPr lang="en-US" sz="7400" dirty="0"/>
            </a:lvl1pPr>
          </a:lstStyle>
          <a:p>
            <a:pPr lvl="0"/>
            <a:r>
              <a:rPr lang="en-US" dirty="0"/>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6A0DE37-B9D6-425C-B79B-6C6DFFBD0DA2}" type="datetime1">
              <a:rPr lang="en-US" smtClean="0"/>
              <a:t>8/14/2025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911870"/>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1045B0EE-4023-4E3C-8875-10AA631453CF}" type="datetime1">
              <a:rPr lang="en-US" smtClean="0"/>
              <a:t>8/14/2025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68086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161288"/>
            <a:ext cx="4663440" cy="1554480"/>
          </a:xfrm>
        </p:spPr>
        <p:txBody>
          <a:bodyPr anchor="b">
            <a:normAutofit/>
          </a:bodyPr>
          <a:lstStyle>
            <a:lvl1pPr>
              <a:defRPr sz="4000"/>
            </a:lvl1pPr>
          </a:lstStyle>
          <a:p>
            <a:r>
              <a:rPr lang="en-US" dirty="0"/>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hasCustomPrompt="1"/>
          </p:nvPr>
        </p:nvSpPr>
        <p:spPr>
          <a:xfrm>
            <a:off x="0" y="0"/>
            <a:ext cx="6099048"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2825496"/>
            <a:ext cx="4663440" cy="3337560"/>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p>
            <a:fld id="{CE6CA204-B091-40ED-8158-331EE628B522}" type="datetime1">
              <a:rPr lang="en-US" smtClean="0"/>
              <a:t>8/14/2025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55255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3692F09-9D88-4105-92F6-7298804EAA90}" type="datetime1">
              <a:rPr lang="en-US" smtClean="0"/>
              <a:t>8/14/2025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470579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3744F96-061D-4D71-97A2-2371A43FDE7C}" type="datetime1">
              <a:rPr lang="en-US" smtClean="0"/>
              <a:t>8/14/2025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92658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C5FE133-02A7-439F-9131-2680F754099D}" type="datetime1">
              <a:rPr lang="en-US" smtClean="0"/>
              <a:t>8/14/2025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554640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91BF7DD-C7D0-4333-B18D-CCAF5427F9DD}" type="datetime1">
              <a:rPr lang="en-US" smtClean="0"/>
              <a:t>8/14/2025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377944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0415979-091A-4302-A385-56FC1CE52E32}" type="datetime1">
              <a:rPr lang="en-US" smtClean="0"/>
              <a:t>8/14/2025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292827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38937" y="548640"/>
            <a:ext cx="6093225" cy="1143000"/>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38937" y="1828800"/>
            <a:ext cx="6071616"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3002"/>
            <a:ext cx="3337584" cy="365125"/>
          </a:xfrm>
        </p:spPr>
        <p:txBody>
          <a:bodyPr/>
          <a:lstStyle/>
          <a:p>
            <a:fld id="{7836D543-476D-434F-B209-1A114B2E3F04}" type="datetime1">
              <a:rPr lang="en-US" smtClean="0"/>
              <a:t>8/14/2025</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414916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p:txBody>
          <a:bodyPr/>
          <a:lstStyle/>
          <a:p>
            <a:fld id="{83DD0F20-7689-42E6-8664-6AA00B79F132}" type="datetime1">
              <a:rPr lang="en-US" smtClean="0"/>
              <a:t>8/14/2025</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453002"/>
            <a:ext cx="2805405" cy="365125"/>
          </a:xfrm>
        </p:spPr>
        <p:txBody>
          <a:bodyPr/>
          <a:lstStyle/>
          <a:p>
            <a:r>
              <a:rPr lang="en-US"/>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747782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45736" y="320040"/>
            <a:ext cx="6858000" cy="932688"/>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a:lstStyle/>
          <a:p>
            <a:fld id="{30F2F577-5BDA-4749-9F3F-0D340DC0D6A8}" type="datetime1">
              <a:rPr lang="en-US" smtClean="0"/>
              <a:t>8/14/2025</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350391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p>
            <a:fld id="{AC9378AD-A6D7-4162-BB5C-47C49B2E145B}" type="datetime1">
              <a:rPr lang="en-US" smtClean="0"/>
              <a:t>8/14/2025</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453002"/>
            <a:ext cx="2805405"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336674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53808" y="584339"/>
            <a:ext cx="4361688" cy="1527048"/>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611509"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12975"/>
            <a:ext cx="4362450"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tx1"/>
                </a:solidFill>
                <a:effectLst/>
              </a:defRPr>
            </a:lvl1pPr>
          </a:lstStyle>
          <a:p>
            <a:fld id="{C67B65D3-547A-48A8-9F1F-13ED0B55ACC6}" type="datetime1">
              <a:rPr lang="en-US" smtClean="0"/>
              <a:t>8/14/2025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92173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4361688"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4360863"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76A7CFE7-E645-4439-AA6B-DA8CF856D63E}" type="datetime1">
              <a:rPr lang="en-US" smtClean="0"/>
              <a:t>8/14/2025</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418432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320040"/>
            <a:ext cx="4522936" cy="932688"/>
          </a:xfrm>
        </p:spPr>
        <p:txBody>
          <a:bodyPr anchor="b"/>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649224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380744"/>
            <a:ext cx="4512601"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453002"/>
            <a:ext cx="1772029" cy="365125"/>
          </a:xfrm>
        </p:spPr>
        <p:txBody>
          <a:bodyPr/>
          <a:lstStyle>
            <a:lvl1pPr>
              <a:defRPr>
                <a:solidFill>
                  <a:schemeClr val="tx1"/>
                </a:solidFill>
                <a:effectLst/>
              </a:defRPr>
            </a:lvl1pPr>
          </a:lstStyle>
          <a:p>
            <a:fld id="{E8B2C0DB-994F-48B0-91F4-5F06C3B86E32}" type="datetime1">
              <a:rPr lang="en-US" smtClean="0"/>
              <a:t>8/14/2025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411536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20040"/>
            <a:ext cx="4572000" cy="932688"/>
          </a:xfrm>
        </p:spPr>
        <p:txBody>
          <a:bodyPr anchor="b"/>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380744"/>
            <a:ext cx="4572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D3F6A089-BE3E-4BB0-98EE-FDF712FF3613}" type="datetime1">
              <a:rPr lang="en-US" smtClean="0"/>
              <a:t>8/14/2025</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2357689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583413"/>
            <a:ext cx="3401568" cy="1527048"/>
          </a:xfrm>
        </p:spPr>
        <p:txBody>
          <a:bodyPr anchor="b">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212975"/>
            <a:ext cx="3401568"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212663" y="6453002"/>
            <a:ext cx="922372" cy="365125"/>
          </a:xfrm>
        </p:spPr>
        <p:txBody>
          <a:bodyPr/>
          <a:lstStyle/>
          <a:p>
            <a:fld id="{AC101298-AE91-4071-9C72-5A98117ABE14}" type="datetime1">
              <a:rPr lang="en-US" smtClean="0"/>
              <a:t>8/14/2025</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453002"/>
            <a:ext cx="2546891"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137432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3401568" cy="1527048"/>
          </a:xfrm>
        </p:spPr>
        <p:txBody>
          <a:bodyPr anchor="b">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3401568"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1067625" cy="365125"/>
          </a:xfrm>
        </p:spPr>
        <p:txBody>
          <a:bodyPr/>
          <a:lstStyle/>
          <a:p>
            <a:fld id="{EABE4333-790C-44CD-B503-F52418ED809A}" type="datetime1">
              <a:rPr lang="en-US" smtClean="0"/>
              <a:t>8/14/2025</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761780" y="0"/>
            <a:ext cx="7430219"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0444068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2" y="1078992"/>
            <a:ext cx="3273552" cy="1942773"/>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781365"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453002"/>
            <a:ext cx="1003659" cy="365125"/>
          </a:xfrm>
        </p:spPr>
        <p:txBody>
          <a:bodyPr/>
          <a:lstStyle>
            <a:lvl1pPr>
              <a:defRPr>
                <a:solidFill>
                  <a:schemeClr val="tx1"/>
                </a:solidFill>
                <a:effectLst/>
              </a:defRPr>
            </a:lvl1pPr>
          </a:lstStyle>
          <a:p>
            <a:fld id="{D2397CCD-8E49-4379-8DCB-9F17CAEDFC10}" type="datetime1">
              <a:rPr lang="en-US" smtClean="0"/>
              <a:t>8/14/2025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453002"/>
            <a:ext cx="233516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92627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A6146F6-C62B-441B-BAD2-D550454B4D53}" type="datetime1">
              <a:rPr lang="en-US" smtClean="0"/>
              <a:t>8/14/2025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9448039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0383A68-D563-4FD5-B11F-54F8D5F1E37F}" type="datetime1">
              <a:rPr lang="en-US" smtClean="0"/>
              <a:t>8/14/2025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728622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3079730"/>
            <a:ext cx="12192000" cy="377827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p:spPr>
        <p:txBody>
          <a:bodyPr/>
          <a:lstStyle/>
          <a:p>
            <a:fld id="{3148FABB-02FF-476F-AB37-BDD0E354E780}" type="datetime1">
              <a:rPr lang="en-US" smtClean="0"/>
              <a:t>8/14/2025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97528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12645" y="1828800"/>
            <a:ext cx="6172200" cy="4425696"/>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CA428D3-736A-4038-886C-8BF662AA2745}" type="datetime1">
              <a:rPr lang="en-US" smtClean="0"/>
              <a:t>8/14/2025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27404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12648" y="2290890"/>
            <a:ext cx="4672584" cy="4041648"/>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ED1DDEB-9B85-4E99-8A3D-ABE66C6280C3}" type="datetime1">
              <a:rPr lang="en-US" smtClean="0"/>
              <a:t>8/14/2025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5257336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31521" y="2295144"/>
            <a:ext cx="3490176" cy="4041648"/>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7A65DCA-443F-4667-9ED1-418507CE45A8}" type="datetime1">
              <a:rPr lang="en-US" smtClean="0"/>
              <a:t>8/14/2025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661054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94944" y="4718304"/>
            <a:ext cx="5897880" cy="1353312"/>
          </a:xfrm>
        </p:spPr>
        <p:txBody>
          <a:bodyPr vert="horz" lIns="91440" tIns="45720" rIns="91440" bIns="45720" rtlCol="0" anchor="t">
            <a:normAutofit/>
          </a:bodyPr>
          <a:lstStyle>
            <a:lvl1pPr>
              <a:lnSpc>
                <a:spcPct val="120000"/>
              </a:lnSpc>
              <a:defRPr lang="en-US" sz="2800" b="0" dirty="0">
                <a:solidFill>
                  <a:schemeClr val="accent1">
                    <a:lumMod val="75000"/>
                  </a:schemeClr>
                </a:solidFill>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39496" y="603503"/>
            <a:ext cx="10826496" cy="4334256"/>
          </a:xfrm>
        </p:spPr>
        <p:txBody>
          <a:bodyPr vert="horz" lIns="91440" tIns="45720" rIns="91440" bIns="45720" rtlCol="0" anchor="b">
            <a:normAutofit/>
          </a:bodyPr>
          <a:lstStyle>
            <a:lvl1pPr marL="0" indent="0">
              <a:lnSpc>
                <a:spcPct val="90000"/>
              </a:lnSpc>
              <a:spcBef>
                <a:spcPts val="0"/>
              </a:spcBef>
              <a:buNone/>
              <a:defRPr lang="en-US" sz="23200" b="1" dirty="0">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8CA1557D-4816-44D0-B6EE-6CAC6E30B54D}" type="datetime1">
              <a:rPr lang="en-US" smtClean="0"/>
              <a:t>8/14/2025</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959062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accent1">
                    <a:lumMod val="75000"/>
                  </a:schemeClr>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651F872E-5ED2-46B0-83A4-0C1AF0E0D91C}" type="datetime1">
              <a:rPr lang="en-US" smtClean="0"/>
              <a:t>8/14/2025</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0457825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3">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4B1ECB8-9E10-D2F3-E361-7D268551E2E2}"/>
              </a:ext>
            </a:extLst>
          </p:cNvPr>
          <p:cNvSpPr/>
          <p:nvPr/>
        </p:nvSpPr>
        <p:spPr>
          <a:xfrm>
            <a:off x="0" y="0"/>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C6218575-0C6E-47B4-936E-32183810D7BF}" type="datetime1">
              <a:rPr lang="en-US" smtClean="0"/>
              <a:t>8/14/2025</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79629319"/>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91C29FB5-1C86-423F-AEAA-2683840666C3}" type="datetime1">
              <a:rPr lang="en-US" smtClean="0"/>
              <a:t>8/14/2025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94059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11CCB4E-88AF-46AC-B7C5-30308F179659}" type="datetime1">
              <a:rPr lang="en-US" smtClean="0"/>
              <a:t>8/14/2025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rm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8844361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BA915B6-CC2A-4462-A7E5-B3080DF8F97D}" type="datetime1">
              <a:rPr lang="en-US" smtClean="0"/>
              <a:t>8/14/2025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rm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8932139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8" y="5431536"/>
            <a:ext cx="9021471" cy="466344"/>
          </a:xfrm>
        </p:spPr>
        <p:txBody>
          <a:bodyPr anchor="ctr">
            <a:normAutofit/>
          </a:bodyPr>
          <a:lstStyle>
            <a:lvl1pPr>
              <a:lnSpc>
                <a:spcPct val="120000"/>
              </a:lnSpc>
              <a:defRPr sz="220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657600"/>
          </a:xfrm>
        </p:spPr>
        <p:txBody>
          <a:bodyPr anchor="ctr">
            <a:normAutofit/>
          </a:bodyPr>
          <a:lstStyle>
            <a:lvl1pPr marL="164592" indent="-164592">
              <a:lnSpc>
                <a:spcPct val="100000"/>
              </a:lnSpc>
              <a:spcBef>
                <a:spcPts val="0"/>
              </a:spcBef>
              <a:buNone/>
              <a:defRPr sz="40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506188F7-A494-4EEB-A53D-2B97B1D4CD3C}" type="datetime1">
              <a:rPr lang="en-US" smtClean="0"/>
              <a:t>8/14/2025</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9181043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6DECC02-1725-49EE-C93B-A4C2C4049458}"/>
              </a:ext>
            </a:extLst>
          </p:cNvPr>
          <p:cNvSpPr/>
          <p:nvPr/>
        </p:nvSpPr>
        <p:spPr>
          <a:xfrm>
            <a:off x="0" y="1"/>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100000"/>
              </a:lnSpc>
              <a:spcBef>
                <a:spcPts val="0"/>
              </a:spcBef>
              <a:buNone/>
              <a:defRPr sz="40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9F406BC0-1562-42E5-89A2-925CA193C8A6}" type="datetime1">
              <a:rPr lang="en-US" smtClean="0"/>
              <a:t>8/14/2025</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53442085"/>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100000"/>
              </a:lnSpc>
              <a:spcBef>
                <a:spcPts val="0"/>
              </a:spcBef>
              <a:buNone/>
              <a:defRPr sz="42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507F376A-778D-45CF-8340-DB03B2DA6A3E}" type="datetime1">
              <a:rPr lang="en-US" smtClean="0"/>
              <a:t>8/14/2025</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5847005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12775"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B9DFF5A-622E-43FE-9EE9-BAAB78AB2046}" type="datetime1">
              <a:rPr lang="en-US" smtClean="0"/>
              <a:t>8/14/2025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9002366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09600" y="2387600"/>
            <a:ext cx="5157788" cy="3763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72200" y="2387600"/>
            <a:ext cx="5183188" cy="3763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F55C09E-FF30-4AA0-A227-171955622259}" type="datetime1">
              <a:rPr lang="en-US" smtClean="0"/>
              <a:t>8/14/2025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9168331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7B279FF-407B-4B41-9E69-DE66ED04A328}" type="datetime1">
              <a:rPr lang="en-US" smtClean="0"/>
              <a:t>8/14/2025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3324014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03E812-757D-4139-AF81-227C72D4B544}" type="datetime1">
              <a:rPr lang="en-US" smtClean="0"/>
              <a:t>8/14/2025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939594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07D6A7E1-C424-43A5-938A-12DEC0A1D59D}" type="datetime1">
              <a:rPr lang="en-US" smtClean="0"/>
              <a:t>8/14/2025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3351471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57784"/>
            <a:ext cx="3595634" cy="2212313"/>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063319" y="557784"/>
            <a:ext cx="6519080" cy="5779007"/>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807C4FC2-B89B-4919-A96B-662A3584681C}" type="datetime1">
              <a:rPr lang="en-US" smtClean="0"/>
              <a:t>8/14/2025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8123843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10888473" cy="1133856"/>
          </a:xfrm>
        </p:spPr>
        <p:txBody>
          <a:bodyPr anchor="b">
            <a:normAutofit/>
          </a:bodyPr>
          <a:lstStyle>
            <a:lvl1pPr>
              <a:defRPr sz="6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890374"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C24BE51-D660-433D-AABA-154BE028E64E}" type="datetime1">
              <a:rPr lang="en-US" smtClean="0"/>
              <a:t>8/14/2025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73078392"/>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279615"/>
          </a:xfrm>
        </p:spPr>
        <p:txBody>
          <a:bodyPr>
            <a:normAutofit/>
          </a:bodyPr>
          <a:lstStyle>
            <a:lvl1pPr marL="0" indent="0">
              <a:buNone/>
              <a:defRPr sz="2400"/>
            </a:lvl1pPr>
            <a:lvl2pPr marL="228600" indent="0">
              <a:buNone/>
              <a:defRPr sz="2000"/>
            </a:lvl2pPr>
            <a:lvl3pPr marL="457200" indent="0">
              <a:buNone/>
              <a:defRPr sz="1800"/>
            </a:lvl3pPr>
            <a:lvl4pPr marL="685800" indent="0">
              <a:buNone/>
              <a:defRPr sz="16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B61F76E-6064-4431-B5C4-29A511725BCF}" type="datetime1">
              <a:rPr lang="en-US" smtClean="0"/>
              <a:t>8/14/2025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98759121"/>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9" Type="http://schemas.openxmlformats.org/officeDocument/2006/relationships/slideLayout" Target="../slideLayouts/slideLayout39.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34" Type="http://schemas.openxmlformats.org/officeDocument/2006/relationships/slideLayout" Target="../slideLayouts/slideLayout34.xml" /><Relationship Id="rId42" Type="http://schemas.openxmlformats.org/officeDocument/2006/relationships/slideLayout" Target="../slideLayouts/slideLayout42.xml" /><Relationship Id="rId47" Type="http://schemas.openxmlformats.org/officeDocument/2006/relationships/slideLayout" Target="../slideLayouts/slideLayout47.xml" /><Relationship Id="rId50" Type="http://schemas.openxmlformats.org/officeDocument/2006/relationships/theme" Target="../theme/theme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33" Type="http://schemas.openxmlformats.org/officeDocument/2006/relationships/slideLayout" Target="../slideLayouts/slideLayout33.xml" /><Relationship Id="rId38" Type="http://schemas.openxmlformats.org/officeDocument/2006/relationships/slideLayout" Target="../slideLayouts/slideLayout38.xml" /><Relationship Id="rId46" Type="http://schemas.openxmlformats.org/officeDocument/2006/relationships/slideLayout" Target="../slideLayouts/slideLayout46.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41" Type="http://schemas.openxmlformats.org/officeDocument/2006/relationships/slideLayout" Target="../slideLayouts/slideLayout4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slideLayout" Target="../slideLayouts/slideLayout32.xml" /><Relationship Id="rId37" Type="http://schemas.openxmlformats.org/officeDocument/2006/relationships/slideLayout" Target="../slideLayouts/slideLayout37.xml" /><Relationship Id="rId40" Type="http://schemas.openxmlformats.org/officeDocument/2006/relationships/slideLayout" Target="../slideLayouts/slideLayout40.xml" /><Relationship Id="rId45" Type="http://schemas.openxmlformats.org/officeDocument/2006/relationships/slideLayout" Target="../slideLayouts/slideLayout45.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36" Type="http://schemas.openxmlformats.org/officeDocument/2006/relationships/slideLayout" Target="../slideLayouts/slideLayout36.xml" /><Relationship Id="rId49" Type="http://schemas.openxmlformats.org/officeDocument/2006/relationships/slideLayout" Target="../slideLayouts/slideLayout49.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4" Type="http://schemas.openxmlformats.org/officeDocument/2006/relationships/slideLayout" Target="../slideLayouts/slideLayout44.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 Id="rId35" Type="http://schemas.openxmlformats.org/officeDocument/2006/relationships/slideLayout" Target="../slideLayouts/slideLayout35.xml" /><Relationship Id="rId43" Type="http://schemas.openxmlformats.org/officeDocument/2006/relationships/slideLayout" Target="../slideLayouts/slideLayout43.xml" /><Relationship Id="rId48" Type="http://schemas.openxmlformats.org/officeDocument/2006/relationships/slideLayout" Target="../slideLayouts/slideLayout48.xml" /><Relationship Id="rId8" Type="http://schemas.openxmlformats.org/officeDocument/2006/relationships/slideLayout" Target="../slideLayouts/slideLayout8.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5EE9E671-1C83-40F7-9D33-FE8AAC7F721F}" type="datetime1">
              <a:rPr lang="en-US" smtClean="0"/>
              <a:t>8/14/2025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203992981"/>
      </p:ext>
    </p:extLst>
  </p:cSld>
  <p:clrMap bg1="lt1" tx1="dk1" bg2="lt2" tx2="dk2" accent1="accent1" accent2="accent2" accent3="accent3" accent4="accent4" accent5="accent5" accent6="accent6" hlink="hlink" folHlink="folHlink"/>
  <p:sldLayoutIdLst>
    <p:sldLayoutId id="2147483750"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 id="2147483715" r:id="rId15"/>
    <p:sldLayoutId id="2147483716" r:id="rId16"/>
    <p:sldLayoutId id="2147483717" r:id="rId17"/>
    <p:sldLayoutId id="2147483718" r:id="rId18"/>
    <p:sldLayoutId id="2147483719" r:id="rId19"/>
    <p:sldLayoutId id="2147483720" r:id="rId20"/>
    <p:sldLayoutId id="2147483721" r:id="rId21"/>
    <p:sldLayoutId id="2147483722" r:id="rId22"/>
    <p:sldLayoutId id="2147483723" r:id="rId23"/>
    <p:sldLayoutId id="2147483724" r:id="rId24"/>
    <p:sldLayoutId id="2147483725" r:id="rId25"/>
    <p:sldLayoutId id="2147483726" r:id="rId26"/>
    <p:sldLayoutId id="2147483727" r:id="rId27"/>
    <p:sldLayoutId id="2147483728" r:id="rId28"/>
    <p:sldLayoutId id="2147483729" r:id="rId29"/>
    <p:sldLayoutId id="2147483730" r:id="rId30"/>
    <p:sldLayoutId id="2147483731" r:id="rId31"/>
    <p:sldLayoutId id="2147483732" r:id="rId32"/>
    <p:sldLayoutId id="2147483733" r:id="rId33"/>
    <p:sldLayoutId id="2147483734" r:id="rId34"/>
    <p:sldLayoutId id="2147483735" r:id="rId35"/>
    <p:sldLayoutId id="2147483736" r:id="rId36"/>
    <p:sldLayoutId id="2147483749" r:id="rId37"/>
    <p:sldLayoutId id="2147483737" r:id="rId38"/>
    <p:sldLayoutId id="2147483738" r:id="rId39"/>
    <p:sldLayoutId id="2147483739" r:id="rId40"/>
    <p:sldLayoutId id="2147483740" r:id="rId41"/>
    <p:sldLayoutId id="2147483741" r:id="rId42"/>
    <p:sldLayoutId id="2147483742" r:id="rId43"/>
    <p:sldLayoutId id="2147483743" r:id="rId44"/>
    <p:sldLayoutId id="2147483744" r:id="rId45"/>
    <p:sldLayoutId id="2147483745" r:id="rId46"/>
    <p:sldLayoutId id="2147483746" r:id="rId47"/>
    <p:sldLayoutId id="2147483747" r:id="rId48"/>
    <p:sldLayoutId id="2147483748" r:id="rId49"/>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g" /><Relationship Id="rId2" Type="http://schemas.openxmlformats.org/officeDocument/2006/relationships/notesSlide" Target="../notesSlides/notesSlide1.xml" /><Relationship Id="rId1" Type="http://schemas.openxmlformats.org/officeDocument/2006/relationships/slideLayout" Target="../slideLayouts/slideLayout4.xml" /><Relationship Id="rId5" Type="http://schemas.openxmlformats.org/officeDocument/2006/relationships/image" Target="../media/image10.jpeg" /><Relationship Id="rId4" Type="http://schemas.openxmlformats.org/officeDocument/2006/relationships/hyperlink" Target="https://insight.knowledgeworkx.com/articles/global-intelligence/401/the-four-pillars-of-successful-international-negotiations" TargetMode="Externa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4.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15.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3.xml" /><Relationship Id="rId1" Type="http://schemas.openxmlformats.org/officeDocument/2006/relationships/slideLayout" Target="../slideLayouts/slideLayout47.xml" /></Relationships>
</file>

<file path=ppt/slides/_rels/slide5.xml.rels><?xml version="1.0" encoding="UTF-8" standalone="yes"?>
<Relationships xmlns="http://schemas.openxmlformats.org/package/2006/relationships"><Relationship Id="rId3" Type="http://schemas.openxmlformats.org/officeDocument/2006/relationships/image" Target="../media/image12.jp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hyperlink" Target="https://www.gardenofideas.org/mou-signing-as-part-of-xi-jinpings-visit-to-the-uk.html" TargetMode="Externa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4.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6.xml" /><Relationship Id="rId1" Type="http://schemas.openxmlformats.org/officeDocument/2006/relationships/slideLayout" Target="../slideLayouts/slideLayout9.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7.xml" /><Relationship Id="rId1" Type="http://schemas.openxmlformats.org/officeDocument/2006/relationships/slideLayout" Target="../slideLayouts/slideLayout15.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10.xml.rels><?xml version="1.0" encoding="UTF-8" standalone="yes"?>
<Relationships xmlns="http://schemas.openxmlformats.org/package/2006/relationships"><Relationship Id="rId3" Type="http://schemas.openxmlformats.org/officeDocument/2006/relationships/image" Target="../media/image33.jpg" /><Relationship Id="rId2" Type="http://schemas.openxmlformats.org/officeDocument/2006/relationships/notesSlide" Target="../notesSlides/notesSlide9.xml" /><Relationship Id="rId1" Type="http://schemas.openxmlformats.org/officeDocument/2006/relationships/slideLayout" Target="../slideLayouts/slideLayout47.xml" /><Relationship Id="rId4" Type="http://schemas.openxmlformats.org/officeDocument/2006/relationships/hyperlink" Target="https://www.flickr.com/photos/59632563@N04/6239670686/" TargetMode="External" /></Relationships>
</file>

<file path=ppt/slides/_rels/slide11.xml.rels><?xml version="1.0" encoding="UTF-8" standalone="yes"?>
<Relationships xmlns="http://schemas.openxmlformats.org/package/2006/relationships"><Relationship Id="rId3" Type="http://schemas.openxmlformats.org/officeDocument/2006/relationships/image" Target="../media/image34.png" /><Relationship Id="rId2" Type="http://schemas.openxmlformats.org/officeDocument/2006/relationships/notesSlide" Target="../notesSlides/notesSlide10.xml" /><Relationship Id="rId1" Type="http://schemas.openxmlformats.org/officeDocument/2006/relationships/slideLayout" Target="../slideLayouts/slideLayout10.xml" /><Relationship Id="rId4" Type="http://schemas.openxmlformats.org/officeDocument/2006/relationships/hyperlink" Target="https://www.abacademies.org/articles/from-thought-to-action-how-global-organizations-move-employees-past-cognitive-cultural-intelligence-to-win-the-heart-of-cq-6872.html" TargetMode="Externa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9.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17831-4319-9B3E-3DDC-C21159DD1013}"/>
              </a:ext>
            </a:extLst>
          </p:cNvPr>
          <p:cNvSpPr>
            <a:spLocks noGrp="1"/>
          </p:cNvSpPr>
          <p:nvPr>
            <p:ph type="ctrTitle"/>
          </p:nvPr>
        </p:nvSpPr>
        <p:spPr>
          <a:xfrm>
            <a:off x="365760" y="411480"/>
            <a:ext cx="4654296" cy="3739896"/>
          </a:xfrm>
        </p:spPr>
        <p:txBody>
          <a:bodyPr anchor="t">
            <a:normAutofit fontScale="90000"/>
          </a:bodyPr>
          <a:lstStyle/>
          <a:p>
            <a:r>
              <a:rPr lang="en-GB" b="0" dirty="0"/>
              <a:t>Cross-Cultural Negotiation Strategies: A UK–China Business Partnership</a:t>
            </a:r>
            <a:endParaRPr lang="en-US" dirty="0"/>
          </a:p>
        </p:txBody>
      </p:sp>
      <p:sp>
        <p:nvSpPr>
          <p:cNvPr id="3" name="Subtitle 2">
            <a:extLst>
              <a:ext uri="{FF2B5EF4-FFF2-40B4-BE49-F238E27FC236}">
                <a16:creationId xmlns:a16="http://schemas.microsoft.com/office/drawing/2014/main" id="{A8F2C281-4C60-DD83-B41B-EA9B69EFDE88}"/>
              </a:ext>
            </a:extLst>
          </p:cNvPr>
          <p:cNvSpPr>
            <a:spLocks noGrp="1"/>
          </p:cNvSpPr>
          <p:nvPr>
            <p:ph type="subTitle" idx="1"/>
          </p:nvPr>
        </p:nvSpPr>
        <p:spPr>
          <a:xfrm>
            <a:off x="365760" y="4873752"/>
            <a:ext cx="4206240" cy="1380744"/>
          </a:xfrm>
        </p:spPr>
        <p:txBody>
          <a:bodyPr anchor="b">
            <a:normAutofit fontScale="92500"/>
          </a:bodyPr>
          <a:lstStyle/>
          <a:p>
            <a:r>
              <a:rPr lang="en-US" dirty="0"/>
              <a:t>Student name: Gabriela </a:t>
            </a:r>
            <a:r>
              <a:rPr lang="en-US" dirty="0" err="1"/>
              <a:t>Coteneanu</a:t>
            </a:r>
            <a:endParaRPr lang="en-US" dirty="0"/>
          </a:p>
          <a:p>
            <a:endParaRPr lang="en-US" dirty="0"/>
          </a:p>
          <a:p>
            <a:r>
              <a:rPr lang="en-US" dirty="0"/>
              <a:t>Student </a:t>
            </a:r>
            <a:r>
              <a:rPr lang="en-US"/>
              <a:t>number:2243467</a:t>
            </a:r>
            <a:endParaRPr lang="en-US" dirty="0"/>
          </a:p>
        </p:txBody>
      </p:sp>
      <p:pic>
        <p:nvPicPr>
          <p:cNvPr id="5" name="Picture Placeholder 4" descr="A group of people shaking hands&#10;&#10;AI-generated content may be incorrect.">
            <a:extLst>
              <a:ext uri="{FF2B5EF4-FFF2-40B4-BE49-F238E27FC236}">
                <a16:creationId xmlns:a16="http://schemas.microsoft.com/office/drawing/2014/main" id="{9AA15701-E713-1026-2C2E-C5B009152047}"/>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l="17940" r="17940"/>
          <a:stretch>
            <a:fillRect/>
          </a:stretch>
        </p:blipFill>
        <p:spPr>
          <a:xfrm>
            <a:off x="5595938" y="0"/>
            <a:ext cx="6596062" cy="6858000"/>
          </a:xfrm>
        </p:spPr>
      </p:pic>
      <p:pic>
        <p:nvPicPr>
          <p:cNvPr id="4" name="Picture 3">
            <a:extLst>
              <a:ext uri="{FF2B5EF4-FFF2-40B4-BE49-F238E27FC236}">
                <a16:creationId xmlns:a16="http://schemas.microsoft.com/office/drawing/2014/main" id="{E0D4FC95-E1C9-B639-9D7D-BD46EDF9C2D5}"/>
              </a:ext>
            </a:extLst>
          </p:cNvPr>
          <p:cNvPicPr>
            <a:picLocks noChangeAspect="1"/>
          </p:cNvPicPr>
          <p:nvPr/>
        </p:nvPicPr>
        <p:blipFill>
          <a:blip r:embed="rId5"/>
          <a:stretch>
            <a:fillRect/>
          </a:stretch>
        </p:blipFill>
        <p:spPr>
          <a:xfrm>
            <a:off x="8267700" y="0"/>
            <a:ext cx="3924300" cy="1917700"/>
          </a:xfrm>
          <a:prstGeom prst="rect">
            <a:avLst/>
          </a:prstGeom>
        </p:spPr>
      </p:pic>
    </p:spTree>
    <p:extLst>
      <p:ext uri="{BB962C8B-B14F-4D97-AF65-F5344CB8AC3E}">
        <p14:creationId xmlns:p14="http://schemas.microsoft.com/office/powerpoint/2010/main" val="2546686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2B0CF-DCD8-A3BD-50CD-EF6EE704FE90}"/>
              </a:ext>
            </a:extLst>
          </p:cNvPr>
          <p:cNvSpPr>
            <a:spLocks noGrp="1"/>
          </p:cNvSpPr>
          <p:nvPr>
            <p:ph type="title"/>
          </p:nvPr>
        </p:nvSpPr>
        <p:spPr>
          <a:xfrm>
            <a:off x="612648" y="235819"/>
            <a:ext cx="10653578" cy="1132258"/>
          </a:xfrm>
        </p:spPr>
        <p:txBody>
          <a:bodyPr/>
          <a:lstStyle/>
          <a:p>
            <a:r>
              <a:rPr lang="en-GB" dirty="0"/>
              <a:t>Presentation Overview</a:t>
            </a:r>
            <a:endParaRPr lang="en-US" dirty="0"/>
          </a:p>
        </p:txBody>
      </p:sp>
      <p:sp>
        <p:nvSpPr>
          <p:cNvPr id="4" name="TextBox 3">
            <a:extLst>
              <a:ext uri="{FF2B5EF4-FFF2-40B4-BE49-F238E27FC236}">
                <a16:creationId xmlns:a16="http://schemas.microsoft.com/office/drawing/2014/main" id="{F3148575-9C67-42A6-D093-362CBE618740}"/>
              </a:ext>
            </a:extLst>
          </p:cNvPr>
          <p:cNvSpPr txBox="1"/>
          <p:nvPr/>
        </p:nvSpPr>
        <p:spPr>
          <a:xfrm>
            <a:off x="925774" y="1093341"/>
            <a:ext cx="9252942" cy="5632311"/>
          </a:xfrm>
          <a:prstGeom prst="rect">
            <a:avLst/>
          </a:prstGeom>
          <a:noFill/>
        </p:spPr>
        <p:txBody>
          <a:bodyPr wrap="square">
            <a:spAutoFit/>
          </a:bodyPr>
          <a:lstStyle/>
          <a:p>
            <a:pPr marL="342900" indent="-342900">
              <a:buFont typeface="+mj-lt"/>
              <a:buAutoNum type="arabicPeriod"/>
            </a:pPr>
            <a:r>
              <a:rPr lang="en-GB" dirty="0"/>
              <a:t>Understanding Culture in Business Context</a:t>
            </a:r>
          </a:p>
          <a:p>
            <a:pPr marL="342900" indent="-342900">
              <a:buFont typeface="+mj-lt"/>
              <a:buAutoNum type="arabicPeriod"/>
            </a:pPr>
            <a:endParaRPr lang="en-GB" dirty="0"/>
          </a:p>
          <a:p>
            <a:pPr marL="342900" indent="-342900">
              <a:buFont typeface="+mj-lt"/>
              <a:buAutoNum type="arabicPeriod"/>
            </a:pPr>
            <a:r>
              <a:rPr lang="en-GB" dirty="0"/>
              <a:t>Hofstede’s Cultural Dimensions: UK vs China</a:t>
            </a:r>
          </a:p>
          <a:p>
            <a:pPr marL="342900" indent="-342900">
              <a:buFont typeface="+mj-lt"/>
              <a:buAutoNum type="arabicPeriod"/>
            </a:pPr>
            <a:endParaRPr lang="en-GB" dirty="0"/>
          </a:p>
          <a:p>
            <a:pPr marL="342900" indent="-342900">
              <a:buFont typeface="+mj-lt"/>
              <a:buAutoNum type="arabicPeriod"/>
            </a:pPr>
            <a:r>
              <a:rPr lang="en-GB" dirty="0"/>
              <a:t>Edward Hall’s Context Theory in UK–China Business</a:t>
            </a:r>
          </a:p>
          <a:p>
            <a:pPr marL="342900" indent="-342900">
              <a:buFont typeface="+mj-lt"/>
              <a:buAutoNum type="arabicPeriod"/>
            </a:pPr>
            <a:endParaRPr lang="en-GB" dirty="0"/>
          </a:p>
          <a:p>
            <a:pPr marL="342900" indent="-342900">
              <a:buFont typeface="+mj-lt"/>
              <a:buAutoNum type="arabicPeriod"/>
            </a:pPr>
            <a:r>
              <a:rPr lang="en-GB" dirty="0"/>
              <a:t>Cultural Challenges: Hierarchy &amp; Decision-Making</a:t>
            </a:r>
          </a:p>
          <a:p>
            <a:pPr marL="342900" indent="-342900">
              <a:buFont typeface="+mj-lt"/>
              <a:buAutoNum type="arabicPeriod"/>
            </a:pPr>
            <a:r>
              <a:rPr lang="en-GB" dirty="0"/>
              <a:t>Cultural Challenges: Communication &amp; Trust</a:t>
            </a:r>
          </a:p>
          <a:p>
            <a:pPr marL="342900" indent="-342900">
              <a:buFont typeface="+mj-lt"/>
              <a:buAutoNum type="arabicPeriod"/>
            </a:pPr>
            <a:endParaRPr lang="en-GB" dirty="0"/>
          </a:p>
          <a:p>
            <a:pPr marL="342900" indent="-342900">
              <a:buFont typeface="+mj-lt"/>
              <a:buAutoNum type="arabicPeriod"/>
            </a:pPr>
            <a:r>
              <a:rPr lang="en-GB" dirty="0"/>
              <a:t>Cultural Challenges: Time Orientation &amp; Risk</a:t>
            </a:r>
          </a:p>
          <a:p>
            <a:pPr marL="342900" indent="-342900">
              <a:buFont typeface="+mj-lt"/>
              <a:buAutoNum type="arabicPeriod"/>
            </a:pPr>
            <a:endParaRPr lang="en-GB" dirty="0"/>
          </a:p>
          <a:p>
            <a:pPr marL="342900" indent="-342900">
              <a:buFont typeface="+mj-lt"/>
              <a:buAutoNum type="arabicPeriod"/>
            </a:pPr>
            <a:r>
              <a:rPr lang="en-GB" dirty="0"/>
              <a:t>Strategies for Success: Communication</a:t>
            </a:r>
          </a:p>
          <a:p>
            <a:pPr marL="342900" indent="-342900">
              <a:buFont typeface="+mj-lt"/>
              <a:buAutoNum type="arabicPeriod"/>
            </a:pPr>
            <a:endParaRPr lang="en-GB" dirty="0"/>
          </a:p>
          <a:p>
            <a:pPr marL="342900" indent="-342900">
              <a:buFont typeface="+mj-lt"/>
              <a:buAutoNum type="arabicPeriod"/>
            </a:pPr>
            <a:r>
              <a:rPr lang="en-GB" dirty="0"/>
              <a:t>Strategies for Success: Relationship Building</a:t>
            </a:r>
          </a:p>
          <a:p>
            <a:pPr marL="342900" indent="-342900">
              <a:buFont typeface="+mj-lt"/>
              <a:buAutoNum type="arabicPeriod"/>
            </a:pPr>
            <a:endParaRPr lang="en-GB" dirty="0"/>
          </a:p>
          <a:p>
            <a:pPr marL="342900" indent="-342900">
              <a:buFont typeface="+mj-lt"/>
              <a:buAutoNum type="arabicPeriod"/>
            </a:pPr>
            <a:r>
              <a:rPr lang="en-GB" dirty="0"/>
              <a:t>Cultural Intelligence as a Strategic Asset</a:t>
            </a:r>
          </a:p>
          <a:p>
            <a:pPr marL="342900" indent="-342900">
              <a:buFont typeface="+mj-lt"/>
              <a:buAutoNum type="arabicPeriod"/>
            </a:pPr>
            <a:endParaRPr lang="en-GB" dirty="0"/>
          </a:p>
          <a:p>
            <a:pPr marL="342900" indent="-342900">
              <a:buFont typeface="+mj-lt"/>
              <a:buAutoNum type="arabicPeriod"/>
            </a:pPr>
            <a:r>
              <a:rPr lang="en-GB" dirty="0"/>
              <a:t>Key Takeaways and Strategic Advice</a:t>
            </a:r>
          </a:p>
          <a:p>
            <a:pPr marL="342900" indent="-342900">
              <a:buFont typeface="+mj-lt"/>
              <a:buAutoNum type="arabicPeriod"/>
            </a:pPr>
            <a:endParaRPr lang="en-GB" dirty="0"/>
          </a:p>
          <a:p>
            <a:pPr marL="342900" indent="-342900">
              <a:buFont typeface="+mj-lt"/>
              <a:buAutoNum type="arabicPeriod"/>
            </a:pPr>
            <a:r>
              <a:rPr lang="en-GB" dirty="0"/>
              <a:t>Reference List</a:t>
            </a:r>
          </a:p>
        </p:txBody>
      </p:sp>
    </p:spTree>
    <p:extLst>
      <p:ext uri="{BB962C8B-B14F-4D97-AF65-F5344CB8AC3E}">
        <p14:creationId xmlns:p14="http://schemas.microsoft.com/office/powerpoint/2010/main" val="938923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BB0A9-1A9A-3C50-9F19-7265613E3B92}"/>
              </a:ext>
            </a:extLst>
          </p:cNvPr>
          <p:cNvSpPr>
            <a:spLocks noGrp="1"/>
          </p:cNvSpPr>
          <p:nvPr>
            <p:ph type="title"/>
          </p:nvPr>
        </p:nvSpPr>
        <p:spPr>
          <a:xfrm>
            <a:off x="372533" y="548639"/>
            <a:ext cx="3494314" cy="5719639"/>
          </a:xfrm>
        </p:spPr>
        <p:txBody>
          <a:bodyPr vert="horz" lIns="91440" tIns="45720" rIns="91440" bIns="45720" rtlCol="0" anchor="t">
            <a:normAutofit/>
          </a:bodyPr>
          <a:lstStyle/>
          <a:p>
            <a:r>
              <a:rPr lang="en-US" b="1" kern="1200">
                <a:latin typeface="+mj-lt"/>
                <a:ea typeface="+mj-ea"/>
                <a:cs typeface="+mj-cs"/>
              </a:rPr>
              <a:t>Understanding Culture in Business Context</a:t>
            </a:r>
          </a:p>
        </p:txBody>
      </p:sp>
      <p:graphicFrame>
        <p:nvGraphicFramePr>
          <p:cNvPr id="7" name="TextBox 3">
            <a:extLst>
              <a:ext uri="{FF2B5EF4-FFF2-40B4-BE49-F238E27FC236}">
                <a16:creationId xmlns:a16="http://schemas.microsoft.com/office/drawing/2014/main" id="{657AAEAE-7EAE-73B4-404B-DBE360EC76BF}"/>
              </a:ext>
            </a:extLst>
          </p:cNvPr>
          <p:cNvGraphicFramePr/>
          <p:nvPr>
            <p:extLst>
              <p:ext uri="{D42A27DB-BD31-4B8C-83A1-F6EECF244321}">
                <p14:modId xmlns:p14="http://schemas.microsoft.com/office/powerpoint/2010/main" val="3667888799"/>
              </p:ext>
            </p:extLst>
          </p:nvPr>
        </p:nvGraphicFramePr>
        <p:xfrm>
          <a:off x="4504268" y="549274"/>
          <a:ext cx="7315200" cy="5806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9124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CB499-A20F-EB63-CD9E-3A4F5EC8F391}"/>
              </a:ext>
            </a:extLst>
          </p:cNvPr>
          <p:cNvSpPr>
            <a:spLocks noGrp="1"/>
          </p:cNvSpPr>
          <p:nvPr>
            <p:ph type="title"/>
          </p:nvPr>
        </p:nvSpPr>
        <p:spPr>
          <a:xfrm>
            <a:off x="728515" y="384789"/>
            <a:ext cx="10051233" cy="2212313"/>
          </a:xfrm>
        </p:spPr>
        <p:txBody>
          <a:bodyPr vert="horz" lIns="91440" tIns="45720" rIns="91440" bIns="45720" rtlCol="0" anchor="t">
            <a:normAutofit/>
          </a:bodyPr>
          <a:lstStyle/>
          <a:p>
            <a:r>
              <a:rPr lang="en-US" b="1" kern="1200" dirty="0">
                <a:latin typeface="+mj-lt"/>
                <a:ea typeface="+mj-ea"/>
                <a:cs typeface="+mj-cs"/>
              </a:rPr>
              <a:t>Applying Hofstede’s Model to UK–China Negotiations</a:t>
            </a:r>
          </a:p>
        </p:txBody>
      </p:sp>
      <p:sp>
        <p:nvSpPr>
          <p:cNvPr id="4" name="TextBox 3">
            <a:extLst>
              <a:ext uri="{FF2B5EF4-FFF2-40B4-BE49-F238E27FC236}">
                <a16:creationId xmlns:a16="http://schemas.microsoft.com/office/drawing/2014/main" id="{799DE96F-BA97-2E92-0D81-2ACA3432E541}"/>
              </a:ext>
            </a:extLst>
          </p:cNvPr>
          <p:cNvSpPr txBox="1"/>
          <p:nvPr/>
        </p:nvSpPr>
        <p:spPr>
          <a:xfrm>
            <a:off x="612648" y="4001665"/>
            <a:ext cx="5483352" cy="2498247"/>
          </a:xfrm>
          <a:prstGeom prst="rect">
            <a:avLst/>
          </a:prstGeom>
        </p:spPr>
        <p:txBody>
          <a:bodyPr vert="horz" lIns="91440" tIns="45720" rIns="91440" bIns="45720" rtlCol="0" anchor="b">
            <a:noAutofit/>
          </a:bodyPr>
          <a:lstStyle/>
          <a:p>
            <a:pPr marL="285750" indent="-285750">
              <a:lnSpc>
                <a:spcPct val="110000"/>
              </a:lnSpc>
              <a:spcBef>
                <a:spcPts val="1000"/>
              </a:spcBef>
              <a:buFont typeface="Arial" panose="020B0604020202020204" pitchFamily="34" charset="0"/>
              <a:buChar char="•"/>
            </a:pPr>
            <a:r>
              <a:rPr lang="en-US" sz="1400" dirty="0"/>
              <a:t>Hofstede’s cultural dimensions framework helps with explaining decision-making and workplace behavior influenced by national cultures (Hofstede Perceptions, 2020).</a:t>
            </a:r>
          </a:p>
          <a:p>
            <a:pPr marL="285750" indent="-285750">
              <a:lnSpc>
                <a:spcPct val="110000"/>
              </a:lnSpc>
              <a:spcBef>
                <a:spcPts val="1000"/>
              </a:spcBef>
              <a:buFont typeface="Arial" panose="020B0604020202020204" pitchFamily="34" charset="0"/>
              <a:buChar char="•"/>
            </a:pPr>
            <a:r>
              <a:rPr lang="en-US" sz="1400" dirty="0"/>
              <a:t>China's score is high (80) since China respects hierarchy plus authority is centralized, while the UK's score is lower (35) since the UK values equality plus structures are flatter (Hofstede Perceptions, 2020).</a:t>
            </a:r>
          </a:p>
          <a:p>
            <a:pPr marL="285750" indent="-285750">
              <a:lnSpc>
                <a:spcPct val="110000"/>
              </a:lnSpc>
              <a:spcBef>
                <a:spcPts val="1000"/>
              </a:spcBef>
              <a:buFont typeface="Arial" panose="020B0604020202020204" pitchFamily="34" charset="0"/>
              <a:buChar char="•"/>
            </a:pPr>
            <a:r>
              <a:rPr lang="en-US" sz="1400" dirty="0"/>
              <a:t>The UK is a highly individualistic nation (89), and it focuses more on personal achievement, while China is more collectivist (20), also stressing group harmony and consensus (Thomas &amp; Peterson, 2017).</a:t>
            </a:r>
          </a:p>
          <a:p>
            <a:pPr marL="285750" indent="-285750">
              <a:lnSpc>
                <a:spcPct val="110000"/>
              </a:lnSpc>
              <a:spcBef>
                <a:spcPts val="1000"/>
              </a:spcBef>
              <a:buFont typeface="Arial" panose="020B0604020202020204" pitchFamily="34" charset="0"/>
              <a:buChar char="•"/>
            </a:pPr>
            <a:r>
              <a:rPr lang="en-US" sz="1400" dirty="0"/>
              <a:t>China shows moderate tolerance for ambiguity (30) while the UK scores slightly higher (35). Since both cultures can be flexible, they might interpret risk in differing ways (Minkov &amp; Hofstede, 2017).</a:t>
            </a:r>
          </a:p>
          <a:p>
            <a:pPr marL="285750" indent="-285750">
              <a:lnSpc>
                <a:spcPct val="110000"/>
              </a:lnSpc>
              <a:spcBef>
                <a:spcPts val="1000"/>
              </a:spcBef>
              <a:buFont typeface="Arial" panose="020B0604020202020204" pitchFamily="34" charset="0"/>
              <a:buChar char="•"/>
            </a:pPr>
            <a:r>
              <a:rPr lang="en-US" sz="1400" dirty="0"/>
              <a:t>China's rank is high at 87 because China strongly focuses upon the future as it patiently negotiates while the UK at 51 orients to the short term, so the UK expects faster results (Hofstede Perceptions, 2020).</a:t>
            </a:r>
            <a:endParaRPr lang="en-US" sz="1400" b="0" i="0" u="none" strike="noStrike" kern="1200" dirty="0">
              <a:effectLst/>
              <a:latin typeface="+mn-lt"/>
              <a:ea typeface="+mn-ea"/>
              <a:cs typeface="+mn-cs"/>
            </a:endParaRPr>
          </a:p>
        </p:txBody>
      </p:sp>
      <p:pic>
        <p:nvPicPr>
          <p:cNvPr id="6" name="Picture 5" descr="A graph of different colored bars&#10;&#10;AI-generated content may be incorrect.">
            <a:extLst>
              <a:ext uri="{FF2B5EF4-FFF2-40B4-BE49-F238E27FC236}">
                <a16:creationId xmlns:a16="http://schemas.microsoft.com/office/drawing/2014/main" id="{09FB60B2-6D37-F8D9-31CA-EF35D8BC674A}"/>
              </a:ext>
            </a:extLst>
          </p:cNvPr>
          <p:cNvPicPr>
            <a:picLocks noChangeAspect="1"/>
          </p:cNvPicPr>
          <p:nvPr/>
        </p:nvPicPr>
        <p:blipFill>
          <a:blip r:embed="rId3"/>
          <a:stretch>
            <a:fillRect/>
          </a:stretch>
        </p:blipFill>
        <p:spPr>
          <a:xfrm>
            <a:off x="6437869" y="1371938"/>
            <a:ext cx="5601729" cy="3878851"/>
          </a:xfrm>
          <a:prstGeom prst="rect">
            <a:avLst/>
          </a:prstGeom>
          <a:noFill/>
        </p:spPr>
      </p:pic>
    </p:spTree>
    <p:extLst>
      <p:ext uri="{BB962C8B-B14F-4D97-AF65-F5344CB8AC3E}">
        <p14:creationId xmlns:p14="http://schemas.microsoft.com/office/powerpoint/2010/main" val="927627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C460F-F8BD-F41F-3F19-EC0F449B2F7D}"/>
              </a:ext>
            </a:extLst>
          </p:cNvPr>
          <p:cNvSpPr>
            <a:spLocks noGrp="1"/>
          </p:cNvSpPr>
          <p:nvPr>
            <p:ph type="title"/>
          </p:nvPr>
        </p:nvSpPr>
        <p:spPr>
          <a:xfrm>
            <a:off x="612648" y="548640"/>
            <a:ext cx="10653578" cy="1132258"/>
          </a:xfrm>
        </p:spPr>
        <p:txBody>
          <a:bodyPr anchor="ctr">
            <a:normAutofit/>
          </a:bodyPr>
          <a:lstStyle/>
          <a:p>
            <a:r>
              <a:rPr lang="en-GB" b="0" dirty="0"/>
              <a:t>Edward Hall’s Context Theory in UK–China Business</a:t>
            </a:r>
            <a:endParaRPr lang="en-US" dirty="0"/>
          </a:p>
        </p:txBody>
      </p:sp>
      <p:sp>
        <p:nvSpPr>
          <p:cNvPr id="4" name="TextBox 3">
            <a:extLst>
              <a:ext uri="{FF2B5EF4-FFF2-40B4-BE49-F238E27FC236}">
                <a16:creationId xmlns:a16="http://schemas.microsoft.com/office/drawing/2014/main" id="{354DCC18-4FFE-BDF1-3208-C5DA2D341E8F}"/>
              </a:ext>
            </a:extLst>
          </p:cNvPr>
          <p:cNvSpPr txBox="1"/>
          <p:nvPr/>
        </p:nvSpPr>
        <p:spPr>
          <a:xfrm>
            <a:off x="612647" y="1715532"/>
            <a:ext cx="5231539" cy="4593828"/>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1600" dirty="0"/>
              <a:t>Hall (1976) said cultures are either high-context (implicit, indirect) or low-context (explicit, direct), also this deeply affects communication throughout negotiations.</a:t>
            </a:r>
          </a:p>
          <a:p>
            <a:pPr marL="228600" indent="-228600">
              <a:lnSpc>
                <a:spcPct val="90000"/>
              </a:lnSpc>
              <a:spcBef>
                <a:spcPts val="1000"/>
              </a:spcBef>
              <a:buFont typeface="Arial" panose="020B0604020202020204" pitchFamily="34" charset="0"/>
              <a:buChar char="•"/>
            </a:pPr>
            <a:r>
              <a:rPr lang="en-US" sz="1600" dirty="0"/>
              <a:t>In China, a high-context culture (Meyer, 2015), meanings are often conveyed through silence or non-verbal cues or what is left unsaid.</a:t>
            </a:r>
          </a:p>
          <a:p>
            <a:pPr marL="228600" indent="-228600">
              <a:lnSpc>
                <a:spcPct val="90000"/>
              </a:lnSpc>
              <a:spcBef>
                <a:spcPts val="1000"/>
              </a:spcBef>
              <a:buFont typeface="Arial" panose="020B0604020202020204" pitchFamily="34" charset="0"/>
              <a:buChar char="•"/>
            </a:pPr>
            <a:r>
              <a:rPr lang="en-US" sz="1600" dirty="0"/>
              <a:t>The UK is of a low context, and it prefers to use direct and clear communication along with straightforward problem-solving (Thomas &amp; Peterson, 2017).</a:t>
            </a:r>
          </a:p>
          <a:p>
            <a:pPr marL="228600" indent="-228600">
              <a:lnSpc>
                <a:spcPct val="90000"/>
              </a:lnSpc>
              <a:spcBef>
                <a:spcPts val="1000"/>
              </a:spcBef>
              <a:buFont typeface="Arial" panose="020B0604020202020204" pitchFamily="34" charset="0"/>
              <a:buChar char="•"/>
            </a:pPr>
            <a:r>
              <a:rPr lang="en-US" sz="1600" dirty="0"/>
              <a:t>Because trust suffers, misunderstandings may occur if British negotiators interpret indirect Chinese responses as evasive or unclear.</a:t>
            </a:r>
          </a:p>
          <a:p>
            <a:pPr marL="228600" indent="-228600">
              <a:lnSpc>
                <a:spcPct val="90000"/>
              </a:lnSpc>
              <a:spcBef>
                <a:spcPts val="1000"/>
              </a:spcBef>
              <a:buFont typeface="Arial" panose="020B0604020202020204" pitchFamily="34" charset="0"/>
              <a:buChar char="•"/>
            </a:pPr>
            <a:r>
              <a:rPr lang="en-US" sz="1600" dirty="0"/>
              <a:t>Cultural divides are easier to cross with rapport because offence decreases with awareness of context styles (Meyer, 2015). Such awareness can improve communication accuracy.</a:t>
            </a:r>
            <a:endParaRPr lang="en-US" sz="1600" b="0" i="0" u="none" strike="noStrike" kern="1200" dirty="0">
              <a:effectLst/>
            </a:endParaRPr>
          </a:p>
        </p:txBody>
      </p:sp>
      <p:pic>
        <p:nvPicPr>
          <p:cNvPr id="6" name="Picture 5" descr="A group of men signing a document&#10;&#10;AI-generated content may be incorrect.">
            <a:extLst>
              <a:ext uri="{FF2B5EF4-FFF2-40B4-BE49-F238E27FC236}">
                <a16:creationId xmlns:a16="http://schemas.microsoft.com/office/drawing/2014/main" id="{960DED5C-0C15-5D0B-2962-8F91CD32001D}"/>
              </a:ext>
            </a:extLst>
          </p:cNvPr>
          <p:cNvPicPr>
            <a:picLocks noChangeAspect="1"/>
          </p:cNvPicPr>
          <p:nvPr/>
        </p:nvPicPr>
        <p:blipFill>
          <a:blip r:embed="rId3">
            <a:extLst>
              <a:ext uri="{837473B0-CC2E-450A-ABE3-18F120FF3D39}">
                <a1611:picAttrSrcUrl xmlns:a1611="http://schemas.microsoft.com/office/drawing/2016/11/main" r:id="rId4"/>
              </a:ext>
            </a:extLst>
          </a:blip>
          <a:srcRect r="23982" b="-2"/>
          <a:stretch>
            <a:fillRect/>
          </a:stretch>
        </p:blipFill>
        <p:spPr>
          <a:xfrm>
            <a:off x="6034686" y="1715532"/>
            <a:ext cx="5231539" cy="4593828"/>
          </a:xfrm>
          <a:prstGeom prst="rect">
            <a:avLst/>
          </a:prstGeom>
          <a:noFill/>
        </p:spPr>
      </p:pic>
    </p:spTree>
    <p:extLst>
      <p:ext uri="{BB962C8B-B14F-4D97-AF65-F5344CB8AC3E}">
        <p14:creationId xmlns:p14="http://schemas.microsoft.com/office/powerpoint/2010/main" val="910030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DB283-5440-DF48-733A-EE3F7FDB8278}"/>
              </a:ext>
            </a:extLst>
          </p:cNvPr>
          <p:cNvSpPr>
            <a:spLocks noGrp="1"/>
          </p:cNvSpPr>
          <p:nvPr>
            <p:ph type="title"/>
          </p:nvPr>
        </p:nvSpPr>
        <p:spPr>
          <a:xfrm>
            <a:off x="614677" y="877456"/>
            <a:ext cx="4142232" cy="4940661"/>
          </a:xfrm>
        </p:spPr>
        <p:txBody>
          <a:bodyPr vert="horz" lIns="91440" tIns="45720" rIns="91440" bIns="45720" rtlCol="0" anchor="t">
            <a:normAutofit/>
          </a:bodyPr>
          <a:lstStyle/>
          <a:p>
            <a:r>
              <a:rPr lang="en-US" b="1" kern="1200" dirty="0">
                <a:latin typeface="+mj-lt"/>
                <a:ea typeface="+mj-ea"/>
                <a:cs typeface="+mj-cs"/>
              </a:rPr>
              <a:t>Navigating Hierarchy in UK–China Negotiations</a:t>
            </a:r>
          </a:p>
        </p:txBody>
      </p:sp>
      <p:sp>
        <p:nvSpPr>
          <p:cNvPr id="4" name="TextBox 3">
            <a:extLst>
              <a:ext uri="{FF2B5EF4-FFF2-40B4-BE49-F238E27FC236}">
                <a16:creationId xmlns:a16="http://schemas.microsoft.com/office/drawing/2014/main" id="{E8D389D3-61E0-3BD7-234F-D172F96A6385}"/>
              </a:ext>
            </a:extLst>
          </p:cNvPr>
          <p:cNvSpPr txBox="1"/>
          <p:nvPr/>
        </p:nvSpPr>
        <p:spPr>
          <a:xfrm>
            <a:off x="5522913" y="877456"/>
            <a:ext cx="6159500" cy="5390822"/>
          </a:xfrm>
          <a:prstGeom prst="rect">
            <a:avLst/>
          </a:prstGeom>
        </p:spPr>
        <p:txBody>
          <a:bodyPr vert="horz" lIns="91440" tIns="45720" rIns="91440" bIns="45720" rtlCol="0">
            <a:normAutofit/>
          </a:bodyPr>
          <a:lstStyle/>
          <a:p>
            <a:pPr marL="228600" indent="-228600">
              <a:lnSpc>
                <a:spcPct val="110000"/>
              </a:lnSpc>
              <a:spcBef>
                <a:spcPts val="1000"/>
              </a:spcBef>
              <a:buFont typeface="Arial" panose="020B0604020202020204" pitchFamily="34" charset="0"/>
              <a:buChar char="•"/>
            </a:pPr>
            <a:r>
              <a:rPr lang="en-US" sz="1600" dirty="0"/>
              <a:t>In Chinese business culture, high power distance means that senior executives make decisions, and that junior staff will rarely challenge authority (Hofstede Perceptions, 2020).</a:t>
            </a:r>
          </a:p>
          <a:p>
            <a:pPr marL="228600" indent="-228600">
              <a:lnSpc>
                <a:spcPct val="110000"/>
              </a:lnSpc>
              <a:spcBef>
                <a:spcPts val="1000"/>
              </a:spcBef>
              <a:buFont typeface="Arial" panose="020B0604020202020204" pitchFamily="34" charset="0"/>
              <a:buChar char="•"/>
            </a:pPr>
            <a:r>
              <a:rPr lang="en-US" sz="1600" dirty="0"/>
              <a:t>Since UK firms typically operate inside flatter hierarchies, they encourage dialogue also decentralized decision-making (Thomas &amp; Peterson, 2017).</a:t>
            </a:r>
          </a:p>
          <a:p>
            <a:pPr marL="228600" indent="-228600">
              <a:lnSpc>
                <a:spcPct val="110000"/>
              </a:lnSpc>
              <a:spcBef>
                <a:spcPts val="1000"/>
              </a:spcBef>
              <a:buFont typeface="Arial" panose="020B0604020202020204" pitchFamily="34" charset="0"/>
              <a:buChar char="•"/>
            </a:pPr>
            <a:r>
              <a:rPr lang="en-US" sz="1600" dirty="0"/>
              <a:t>British negotiators might expect that they will have faster decisions and equal input, and this frustrates them at times when Chinese counterparts delay decisions to get internal approvals.</a:t>
            </a:r>
          </a:p>
          <a:p>
            <a:pPr marL="228600" indent="-228600">
              <a:lnSpc>
                <a:spcPct val="110000"/>
              </a:lnSpc>
              <a:spcBef>
                <a:spcPts val="1000"/>
              </a:spcBef>
              <a:buFont typeface="Arial" panose="020B0604020202020204" pitchFamily="34" charset="0"/>
              <a:buChar char="•"/>
            </a:pPr>
            <a:r>
              <a:rPr lang="en-US" sz="1600" dirty="0"/>
              <a:t>Deference or delayed responses that you misinterpret can harm negotiation progress and relationships. It can be damaging, but people may show “disinterest” (Morrison, 2021).</a:t>
            </a:r>
          </a:p>
          <a:p>
            <a:pPr marL="228600" indent="-228600">
              <a:lnSpc>
                <a:spcPct val="110000"/>
              </a:lnSpc>
              <a:spcBef>
                <a:spcPts val="1000"/>
              </a:spcBef>
              <a:buFont typeface="Arial" panose="020B0604020202020204" pitchFamily="34" charset="0"/>
              <a:buChar char="•"/>
            </a:pPr>
            <a:r>
              <a:rPr lang="en-US" sz="1600" dirty="0"/>
              <a:t>Successful negotiators show patience, respect for hierarchical protocols, and tailor communication to align with authority structures in China (Zhao &amp; McDonald, 2019).</a:t>
            </a:r>
          </a:p>
        </p:txBody>
      </p:sp>
    </p:spTree>
    <p:extLst>
      <p:ext uri="{BB962C8B-B14F-4D97-AF65-F5344CB8AC3E}">
        <p14:creationId xmlns:p14="http://schemas.microsoft.com/office/powerpoint/2010/main" val="3694758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ABE13-1479-FD1A-5B7F-0A756BCEAA7E}"/>
              </a:ext>
            </a:extLst>
          </p:cNvPr>
          <p:cNvSpPr>
            <a:spLocks noGrp="1"/>
          </p:cNvSpPr>
          <p:nvPr>
            <p:ph type="title"/>
          </p:nvPr>
        </p:nvSpPr>
        <p:spPr>
          <a:xfrm>
            <a:off x="612647" y="664108"/>
            <a:ext cx="8467558" cy="1554480"/>
          </a:xfrm>
        </p:spPr>
        <p:txBody>
          <a:bodyPr vert="horz" lIns="91440" tIns="45720" rIns="91440" bIns="45720" rtlCol="0" anchor="b">
            <a:normAutofit/>
          </a:bodyPr>
          <a:lstStyle/>
          <a:p>
            <a:r>
              <a:rPr lang="en-US" b="1" kern="1200"/>
              <a:t>Bridging Trust Gaps Through Cultural Sensitivity</a:t>
            </a:r>
          </a:p>
        </p:txBody>
      </p:sp>
      <p:graphicFrame>
        <p:nvGraphicFramePr>
          <p:cNvPr id="6" name="TextBox 3">
            <a:extLst>
              <a:ext uri="{FF2B5EF4-FFF2-40B4-BE49-F238E27FC236}">
                <a16:creationId xmlns:a16="http://schemas.microsoft.com/office/drawing/2014/main" id="{0CFDBA11-DB8C-53B4-4779-EDFA74754D65}"/>
              </a:ext>
            </a:extLst>
          </p:cNvPr>
          <p:cNvGraphicFramePr/>
          <p:nvPr>
            <p:extLst>
              <p:ext uri="{D42A27DB-BD31-4B8C-83A1-F6EECF244321}">
                <p14:modId xmlns:p14="http://schemas.microsoft.com/office/powerpoint/2010/main" val="3928804177"/>
              </p:ext>
            </p:extLst>
          </p:nvPr>
        </p:nvGraphicFramePr>
        <p:xfrm>
          <a:off x="612647" y="2333860"/>
          <a:ext cx="8467558" cy="3689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6791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C584C-7C4E-85D3-495B-8E5DE55F3391}"/>
              </a:ext>
            </a:extLst>
          </p:cNvPr>
          <p:cNvSpPr>
            <a:spLocks noGrp="1"/>
          </p:cNvSpPr>
          <p:nvPr>
            <p:ph type="title"/>
          </p:nvPr>
        </p:nvSpPr>
        <p:spPr>
          <a:xfrm>
            <a:off x="372533" y="548639"/>
            <a:ext cx="3494314" cy="5719639"/>
          </a:xfrm>
        </p:spPr>
        <p:txBody>
          <a:bodyPr vert="horz" lIns="91440" tIns="45720" rIns="91440" bIns="45720" rtlCol="0" anchor="t">
            <a:normAutofit/>
          </a:bodyPr>
          <a:lstStyle/>
          <a:p>
            <a:r>
              <a:rPr lang="en-US" b="1" kern="1200">
                <a:latin typeface="+mj-lt"/>
                <a:ea typeface="+mj-ea"/>
                <a:cs typeface="+mj-cs"/>
              </a:rPr>
              <a:t>Patience vs. Pace: Understanding Time &amp; Risk in UK–China Talks</a:t>
            </a:r>
          </a:p>
        </p:txBody>
      </p:sp>
      <p:graphicFrame>
        <p:nvGraphicFramePr>
          <p:cNvPr id="6" name="TextBox 3">
            <a:extLst>
              <a:ext uri="{FF2B5EF4-FFF2-40B4-BE49-F238E27FC236}">
                <a16:creationId xmlns:a16="http://schemas.microsoft.com/office/drawing/2014/main" id="{B1FA4BAD-2660-4EED-50CD-0C6C422683EE}"/>
              </a:ext>
            </a:extLst>
          </p:cNvPr>
          <p:cNvGraphicFramePr/>
          <p:nvPr>
            <p:extLst>
              <p:ext uri="{D42A27DB-BD31-4B8C-83A1-F6EECF244321}">
                <p14:modId xmlns:p14="http://schemas.microsoft.com/office/powerpoint/2010/main" val="876578896"/>
              </p:ext>
            </p:extLst>
          </p:nvPr>
        </p:nvGraphicFramePr>
        <p:xfrm>
          <a:off x="4504268" y="549274"/>
          <a:ext cx="7315200" cy="5806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8615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C935F-DC8F-35B1-C635-F7E02D5235E8}"/>
              </a:ext>
            </a:extLst>
          </p:cNvPr>
          <p:cNvSpPr>
            <a:spLocks noGrp="1"/>
          </p:cNvSpPr>
          <p:nvPr>
            <p:ph type="title"/>
          </p:nvPr>
        </p:nvSpPr>
        <p:spPr>
          <a:xfrm>
            <a:off x="612648" y="548640"/>
            <a:ext cx="10653578" cy="1132258"/>
          </a:xfrm>
        </p:spPr>
        <p:txBody>
          <a:bodyPr vert="horz" lIns="91440" tIns="45720" rIns="91440" bIns="45720" rtlCol="0" anchor="t">
            <a:normAutofit/>
          </a:bodyPr>
          <a:lstStyle/>
          <a:p>
            <a:r>
              <a:rPr lang="en-US" b="1" kern="1200"/>
              <a:t>Adapting Communication for Cross-Cultural Clarity</a:t>
            </a:r>
          </a:p>
        </p:txBody>
      </p:sp>
      <p:graphicFrame>
        <p:nvGraphicFramePr>
          <p:cNvPr id="6" name="TextBox 3">
            <a:extLst>
              <a:ext uri="{FF2B5EF4-FFF2-40B4-BE49-F238E27FC236}">
                <a16:creationId xmlns:a16="http://schemas.microsoft.com/office/drawing/2014/main" id="{A162CB50-4E40-02E8-FB04-DBFD194898D5}"/>
              </a:ext>
            </a:extLst>
          </p:cNvPr>
          <p:cNvGraphicFramePr/>
          <p:nvPr>
            <p:extLst>
              <p:ext uri="{D42A27DB-BD31-4B8C-83A1-F6EECF244321}">
                <p14:modId xmlns:p14="http://schemas.microsoft.com/office/powerpoint/2010/main" val="3103401269"/>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5939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257A2-D6A4-E54B-9683-002B05FE0635}"/>
              </a:ext>
            </a:extLst>
          </p:cNvPr>
          <p:cNvSpPr>
            <a:spLocks noGrp="1"/>
          </p:cNvSpPr>
          <p:nvPr>
            <p:ph type="title"/>
          </p:nvPr>
        </p:nvSpPr>
        <p:spPr>
          <a:xfrm>
            <a:off x="612648" y="557784"/>
            <a:ext cx="5483352" cy="2212313"/>
          </a:xfrm>
        </p:spPr>
        <p:txBody>
          <a:bodyPr vert="horz" lIns="91440" tIns="45720" rIns="91440" bIns="45720" rtlCol="0" anchor="t">
            <a:normAutofit/>
          </a:bodyPr>
          <a:lstStyle/>
          <a:p>
            <a:r>
              <a:rPr lang="en-US" b="1" kern="1200" dirty="0">
                <a:latin typeface="+mj-lt"/>
                <a:ea typeface="+mj-ea"/>
                <a:cs typeface="+mj-cs"/>
              </a:rPr>
              <a:t>Building Trust Through Personal Relationships</a:t>
            </a:r>
          </a:p>
        </p:txBody>
      </p:sp>
      <p:sp>
        <p:nvSpPr>
          <p:cNvPr id="4" name="TextBox 3">
            <a:extLst>
              <a:ext uri="{FF2B5EF4-FFF2-40B4-BE49-F238E27FC236}">
                <a16:creationId xmlns:a16="http://schemas.microsoft.com/office/drawing/2014/main" id="{7B1821F6-336F-D40F-4E53-3C7DFC4DB4E5}"/>
              </a:ext>
            </a:extLst>
          </p:cNvPr>
          <p:cNvSpPr txBox="1"/>
          <p:nvPr/>
        </p:nvSpPr>
        <p:spPr>
          <a:xfrm>
            <a:off x="612648" y="2084732"/>
            <a:ext cx="7212226" cy="3434638"/>
          </a:xfrm>
          <a:prstGeom prst="rect">
            <a:avLst/>
          </a:prstGeom>
        </p:spPr>
        <p:txBody>
          <a:bodyPr vert="horz" lIns="91440" tIns="45720" rIns="91440" bIns="45720" rtlCol="0" anchor="b">
            <a:noAutofit/>
          </a:bodyPr>
          <a:lstStyle/>
          <a:p>
            <a:pPr marL="285750" indent="-285750">
              <a:lnSpc>
                <a:spcPct val="110000"/>
              </a:lnSpc>
              <a:spcBef>
                <a:spcPts val="1000"/>
              </a:spcBef>
              <a:buFont typeface="Arial" panose="020B0604020202020204" pitchFamily="34" charset="0"/>
              <a:buChar char="•"/>
            </a:pPr>
            <a:r>
              <a:rPr lang="en-US" sz="1400" dirty="0"/>
              <a:t>In Chinese business culture, relationships (guanxi) often matter more than the contract itself because negotiation requires preliminary trust (Chen et al., 2018).</a:t>
            </a:r>
          </a:p>
          <a:p>
            <a:pPr marL="285750" indent="-285750">
              <a:lnSpc>
                <a:spcPct val="110000"/>
              </a:lnSpc>
              <a:spcBef>
                <a:spcPts val="1000"/>
              </a:spcBef>
              <a:buFont typeface="Arial" panose="020B0604020202020204" pitchFamily="34" charset="0"/>
              <a:buChar char="•"/>
            </a:pPr>
            <a:r>
              <a:rPr lang="en-US" sz="1400" dirty="0"/>
              <a:t>UK firms should invest within pre-negotiation rapport. This rapport includes informal dinners, courtesy visits, as well as symbolic gift exchanges (Zhao &amp; McDonald, 2019).</a:t>
            </a:r>
          </a:p>
          <a:p>
            <a:pPr marL="285750" indent="-285750">
              <a:lnSpc>
                <a:spcPct val="110000"/>
              </a:lnSpc>
              <a:spcBef>
                <a:spcPts val="1000"/>
              </a:spcBef>
              <a:buFont typeface="Arial" panose="020B0604020202020204" pitchFamily="34" charset="0"/>
              <a:buChar char="•"/>
            </a:pPr>
            <a:r>
              <a:rPr lang="en-US" sz="1400" dirty="0"/>
              <a:t>Respect toward senior figures and acknowledgement of status builds credibility plus opens doors to real dialogue (Morrison, 2021).</a:t>
            </a:r>
          </a:p>
          <a:p>
            <a:pPr marL="285750" indent="-285750">
              <a:lnSpc>
                <a:spcPct val="110000"/>
              </a:lnSpc>
              <a:spcBef>
                <a:spcPts val="1000"/>
              </a:spcBef>
              <a:buFont typeface="Arial" panose="020B0604020202020204" pitchFamily="34" charset="0"/>
              <a:buChar char="•"/>
            </a:pPr>
            <a:r>
              <a:rPr lang="en-US" sz="1400" dirty="0"/>
              <a:t>For Chinese partners, time is allowed so that they can consult internally when pressure tactics are avoided because that avoidance is seen as a sign of respect for collective input (Thomas &amp; Peterson, 2017).</a:t>
            </a:r>
          </a:p>
          <a:p>
            <a:pPr marL="285750" indent="-285750">
              <a:lnSpc>
                <a:spcPct val="110000"/>
              </a:lnSpc>
              <a:spcBef>
                <a:spcPts val="1000"/>
              </a:spcBef>
              <a:buFont typeface="Arial" panose="020B0604020202020204" pitchFamily="34" charset="0"/>
              <a:buChar char="•"/>
            </a:pPr>
            <a:r>
              <a:rPr lang="en-US" sz="1400" dirty="0"/>
              <a:t>Relationship-building in Chinese contexts is a negotiation process core part not a delay.</a:t>
            </a:r>
            <a:endParaRPr lang="en-US" sz="1400" b="0" i="0" u="none" strike="noStrike" kern="1200" dirty="0">
              <a:effectLst/>
              <a:latin typeface="+mn-lt"/>
              <a:ea typeface="+mn-ea"/>
              <a:cs typeface="+mn-cs"/>
            </a:endParaRPr>
          </a:p>
        </p:txBody>
      </p:sp>
      <p:pic>
        <p:nvPicPr>
          <p:cNvPr id="6" name="Picture 5" descr="A couple of puppets building blocks&#10;&#10;AI-generated content may be incorrect.">
            <a:extLst>
              <a:ext uri="{FF2B5EF4-FFF2-40B4-BE49-F238E27FC236}">
                <a16:creationId xmlns:a16="http://schemas.microsoft.com/office/drawing/2014/main" id="{64A860A6-BF69-9529-AD5D-E843EADCF1A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983720" y="1151918"/>
            <a:ext cx="4254842" cy="4775226"/>
          </a:xfrm>
          <a:prstGeom prst="rect">
            <a:avLst/>
          </a:prstGeom>
          <a:noFill/>
        </p:spPr>
      </p:pic>
    </p:spTree>
    <p:extLst>
      <p:ext uri="{BB962C8B-B14F-4D97-AF65-F5344CB8AC3E}">
        <p14:creationId xmlns:p14="http://schemas.microsoft.com/office/powerpoint/2010/main" val="23075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EC2A8-DE6F-F856-32F9-5937C6B5AEC3}"/>
              </a:ext>
            </a:extLst>
          </p:cNvPr>
          <p:cNvSpPr>
            <a:spLocks noGrp="1"/>
          </p:cNvSpPr>
          <p:nvPr>
            <p:ph type="title"/>
          </p:nvPr>
        </p:nvSpPr>
        <p:spPr>
          <a:xfrm>
            <a:off x="6858000" y="1161288"/>
            <a:ext cx="4663440" cy="1554480"/>
          </a:xfrm>
        </p:spPr>
        <p:txBody>
          <a:bodyPr vert="horz" lIns="91440" tIns="45720" rIns="91440" bIns="45720" rtlCol="0" anchor="b">
            <a:normAutofit/>
          </a:bodyPr>
          <a:lstStyle/>
          <a:p>
            <a:r>
              <a:rPr lang="en-US" sz="3400" b="1" kern="1200">
                <a:latin typeface="+mj-lt"/>
                <a:ea typeface="+mj-ea"/>
                <a:cs typeface="+mj-cs"/>
              </a:rPr>
              <a:t>Cultural Intelligence as a Strategic Asset</a:t>
            </a:r>
          </a:p>
        </p:txBody>
      </p:sp>
      <p:pic>
        <p:nvPicPr>
          <p:cNvPr id="6" name="Picture 5" descr="A diagram of a cultural intelligence model&#10;&#10;AI-generated content may be incorrect.">
            <a:extLst>
              <a:ext uri="{FF2B5EF4-FFF2-40B4-BE49-F238E27FC236}">
                <a16:creationId xmlns:a16="http://schemas.microsoft.com/office/drawing/2014/main" id="{5AB7E655-5DD3-53DB-6F72-159F61C44F0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1330877"/>
            <a:ext cx="6099048" cy="4196246"/>
          </a:xfrm>
          <a:prstGeom prst="rect">
            <a:avLst/>
          </a:prstGeom>
          <a:noFill/>
        </p:spPr>
      </p:pic>
      <p:sp>
        <p:nvSpPr>
          <p:cNvPr id="4" name="TextBox 3">
            <a:extLst>
              <a:ext uri="{FF2B5EF4-FFF2-40B4-BE49-F238E27FC236}">
                <a16:creationId xmlns:a16="http://schemas.microsoft.com/office/drawing/2014/main" id="{5FBC742F-A215-26B2-84C3-DE0FB9D7FD23}"/>
              </a:ext>
            </a:extLst>
          </p:cNvPr>
          <p:cNvSpPr txBox="1"/>
          <p:nvPr/>
        </p:nvSpPr>
        <p:spPr>
          <a:xfrm>
            <a:off x="6858000" y="2825496"/>
            <a:ext cx="4663440" cy="3337560"/>
          </a:xfrm>
          <a:prstGeom prst="rect">
            <a:avLst/>
          </a:prstGeom>
        </p:spPr>
        <p:txBody>
          <a:bodyPr vert="horz" lIns="91440" tIns="45720" rIns="91440" bIns="45720" rtlCol="0">
            <a:normAutofit/>
          </a:bodyPr>
          <a:lstStyle/>
          <a:p>
            <a:pPr marL="457200" indent="-457200">
              <a:lnSpc>
                <a:spcPct val="110000"/>
              </a:lnSpc>
              <a:spcBef>
                <a:spcPts val="1000"/>
              </a:spcBef>
              <a:buFont typeface="+mj-lt"/>
              <a:buAutoNum type="arabicPeriod"/>
            </a:pPr>
            <a:r>
              <a:rPr lang="en-US" sz="1000" dirty="0"/>
              <a:t>Cultural Intelligence (CQ) represents also the ability for one to perform quite effectively across many organizational, ethnic, and also national cultures (Ang &amp; Van Dyne, 2015).</a:t>
            </a:r>
          </a:p>
          <a:p>
            <a:pPr marL="457200" indent="-457200">
              <a:lnSpc>
                <a:spcPct val="110000"/>
              </a:lnSpc>
              <a:spcBef>
                <a:spcPts val="1000"/>
              </a:spcBef>
              <a:buFont typeface="+mj-lt"/>
              <a:buAutoNum type="arabicPeriod"/>
            </a:pPr>
            <a:r>
              <a:rPr lang="en-US" sz="1000" dirty="0"/>
              <a:t>CQ includes four dimensions: metacognitive (awareness), cognitive (knowledge), motivational (drive), and behavioral (flexibility) (Livermore, 2015).</a:t>
            </a:r>
          </a:p>
          <a:p>
            <a:pPr marL="457200" indent="-457200">
              <a:lnSpc>
                <a:spcPct val="110000"/>
              </a:lnSpc>
              <a:spcBef>
                <a:spcPts val="1000"/>
              </a:spcBef>
              <a:buFont typeface="+mj-lt"/>
              <a:buAutoNum type="arabicPeriod"/>
            </a:pPr>
            <a:r>
              <a:rPr lang="en-US" sz="1000" dirty="0"/>
              <a:t>Negotiators that have a high CQ can adapt their tone, body language, and also expectations since cultural cues are vital within UK–China interactions.</a:t>
            </a:r>
          </a:p>
          <a:p>
            <a:pPr marL="457200" indent="-457200">
              <a:lnSpc>
                <a:spcPct val="110000"/>
              </a:lnSpc>
              <a:spcBef>
                <a:spcPts val="1000"/>
              </a:spcBef>
              <a:buFont typeface="+mj-lt"/>
              <a:buAutoNum type="arabicPeriod"/>
            </a:pPr>
            <a:r>
              <a:rPr lang="en-US" sz="1000" dirty="0"/>
              <a:t>Rapport is sustained including cultural blunders are avoided when UK teams with CQ training interpret non-verbal communication better (</a:t>
            </a:r>
            <a:r>
              <a:rPr lang="en-US" sz="1000" dirty="0" err="1"/>
              <a:t>Rockstuhl</a:t>
            </a:r>
            <a:r>
              <a:rPr lang="en-US" sz="1000" dirty="0"/>
              <a:t> et al., 2019).</a:t>
            </a:r>
          </a:p>
          <a:p>
            <a:pPr marL="457200" indent="-457200">
              <a:lnSpc>
                <a:spcPct val="110000"/>
              </a:lnSpc>
              <a:spcBef>
                <a:spcPts val="1000"/>
              </a:spcBef>
              <a:buFont typeface="+mj-lt"/>
              <a:buAutoNum type="arabicPeriod"/>
            </a:pPr>
            <a:r>
              <a:rPr lang="en-US" sz="1000" dirty="0"/>
              <a:t>Cross-cultural collaboration improves when people invest in CQ development. This investment maintains alliances and guarantees their success.</a:t>
            </a:r>
            <a:endParaRPr lang="en-US" sz="1000" i="0" u="none" strike="noStrike" dirty="0">
              <a:effectLst/>
            </a:endParaRPr>
          </a:p>
        </p:txBody>
      </p:sp>
    </p:spTree>
    <p:extLst>
      <p:ext uri="{BB962C8B-B14F-4D97-AF65-F5344CB8AC3E}">
        <p14:creationId xmlns:p14="http://schemas.microsoft.com/office/powerpoint/2010/main" val="4065172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0FAE6-0684-B65F-B138-1C3F73C224DC}"/>
              </a:ext>
            </a:extLst>
          </p:cNvPr>
          <p:cNvSpPr>
            <a:spLocks noGrp="1"/>
          </p:cNvSpPr>
          <p:nvPr>
            <p:ph type="title"/>
          </p:nvPr>
        </p:nvSpPr>
        <p:spPr>
          <a:xfrm>
            <a:off x="612647" y="664108"/>
            <a:ext cx="8467558" cy="1554480"/>
          </a:xfrm>
        </p:spPr>
        <p:txBody>
          <a:bodyPr vert="horz" lIns="91440" tIns="45720" rIns="91440" bIns="45720" rtlCol="0" anchor="b">
            <a:normAutofit/>
          </a:bodyPr>
          <a:lstStyle/>
          <a:p>
            <a:r>
              <a:rPr lang="en-US" b="1" kern="1200">
                <a:latin typeface="+mj-lt"/>
                <a:ea typeface="+mj-ea"/>
                <a:cs typeface="+mj-cs"/>
              </a:rPr>
              <a:t>Summary and Recommendations</a:t>
            </a:r>
          </a:p>
        </p:txBody>
      </p:sp>
      <p:sp>
        <p:nvSpPr>
          <p:cNvPr id="4" name="TextBox 3">
            <a:extLst>
              <a:ext uri="{FF2B5EF4-FFF2-40B4-BE49-F238E27FC236}">
                <a16:creationId xmlns:a16="http://schemas.microsoft.com/office/drawing/2014/main" id="{A50DE9C6-E77D-0531-EF08-8B1E15894C09}"/>
              </a:ext>
            </a:extLst>
          </p:cNvPr>
          <p:cNvSpPr txBox="1"/>
          <p:nvPr/>
        </p:nvSpPr>
        <p:spPr>
          <a:xfrm>
            <a:off x="1286416" y="2503983"/>
            <a:ext cx="8467558" cy="3689909"/>
          </a:xfrm>
          <a:prstGeom prst="rect">
            <a:avLst/>
          </a:prstGeom>
        </p:spPr>
        <p:txBody>
          <a:bodyPr vert="horz" lIns="91440" tIns="45720" rIns="91440" bIns="45720" rtlCol="0">
            <a:normAutofit/>
          </a:bodyPr>
          <a:lstStyle/>
          <a:p>
            <a:pPr marL="457200" indent="-457200">
              <a:lnSpc>
                <a:spcPct val="110000"/>
              </a:lnSpc>
              <a:spcBef>
                <a:spcPts val="1000"/>
              </a:spcBef>
              <a:buFont typeface="+mj-lt"/>
              <a:buAutoNum type="arabicPeriod"/>
            </a:pPr>
            <a:r>
              <a:rPr lang="en-US" sz="1700" dirty="0"/>
              <a:t>Cultural differences between the UK and China including hierarchy, communication style, and time orientation can build business partnerships or block them.</a:t>
            </a:r>
          </a:p>
          <a:p>
            <a:pPr marL="457200" indent="-457200">
              <a:lnSpc>
                <a:spcPct val="110000"/>
              </a:lnSpc>
              <a:spcBef>
                <a:spcPts val="1000"/>
              </a:spcBef>
              <a:buFont typeface="+mj-lt"/>
              <a:buAutoNum type="arabicPeriod"/>
            </a:pPr>
            <a:r>
              <a:rPr lang="en-US" sz="1700" dirty="0"/>
              <a:t>These differences can be decoded through theoretical frameworks such as Hofstede’s dimensions and Hall’s context theory (Hall, 1976).</a:t>
            </a:r>
          </a:p>
          <a:p>
            <a:pPr marL="457200" indent="-457200">
              <a:lnSpc>
                <a:spcPct val="110000"/>
              </a:lnSpc>
              <a:spcBef>
                <a:spcPts val="1000"/>
              </a:spcBef>
              <a:buFont typeface="+mj-lt"/>
              <a:buAutoNum type="arabicPeriod"/>
            </a:pPr>
            <a:r>
              <a:rPr lang="en-US" sz="1700" dirty="0"/>
              <a:t>Address misalignment tactically regarding decision speed, trust development, and communication styles. Do not act like you do not ignore this misalignment.</a:t>
            </a:r>
          </a:p>
          <a:p>
            <a:pPr marL="457200" indent="-457200">
              <a:lnSpc>
                <a:spcPct val="110000"/>
              </a:lnSpc>
              <a:spcBef>
                <a:spcPts val="1000"/>
              </a:spcBef>
              <a:buFont typeface="+mj-lt"/>
              <a:buAutoNum type="arabicPeriod"/>
            </a:pPr>
            <a:r>
              <a:rPr lang="en-US" sz="1700" dirty="0"/>
              <a:t>Since Cultural Intelligence (CQ) is developed, adaptation strategies are used so outcomes in negotiations are better (Ang &amp; Van Dyne, 2015).</a:t>
            </a:r>
            <a:endParaRPr lang="en-US" sz="1700" b="0" i="0" u="none" strike="noStrike" dirty="0">
              <a:effectLst/>
            </a:endParaRPr>
          </a:p>
        </p:txBody>
      </p:sp>
    </p:spTree>
    <p:extLst>
      <p:ext uri="{BB962C8B-B14F-4D97-AF65-F5344CB8AC3E}">
        <p14:creationId xmlns:p14="http://schemas.microsoft.com/office/powerpoint/2010/main" val="1047354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B6039-CE9D-0B9E-F7EC-03EA8B94C3A4}"/>
              </a:ext>
            </a:extLst>
          </p:cNvPr>
          <p:cNvSpPr>
            <a:spLocks noGrp="1"/>
          </p:cNvSpPr>
          <p:nvPr>
            <p:ph type="title"/>
          </p:nvPr>
        </p:nvSpPr>
        <p:spPr>
          <a:xfrm>
            <a:off x="612647" y="-114368"/>
            <a:ext cx="8467558" cy="1554480"/>
          </a:xfrm>
        </p:spPr>
        <p:txBody>
          <a:bodyPr vert="horz" lIns="91440" tIns="45720" rIns="91440" bIns="45720" rtlCol="0" anchor="b">
            <a:normAutofit/>
          </a:bodyPr>
          <a:lstStyle/>
          <a:p>
            <a:r>
              <a:rPr lang="en-US" b="1" kern="1200" dirty="0">
                <a:latin typeface="+mj-lt"/>
                <a:ea typeface="+mj-ea"/>
                <a:cs typeface="+mj-cs"/>
              </a:rPr>
              <a:t>Reference</a:t>
            </a:r>
          </a:p>
        </p:txBody>
      </p:sp>
      <p:sp>
        <p:nvSpPr>
          <p:cNvPr id="4" name="TextBox 3">
            <a:extLst>
              <a:ext uri="{FF2B5EF4-FFF2-40B4-BE49-F238E27FC236}">
                <a16:creationId xmlns:a16="http://schemas.microsoft.com/office/drawing/2014/main" id="{AF66D22B-B2A4-B742-FE9D-CAA1D5142149}"/>
              </a:ext>
            </a:extLst>
          </p:cNvPr>
          <p:cNvSpPr txBox="1"/>
          <p:nvPr/>
        </p:nvSpPr>
        <p:spPr>
          <a:xfrm>
            <a:off x="439652" y="1716022"/>
            <a:ext cx="11139701" cy="3689909"/>
          </a:xfrm>
          <a:prstGeom prst="rect">
            <a:avLst/>
          </a:prstGeom>
        </p:spPr>
        <p:txBody>
          <a:bodyPr vert="horz" lIns="91440" tIns="45720" rIns="91440" bIns="45720" rtlCol="0">
            <a:noAutofit/>
          </a:bodyPr>
          <a:lstStyle/>
          <a:p>
            <a:pPr>
              <a:lnSpc>
                <a:spcPct val="110000"/>
              </a:lnSpc>
              <a:spcBef>
                <a:spcPts val="1000"/>
              </a:spcBef>
            </a:pPr>
            <a:r>
              <a:rPr lang="en-US" sz="1000" b="0" i="0" u="none" strike="noStrike" dirty="0">
                <a:effectLst/>
              </a:rPr>
              <a:t>Ang, S. and Van Dyne, L. (2015) </a:t>
            </a:r>
            <a:r>
              <a:rPr lang="en-US" sz="1000" b="0" i="1" u="none" strike="noStrike" dirty="0">
                <a:effectLst/>
              </a:rPr>
              <a:t>Handbook of Cultural Intelligence</a:t>
            </a:r>
            <a:r>
              <a:rPr lang="en-US" sz="1000" b="0" i="0" u="none" strike="noStrike" dirty="0">
                <a:effectLst/>
              </a:rPr>
              <a:t>. 2nd ed. New York: Routledge.</a:t>
            </a:r>
          </a:p>
          <a:p>
            <a:pPr>
              <a:lnSpc>
                <a:spcPct val="110000"/>
              </a:lnSpc>
              <a:spcBef>
                <a:spcPts val="1000"/>
              </a:spcBef>
            </a:pPr>
            <a:r>
              <a:rPr lang="en-US" sz="1000" b="0" i="0" u="none" strike="noStrike" dirty="0">
                <a:effectLst/>
              </a:rPr>
              <a:t>Chen, X.P., Chen, C.C. and Huang, S. (2018) ‘Guanxi and Leader–Member Exchange: Implications for Team Performance’, </a:t>
            </a:r>
            <a:r>
              <a:rPr lang="en-US" sz="1000" b="0" i="1" u="none" strike="noStrike" dirty="0">
                <a:effectLst/>
              </a:rPr>
              <a:t>Journal of International Business Studies</a:t>
            </a:r>
            <a:r>
              <a:rPr lang="en-US" sz="1000" b="0" i="0" u="none" strike="noStrike" dirty="0">
                <a:effectLst/>
              </a:rPr>
              <a:t>, 49(3), pp. 309–330.</a:t>
            </a:r>
          </a:p>
          <a:p>
            <a:pPr>
              <a:lnSpc>
                <a:spcPct val="110000"/>
              </a:lnSpc>
              <a:spcBef>
                <a:spcPts val="1000"/>
              </a:spcBef>
            </a:pPr>
            <a:r>
              <a:rPr lang="en-US" sz="1000" b="0" i="0" u="none" strike="noStrike" dirty="0">
                <a:effectLst/>
              </a:rPr>
              <a:t>Gannon, M.J. and Pillai, R. (2015) </a:t>
            </a:r>
            <a:r>
              <a:rPr lang="en-US" sz="1000" b="0" i="1" u="none" strike="noStrike" dirty="0">
                <a:effectLst/>
              </a:rPr>
              <a:t>Understanding Global Cultures: Metaphorical Journeys Through 34 Nations, Clusters of Nations, Continents</a:t>
            </a:r>
            <a:r>
              <a:rPr lang="en-US" sz="1000" b="0" i="0" u="none" strike="noStrike" dirty="0">
                <a:effectLst/>
              </a:rPr>
              <a:t>. 5th ed. Thousand Oaks, CA: SAGE.</a:t>
            </a:r>
          </a:p>
          <a:p>
            <a:pPr>
              <a:lnSpc>
                <a:spcPct val="110000"/>
              </a:lnSpc>
              <a:spcBef>
                <a:spcPts val="1000"/>
              </a:spcBef>
            </a:pPr>
            <a:r>
              <a:rPr lang="en-US" sz="1000" b="0" i="0" u="none" strike="noStrike" dirty="0">
                <a:effectLst/>
              </a:rPr>
              <a:t>Hall, E.T. (1976) </a:t>
            </a:r>
            <a:r>
              <a:rPr lang="en-US" sz="1000" b="0" i="1" u="none" strike="noStrike" dirty="0">
                <a:effectLst/>
              </a:rPr>
              <a:t>Beyond Culture</a:t>
            </a:r>
            <a:r>
              <a:rPr lang="en-US" sz="1000" b="0" i="0" u="none" strike="noStrike" dirty="0">
                <a:effectLst/>
              </a:rPr>
              <a:t>. New York: Anchor Books.</a:t>
            </a:r>
          </a:p>
          <a:p>
            <a:pPr>
              <a:lnSpc>
                <a:spcPct val="110000"/>
              </a:lnSpc>
              <a:spcBef>
                <a:spcPts val="1000"/>
              </a:spcBef>
            </a:pPr>
            <a:r>
              <a:rPr lang="en-US" sz="1000" b="0" i="0" u="none" strike="noStrike" dirty="0">
                <a:effectLst/>
              </a:rPr>
              <a:t>Hofstede Insights (2020) </a:t>
            </a:r>
            <a:r>
              <a:rPr lang="en-US" sz="1000" b="0" i="1" u="none" strike="noStrike" dirty="0">
                <a:effectLst/>
              </a:rPr>
              <a:t>Country Comparison: China and the UK</a:t>
            </a:r>
            <a:r>
              <a:rPr lang="en-US" sz="1000" b="0" i="0" u="none" strike="noStrike" dirty="0">
                <a:effectLst/>
              </a:rPr>
              <a:t>. Available at: https://</a:t>
            </a:r>
            <a:r>
              <a:rPr lang="en-US" sz="1000" b="0" i="0" u="none" strike="noStrike" dirty="0" err="1">
                <a:effectLst/>
              </a:rPr>
              <a:t>www.hofstede-insights.com</a:t>
            </a:r>
            <a:r>
              <a:rPr lang="en-US" sz="1000" b="0" i="0" u="none" strike="noStrike" dirty="0">
                <a:effectLst/>
              </a:rPr>
              <a:t>/country-comparison/</a:t>
            </a:r>
            <a:r>
              <a:rPr lang="en-US" sz="1000" b="0" i="0" u="none" strike="noStrike" dirty="0" err="1">
                <a:effectLst/>
              </a:rPr>
              <a:t>china,the-uk</a:t>
            </a:r>
            <a:r>
              <a:rPr lang="en-US" sz="1000" b="0" i="0" u="none" strike="noStrike" dirty="0">
                <a:effectLst/>
              </a:rPr>
              <a:t>/ (Accessed: 29 June 2025).</a:t>
            </a:r>
          </a:p>
          <a:p>
            <a:pPr>
              <a:lnSpc>
                <a:spcPct val="110000"/>
              </a:lnSpc>
              <a:spcBef>
                <a:spcPts val="1000"/>
              </a:spcBef>
            </a:pPr>
            <a:r>
              <a:rPr lang="en-US" sz="1000" b="0" i="0" u="none" strike="noStrike" dirty="0">
                <a:effectLst/>
              </a:rPr>
              <a:t>Livermore, D. (2015) </a:t>
            </a:r>
            <a:r>
              <a:rPr lang="en-US" sz="1000" b="0" i="1" u="none" strike="noStrike" dirty="0">
                <a:effectLst/>
              </a:rPr>
              <a:t>Leading with Cultural Intelligence: The Real Secret to Success</a:t>
            </a:r>
            <a:r>
              <a:rPr lang="en-US" sz="1000" b="0" i="0" u="none" strike="noStrike" dirty="0">
                <a:effectLst/>
              </a:rPr>
              <a:t>. 2nd ed. New York: AMACOM.</a:t>
            </a:r>
          </a:p>
          <a:p>
            <a:pPr>
              <a:lnSpc>
                <a:spcPct val="110000"/>
              </a:lnSpc>
              <a:spcBef>
                <a:spcPts val="1000"/>
              </a:spcBef>
            </a:pPr>
            <a:r>
              <a:rPr lang="en-US" sz="1000" b="0" i="0" u="none" strike="noStrike" dirty="0">
                <a:effectLst/>
              </a:rPr>
              <a:t>Meyer, E. (2015) </a:t>
            </a:r>
            <a:r>
              <a:rPr lang="en-US" sz="1000" b="0" i="1" u="none" strike="noStrike" dirty="0">
                <a:effectLst/>
              </a:rPr>
              <a:t>The Culture Map: Breaking Through the Invisible Boundaries of Global Business</a:t>
            </a:r>
            <a:r>
              <a:rPr lang="en-US" sz="1000" b="0" i="0" u="none" strike="noStrike" dirty="0">
                <a:effectLst/>
              </a:rPr>
              <a:t>. London: PublicAffairs.</a:t>
            </a:r>
          </a:p>
          <a:p>
            <a:pPr>
              <a:lnSpc>
                <a:spcPct val="110000"/>
              </a:lnSpc>
              <a:spcBef>
                <a:spcPts val="1000"/>
              </a:spcBef>
            </a:pPr>
            <a:r>
              <a:rPr lang="en-US" sz="1000" b="0" i="0" u="none" strike="noStrike" dirty="0">
                <a:effectLst/>
              </a:rPr>
              <a:t>Minkov, M. and Hofstede, G. (2017) ‘Hofstede’s Fifth Dimension: New Evidence from the World Values Survey’, </a:t>
            </a:r>
            <a:r>
              <a:rPr lang="en-US" sz="1000" b="0" i="1" u="none" strike="noStrike" dirty="0">
                <a:effectLst/>
              </a:rPr>
              <a:t>Journal of Cross-Cultural Psychology</a:t>
            </a:r>
            <a:r>
              <a:rPr lang="en-US" sz="1000" b="0" i="0" u="none" strike="noStrike" dirty="0">
                <a:effectLst/>
              </a:rPr>
              <a:t>, 48(3), pp. 341–356.</a:t>
            </a:r>
          </a:p>
          <a:p>
            <a:pPr>
              <a:lnSpc>
                <a:spcPct val="110000"/>
              </a:lnSpc>
              <a:spcBef>
                <a:spcPts val="1000"/>
              </a:spcBef>
            </a:pPr>
            <a:r>
              <a:rPr lang="en-US" sz="1000" b="0" i="0" u="none" strike="noStrike" dirty="0">
                <a:effectLst/>
              </a:rPr>
              <a:t>Morrison, T. (2021) </a:t>
            </a:r>
            <a:r>
              <a:rPr lang="en-US" sz="1000" b="0" i="1" u="none" strike="noStrike" dirty="0">
                <a:effectLst/>
              </a:rPr>
              <a:t>Kiss, Bow, or Shake Hands: Sales and Marketing</a:t>
            </a:r>
            <a:r>
              <a:rPr lang="en-US" sz="1000" b="0" i="0" u="none" strike="noStrike" dirty="0">
                <a:effectLst/>
              </a:rPr>
              <a:t>. 2nd ed. New York: McGraw-Hill.</a:t>
            </a:r>
          </a:p>
          <a:p>
            <a:pPr>
              <a:lnSpc>
                <a:spcPct val="110000"/>
              </a:lnSpc>
              <a:spcBef>
                <a:spcPts val="1000"/>
              </a:spcBef>
            </a:pPr>
            <a:r>
              <a:rPr lang="en-US" sz="1000" b="0" i="0" u="none" strike="noStrike" dirty="0" err="1">
                <a:effectLst/>
              </a:rPr>
              <a:t>Rockstuhl</a:t>
            </a:r>
            <a:r>
              <a:rPr lang="en-US" sz="1000" b="0" i="0" u="none" strike="noStrike" dirty="0">
                <a:effectLst/>
              </a:rPr>
              <a:t>, T., Seiler, S., Ang, S., Van Dyne, L. and Annen, H. (2019) ‘Beyond General Intelligence (IQ) and Emotional Intelligence (EQ): The Role of Cultural Intelligence (CQ) on Cross-Border Leadership Effectiveness in a Globalized World’, </a:t>
            </a:r>
            <a:r>
              <a:rPr lang="en-US" sz="1000" b="0" i="1" u="none" strike="noStrike" dirty="0">
                <a:effectLst/>
              </a:rPr>
              <a:t>Journal of Social Issues</a:t>
            </a:r>
            <a:r>
              <a:rPr lang="en-US" sz="1000" b="0" i="0" u="none" strike="noStrike" dirty="0">
                <a:effectLst/>
              </a:rPr>
              <a:t>, 75(1), pp. 224–246.</a:t>
            </a:r>
          </a:p>
          <a:p>
            <a:pPr>
              <a:lnSpc>
                <a:spcPct val="110000"/>
              </a:lnSpc>
              <a:spcBef>
                <a:spcPts val="1000"/>
              </a:spcBef>
            </a:pPr>
            <a:r>
              <a:rPr lang="en-US" sz="1000" b="0" i="0" u="none" strike="noStrike" dirty="0" err="1">
                <a:effectLst/>
              </a:rPr>
              <a:t>Spitzberg</a:t>
            </a:r>
            <a:r>
              <a:rPr lang="en-US" sz="1000" b="0" i="0" u="none" strike="noStrike" dirty="0">
                <a:effectLst/>
              </a:rPr>
              <a:t>, B.H. and Changnon, G. (2020) ‘Intercultural competence as communication effectiveness’, in Deardorff, D.K. (ed.) </a:t>
            </a:r>
            <a:r>
              <a:rPr lang="en-US" sz="1000" b="0" i="1" u="none" strike="noStrike" dirty="0">
                <a:effectLst/>
              </a:rPr>
              <a:t>The SAGE Handbook of Intercultural Competence</a:t>
            </a:r>
            <a:r>
              <a:rPr lang="en-US" sz="1000" b="0" i="0" u="none" strike="noStrike" dirty="0">
                <a:effectLst/>
              </a:rPr>
              <a:t>. London: SAGE.</a:t>
            </a:r>
          </a:p>
          <a:p>
            <a:pPr>
              <a:lnSpc>
                <a:spcPct val="110000"/>
              </a:lnSpc>
              <a:spcBef>
                <a:spcPts val="1000"/>
              </a:spcBef>
            </a:pPr>
            <a:r>
              <a:rPr lang="en-US" sz="1000" b="0" i="0" u="none" strike="noStrike" dirty="0">
                <a:effectLst/>
              </a:rPr>
              <a:t>Thomas, D.C. and Peterson, M.F. (2017) </a:t>
            </a:r>
            <a:r>
              <a:rPr lang="en-US" sz="1000" b="0" i="1" u="none" strike="noStrike" dirty="0">
                <a:effectLst/>
              </a:rPr>
              <a:t>Cross-Cultural Management: Essential Concepts</a:t>
            </a:r>
            <a:r>
              <a:rPr lang="en-US" sz="1000" b="0" i="0" u="none" strike="noStrike" dirty="0">
                <a:effectLst/>
              </a:rPr>
              <a:t>. 4th ed. London: SAGE.</a:t>
            </a:r>
          </a:p>
          <a:p>
            <a:pPr>
              <a:lnSpc>
                <a:spcPct val="110000"/>
              </a:lnSpc>
              <a:spcBef>
                <a:spcPts val="1000"/>
              </a:spcBef>
            </a:pPr>
            <a:r>
              <a:rPr lang="en-US" sz="1000" b="0" i="0" u="none" strike="noStrike" dirty="0">
                <a:effectLst/>
              </a:rPr>
              <a:t>Trompenaars, F. and Hampden-Turner, C. (2012) </a:t>
            </a:r>
            <a:r>
              <a:rPr lang="en-US" sz="1000" b="0" i="1" u="none" strike="noStrike" dirty="0">
                <a:effectLst/>
              </a:rPr>
              <a:t>Riding the Waves of Culture: Understanding Diversity in Global Business</a:t>
            </a:r>
            <a:r>
              <a:rPr lang="en-US" sz="1000" b="0" i="0" u="none" strike="noStrike" dirty="0">
                <a:effectLst/>
              </a:rPr>
              <a:t>. 3rd ed. London: Nicholas Brealey.</a:t>
            </a:r>
          </a:p>
          <a:p>
            <a:pPr>
              <a:lnSpc>
                <a:spcPct val="110000"/>
              </a:lnSpc>
              <a:spcBef>
                <a:spcPts val="1000"/>
              </a:spcBef>
            </a:pPr>
            <a:r>
              <a:rPr lang="en-US" sz="1000" b="0" i="0" u="none" strike="noStrike" dirty="0">
                <a:effectLst/>
              </a:rPr>
              <a:t>Zhao, X. and McDonald, P. (2019) ‘Understanding Chinese Business Culture for Effective Negotiation’, </a:t>
            </a:r>
            <a:r>
              <a:rPr lang="en-US" sz="1000" b="0" i="1" u="none" strike="noStrike" dirty="0">
                <a:effectLst/>
              </a:rPr>
              <a:t>International Journal of Cross Cultural Management</a:t>
            </a:r>
            <a:r>
              <a:rPr lang="en-US" sz="1000" b="0" i="0" u="none" strike="noStrike" dirty="0">
                <a:effectLst/>
              </a:rPr>
              <a:t>, 19(2), pp. 239–254.</a:t>
            </a:r>
          </a:p>
        </p:txBody>
      </p:sp>
    </p:spTree>
    <p:extLst>
      <p:ext uri="{BB962C8B-B14F-4D97-AF65-F5344CB8AC3E}">
        <p14:creationId xmlns:p14="http://schemas.microsoft.com/office/powerpoint/2010/main" val="330901983"/>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D43F4A-02D5-42AD-9542-27487597C212}" vid="{14154C61-C2E2-42F2-9833-4EC39495D4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TotalTime>
  <Words>3803</Words>
  <Application>Microsoft Office PowerPoint</Application>
  <PresentationFormat>Widescreen</PresentationFormat>
  <Paragraphs>120</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Helena</vt:lpstr>
      <vt:lpstr>Cross-Cultural Negotiation Strategies: A UK–China Business Partnership</vt:lpstr>
      <vt:lpstr>Presentation Overview</vt:lpstr>
      <vt:lpstr>Understanding Culture in Business Context</vt:lpstr>
      <vt:lpstr>Applying Hofstede’s Model to UK–China Negotiations</vt:lpstr>
      <vt:lpstr>Edward Hall’s Context Theory in UK–China Business</vt:lpstr>
      <vt:lpstr>Navigating Hierarchy in UK–China Negotiations</vt:lpstr>
      <vt:lpstr>Bridging Trust Gaps Through Cultural Sensitivity</vt:lpstr>
      <vt:lpstr>Patience vs. Pace: Understanding Time &amp; Risk in UK–China Talks</vt:lpstr>
      <vt:lpstr>Adapting Communication for Cross-Cultural Clarity</vt:lpstr>
      <vt:lpstr>Building Trust Through Personal Relationships</vt:lpstr>
      <vt:lpstr>Cultural Intelligence as a Strategic Asset</vt:lpstr>
      <vt:lpstr>Summary and Recommendations</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Cross-Cultural Negotiation Strategies: A UK–China Business Partnership</dc:title>
  <dc:creator>Sabrina Belcianu</dc:creator>
  <cp:lastModifiedBy>Gabriela Coteneanu</cp:lastModifiedBy>
  <cp:revision>7</cp:revision>
  <cp:lastPrinted>2025-06-29T16:50:40Z</cp:lastPrinted>
  <dcterms:created xsi:type="dcterms:W3CDTF">2025-06-29T16:04:39Z</dcterms:created>
  <dcterms:modified xsi:type="dcterms:W3CDTF">2025-08-14T14:48:50Z</dcterms:modified>
</cp:coreProperties>
</file>