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96" r:id="rId3"/>
    <p:sldId id="398" r:id="rId4"/>
    <p:sldId id="1135" r:id="rId5"/>
    <p:sldId id="400" r:id="rId6"/>
    <p:sldId id="401" r:id="rId7"/>
    <p:sldId id="402" r:id="rId8"/>
    <p:sldId id="403" r:id="rId9"/>
    <p:sldId id="1140" r:id="rId10"/>
    <p:sldId id="1138" r:id="rId11"/>
    <p:sldId id="405" r:id="rId12"/>
    <p:sldId id="1186" r:id="rId13"/>
    <p:sldId id="1132" r:id="rId14"/>
    <p:sldId id="407" r:id="rId15"/>
    <p:sldId id="1133" r:id="rId16"/>
    <p:sldId id="406" r:id="rId17"/>
    <p:sldId id="408" r:id="rId18"/>
    <p:sldId id="409" r:id="rId19"/>
    <p:sldId id="410" r:id="rId20"/>
    <p:sldId id="411" r:id="rId21"/>
    <p:sldId id="1185" r:id="rId22"/>
    <p:sldId id="1134" r:id="rId23"/>
    <p:sldId id="1136" r:id="rId24"/>
    <p:sldId id="1141" r:id="rId25"/>
    <p:sldId id="1142" r:id="rId26"/>
    <p:sldId id="412" r:id="rId27"/>
    <p:sldId id="1137" r:id="rId28"/>
    <p:sldId id="1143" r:id="rId29"/>
    <p:sldId id="1144" r:id="rId30"/>
    <p:sldId id="1139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883A1"/>
    <a:srgbClr val="6F88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358DA0-C26F-42C7-BA9D-B5B02E3957F1}" v="88" dt="2023-04-26T05:26:58.5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105" d="100"/>
          <a:sy n="105" d="100"/>
        </p:scale>
        <p:origin x="5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18911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31354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590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3973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3072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8823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47196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2209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74870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39376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03486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CB357-BE69-4ECF-BD97-51DC7752486B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D152B-65C8-493C-981B-8AF59FDB22D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54013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Jwnp-Z3y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witter.com/i/status/1388061216392761347" TargetMode="Externa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hyperlink" Target="https://www.youtube.com/watch?v=9h-bQKiX7nQ" TargetMode="External"/><Relationship Id="rId4" Type="http://schemas.openxmlformats.org/officeDocument/2006/relationships/image" Target="../media/image6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B9E748-6C77-9B4F-1385-670608C108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"/>
            <a:ext cx="9144000" cy="6857999"/>
          </a:xfrm>
          <a:prstGeom prst="rect">
            <a:avLst/>
          </a:prstGeom>
        </p:spPr>
      </p:pic>
      <p:sp>
        <p:nvSpPr>
          <p:cNvPr id="6" name="TextBox 12">
            <a:extLst>
              <a:ext uri="{FF2B5EF4-FFF2-40B4-BE49-F238E27FC236}">
                <a16:creationId xmlns:a16="http://schemas.microsoft.com/office/drawing/2014/main" id="{039C13B3-F58C-609C-E6CF-BFF0CBCDB6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1486" y="6206592"/>
            <a:ext cx="165288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AU" altLang="en-US" sz="1600" dirty="0">
                <a:solidFill>
                  <a:srgbClr val="002060"/>
                </a:solidFill>
                <a:cs typeface="Arial" panose="020B0604020202020204" pitchFamily="34" charset="0"/>
              </a:rPr>
              <a:t>Dr Alissa Flatley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739FF6-56F1-0FF6-8719-FFDB7BF5328B}"/>
              </a:ext>
            </a:extLst>
          </p:cNvPr>
          <p:cNvSpPr/>
          <p:nvPr/>
        </p:nvSpPr>
        <p:spPr>
          <a:xfrm>
            <a:off x="447862" y="210503"/>
            <a:ext cx="83712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Glacial Landscapes</a:t>
            </a:r>
            <a:endParaRPr lang="en-US" sz="88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047A7917-D8EC-235A-8B17-1E296383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2975" y="6477771"/>
            <a:ext cx="566102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AU" altLang="en-US" sz="1600" dirty="0">
                <a:solidFill>
                  <a:srgbClr val="002060"/>
                </a:solidFill>
                <a:cs typeface="Arial" panose="020B0604020202020204" pitchFamily="34" charset="0"/>
              </a:rPr>
              <a:t>ACNA4007 – Physical Landscape and the Geosphere</a:t>
            </a:r>
          </a:p>
        </p:txBody>
      </p:sp>
      <p:pic>
        <p:nvPicPr>
          <p:cNvPr id="3" name="Picture 2" descr="A close up of black text&#10;&#10;Description automatically generated">
            <a:extLst>
              <a:ext uri="{FF2B5EF4-FFF2-40B4-BE49-F238E27FC236}">
                <a16:creationId xmlns:a16="http://schemas.microsoft.com/office/drawing/2014/main" id="{EB38125C-A101-7D6D-8F2B-D5A17E7680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099" y="5951515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747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9E4B64D-A48F-0234-1301-F9A10B9BA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50" y="1440328"/>
            <a:ext cx="8127870" cy="5409733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Definition and Relevance…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3C2A429-C558-2962-727F-0141D22136B2}"/>
              </a:ext>
            </a:extLst>
          </p:cNvPr>
          <p:cNvSpPr txBox="1"/>
          <p:nvPr/>
        </p:nvSpPr>
        <p:spPr>
          <a:xfrm>
            <a:off x="1556401" y="6306184"/>
            <a:ext cx="64729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  <a:hlinkClick r:id="rId3"/>
              </a:rPr>
              <a:t>https://www.</a:t>
            </a:r>
            <a:r>
              <a:rPr lang="en-AU" u="sng" dirty="0">
                <a:solidFill>
                  <a:schemeClr val="bg1"/>
                </a:solidFill>
                <a:hlinkClick r:id="rId3"/>
              </a:rPr>
              <a:t>youtube</a:t>
            </a:r>
            <a:r>
              <a:rPr lang="en-AU" dirty="0">
                <a:solidFill>
                  <a:schemeClr val="bg1"/>
                </a:solidFill>
                <a:hlinkClick r:id="rId3"/>
              </a:rPr>
              <a:t>.com/watch?v=C3Jwnp-Z3yE</a:t>
            </a:r>
            <a:r>
              <a:rPr lang="en-AU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FF9381-EFB0-3C5E-E697-A5D810709DC1}"/>
              </a:ext>
            </a:extLst>
          </p:cNvPr>
          <p:cNvSpPr txBox="1"/>
          <p:nvPr/>
        </p:nvSpPr>
        <p:spPr>
          <a:xfrm>
            <a:off x="4066340" y="3612411"/>
            <a:ext cx="465189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¾ of Earth's freshwater stored in glaciers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7B2443-6E04-1930-9C9C-200A947528C3}"/>
              </a:ext>
            </a:extLst>
          </p:cNvPr>
          <p:cNvSpPr txBox="1"/>
          <p:nvPr/>
        </p:nvSpPr>
        <p:spPr>
          <a:xfrm>
            <a:off x="1131231" y="4257434"/>
            <a:ext cx="4948915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In the (recent) past, glaciers have covered more than one third of Earth's surface…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1ABE95-DCA5-989A-1946-0DE047A71435}"/>
              </a:ext>
            </a:extLst>
          </p:cNvPr>
          <p:cNvSpPr/>
          <p:nvPr/>
        </p:nvSpPr>
        <p:spPr>
          <a:xfrm>
            <a:off x="381130" y="1415058"/>
            <a:ext cx="825500" cy="584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Text Box 5">
            <a:extLst>
              <a:ext uri="{FF2B5EF4-FFF2-40B4-BE49-F238E27FC236}">
                <a16:creationId xmlns:a16="http://schemas.microsoft.com/office/drawing/2014/main" id="{AF38C8AB-4D1A-6D7F-1914-0C59AF1363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92551"/>
            <a:ext cx="880096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de-DE" sz="2000" dirty="0">
                <a:solidFill>
                  <a:schemeClr val="bg1"/>
                </a:solidFill>
                <a:latin typeface="Arial" panose="020B0604020202020204" pitchFamily="34" charset="0"/>
              </a:rPr>
              <a:t>… large, perennial accumulation of ice, snow, and sediment that originates on land and moves downslope (USGS, 2019)</a:t>
            </a:r>
            <a:r>
              <a:rPr lang="en-GB" altLang="de-DE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5B2417-812B-3FE0-783F-3316B76DD906}"/>
              </a:ext>
            </a:extLst>
          </p:cNvPr>
          <p:cNvSpPr txBox="1"/>
          <p:nvPr/>
        </p:nvSpPr>
        <p:spPr>
          <a:xfrm>
            <a:off x="700289" y="2495685"/>
            <a:ext cx="4651898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Almost 10 percent of the world's land mass is currently covered with glaciers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728CC8-FE75-00D3-F68F-489FE5D44279}"/>
              </a:ext>
            </a:extLst>
          </p:cNvPr>
          <p:cNvSpPr txBox="1"/>
          <p:nvPr/>
        </p:nvSpPr>
        <p:spPr>
          <a:xfrm>
            <a:off x="3337637" y="5143291"/>
            <a:ext cx="3640578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… providing invaluable information about past climates</a:t>
            </a:r>
          </a:p>
        </p:txBody>
      </p:sp>
    </p:spTree>
    <p:extLst>
      <p:ext uri="{BB962C8B-B14F-4D97-AF65-F5344CB8AC3E}">
        <p14:creationId xmlns:p14="http://schemas.microsoft.com/office/powerpoint/2010/main" val="103661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5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5FC45B-4958-5298-F308-583C5BA1067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5744" y="1440868"/>
            <a:ext cx="3137963" cy="34009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09F016-2D19-2BBE-A943-B171CA0C03CA}"/>
              </a:ext>
            </a:extLst>
          </p:cNvPr>
          <p:cNvSpPr txBox="1"/>
          <p:nvPr/>
        </p:nvSpPr>
        <p:spPr>
          <a:xfrm>
            <a:off x="3069355" y="2728959"/>
            <a:ext cx="1621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Compressed snow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303C5-9E9E-46A8-ABA6-11EC534CEC29}"/>
              </a:ext>
            </a:extLst>
          </p:cNvPr>
          <p:cNvSpPr txBox="1"/>
          <p:nvPr/>
        </p:nvSpPr>
        <p:spPr>
          <a:xfrm>
            <a:off x="2931325" y="3718671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err="1"/>
              <a:t>Firn</a:t>
            </a:r>
            <a:endParaRPr lang="en-A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0C30F7-D0C7-EACB-C9DB-76A94A7455F2}"/>
              </a:ext>
            </a:extLst>
          </p:cNvPr>
          <p:cNvSpPr txBox="1"/>
          <p:nvPr/>
        </p:nvSpPr>
        <p:spPr>
          <a:xfrm>
            <a:off x="2147525" y="4516581"/>
            <a:ext cx="1449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Glacial ice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3834042" y="1983726"/>
            <a:ext cx="5276809" cy="4844337"/>
            <a:chOff x="3834042" y="1983726"/>
            <a:chExt cx="5276809" cy="4844337"/>
          </a:xfrm>
        </p:grpSpPr>
        <p:grpSp>
          <p:nvGrpSpPr>
            <p:cNvPr id="12" name="Group 11"/>
            <p:cNvGrpSpPr/>
            <p:nvPr/>
          </p:nvGrpSpPr>
          <p:grpSpPr>
            <a:xfrm>
              <a:off x="3834042" y="1983726"/>
              <a:ext cx="5165365" cy="4844337"/>
              <a:chOff x="3834042" y="1983726"/>
              <a:chExt cx="5165365" cy="4844337"/>
            </a:xfrm>
          </p:grpSpPr>
          <p:pic>
            <p:nvPicPr>
              <p:cNvPr id="3" name="Picture 2" descr="http://cdn.antarcticglaciers.org/wp-content/uploads/2014/01/equilibrium_line_altitude1.png">
                <a:extLst>
                  <a:ext uri="{FF2B5EF4-FFF2-40B4-BE49-F238E27FC236}">
                    <a16:creationId xmlns:a16="http://schemas.microsoft.com/office/drawing/2014/main" id="{89A54326-CFC7-BB4C-FD79-962E1C26861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 bwMode="auto">
              <a:xfrm>
                <a:off x="3834042" y="3362334"/>
                <a:ext cx="4077759" cy="346572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" name="Picture 7" descr="http://cdn.antarcticglaciers.org/wp-content/uploads/2014/01/equilibrium_line_altitude1.png">
                <a:extLst>
                  <a:ext uri="{FF2B5EF4-FFF2-40B4-BE49-F238E27FC236}">
                    <a16:creationId xmlns:a16="http://schemas.microsoft.com/office/drawing/2014/main" id="{5B58D915-6E43-B1C4-C693-BBEB88F00B9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 bwMode="auto">
              <a:xfrm>
                <a:off x="5509069" y="1983726"/>
                <a:ext cx="3490338" cy="18653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74355C0-3CF0-B1F0-A4E5-FB69121C6CBD}"/>
                </a:ext>
              </a:extLst>
            </p:cNvPr>
            <p:cNvSpPr txBox="1"/>
            <p:nvPr/>
          </p:nvSpPr>
          <p:spPr>
            <a:xfrm>
              <a:off x="5420777" y="3824739"/>
              <a:ext cx="2542933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AU" dirty="0"/>
                <a:t>Accumulation: snow and ice deposition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DA81BF0-282C-2CA9-4451-64915F7E68ED}"/>
                </a:ext>
              </a:extLst>
            </p:cNvPr>
            <p:cNvSpPr txBox="1"/>
            <p:nvPr/>
          </p:nvSpPr>
          <p:spPr>
            <a:xfrm>
              <a:off x="7526646" y="4615737"/>
              <a:ext cx="158420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/>
                <a:t>Ablation: losses of ice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581C236E-E5EF-5614-2349-AFD7A715A942}"/>
              </a:ext>
            </a:extLst>
          </p:cNvPr>
          <p:cNvSpPr txBox="1"/>
          <p:nvPr/>
        </p:nvSpPr>
        <p:spPr>
          <a:xfrm>
            <a:off x="7033792" y="1862842"/>
            <a:ext cx="1522553" cy="369332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AU" dirty="0"/>
              <a:t>I - O = </a:t>
            </a:r>
            <a:r>
              <a:rPr lang="el-GR" dirty="0"/>
              <a:t>Δ</a:t>
            </a:r>
            <a:r>
              <a:rPr lang="en-AU" dirty="0"/>
              <a:t>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2E5690-DA9E-A998-90A0-E3F4120B4F21}"/>
              </a:ext>
            </a:extLst>
          </p:cNvPr>
          <p:cNvSpPr txBox="1"/>
          <p:nvPr/>
        </p:nvSpPr>
        <p:spPr>
          <a:xfrm>
            <a:off x="275083" y="5219994"/>
            <a:ext cx="47901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Outputs may include: ablation, melting/sublimation, and ice calving</a:t>
            </a: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E9D963F3-9D23-BBB6-A22E-6003A800D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 glacier…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67BE8FA-0C83-B2C6-D891-54344E4664C8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Box 5">
            <a:extLst>
              <a:ext uri="{FF2B5EF4-FFF2-40B4-BE49-F238E27FC236}">
                <a16:creationId xmlns:a16="http://schemas.microsoft.com/office/drawing/2014/main" id="{E2F3C503-5716-27B5-3871-089768A483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92551"/>
            <a:ext cx="880096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de-DE" sz="2000" dirty="0">
                <a:solidFill>
                  <a:srgbClr val="002060"/>
                </a:solidFill>
                <a:latin typeface="Arial" panose="020B0604020202020204" pitchFamily="34" charset="0"/>
              </a:rPr>
              <a:t>… large, perennial accumulation of ice, snow, and sediment that originates on land and moves downslope (USGS, 2019)</a:t>
            </a:r>
            <a:r>
              <a:rPr lang="en-GB" alt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75083" y="5262068"/>
            <a:ext cx="5344300" cy="1304703"/>
            <a:chOff x="275083" y="5262068"/>
            <a:chExt cx="5344300" cy="130470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6745CCF-9C6E-98E2-D23F-C678D745FBF8}"/>
                </a:ext>
              </a:extLst>
            </p:cNvPr>
            <p:cNvSpPr txBox="1"/>
            <p:nvPr/>
          </p:nvSpPr>
          <p:spPr>
            <a:xfrm>
              <a:off x="275083" y="5920440"/>
              <a:ext cx="367875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Equilibrium line: where ablation is equal to accumulation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F5F3002-7DED-67C6-43E6-FBCF0B079F63}"/>
                </a:ext>
              </a:extLst>
            </p:cNvPr>
            <p:cNvCxnSpPr>
              <a:stCxn id="11" idx="3"/>
            </p:cNvCxnSpPr>
            <p:nvPr/>
          </p:nvCxnSpPr>
          <p:spPr>
            <a:xfrm flipV="1">
              <a:off x="3953838" y="5262068"/>
              <a:ext cx="1665545" cy="98153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Rectangle 8"/>
          <p:cNvSpPr/>
          <p:nvPr/>
        </p:nvSpPr>
        <p:spPr>
          <a:xfrm>
            <a:off x="3455596" y="1500719"/>
            <a:ext cx="22213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Natural ice is a mineral; it grows in hexagonal forms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256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7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now, outdoor, nature, ice&#10;&#10;Description automatically generated">
            <a:extLst>
              <a:ext uri="{FF2B5EF4-FFF2-40B4-BE49-F238E27FC236}">
                <a16:creationId xmlns:a16="http://schemas.microsoft.com/office/drawing/2014/main" id="{2EA1F920-CA8B-0E30-793F-EF1B8D5EDB9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4851FD-AFC5-8482-2F37-3257D1A75EE1}"/>
              </a:ext>
            </a:extLst>
          </p:cNvPr>
          <p:cNvSpPr txBox="1"/>
          <p:nvPr/>
        </p:nvSpPr>
        <p:spPr>
          <a:xfrm>
            <a:off x="346642" y="5506402"/>
            <a:ext cx="38259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Alpine (or mountain) glaciers</a:t>
            </a:r>
            <a:r>
              <a:rPr lang="en-AU" dirty="0"/>
              <a:t>: Relatively small glaciers occurring at high elevations…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C2A207-42AB-C483-58B4-1D9F93D751AB}"/>
              </a:ext>
            </a:extLst>
          </p:cNvPr>
          <p:cNvSpPr txBox="1"/>
          <p:nvPr/>
        </p:nvSpPr>
        <p:spPr>
          <a:xfrm>
            <a:off x="346642" y="805578"/>
            <a:ext cx="78829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Ice sheets (continental glacier)</a:t>
            </a:r>
            <a:r>
              <a:rPr lang="en-AU" dirty="0"/>
              <a:t>: Largest glaciers: ice mass over 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Greenland + Antarctica = 95 % of all glacial ice currently on Earth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If melted, they would raise global mean sea level by about 66 m</a:t>
            </a: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877F2885-E2F9-F567-1236-FFCD91E9F6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Types of glaciers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3AB3CE-10E3-F242-3817-64B0869D853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1037890" y="1802860"/>
            <a:ext cx="7839410" cy="4947586"/>
            <a:chOff x="1037890" y="1802860"/>
            <a:chExt cx="7839410" cy="494758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F245CB6-79D5-7235-98C9-E5BF44EC2869}"/>
                </a:ext>
              </a:extLst>
            </p:cNvPr>
            <p:cNvSpPr txBox="1"/>
            <p:nvPr/>
          </p:nvSpPr>
          <p:spPr>
            <a:xfrm>
              <a:off x="1037890" y="3925431"/>
              <a:ext cx="4027209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b="1" dirty="0"/>
                <a:t>Ice shelves</a:t>
              </a:r>
              <a:r>
                <a:rPr lang="en-AU" dirty="0"/>
                <a:t>: Sheets of ice floating on water and attached to land: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687B55B-95EC-A38F-B557-46FE22CF3C1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098181" y="3925431"/>
              <a:ext cx="3766687" cy="2825015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FEDA06-257C-F545-4C07-F7A54505B6AA}"/>
                </a:ext>
              </a:extLst>
            </p:cNvPr>
            <p:cNvSpPr txBox="1"/>
            <p:nvPr/>
          </p:nvSpPr>
          <p:spPr>
            <a:xfrm>
              <a:off x="6029641" y="3925431"/>
              <a:ext cx="2802145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AU" dirty="0"/>
                <a:t>Ross Ice Shelf (Antarctica): 600 km long and 15 to 50 m high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01AAD77-07F9-3C83-A257-62D530A55BCC}"/>
                </a:ext>
              </a:extLst>
            </p:cNvPr>
            <p:cNvSpPr txBox="1"/>
            <p:nvPr/>
          </p:nvSpPr>
          <p:spPr>
            <a:xfrm>
              <a:off x="5143695" y="6015313"/>
              <a:ext cx="3733605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/>
                <a:t>Contains equivalent of 5 m sea level rise in its above-sea-level ice.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556426" y="1802860"/>
              <a:ext cx="415046" cy="20557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5591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83A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D699BB-E830-EE6E-3B37-B2F8F41BAC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0061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EBDDE48C-1F8F-EE36-3C9F-15DB4EA5F8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Alpine glaciers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4AF5B04-3274-4F47-37DE-28C485B6C2D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95C3548-3E7A-B920-9419-1E8F0B65107D}"/>
              </a:ext>
            </a:extLst>
          </p:cNvPr>
          <p:cNvSpPr txBox="1"/>
          <p:nvPr/>
        </p:nvSpPr>
        <p:spPr>
          <a:xfrm>
            <a:off x="5584464" y="5373910"/>
            <a:ext cx="3189883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b="1" dirty="0"/>
              <a:t>Valley glacier</a:t>
            </a:r>
            <a:r>
              <a:rPr lang="en-AU" dirty="0"/>
              <a:t>: extends down the mountains into the valley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9516DE-9658-3D9C-4AE8-4E12339F0B5B}"/>
              </a:ext>
            </a:extLst>
          </p:cNvPr>
          <p:cNvSpPr txBox="1"/>
          <p:nvPr/>
        </p:nvSpPr>
        <p:spPr>
          <a:xfrm>
            <a:off x="566861" y="1308662"/>
            <a:ext cx="3361508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b="1" dirty="0"/>
              <a:t>Cirque glacier</a:t>
            </a:r>
            <a:r>
              <a:rPr lang="en-AU" dirty="0"/>
              <a:t>: found up high; in a bowl-like depression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98437" y="3610048"/>
            <a:ext cx="4295741" cy="3073766"/>
            <a:chOff x="198438" y="3610048"/>
            <a:chExt cx="4098354" cy="3073766"/>
          </a:xfrm>
        </p:grpSpPr>
        <p:pic>
          <p:nvPicPr>
            <p:cNvPr id="11" name="Picture 2" descr="Piedmont Glacier Oozing Down | Near the Muller Icecap, Axel … | Flickr">
              <a:extLst>
                <a:ext uri="{FF2B5EF4-FFF2-40B4-BE49-F238E27FC236}">
                  <a16:creationId xmlns:a16="http://schemas.microsoft.com/office/drawing/2014/main" id="{37C71873-70F2-A698-47A2-665EF0AE4B7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66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438" y="3610048"/>
              <a:ext cx="4098354" cy="30737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6CFB8FF-85E3-D953-B1DD-B6E2C6E5202D}"/>
                </a:ext>
              </a:extLst>
            </p:cNvPr>
            <p:cNvSpPr txBox="1"/>
            <p:nvPr/>
          </p:nvSpPr>
          <p:spPr>
            <a:xfrm>
              <a:off x="937153" y="5525263"/>
              <a:ext cx="2870858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b="1" dirty="0"/>
                <a:t>Piedmont glacier</a:t>
              </a:r>
              <a:r>
                <a:rPr lang="en-AU" dirty="0"/>
                <a:t>: extends into a flatter area. 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089516DE-9658-3D9C-4AE8-4E12339F0B5B}"/>
              </a:ext>
            </a:extLst>
          </p:cNvPr>
          <p:cNvSpPr txBox="1"/>
          <p:nvPr/>
        </p:nvSpPr>
        <p:spPr>
          <a:xfrm>
            <a:off x="5970340" y="322469"/>
            <a:ext cx="186366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b="1" dirty="0"/>
              <a:t>Ice caps </a:t>
            </a:r>
            <a:r>
              <a:rPr lang="en-AU" dirty="0"/>
              <a:t>cover mountain peaks</a:t>
            </a:r>
          </a:p>
        </p:txBody>
      </p:sp>
    </p:spTree>
    <p:extLst>
      <p:ext uri="{BB962C8B-B14F-4D97-AF65-F5344CB8AC3E}">
        <p14:creationId xmlns:p14="http://schemas.microsoft.com/office/powerpoint/2010/main" val="2890279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88EFA5-6E7B-4CD2-5A3A-04B46FD4ECA5}"/>
              </a:ext>
            </a:extLst>
          </p:cNvPr>
          <p:cNvSpPr txBox="1"/>
          <p:nvPr/>
        </p:nvSpPr>
        <p:spPr>
          <a:xfrm>
            <a:off x="296925" y="748821"/>
            <a:ext cx="4806132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Constrained by valley walls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Glaciers slide over their bed, via: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/>
          </a:p>
          <a:p>
            <a:pPr marL="342900" indent="-342900">
              <a:buAutoNum type="arabicParenBoth"/>
            </a:pPr>
            <a:r>
              <a:rPr lang="en-AU" sz="1600" dirty="0"/>
              <a:t>Basal slip: meltwater at base, warmer, slides over bedrock </a:t>
            </a:r>
          </a:p>
          <a:p>
            <a:pPr marL="342900" indent="-342900">
              <a:buAutoNum type="arabicParenBoth"/>
            </a:pPr>
            <a:r>
              <a:rPr lang="en-AU" sz="1600" dirty="0"/>
              <a:t>Internal flow: deformation of ice crystals - kind of like creep</a:t>
            </a:r>
          </a:p>
          <a:p>
            <a:endParaRPr lang="en-AU" dirty="0"/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9FFC1739-FE9A-EFFC-C767-0254720B96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Glacier movement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08D5D5-5CAA-312D-58F8-E0FDFB9DDD1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21301F1-2349-EDC4-8FD7-1FEDA3B3B3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93532" y="158418"/>
            <a:ext cx="4021434" cy="3211882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348806" y="4585132"/>
            <a:ext cx="8614573" cy="2215991"/>
            <a:chOff x="348806" y="4585132"/>
            <a:chExt cx="8614573" cy="2215991"/>
          </a:xfrm>
        </p:grpSpPr>
        <p:pic>
          <p:nvPicPr>
            <p:cNvPr id="14" name="Picture 8" descr="npo000139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806" y="4770543"/>
              <a:ext cx="1990434" cy="17433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9" descr="npo00013b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3100" y="4922018"/>
              <a:ext cx="1980279" cy="16950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Rectangle 1"/>
            <p:cNvSpPr/>
            <p:nvPr/>
          </p:nvSpPr>
          <p:spPr>
            <a:xfrm>
              <a:off x="2493523" y="4585132"/>
              <a:ext cx="4192621" cy="221599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Wet-bottom glaciers: Water flows along base of glacier, basal sliding, ice slips over a meltwater/sediment slurry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sz="1100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Dry-bottom glaciers – Cold base is frozen to substrate, movement is by internal plastic deformation of ice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96925" y="3032703"/>
            <a:ext cx="7968144" cy="1248738"/>
            <a:chOff x="296925" y="3032703"/>
            <a:chExt cx="7968144" cy="1248738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7624392-619C-B58E-DDC8-B81F4DF2672A}"/>
                </a:ext>
              </a:extLst>
            </p:cNvPr>
            <p:cNvSpPr txBox="1"/>
            <p:nvPr/>
          </p:nvSpPr>
          <p:spPr>
            <a:xfrm>
              <a:off x="296925" y="3399624"/>
              <a:ext cx="716115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Fastest movement in the centre of cross section - less friction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53D199D-D106-8A43-26EE-3F42009F72A9}"/>
                </a:ext>
              </a:extLst>
            </p:cNvPr>
            <p:cNvSpPr txBox="1"/>
            <p:nvPr/>
          </p:nvSpPr>
          <p:spPr>
            <a:xfrm>
              <a:off x="1007899" y="3912109"/>
              <a:ext cx="725717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spcAft>
                  <a:spcPts val="1200"/>
                </a:spcAft>
              </a:pPr>
              <a:r>
                <a:rPr lang="en-AU" sz="1800" dirty="0">
                  <a:hlinkClick r:id="rId5"/>
                </a:rPr>
                <a:t>https://twitter.com/i/status/1388061216392761347</a:t>
              </a:r>
              <a:r>
                <a:rPr lang="en-AU" sz="1800" dirty="0"/>
                <a:t> 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545425E-75F1-32F8-20CF-8CB851C61FF5}"/>
                </a:ext>
              </a:extLst>
            </p:cNvPr>
            <p:cNvSpPr txBox="1"/>
            <p:nvPr/>
          </p:nvSpPr>
          <p:spPr>
            <a:xfrm>
              <a:off x="296925" y="3032703"/>
              <a:ext cx="6060319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Similar to rivers - friction with bed and valley sides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4697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Image result for chattermarks glacier">
            <a:extLst>
              <a:ext uri="{FF2B5EF4-FFF2-40B4-BE49-F238E27FC236}">
                <a16:creationId xmlns:a16="http://schemas.microsoft.com/office/drawing/2014/main" id="{9E07179F-9AAC-4521-7FA1-7A78FC2F7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24469"/>
            <a:ext cx="9144000" cy="688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941E5F95-4C65-6660-B171-A7772225DB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Glacial erosion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71E22CC-CBA9-D74E-F7DC-FFC8DFF3E6A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CFEE2F5-4106-9690-8AB6-35517B588434}"/>
              </a:ext>
            </a:extLst>
          </p:cNvPr>
          <p:cNvSpPr txBox="1"/>
          <p:nvPr/>
        </p:nvSpPr>
        <p:spPr>
          <a:xfrm>
            <a:off x="198438" y="701974"/>
            <a:ext cx="54241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Incorporation, abrasion, fracturing, and plucking (or joint block removal)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644271" y="128503"/>
            <a:ext cx="3304640" cy="2018068"/>
            <a:chOff x="5644271" y="128503"/>
            <a:chExt cx="3304640" cy="2018068"/>
          </a:xfrm>
        </p:grpSpPr>
        <p:pic>
          <p:nvPicPr>
            <p:cNvPr id="12" name="Picture 8" descr="npo00016b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4271" y="128503"/>
              <a:ext cx="3304640" cy="20180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5687974" y="946958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sz="2800" dirty="0">
                  <a:latin typeface="Arial Black" panose="020B0A04020102020204" pitchFamily="34" charset="0"/>
                </a:rPr>
                <a:t>1</a:t>
              </a:r>
              <a:endParaRPr lang="de-DE" sz="2800" dirty="0">
                <a:latin typeface="Arial Black" panose="020B0A04020102020204" pitchFamily="34" charset="0"/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39672" y="1615380"/>
            <a:ext cx="3289365" cy="1182156"/>
            <a:chOff x="439672" y="1615380"/>
            <a:chExt cx="3289365" cy="1182156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F71C451-52B8-9397-4625-A50AE3646C03}"/>
                </a:ext>
              </a:extLst>
            </p:cNvPr>
            <p:cNvSpPr txBox="1"/>
            <p:nvPr/>
          </p:nvSpPr>
          <p:spPr>
            <a:xfrm>
              <a:off x="439672" y="1615380"/>
              <a:ext cx="3089898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AU" dirty="0"/>
                <a:t>Plucking or quarrying of rock along existing fractures within the rock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3372255" y="2459365"/>
              <a:ext cx="356782" cy="33817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1"/>
            <p:cNvSpPr/>
            <p:nvPr/>
          </p:nvSpPr>
          <p:spPr>
            <a:xfrm>
              <a:off x="439672" y="2034781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sz="2800" dirty="0">
                  <a:latin typeface="Arial Black" panose="020B0A04020102020204" pitchFamily="34" charset="0"/>
                </a:rPr>
                <a:t>4</a:t>
              </a:r>
              <a:endParaRPr lang="de-DE" sz="2800" dirty="0">
                <a:latin typeface="Arial Black" panose="020B0A04020102020204" pitchFamily="34" charset="0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98438" y="3165829"/>
            <a:ext cx="3767862" cy="3595041"/>
            <a:chOff x="198438" y="3165829"/>
            <a:chExt cx="3767862" cy="359504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BAA14F0-1CA3-D182-3ED5-5EDE3F940746}"/>
                </a:ext>
              </a:extLst>
            </p:cNvPr>
            <p:cNvSpPr txBox="1"/>
            <p:nvPr/>
          </p:nvSpPr>
          <p:spPr>
            <a:xfrm>
              <a:off x="198438" y="3165829"/>
              <a:ext cx="3767862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AU" dirty="0"/>
                <a:t>Grinding and scratching of bedrock by debris carried in ice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6493F61-2DEE-8D29-1752-66C19A5A1C3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8438" y="3950334"/>
              <a:ext cx="3749879" cy="2810536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D435D8B-AA78-5EEF-C28B-37535F5A5781}"/>
                </a:ext>
              </a:extLst>
            </p:cNvPr>
            <p:cNvSpPr txBox="1"/>
            <p:nvPr/>
          </p:nvSpPr>
          <p:spPr>
            <a:xfrm>
              <a:off x="198438" y="4010092"/>
              <a:ext cx="3572773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striations - groves exposed after ice retreat, and </a:t>
              </a:r>
              <a:r>
                <a:rPr lang="en-AU" sz="1800" dirty="0">
                  <a:solidFill>
                    <a:schemeClr val="bg1"/>
                  </a:solidFill>
                </a:rPr>
                <a:t>sand and silt in melt water referred to as rock flour.</a:t>
              </a: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916982" y="5368074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sz="2800" dirty="0">
                  <a:latin typeface="Arial Black" panose="020B0A04020102020204" pitchFamily="34" charset="0"/>
                </a:rPr>
                <a:t>2</a:t>
              </a:r>
              <a:endParaRPr lang="de-DE" sz="2800" dirty="0">
                <a:latin typeface="Arial Black" panose="020B0A04020102020204" pitchFamily="34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566201" y="2421353"/>
            <a:ext cx="4236676" cy="4317926"/>
            <a:chOff x="4566201" y="2421353"/>
            <a:chExt cx="4236676" cy="431792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F1F9896-28F0-C1C6-5E98-210BC669BB6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05691" y="2421353"/>
              <a:ext cx="3563193" cy="3271128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EBC8C6A-16AB-2915-DAC4-77941AC0FE4E}"/>
                </a:ext>
              </a:extLst>
            </p:cNvPr>
            <p:cNvSpPr txBox="1"/>
            <p:nvPr/>
          </p:nvSpPr>
          <p:spPr>
            <a:xfrm>
              <a:off x="4566201" y="5815949"/>
              <a:ext cx="423667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AU" dirty="0"/>
                <a:t>Pressure by basal ice and by debris carried along in the ice exert high shear stresses causing fractures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5687974" y="3037783"/>
              <a:ext cx="4235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sz="2800" dirty="0">
                  <a:latin typeface="Arial Black" panose="020B0A04020102020204" pitchFamily="34" charset="0"/>
                </a:rPr>
                <a:t>3</a:t>
              </a:r>
              <a:endParaRPr lang="de-DE" sz="2800" dirty="0">
                <a:latin typeface="Arial Black" panose="020B0A040201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3376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153BC4-3C92-6E1A-48EE-8157111AD25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9155"/>
            <a:ext cx="9144000" cy="6867156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BE899DDA-F6CA-9317-D8C2-2988DAFCFD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erosion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4400240-537B-D024-7C60-508696C109D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82A2801-5842-E988-4ED1-6F49FC74A560}"/>
              </a:ext>
            </a:extLst>
          </p:cNvPr>
          <p:cNvSpPr txBox="1"/>
          <p:nvPr/>
        </p:nvSpPr>
        <p:spPr>
          <a:xfrm>
            <a:off x="250547" y="1658120"/>
            <a:ext cx="2019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/>
              <a:t>Queenstown NZ</a:t>
            </a:r>
          </a:p>
        </p:txBody>
      </p:sp>
      <p:pic>
        <p:nvPicPr>
          <p:cNvPr id="5" name="Picture 2" descr="Related image">
            <a:extLst>
              <a:ext uri="{FF2B5EF4-FFF2-40B4-BE49-F238E27FC236}">
                <a16:creationId xmlns:a16="http://schemas.microsoft.com/office/drawing/2014/main" id="{54BA38A3-D43D-E366-9F73-4E126B5CAD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50848" y="120838"/>
            <a:ext cx="4794714" cy="227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813F28-D41D-6DE6-316F-DED61F797FBD}"/>
              </a:ext>
            </a:extLst>
          </p:cNvPr>
          <p:cNvSpPr txBox="1"/>
          <p:nvPr/>
        </p:nvSpPr>
        <p:spPr>
          <a:xfrm>
            <a:off x="198438" y="5384929"/>
            <a:ext cx="3251639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dirty="0"/>
              <a:t>Abrasion and fracturing on stoss side and plucking on lee (downstream) side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80396" y="3939335"/>
            <a:ext cx="4696904" cy="26459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2A2801-5842-E988-4ED1-6F49FC74A560}"/>
              </a:ext>
            </a:extLst>
          </p:cNvPr>
          <p:cNvSpPr txBox="1"/>
          <p:nvPr/>
        </p:nvSpPr>
        <p:spPr>
          <a:xfrm>
            <a:off x="6858060" y="3980562"/>
            <a:ext cx="2019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AU" dirty="0"/>
              <a:t>Mt Erie, Washington US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80396" y="160006"/>
            <a:ext cx="2198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/>
              <a:t>Roche Moutonnee: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4026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npo000177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77577" y="1868321"/>
            <a:ext cx="6704010" cy="4063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9" descr="npo00017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6877" y="1465635"/>
            <a:ext cx="7795098" cy="4466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BBFF145A-A8E9-5D19-702E-2009AC5654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erosion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6266E-0734-5AA4-E82D-04DE47688A5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898BCD7-9136-7B19-FCED-A381E3EA21CF}"/>
              </a:ext>
            </a:extLst>
          </p:cNvPr>
          <p:cNvSpPr txBox="1"/>
          <p:nvPr/>
        </p:nvSpPr>
        <p:spPr>
          <a:xfrm>
            <a:off x="66586" y="745306"/>
            <a:ext cx="90108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b="1" dirty="0"/>
              <a:t>Alpine erosional features</a:t>
            </a:r>
            <a:r>
              <a:rPr lang="en-AU" dirty="0"/>
              <a:t> - function of local glaciation - cirques and valleys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877577" y="4773038"/>
            <a:ext cx="6586194" cy="1931155"/>
            <a:chOff x="877577" y="4773038"/>
            <a:chExt cx="6586194" cy="193115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E24BF0E-A737-0CBC-9827-DC21FBFD6334}"/>
                </a:ext>
              </a:extLst>
            </p:cNvPr>
            <p:cNvSpPr txBox="1"/>
            <p:nvPr/>
          </p:nvSpPr>
          <p:spPr>
            <a:xfrm>
              <a:off x="877577" y="6334861"/>
              <a:ext cx="658619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/>
                <a:t>Lower valley has a greater rate of erosion - creates a drop off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>
              <a:off x="3989113" y="4773038"/>
              <a:ext cx="394819" cy="1387230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3495472" y="5226996"/>
              <a:ext cx="233565" cy="949860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/>
          <p:cNvGrpSpPr/>
          <p:nvPr/>
        </p:nvGrpSpPr>
        <p:grpSpPr>
          <a:xfrm>
            <a:off x="3989113" y="3197157"/>
            <a:ext cx="4964636" cy="2981154"/>
            <a:chOff x="3989113" y="3197157"/>
            <a:chExt cx="4964636" cy="2981154"/>
          </a:xfrm>
        </p:grpSpPr>
        <p:grpSp>
          <p:nvGrpSpPr>
            <p:cNvPr id="8" name="Group 7"/>
            <p:cNvGrpSpPr/>
            <p:nvPr/>
          </p:nvGrpSpPr>
          <p:grpSpPr>
            <a:xfrm>
              <a:off x="4980699" y="3197157"/>
              <a:ext cx="3973050" cy="2981154"/>
              <a:chOff x="4980699" y="3197157"/>
              <a:chExt cx="3973050" cy="2981154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E24BF0E-A737-0CBC-9827-DC21FBFD6334}"/>
                  </a:ext>
                </a:extLst>
              </p:cNvPr>
              <p:cNvSpPr txBox="1"/>
              <p:nvPr/>
            </p:nvSpPr>
            <p:spPr>
              <a:xfrm>
                <a:off x="5092992" y="5531980"/>
                <a:ext cx="3860757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AU" dirty="0"/>
                  <a:t>Glacial </a:t>
                </a:r>
                <a:r>
                  <a:rPr lang="en-AU" dirty="0" err="1"/>
                  <a:t>trimline</a:t>
                </a:r>
                <a:r>
                  <a:rPr lang="en-AU" dirty="0"/>
                  <a:t> / headwall =</a:t>
                </a:r>
              </a:p>
              <a:p>
                <a:pPr algn="ctr"/>
                <a:r>
                  <a:rPr lang="en-AU" dirty="0"/>
                  <a:t>Exposed vs ice-covered hillslopes</a:t>
                </a:r>
              </a:p>
            </p:txBody>
          </p:sp>
          <p:cxnSp>
            <p:nvCxnSpPr>
              <p:cNvPr id="23" name="Straight Connector 22"/>
              <p:cNvCxnSpPr/>
              <p:nvPr/>
            </p:nvCxnSpPr>
            <p:spPr>
              <a:xfrm flipH="1" flipV="1">
                <a:off x="4980699" y="3197157"/>
                <a:ext cx="2600888" cy="2334823"/>
              </a:xfrm>
              <a:prstGeom prst="line">
                <a:avLst/>
              </a:prstGeom>
              <a:ln w="127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" name="Straight Connector 9"/>
            <p:cNvCxnSpPr/>
            <p:nvPr/>
          </p:nvCxnSpPr>
          <p:spPr>
            <a:xfrm>
              <a:off x="3989113" y="3575957"/>
              <a:ext cx="2640287" cy="195602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8168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4D11401-9D99-E7BB-E088-290863650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BBFF145A-A8E9-5D19-702E-2009AC5654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erosion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2E6266E-0734-5AA4-E82D-04DE47688A5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2942790" y="1171577"/>
            <a:ext cx="1928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/>
              <a:t>Hanging valley…</a:t>
            </a:r>
            <a:endParaRPr lang="de-DE" dirty="0"/>
          </a:p>
        </p:txBody>
      </p:sp>
      <p:sp>
        <p:nvSpPr>
          <p:cNvPr id="5" name="TextBox 4"/>
          <p:cNvSpPr txBox="1"/>
          <p:nvPr/>
        </p:nvSpPr>
        <p:spPr>
          <a:xfrm>
            <a:off x="6965004" y="6368374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Milford Sound, NZ</a:t>
            </a:r>
          </a:p>
        </p:txBody>
      </p:sp>
    </p:spTree>
    <p:extLst>
      <p:ext uri="{BB962C8B-B14F-4D97-AF65-F5344CB8AC3E}">
        <p14:creationId xmlns:p14="http://schemas.microsoft.com/office/powerpoint/2010/main" val="351928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001F62-6EAB-7F00-CCC2-6237203A67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58724"/>
            <a:ext cx="9144000" cy="6916724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A87BC12B-A248-7AC6-9348-2924B67113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erosion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3F4C7AC-1A54-C145-947B-B37771D72F97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57A9DC-6A4D-C443-12A4-0808EA6749D3}"/>
              </a:ext>
            </a:extLst>
          </p:cNvPr>
          <p:cNvSpPr txBox="1"/>
          <p:nvPr/>
        </p:nvSpPr>
        <p:spPr>
          <a:xfrm>
            <a:off x="3579880" y="630136"/>
            <a:ext cx="25552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b="1" dirty="0"/>
              <a:t>Fjords</a:t>
            </a:r>
            <a:r>
              <a:rPr lang="en-AU" dirty="0"/>
              <a:t> - deeply eroded coastal glacial valleys, sea level rises to flood the valley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52810" y="2987202"/>
            <a:ext cx="8370118" cy="3455709"/>
            <a:chOff x="374387" y="2435968"/>
            <a:chExt cx="8370118" cy="345570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2ED9D1E-1590-61D6-603A-4593F5A71C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4387" y="2435968"/>
              <a:ext cx="8370118" cy="2635863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E823EBC-734C-F22B-7F08-C9CEF9BCD9F7}"/>
                </a:ext>
              </a:extLst>
            </p:cNvPr>
            <p:cNvSpPr txBox="1"/>
            <p:nvPr/>
          </p:nvSpPr>
          <p:spPr>
            <a:xfrm>
              <a:off x="1329492" y="5245346"/>
              <a:ext cx="6636339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Fjords have a sill at the front - </a:t>
              </a:r>
              <a:r>
                <a:rPr lang="en-AU" b="1" dirty="0"/>
                <a:t>glacial sediments </a:t>
              </a:r>
              <a:r>
                <a:rPr lang="en-AU" dirty="0"/>
                <a:t>left behind - restrict tidal exchange and cause salinity stratification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886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64380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kumente und Einstellungen\Yücel Süslü\Anwendungsdaten\Macromedia\Eigene Dateien 211103\Vorlesungen\Geomorphologie\Catt, 1992_Abb. 2.1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893" y="792071"/>
            <a:ext cx="8723313" cy="439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5"/>
          <p:cNvSpPr>
            <a:spLocks noChangeArrowheads="1"/>
          </p:cNvSpPr>
          <p:nvPr/>
        </p:nvSpPr>
        <p:spPr bwMode="auto">
          <a:xfrm>
            <a:off x="3290343" y="1344521"/>
            <a:ext cx="1025525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Supraglacial</a:t>
            </a:r>
          </a:p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debris</a:t>
            </a:r>
          </a:p>
        </p:txBody>
      </p:sp>
      <p:sp>
        <p:nvSpPr>
          <p:cNvPr id="4" name="TextBox 6"/>
          <p:cNvSpPr>
            <a:spLocks noChangeArrowheads="1"/>
          </p:cNvSpPr>
          <p:nvPr/>
        </p:nvSpPr>
        <p:spPr bwMode="auto">
          <a:xfrm>
            <a:off x="7405143" y="882558"/>
            <a:ext cx="1362075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Supraglacial</a:t>
            </a:r>
          </a:p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meltwater stream</a:t>
            </a:r>
          </a:p>
        </p:txBody>
      </p:sp>
      <p:sp>
        <p:nvSpPr>
          <p:cNvPr id="5" name="TextBox 7"/>
          <p:cNvSpPr>
            <a:spLocks noChangeArrowheads="1"/>
          </p:cNvSpPr>
          <p:nvPr/>
        </p:nvSpPr>
        <p:spPr bwMode="auto">
          <a:xfrm>
            <a:off x="4957218" y="2180339"/>
            <a:ext cx="148113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Ice with little debris</a:t>
            </a:r>
          </a:p>
        </p:txBody>
      </p:sp>
      <p:sp>
        <p:nvSpPr>
          <p:cNvPr id="6" name="TextBox 8"/>
          <p:cNvSpPr>
            <a:spLocks noChangeArrowheads="1"/>
          </p:cNvSpPr>
          <p:nvPr/>
        </p:nvSpPr>
        <p:spPr bwMode="auto">
          <a:xfrm>
            <a:off x="4765131" y="2670083"/>
            <a:ext cx="1506537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Intro-glacial </a:t>
            </a:r>
          </a:p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meltwater channels</a:t>
            </a:r>
          </a:p>
        </p:txBody>
      </p:sp>
      <p:sp>
        <p:nvSpPr>
          <p:cNvPr id="7" name="TextBox 9"/>
          <p:cNvSpPr>
            <a:spLocks noChangeArrowheads="1"/>
          </p:cNvSpPr>
          <p:nvPr/>
        </p:nvSpPr>
        <p:spPr bwMode="auto">
          <a:xfrm>
            <a:off x="3798343" y="4327433"/>
            <a:ext cx="3049588" cy="4603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Thin layers of lodgement till in depression </a:t>
            </a:r>
          </a:p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within bedrock morphology</a:t>
            </a:r>
          </a:p>
        </p:txBody>
      </p:sp>
      <p:sp>
        <p:nvSpPr>
          <p:cNvPr id="8" name="TextBox 10"/>
          <p:cNvSpPr>
            <a:spLocks noChangeArrowheads="1"/>
          </p:cNvSpPr>
          <p:nvPr/>
        </p:nvSpPr>
        <p:spPr bwMode="auto">
          <a:xfrm>
            <a:off x="294730" y="2181876"/>
            <a:ext cx="2179638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Supraglacial debris flowing    </a:t>
            </a:r>
          </a:p>
          <a:p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down the front of the glacier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2377531" y="2249396"/>
            <a:ext cx="268287" cy="204787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de-DE" altLang="de-DE">
              <a:solidFill>
                <a:srgbClr val="FFFFFF"/>
              </a:solidFill>
            </a:endParaRPr>
          </a:p>
        </p:txBody>
      </p:sp>
      <p:sp>
        <p:nvSpPr>
          <p:cNvPr id="10" name="TextBox 12"/>
          <p:cNvSpPr>
            <a:spLocks noChangeArrowheads="1"/>
          </p:cNvSpPr>
          <p:nvPr/>
        </p:nvSpPr>
        <p:spPr bwMode="auto">
          <a:xfrm>
            <a:off x="356643" y="3174908"/>
            <a:ext cx="849313" cy="4603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Meltwater</a:t>
            </a:r>
          </a:p>
          <a:p>
            <a:r>
              <a:rPr lang="de-DE" altLang="zh-CN" sz="120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discharge</a:t>
            </a:r>
          </a:p>
        </p:txBody>
      </p:sp>
      <p:sp>
        <p:nvSpPr>
          <p:cNvPr id="11" name="TextBox 13"/>
          <p:cNvSpPr>
            <a:spLocks noChangeArrowheads="1"/>
          </p:cNvSpPr>
          <p:nvPr/>
        </p:nvSpPr>
        <p:spPr bwMode="auto">
          <a:xfrm>
            <a:off x="2285760" y="4463806"/>
            <a:ext cx="1603375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Isolated boulders</a:t>
            </a:r>
          </a:p>
          <a:p>
            <a:pPr algn="ctr"/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debris-rich ice</a:t>
            </a:r>
          </a:p>
          <a:p>
            <a:pPr algn="ctr"/>
            <a:r>
              <a:rPr lang="de-DE" altLang="zh-CN" sz="1200" dirty="0">
                <a:solidFill>
                  <a:srgbClr val="000000"/>
                </a:solidFill>
                <a:cs typeface="Calibri" panose="020F0502020204030204" pitchFamily="34" charset="0"/>
                <a:sym typeface="Calibri" panose="020F0502020204030204" pitchFamily="34" charset="0"/>
              </a:rPr>
              <a:t>in subglacial channel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511030" y="4480696"/>
            <a:ext cx="866501" cy="511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3" name="Group 12"/>
          <p:cNvGrpSpPr/>
          <p:nvPr/>
        </p:nvGrpSpPr>
        <p:grpSpPr>
          <a:xfrm>
            <a:off x="197893" y="819779"/>
            <a:ext cx="7563279" cy="4227610"/>
            <a:chOff x="197893" y="819779"/>
            <a:chExt cx="7563279" cy="4227610"/>
          </a:xfrm>
        </p:grpSpPr>
        <p:sp>
          <p:nvSpPr>
            <p:cNvPr id="14" name="TextBox 13"/>
            <p:cNvSpPr txBox="1"/>
            <p:nvPr/>
          </p:nvSpPr>
          <p:spPr>
            <a:xfrm>
              <a:off x="3163267" y="819779"/>
              <a:ext cx="23551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b="1" dirty="0">
                  <a:solidFill>
                    <a:srgbClr val="002060"/>
                  </a:solidFill>
                </a:rPr>
                <a:t>1. Supraglacial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697787" y="3843829"/>
              <a:ext cx="20633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b="1" dirty="0">
                  <a:solidFill>
                    <a:srgbClr val="002060"/>
                  </a:solidFill>
                </a:rPr>
                <a:t>2. Subglacial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947549" y="2871338"/>
              <a:ext cx="18758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b="1" dirty="0">
                  <a:solidFill>
                    <a:srgbClr val="002060"/>
                  </a:solidFill>
                </a:rPr>
                <a:t>3. Englacial</a:t>
              </a:r>
            </a:p>
          </p:txBody>
        </p:sp>
        <p:cxnSp>
          <p:nvCxnSpPr>
            <p:cNvPr id="19" name="Straight Arrow Connector 18"/>
            <p:cNvCxnSpPr/>
            <p:nvPr/>
          </p:nvCxnSpPr>
          <p:spPr>
            <a:xfrm flipH="1">
              <a:off x="197893" y="4480696"/>
              <a:ext cx="865664" cy="0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212485" y="4585724"/>
              <a:ext cx="199605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b="1" dirty="0">
                  <a:solidFill>
                    <a:srgbClr val="002060"/>
                  </a:solidFill>
                </a:rPr>
                <a:t>4. Proglacial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F3CB7FE3-DD99-4FC9-8951-DEE0D7AF3083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Glacial Sediment Transport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A7BD93B-BB04-405C-ACB1-523CE69FA70B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342226" y="5850468"/>
            <a:ext cx="84346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Sediment deposited as a result of glacial erosion / transport is “glacial drift”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Position of sediment release: subglacial, along margins, at terminus…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630725" y="1731675"/>
            <a:ext cx="6857955" cy="3692555"/>
            <a:chOff x="630725" y="1731675"/>
            <a:chExt cx="6857955" cy="3692555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7AF3AB1-DFF1-3658-16EF-8A445446A02E}"/>
                </a:ext>
              </a:extLst>
            </p:cNvPr>
            <p:cNvSpPr txBox="1"/>
            <p:nvPr/>
          </p:nvSpPr>
          <p:spPr>
            <a:xfrm>
              <a:off x="630725" y="1731675"/>
              <a:ext cx="1107996" cy="369332"/>
            </a:xfrm>
            <a:prstGeom prst="rect">
              <a:avLst/>
            </a:prstGeom>
            <a:solidFill>
              <a:schemeClr val="tx1">
                <a:lumMod val="25000"/>
                <a:lumOff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AU" dirty="0"/>
                <a:t>dumping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EE2EE5D-81EA-75BF-24BD-29EAD39357CF}"/>
                </a:ext>
              </a:extLst>
            </p:cNvPr>
            <p:cNvSpPr txBox="1"/>
            <p:nvPr/>
          </p:nvSpPr>
          <p:spPr>
            <a:xfrm>
              <a:off x="4957218" y="5054898"/>
              <a:ext cx="2531462" cy="369332"/>
            </a:xfrm>
            <a:prstGeom prst="rect">
              <a:avLst/>
            </a:prstGeom>
            <a:solidFill>
              <a:schemeClr val="tx1">
                <a:lumMod val="25000"/>
                <a:lumOff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AU" dirty="0"/>
                <a:t>lodgement vs melt-out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81204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0127BA-9560-12E8-B724-3E994F2CB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"/>
            <a:ext cx="9144000" cy="6857999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5CFD9A84-183F-D580-668A-98A65D3268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sediment…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C277019-2CAF-D506-0246-22BBC204E9C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97680" y="2336899"/>
            <a:ext cx="2957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From landsliding and avalanches – debris-covered glacier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352869" y="1013240"/>
            <a:ext cx="8438261" cy="5536933"/>
            <a:chOff x="439039" y="862636"/>
            <a:chExt cx="8438261" cy="5536933"/>
          </a:xfrm>
        </p:grpSpPr>
        <p:grpSp>
          <p:nvGrpSpPr>
            <p:cNvPr id="15" name="Group 14"/>
            <p:cNvGrpSpPr/>
            <p:nvPr/>
          </p:nvGrpSpPr>
          <p:grpSpPr>
            <a:xfrm>
              <a:off x="439039" y="862636"/>
              <a:ext cx="8438261" cy="5536933"/>
              <a:chOff x="439039" y="953428"/>
              <a:chExt cx="8438261" cy="5536933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59DE2D8-8739-48CA-0AB5-6AEA15E2DF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9039" y="953428"/>
                <a:ext cx="8438261" cy="5536933"/>
              </a:xfrm>
              <a:prstGeom prst="rect">
                <a:avLst/>
              </a:prstGeom>
            </p:spPr>
          </p:pic>
          <p:sp>
            <p:nvSpPr>
              <p:cNvPr id="18" name="TextBox 17"/>
              <p:cNvSpPr txBox="1"/>
              <p:nvPr/>
            </p:nvSpPr>
            <p:spPr>
              <a:xfrm>
                <a:off x="2691319" y="3936460"/>
                <a:ext cx="8643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FF0000"/>
                    </a:solidFill>
                  </a:rPr>
                  <a:t>medial</a:t>
                </a: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2282756" y="5509098"/>
                <a:ext cx="8130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FF0000"/>
                    </a:solidFill>
                  </a:rPr>
                  <a:t>lateral</a:t>
                </a:r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560962" y="993395"/>
              <a:ext cx="38843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From glacier bed and valley walls</a:t>
              </a:r>
            </a:p>
          </p:txBody>
        </p:sp>
      </p:grpSp>
      <p:pic>
        <p:nvPicPr>
          <p:cNvPr id="20" name="Picture 8" descr="npo00018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08746" y="4510878"/>
            <a:ext cx="45720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239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659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15117D-6578-5137-4F67-FE970AFEF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Glacial sediment…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65456A-7AD1-122D-A4A6-BE142ADE07A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93552" y="1001410"/>
            <a:ext cx="37531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Many types of sediment derive from glaciation (glacial drift) </a:t>
            </a:r>
            <a:endParaRPr lang="de-DE" dirty="0">
              <a:solidFill>
                <a:schemeClr val="bg1"/>
              </a:solidFill>
            </a:endParaRPr>
          </a:p>
        </p:txBody>
      </p:sp>
      <p:pic>
        <p:nvPicPr>
          <p:cNvPr id="9" name="Picture 8" descr="A cigarette on the ground&#10;&#10;Description automatically generated with medium confidence">
            <a:extLst>
              <a:ext uri="{FF2B5EF4-FFF2-40B4-BE49-F238E27FC236}">
                <a16:creationId xmlns:a16="http://schemas.microsoft.com/office/drawing/2014/main" id="{B9E2244F-7EAE-FBC5-8A14-4B939D4062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1598" t="15580" r="9184" b="20307"/>
          <a:stretch/>
        </p:blipFill>
        <p:spPr>
          <a:xfrm>
            <a:off x="6314587" y="170167"/>
            <a:ext cx="2683852" cy="237199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280717" y="1507582"/>
            <a:ext cx="27515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Glacial till – Sediment dropped by glacial ice: unsorted !!</a:t>
            </a:r>
            <a:endParaRPr lang="de-DE" dirty="0">
              <a:solidFill>
                <a:schemeClr val="bg1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368231" y="3432969"/>
            <a:ext cx="5312722" cy="3137512"/>
            <a:chOff x="368231" y="3432969"/>
            <a:chExt cx="5312722" cy="3137512"/>
          </a:xfrm>
        </p:grpSpPr>
        <p:sp>
          <p:nvSpPr>
            <p:cNvPr id="11" name="Rectangle 10"/>
            <p:cNvSpPr/>
            <p:nvPr/>
          </p:nvSpPr>
          <p:spPr>
            <a:xfrm>
              <a:off x="368231" y="5647151"/>
              <a:ext cx="3360806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chemeClr val="bg1"/>
                  </a:solidFill>
                </a:rPr>
                <a:t>Complex deformational structures characterize many tills (</a:t>
              </a:r>
              <a:r>
                <a:rPr lang="en-US" dirty="0" err="1">
                  <a:solidFill>
                    <a:schemeClr val="bg1"/>
                  </a:solidFill>
                </a:rPr>
                <a:t>glaciotectonics</a:t>
              </a:r>
              <a:r>
                <a:rPr lang="en-US" dirty="0">
                  <a:solidFill>
                    <a:schemeClr val="bg1"/>
                  </a:solidFill>
                </a:rPr>
                <a:t>)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cxnSp>
          <p:nvCxnSpPr>
            <p:cNvPr id="3" name="Straight Connector 2"/>
            <p:cNvCxnSpPr/>
            <p:nvPr/>
          </p:nvCxnSpPr>
          <p:spPr>
            <a:xfrm flipV="1">
              <a:off x="2393004" y="3432969"/>
              <a:ext cx="1167319" cy="206640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V="1">
              <a:off x="3560323" y="4701702"/>
              <a:ext cx="2120630" cy="983308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7575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34D61EF-32A0-D50D-AEF3-0EDC0B7108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580" r="7977"/>
          <a:stretch/>
        </p:blipFill>
        <p:spPr>
          <a:xfrm>
            <a:off x="0" y="-1"/>
            <a:ext cx="9144390" cy="6858001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5CFD9A84-183F-D580-668A-98A65D3268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Glacial sediment…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C277019-2CAF-D506-0246-22BBC204E9C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7905C65-B341-C2F7-8FAF-A552B65DD5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3653" y="820939"/>
            <a:ext cx="3515187" cy="20741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724DF89-8586-B111-9F1C-2B9D8AB65DC3}"/>
              </a:ext>
            </a:extLst>
          </p:cNvPr>
          <p:cNvSpPr txBox="1"/>
          <p:nvPr/>
        </p:nvSpPr>
        <p:spPr>
          <a:xfrm>
            <a:off x="4101483" y="840473"/>
            <a:ext cx="49141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Erratics</a:t>
            </a:r>
            <a:r>
              <a:rPr lang="en-AU" dirty="0"/>
              <a:t> - rocks that were transported by the glacier and left behind after glacier melted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83652" y="3846067"/>
            <a:ext cx="3515187" cy="2639996"/>
            <a:chOff x="383652" y="3846067"/>
            <a:chExt cx="3515187" cy="263999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C2A18FA-0E48-95B5-31FB-D9923807EF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3652" y="3852416"/>
              <a:ext cx="3515187" cy="2633647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D4552E9-1B33-5B48-0B35-54A14AACD870}"/>
                </a:ext>
              </a:extLst>
            </p:cNvPr>
            <p:cNvSpPr txBox="1"/>
            <p:nvPr/>
          </p:nvSpPr>
          <p:spPr>
            <a:xfrm>
              <a:off x="383652" y="3846067"/>
              <a:ext cx="3426410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 err="1">
                  <a:solidFill>
                    <a:schemeClr val="bg1"/>
                  </a:solidFill>
                </a:rPr>
                <a:t>Dropstones</a:t>
              </a:r>
              <a:r>
                <a:rPr lang="en-AU" dirty="0">
                  <a:solidFill>
                    <a:schemeClr val="bg1"/>
                  </a:solidFill>
                </a:rPr>
                <a:t> - ice rafted or glacier transported, sub-aqueous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6039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719C59-266E-CDD5-A7C6-D4BFD028B4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6330"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436D0ED-96E9-8BC5-AA42-5D83EAF96B6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62FAEC2-4799-76FF-918F-316C313D21F3}"/>
              </a:ext>
            </a:extLst>
          </p:cNvPr>
          <p:cNvSpPr txBox="1"/>
          <p:nvPr/>
        </p:nvSpPr>
        <p:spPr>
          <a:xfrm>
            <a:off x="3978576" y="271561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Lateral moraine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2D89F2-5FF6-957B-74B1-AD20DBE0C8C8}"/>
              </a:ext>
            </a:extLst>
          </p:cNvPr>
          <p:cNvSpPr txBox="1"/>
          <p:nvPr/>
        </p:nvSpPr>
        <p:spPr>
          <a:xfrm>
            <a:off x="5871161" y="4376297"/>
            <a:ext cx="195444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Terminal moraine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318393" y="3852909"/>
            <a:ext cx="3547623" cy="1354385"/>
            <a:chOff x="1318393" y="3852909"/>
            <a:chExt cx="3547623" cy="1354385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B414EE0-1D5C-7A59-7B7F-EA143E72243F}"/>
                </a:ext>
              </a:extLst>
            </p:cNvPr>
            <p:cNvSpPr txBox="1"/>
            <p:nvPr/>
          </p:nvSpPr>
          <p:spPr>
            <a:xfrm>
              <a:off x="1318393" y="4560963"/>
              <a:ext cx="3547623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r>
                <a:rPr lang="en-AU" dirty="0"/>
                <a:t>Meltwater accumulation at the front of a glacier – glacial lake</a:t>
              </a: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3F603A9-AA8A-9A2C-D2CA-8AF528B49709}"/>
                </a:ext>
              </a:extLst>
            </p:cNvPr>
            <p:cNvCxnSpPr/>
            <p:nvPr/>
          </p:nvCxnSpPr>
          <p:spPr>
            <a:xfrm flipV="1">
              <a:off x="3471169" y="3852909"/>
              <a:ext cx="630314" cy="708054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62FAEC2-4799-76FF-918F-316C313D21F3}"/>
              </a:ext>
            </a:extLst>
          </p:cNvPr>
          <p:cNvSpPr txBox="1"/>
          <p:nvPr/>
        </p:nvSpPr>
        <p:spPr>
          <a:xfrm>
            <a:off x="346737" y="753802"/>
            <a:ext cx="505138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Moraine: landform from accumulation of till…</a:t>
            </a: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2CAE74AF-984E-7E98-32A4-9CDCC7D9E1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20171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highlight>
                  <a:srgbClr val="C0C0C0"/>
                </a:highlight>
                <a:cs typeface="Arial" panose="020B0604020202020204" pitchFamily="34" charset="0"/>
              </a:rPr>
              <a:t>Glacial depositional landforms</a:t>
            </a:r>
          </a:p>
        </p:txBody>
      </p:sp>
    </p:spTree>
    <p:extLst>
      <p:ext uri="{BB962C8B-B14F-4D97-AF65-F5344CB8AC3E}">
        <p14:creationId xmlns:p14="http://schemas.microsoft.com/office/powerpoint/2010/main" val="416354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Image result for terminal moraine">
            <a:extLst>
              <a:ext uri="{FF2B5EF4-FFF2-40B4-BE49-F238E27FC236}">
                <a16:creationId xmlns:a16="http://schemas.microsoft.com/office/drawing/2014/main" id="{ED8C5F5E-D61B-EB6C-DE00-2D1F8CB61C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0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811B112D-7BD3-0999-2AB5-E8986FBA93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" y="20171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highlight>
                  <a:srgbClr val="C0C0C0"/>
                </a:highlight>
                <a:cs typeface="Arial" panose="020B0604020202020204" pitchFamily="34" charset="0"/>
              </a:rPr>
              <a:t>Glacial depositional landforms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DF7DAA3-3A90-A25C-BED0-20066F8B4E22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259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397762-AE9D-116B-E38B-697ABB9872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35F11334-BCF1-521F-8DA8-C33F134131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Proglacial environments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5DA1C4D-6B97-CAA1-7366-041E7492570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45EF92D-2AA9-649F-C1ED-F9D852EF700C}"/>
              </a:ext>
            </a:extLst>
          </p:cNvPr>
          <p:cNvSpPr txBox="1"/>
          <p:nvPr/>
        </p:nvSpPr>
        <p:spPr>
          <a:xfrm>
            <a:off x="4990728" y="1293696"/>
            <a:ext cx="38085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Water draining from melting glaciers forms a system of rivers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D251B3-D25C-787E-8165-F687E300BDFC}"/>
              </a:ext>
            </a:extLst>
          </p:cNvPr>
          <p:cNvSpPr txBox="1"/>
          <p:nvPr/>
        </p:nvSpPr>
        <p:spPr>
          <a:xfrm>
            <a:off x="308654" y="3784282"/>
            <a:ext cx="5164775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Rivers usually braided - abundant sediment supply - rivers coalesce </a:t>
            </a:r>
            <a:r>
              <a:rPr lang="en-AU" sz="1800" dirty="0"/>
              <a:t>and deposit large volumes of material - </a:t>
            </a:r>
            <a:r>
              <a:rPr lang="en-AU" sz="1800" b="1" dirty="0"/>
              <a:t>form</a:t>
            </a:r>
            <a:r>
              <a:rPr lang="en-AU" sz="1800" dirty="0"/>
              <a:t> </a:t>
            </a:r>
            <a:r>
              <a:rPr lang="en-AU" sz="1800" b="1" dirty="0"/>
              <a:t>outwash plains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4243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1C7266-E215-B648-2B87-B509A8C3C3E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2400" y="3924300"/>
            <a:ext cx="3911600" cy="2933700"/>
          </a:xfrm>
          <a:prstGeom prst="rect">
            <a:avLst/>
          </a:prstGeom>
        </p:spPr>
      </p:pic>
      <p:pic>
        <p:nvPicPr>
          <p:cNvPr id="3" name="Picture 2" descr="A large mountain in the background&#10;&#10;Description automatically generated">
            <a:extLst>
              <a:ext uri="{FF2B5EF4-FFF2-40B4-BE49-F238E27FC236}">
                <a16:creationId xmlns:a16="http://schemas.microsoft.com/office/drawing/2014/main" id="{7166D3FF-E6A7-0D49-1D04-1345A24E9DD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pic>
        <p:nvPicPr>
          <p:cNvPr id="4" name="Picture 3" descr="A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0907C80D-650A-EACF-8ED2-FA314DB1B3A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2400" y="-1"/>
            <a:ext cx="3911600" cy="3819525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D31CE420-3ABE-0E74-0720-64A38A060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Proglacial environments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0DBF5F-8659-6281-1CB3-C5A55A6C877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8E1FDAF-D2A2-523E-3F88-BE2942D15696}"/>
              </a:ext>
            </a:extLst>
          </p:cNvPr>
          <p:cNvSpPr txBox="1"/>
          <p:nvPr/>
        </p:nvSpPr>
        <p:spPr>
          <a:xfrm>
            <a:off x="245903" y="848412"/>
            <a:ext cx="42550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Transition to fluvial processes (e.g. sorting, bedload, and imbrication)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87641" y="3177700"/>
            <a:ext cx="4568217" cy="3424137"/>
            <a:chOff x="287641" y="3177700"/>
            <a:chExt cx="4568217" cy="3424137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87641" y="3177700"/>
              <a:ext cx="4568217" cy="3424137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828787" y="5643824"/>
              <a:ext cx="308930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… and aeolian deflation !!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4542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533140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mountain, nature, dirt&#10;&#10;Description automatically generated">
            <a:extLst>
              <a:ext uri="{FF2B5EF4-FFF2-40B4-BE49-F238E27FC236}">
                <a16:creationId xmlns:a16="http://schemas.microsoft.com/office/drawing/2014/main" id="{1B92E7FF-DA60-9629-E4AD-22C35D552E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891DEB09-FF74-49DD-4D76-25A2837043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Proglacial environments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57F6DF5-7021-D422-5B56-368CA24F5257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655630" y="977661"/>
            <a:ext cx="7764478" cy="4367519"/>
            <a:chOff x="655630" y="977661"/>
            <a:chExt cx="7764478" cy="4367519"/>
          </a:xfrm>
        </p:grpSpPr>
        <p:pic>
          <p:nvPicPr>
            <p:cNvPr id="5" name="Picture 4" descr="A picture containing outdoor, mountain, sky, nature&#10;&#10;Description automatically generated">
              <a:extLst>
                <a:ext uri="{FF2B5EF4-FFF2-40B4-BE49-F238E27FC236}">
                  <a16:creationId xmlns:a16="http://schemas.microsoft.com/office/drawing/2014/main" id="{162319DD-C88F-32C5-F8A6-B07444BA32B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5630" y="977661"/>
              <a:ext cx="7764478" cy="436751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3F3B91A-A11A-FA41-817A-71A40B95F1D2}"/>
                </a:ext>
              </a:extLst>
            </p:cNvPr>
            <p:cNvSpPr txBox="1"/>
            <p:nvPr/>
          </p:nvSpPr>
          <p:spPr>
            <a:xfrm>
              <a:off x="4350058" y="1091953"/>
              <a:ext cx="38587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Retreating glacier = Degradation (?)</a:t>
              </a:r>
              <a:endParaRPr lang="en-AU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DFA243E6-5EA1-6C54-CECF-1A96EAF7AAC4}"/>
              </a:ext>
            </a:extLst>
          </p:cNvPr>
          <p:cNvSpPr txBox="1"/>
          <p:nvPr/>
        </p:nvSpPr>
        <p:spPr>
          <a:xfrm>
            <a:off x="2504007" y="5916924"/>
            <a:ext cx="3692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Advancing glacier = Aggradation...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70200" y="1674128"/>
            <a:ext cx="733860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Term "</a:t>
            </a:r>
            <a:r>
              <a:rPr lang="en-US" b="1" dirty="0" err="1">
                <a:solidFill>
                  <a:schemeClr val="bg1"/>
                </a:solidFill>
              </a:rPr>
              <a:t>paraglacial</a:t>
            </a:r>
            <a:r>
              <a:rPr lang="en-US" dirty="0">
                <a:solidFill>
                  <a:schemeClr val="bg1"/>
                </a:solidFill>
              </a:rPr>
              <a:t>" to refer to changes in sediment yield (and discharge) as a result of the presence, and then retreat, of glaciers in a landscape… 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11303" y="3047989"/>
            <a:ext cx="3320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bg1"/>
                </a:solidFill>
              </a:rPr>
              <a:t>Paraglacial landscape response: long relaxation times... </a:t>
            </a:r>
          </a:p>
        </p:txBody>
      </p:sp>
    </p:spTree>
    <p:extLst>
      <p:ext uri="{BB962C8B-B14F-4D97-AF65-F5344CB8AC3E}">
        <p14:creationId xmlns:p14="http://schemas.microsoft.com/office/powerpoint/2010/main" val="2494656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B2D88331-BBFE-7CF3-8920-9FF0E8137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Paraglacial environments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4423D27-E28B-27C4-B7F3-3C559AFF91C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13" descr="npo0001a7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08960" y="2074550"/>
            <a:ext cx="5516592" cy="3353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4" descr="npo0001a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05106" y="1997843"/>
            <a:ext cx="5520447" cy="3469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Rectangle 8"/>
          <p:cNvSpPr/>
          <p:nvPr/>
        </p:nvSpPr>
        <p:spPr>
          <a:xfrm>
            <a:off x="135592" y="843918"/>
            <a:ext cx="578083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End moraines form at the stable toe of a glacier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Terminal moraines form at the farthest edge of flow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Recessional moraines form as retreating ice stalls</a:t>
            </a:r>
            <a:endParaRPr lang="de-DE" dirty="0"/>
          </a:p>
        </p:txBody>
      </p:sp>
      <p:grpSp>
        <p:nvGrpSpPr>
          <p:cNvPr id="5" name="Group 4"/>
          <p:cNvGrpSpPr/>
          <p:nvPr/>
        </p:nvGrpSpPr>
        <p:grpSpPr>
          <a:xfrm>
            <a:off x="5847090" y="219542"/>
            <a:ext cx="3296910" cy="3055337"/>
            <a:chOff x="5847090" y="219542"/>
            <a:chExt cx="3296910" cy="305533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478" t="7208" r="6853" b="4470"/>
            <a:stretch/>
          </p:blipFill>
          <p:spPr>
            <a:xfrm>
              <a:off x="5847090" y="219542"/>
              <a:ext cx="3082131" cy="1701594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F342D06-C114-0D30-27FC-4DCBCE83C8A6}"/>
                </a:ext>
              </a:extLst>
            </p:cNvPr>
            <p:cNvSpPr txBox="1"/>
            <p:nvPr/>
          </p:nvSpPr>
          <p:spPr>
            <a:xfrm>
              <a:off x="7604123" y="2074550"/>
              <a:ext cx="1539877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Kettle holes and lakes from  dead ice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135592" y="3826232"/>
            <a:ext cx="2345604" cy="2972096"/>
            <a:chOff x="135592" y="3826232"/>
            <a:chExt cx="2345604" cy="2972096"/>
          </a:xfrm>
        </p:grpSpPr>
        <p:sp>
          <p:nvSpPr>
            <p:cNvPr id="11" name="Rectangle 10"/>
            <p:cNvSpPr/>
            <p:nvPr/>
          </p:nvSpPr>
          <p:spPr>
            <a:xfrm>
              <a:off x="135592" y="3826232"/>
              <a:ext cx="175157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Drumlins: molded lodgment till</a:t>
              </a:r>
            </a:p>
          </p:txBody>
        </p:sp>
        <p:pic>
          <p:nvPicPr>
            <p:cNvPr id="12" name="Picture 9" descr="npo0001af"/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108" t="1565" r="1385" b="1474"/>
            <a:stretch/>
          </p:blipFill>
          <p:spPr bwMode="auto">
            <a:xfrm>
              <a:off x="198438" y="5047349"/>
              <a:ext cx="2282758" cy="1750979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Rectangle 12"/>
          <p:cNvSpPr/>
          <p:nvPr/>
        </p:nvSpPr>
        <p:spPr>
          <a:xfrm>
            <a:off x="135592" y="2051118"/>
            <a:ext cx="24336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Ground moraine is till left behind by rapid ice retreat (hummocky, flat land surface)</a:t>
            </a:r>
            <a:endParaRPr lang="de-DE" dirty="0"/>
          </a:p>
        </p:txBody>
      </p:sp>
      <p:grpSp>
        <p:nvGrpSpPr>
          <p:cNvPr id="16" name="Group 15"/>
          <p:cNvGrpSpPr/>
          <p:nvPr/>
        </p:nvGrpSpPr>
        <p:grpSpPr>
          <a:xfrm>
            <a:off x="2816153" y="5504721"/>
            <a:ext cx="5919014" cy="1313918"/>
            <a:chOff x="2816153" y="5504721"/>
            <a:chExt cx="5919014" cy="1313918"/>
          </a:xfrm>
        </p:grpSpPr>
        <p:sp>
          <p:nvSpPr>
            <p:cNvPr id="14" name="Rectangle 13"/>
            <p:cNvSpPr/>
            <p:nvPr/>
          </p:nvSpPr>
          <p:spPr>
            <a:xfrm>
              <a:off x="2816153" y="5544082"/>
              <a:ext cx="3552221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Eskers are long, sinuous ridges of sand and gravel - form as meltwater channels within or below ice</a:t>
              </a:r>
              <a:endParaRPr lang="de-DE" dirty="0"/>
            </a:p>
          </p:txBody>
        </p:sp>
        <p:pic>
          <p:nvPicPr>
            <p:cNvPr id="15" name="Picture 10" descr="npo0001bb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8374" y="5504721"/>
              <a:ext cx="2366793" cy="1313918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713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B2D88331-BBFE-7CF3-8920-9FF0E8137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Consequences of glaciations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4423D27-E28B-27C4-B7F3-3C559AFF91C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4850" y="60964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135411" y="1271385"/>
            <a:ext cx="3104117" cy="4360087"/>
            <a:chOff x="135411" y="1271385"/>
            <a:chExt cx="3104117" cy="4360087"/>
          </a:xfrm>
        </p:grpSpPr>
        <p:sp>
          <p:nvSpPr>
            <p:cNvPr id="6" name="Rectangle 5"/>
            <p:cNvSpPr/>
            <p:nvPr/>
          </p:nvSpPr>
          <p:spPr>
            <a:xfrm>
              <a:off x="135412" y="4708142"/>
              <a:ext cx="3104116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Subsidence and isostatic rebound (until today = 10s of ka)</a:t>
              </a:r>
            </a:p>
          </p:txBody>
        </p:sp>
        <p:grpSp>
          <p:nvGrpSpPr>
            <p:cNvPr id="19" name="Group 18"/>
            <p:cNvGrpSpPr/>
            <p:nvPr/>
          </p:nvGrpSpPr>
          <p:grpSpPr>
            <a:xfrm>
              <a:off x="135411" y="1271385"/>
              <a:ext cx="3104116" cy="3411633"/>
              <a:chOff x="135411" y="1271385"/>
              <a:chExt cx="3104116" cy="3411633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24635"/>
              <a:stretch/>
            </p:blipFill>
            <p:spPr>
              <a:xfrm>
                <a:off x="135411" y="1271385"/>
                <a:ext cx="3104116" cy="3411633"/>
              </a:xfrm>
              <a:prstGeom prst="rect">
                <a:avLst/>
              </a:prstGeom>
            </p:spPr>
          </p:pic>
          <p:sp>
            <p:nvSpPr>
              <p:cNvPr id="9" name="TextBox 8"/>
              <p:cNvSpPr txBox="1"/>
              <p:nvPr/>
            </p:nvSpPr>
            <p:spPr>
              <a:xfrm>
                <a:off x="260084" y="3406917"/>
                <a:ext cx="45878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3200" dirty="0">
                    <a:latin typeface="Arial Black" panose="020B0A04020102020204" pitchFamily="34" charset="0"/>
                  </a:rPr>
                  <a:t>3</a:t>
                </a:r>
              </a:p>
            </p:txBody>
          </p:sp>
        </p:grpSp>
      </p:grpSp>
      <p:sp>
        <p:nvSpPr>
          <p:cNvPr id="12" name="Rectangle 11"/>
          <p:cNvSpPr/>
          <p:nvPr/>
        </p:nvSpPr>
        <p:spPr>
          <a:xfrm>
            <a:off x="448932" y="700434"/>
            <a:ext cx="48808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Re-shaping of landscapes... (see above!!)</a:t>
            </a:r>
          </a:p>
        </p:txBody>
      </p:sp>
      <p:grpSp>
        <p:nvGrpSpPr>
          <p:cNvPr id="21" name="Group 20"/>
          <p:cNvGrpSpPr/>
          <p:nvPr/>
        </p:nvGrpSpPr>
        <p:grpSpPr>
          <a:xfrm>
            <a:off x="3313985" y="278764"/>
            <a:ext cx="5596982" cy="2062169"/>
            <a:chOff x="3313985" y="278764"/>
            <a:chExt cx="5596982" cy="2062169"/>
          </a:xfrm>
        </p:grpSpPr>
        <p:pic>
          <p:nvPicPr>
            <p:cNvPr id="4" name="Picture 10" descr="npo0001c4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5183" y="278764"/>
              <a:ext cx="2905784" cy="2062169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313985" y="1271385"/>
              <a:ext cx="261674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Sea level – Ice ages cause sea level to rise and fall</a:t>
              </a:r>
              <a:endParaRPr lang="de-DE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8262300" y="144066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3492998" y="2396334"/>
            <a:ext cx="5651002" cy="4049477"/>
            <a:chOff x="3492998" y="2396334"/>
            <a:chExt cx="5651002" cy="4049477"/>
          </a:xfrm>
        </p:grpSpPr>
        <p:sp>
          <p:nvSpPr>
            <p:cNvPr id="10" name="Rectangle 9"/>
            <p:cNvSpPr/>
            <p:nvPr/>
          </p:nvSpPr>
          <p:spPr>
            <a:xfrm>
              <a:off x="6835465" y="4414486"/>
              <a:ext cx="2308535" cy="20313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altLang="de-DE" dirty="0"/>
                <a:t>Drainage:</a:t>
              </a:r>
            </a:p>
            <a:p>
              <a:r>
                <a:rPr lang="en-US" altLang="de-DE" dirty="0"/>
                <a:t> </a:t>
              </a:r>
            </a:p>
            <a:p>
              <a:pPr marL="400050" indent="-400050">
                <a:buAutoNum type="romanLcParenBoth"/>
              </a:pPr>
              <a:r>
                <a:rPr lang="en-US" altLang="de-DE" dirty="0"/>
                <a:t>re-plumbing river systems </a:t>
              </a:r>
            </a:p>
            <a:p>
              <a:pPr marL="400050" indent="-400050">
                <a:buAutoNum type="romanLcParenBoth"/>
              </a:pPr>
              <a:r>
                <a:rPr lang="en-US" altLang="de-DE" dirty="0"/>
                <a:t>large</a:t>
              </a:r>
              <a:r>
                <a:rPr lang="en-US" dirty="0"/>
                <a:t> glacial lakes</a:t>
              </a:r>
            </a:p>
            <a:p>
              <a:pPr marL="400050" indent="-400050">
                <a:buAutoNum type="romanLcParenBoth"/>
              </a:pPr>
              <a:r>
                <a:rPr lang="en-US" dirty="0"/>
                <a:t>mega-flooding</a:t>
              </a:r>
              <a:endParaRPr lang="de-DE" dirty="0"/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492998" y="2396334"/>
              <a:ext cx="5384302" cy="1962751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3601451" y="3716305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90111" y="4500255"/>
            <a:ext cx="6738706" cy="2079671"/>
            <a:chOff x="90111" y="4500255"/>
            <a:chExt cx="6738706" cy="2079671"/>
          </a:xfrm>
        </p:grpSpPr>
        <p:sp>
          <p:nvSpPr>
            <p:cNvPr id="15" name="Rectangle 14"/>
            <p:cNvSpPr/>
            <p:nvPr/>
          </p:nvSpPr>
          <p:spPr>
            <a:xfrm>
              <a:off x="90111" y="5656596"/>
              <a:ext cx="3549953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Interaction of ice sheets and atmosphere-ocean system, weather patterns change </a:t>
              </a:r>
              <a:endParaRPr lang="de-DE" dirty="0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465" t="1873" r="2437" b="1958"/>
            <a:stretch/>
          </p:blipFill>
          <p:spPr>
            <a:xfrm>
              <a:off x="3492998" y="4500255"/>
              <a:ext cx="3335819" cy="2041138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3499647" y="5722030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latin typeface="Arial Black" panose="020B0A04020102020204" pitchFamily="34" charset="0"/>
                </a:rPr>
                <a:t>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5074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439" y="871539"/>
            <a:ext cx="6840468" cy="56324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Past and Present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7117847" y="3058316"/>
            <a:ext cx="20261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Reconstruction of ice sheet extent and dynamics through mapping and analysis of glacial landforms and landform assemblages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55801" y="130447"/>
            <a:ext cx="2621499" cy="2621499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7383847" y="847580"/>
            <a:ext cx="345793" cy="29210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0769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Past and Present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FBDF1EE-E2A7-B064-3364-820C7700B471}"/>
              </a:ext>
            </a:extLst>
          </p:cNvPr>
          <p:cNvSpPr txBox="1"/>
          <p:nvPr/>
        </p:nvSpPr>
        <p:spPr>
          <a:xfrm>
            <a:off x="145870" y="707531"/>
            <a:ext cx="3360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Interpretation of climate from past valley glaciers: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53562" y="300038"/>
            <a:ext cx="4195864" cy="272374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49800" y="1353862"/>
            <a:ext cx="3492230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Long-term snowline (ELA)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Fairly consistent among neighboring valleys (in a given climate)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Approximates the 0°C isotherm</a:t>
            </a:r>
            <a:endParaRPr lang="de-DE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550" y="3315338"/>
            <a:ext cx="3458789" cy="3110756"/>
          </a:xfrm>
          <a:prstGeom prst="rect">
            <a:avLst/>
          </a:prstGeom>
        </p:spPr>
      </p:pic>
      <p:sp>
        <p:nvSpPr>
          <p:cNvPr id="12" name="Oval 11"/>
          <p:cNvSpPr/>
          <p:nvPr/>
        </p:nvSpPr>
        <p:spPr>
          <a:xfrm>
            <a:off x="1440453" y="3976095"/>
            <a:ext cx="330740" cy="33074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9" name="Group 8"/>
          <p:cNvGrpSpPr/>
          <p:nvPr/>
        </p:nvGrpSpPr>
        <p:grpSpPr>
          <a:xfrm>
            <a:off x="1605823" y="4802221"/>
            <a:ext cx="948364" cy="330740"/>
            <a:chOff x="1605823" y="4802221"/>
            <a:chExt cx="948364" cy="330740"/>
          </a:xfrm>
        </p:grpSpPr>
        <p:cxnSp>
          <p:nvCxnSpPr>
            <p:cNvPr id="10" name="Straight Arrow Connector 9"/>
            <p:cNvCxnSpPr/>
            <p:nvPr/>
          </p:nvCxnSpPr>
          <p:spPr>
            <a:xfrm>
              <a:off x="1605823" y="4967591"/>
              <a:ext cx="839062" cy="6486"/>
            </a:xfrm>
            <a:prstGeom prst="straightConnector1">
              <a:avLst/>
            </a:prstGeom>
            <a:ln w="12700">
              <a:solidFill>
                <a:srgbClr val="00206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/>
            <p:cNvSpPr/>
            <p:nvPr/>
          </p:nvSpPr>
          <p:spPr>
            <a:xfrm>
              <a:off x="2223447" y="4802221"/>
              <a:ext cx="330740" cy="33074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4453562" y="3353032"/>
            <a:ext cx="369863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de-DE" dirty="0"/>
              <a:t>AAR (Accumulation-area ratio)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de-DE" dirty="0"/>
              <a:t>MELM (Max. Elevation of lateral moraine)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de-DE" dirty="0"/>
              <a:t>THAR (Toe-to-headwall ratio)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de-DE" dirty="0"/>
              <a:t>Others...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135419" y="5390441"/>
            <a:ext cx="4822531" cy="1200329"/>
            <a:chOff x="4135419" y="5390441"/>
            <a:chExt cx="4822531" cy="1200329"/>
          </a:xfrm>
        </p:grpSpPr>
        <p:sp>
          <p:nvSpPr>
            <p:cNvPr id="8" name="Rectangle 7"/>
            <p:cNvSpPr/>
            <p:nvPr/>
          </p:nvSpPr>
          <p:spPr>
            <a:xfrm>
              <a:off x="4135419" y="5390441"/>
              <a:ext cx="4572000" cy="1200329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en-US" dirty="0"/>
                <a:t>… Assumptions: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FF0000"/>
                  </a:solidFill>
                </a:rPr>
                <a:t>Past lapse rate is same as modern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FF0000"/>
                  </a:solidFill>
                </a:rPr>
                <a:t>Snowfall has been constant…</a:t>
              </a:r>
            </a:p>
            <a:p>
              <a:pPr marL="742950" lvl="1" indent="-285750">
                <a:buFont typeface="Arial" panose="020B0604020202020204" pitchFamily="34" charset="0"/>
                <a:buChar char="•"/>
              </a:pPr>
              <a:r>
                <a:rPr lang="en-US" dirty="0"/>
                <a:t>… physical models can help</a:t>
              </a:r>
              <a:endParaRPr lang="de-DE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8616190" y="5605884"/>
              <a:ext cx="34176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FF0000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617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781AEE05-C9AD-5B25-A2F6-9A23D7234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Past and Present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3B5AEBD-4EEB-C2EA-0603-46C7ECB93D2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43"/>
          <p:cNvGrpSpPr/>
          <p:nvPr/>
        </p:nvGrpSpPr>
        <p:grpSpPr>
          <a:xfrm>
            <a:off x="4094195" y="4386904"/>
            <a:ext cx="4758001" cy="1885918"/>
            <a:chOff x="4094195" y="4386904"/>
            <a:chExt cx="4758001" cy="1885918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37638" y="4386904"/>
              <a:ext cx="2514558" cy="1885918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sp>
          <p:nvSpPr>
            <p:cNvPr id="15" name="Oval 14"/>
            <p:cNvSpPr/>
            <p:nvPr/>
          </p:nvSpPr>
          <p:spPr>
            <a:xfrm>
              <a:off x="4094195" y="5162945"/>
              <a:ext cx="265890" cy="252919"/>
            </a:xfrm>
            <a:prstGeom prst="ellipse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16" name="Straight Connector 15"/>
            <p:cNvCxnSpPr>
              <a:endCxn id="8" idx="1"/>
            </p:cNvCxnSpPr>
            <p:nvPr/>
          </p:nvCxnSpPr>
          <p:spPr>
            <a:xfrm>
              <a:off x="4360085" y="5294038"/>
              <a:ext cx="1977553" cy="3582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6337638" y="5626491"/>
              <a:ext cx="14963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Dating moraines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525796" y="2354009"/>
            <a:ext cx="1475980" cy="923330"/>
            <a:chOff x="525796" y="2354009"/>
            <a:chExt cx="1475980" cy="923330"/>
          </a:xfrm>
        </p:grpSpPr>
        <p:sp>
          <p:nvSpPr>
            <p:cNvPr id="24" name="Oval 23"/>
            <p:cNvSpPr/>
            <p:nvPr/>
          </p:nvSpPr>
          <p:spPr>
            <a:xfrm>
              <a:off x="1612670" y="2614755"/>
              <a:ext cx="389106" cy="373892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25796" y="2354009"/>
              <a:ext cx="114736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/>
                <a:t>Onset lateral moraine</a:t>
              </a: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1757463" y="2808050"/>
            <a:ext cx="3474843" cy="2830521"/>
            <a:chOff x="1757463" y="2808050"/>
            <a:chExt cx="3474843" cy="2830521"/>
          </a:xfrm>
        </p:grpSpPr>
        <p:sp>
          <p:nvSpPr>
            <p:cNvPr id="27" name="Freeform 26"/>
            <p:cNvSpPr/>
            <p:nvPr/>
          </p:nvSpPr>
          <p:spPr>
            <a:xfrm>
              <a:off x="1757463" y="2808050"/>
              <a:ext cx="3474843" cy="2830521"/>
            </a:xfrm>
            <a:custGeom>
              <a:avLst/>
              <a:gdLst>
                <a:gd name="connsiteX0" fmla="*/ 0 w 3729802"/>
                <a:gd name="connsiteY0" fmla="*/ 78545 h 2909065"/>
                <a:gd name="connsiteX1" fmla="*/ 291829 w 3729802"/>
                <a:gd name="connsiteY1" fmla="*/ 46120 h 2909065"/>
                <a:gd name="connsiteX2" fmla="*/ 635540 w 3729802"/>
                <a:gd name="connsiteY2" fmla="*/ 324979 h 2909065"/>
                <a:gd name="connsiteX3" fmla="*/ 830093 w 3729802"/>
                <a:gd name="connsiteY3" fmla="*/ 1051311 h 2909065"/>
                <a:gd name="connsiteX4" fmla="*/ 596629 w 3729802"/>
                <a:gd name="connsiteY4" fmla="*/ 1823039 h 2909065"/>
                <a:gd name="connsiteX5" fmla="*/ 765242 w 3729802"/>
                <a:gd name="connsiteY5" fmla="*/ 2341847 h 2909065"/>
                <a:gd name="connsiteX6" fmla="*/ 1835285 w 3729802"/>
                <a:gd name="connsiteY6" fmla="*/ 2886596 h 2909065"/>
                <a:gd name="connsiteX7" fmla="*/ 2665378 w 3729802"/>
                <a:gd name="connsiteY7" fmla="*/ 2795805 h 2909065"/>
                <a:gd name="connsiteX8" fmla="*/ 2808051 w 3729802"/>
                <a:gd name="connsiteY8" fmla="*/ 2711498 h 2909065"/>
                <a:gd name="connsiteX9" fmla="*/ 2405974 w 3729802"/>
                <a:gd name="connsiteY9" fmla="*/ 2276996 h 2909065"/>
                <a:gd name="connsiteX10" fmla="*/ 2762655 w 3729802"/>
                <a:gd name="connsiteY10" fmla="*/ 1518239 h 2909065"/>
                <a:gd name="connsiteX11" fmla="*/ 3073940 w 3729802"/>
                <a:gd name="connsiteY11" fmla="*/ 1330171 h 2909065"/>
                <a:gd name="connsiteX12" fmla="*/ 3527897 w 3729802"/>
                <a:gd name="connsiteY12" fmla="*/ 558443 h 2909065"/>
                <a:gd name="connsiteX13" fmla="*/ 3631659 w 3729802"/>
                <a:gd name="connsiteY13" fmla="*/ 318494 h 2909065"/>
                <a:gd name="connsiteX14" fmla="*/ 2127114 w 3729802"/>
                <a:gd name="connsiteY14" fmla="*/ 156366 h 2909065"/>
                <a:gd name="connsiteX15" fmla="*/ 907914 w 3729802"/>
                <a:gd name="connsiteY15" fmla="*/ 130426 h 2909065"/>
                <a:gd name="connsiteX16" fmla="*/ 201038 w 3729802"/>
                <a:gd name="connsiteY16" fmla="*/ 7209 h 2909065"/>
                <a:gd name="connsiteX17" fmla="*/ 239948 w 3729802"/>
                <a:gd name="connsiteY17" fmla="*/ 52605 h 2909065"/>
                <a:gd name="connsiteX18" fmla="*/ 674451 w 3729802"/>
                <a:gd name="connsiteY18" fmla="*/ 363890 h 2909065"/>
                <a:gd name="connsiteX0" fmla="*/ 0 w 3729802"/>
                <a:gd name="connsiteY0" fmla="*/ 78545 h 2909065"/>
                <a:gd name="connsiteX1" fmla="*/ 291829 w 3729802"/>
                <a:gd name="connsiteY1" fmla="*/ 46120 h 2909065"/>
                <a:gd name="connsiteX2" fmla="*/ 719847 w 3729802"/>
                <a:gd name="connsiteY2" fmla="*/ 448196 h 2909065"/>
                <a:gd name="connsiteX3" fmla="*/ 830093 w 3729802"/>
                <a:gd name="connsiteY3" fmla="*/ 1051311 h 2909065"/>
                <a:gd name="connsiteX4" fmla="*/ 596629 w 3729802"/>
                <a:gd name="connsiteY4" fmla="*/ 1823039 h 2909065"/>
                <a:gd name="connsiteX5" fmla="*/ 765242 w 3729802"/>
                <a:gd name="connsiteY5" fmla="*/ 2341847 h 2909065"/>
                <a:gd name="connsiteX6" fmla="*/ 1835285 w 3729802"/>
                <a:gd name="connsiteY6" fmla="*/ 2886596 h 2909065"/>
                <a:gd name="connsiteX7" fmla="*/ 2665378 w 3729802"/>
                <a:gd name="connsiteY7" fmla="*/ 2795805 h 2909065"/>
                <a:gd name="connsiteX8" fmla="*/ 2808051 w 3729802"/>
                <a:gd name="connsiteY8" fmla="*/ 2711498 h 2909065"/>
                <a:gd name="connsiteX9" fmla="*/ 2405974 w 3729802"/>
                <a:gd name="connsiteY9" fmla="*/ 2276996 h 2909065"/>
                <a:gd name="connsiteX10" fmla="*/ 2762655 w 3729802"/>
                <a:gd name="connsiteY10" fmla="*/ 1518239 h 2909065"/>
                <a:gd name="connsiteX11" fmla="*/ 3073940 w 3729802"/>
                <a:gd name="connsiteY11" fmla="*/ 1330171 h 2909065"/>
                <a:gd name="connsiteX12" fmla="*/ 3527897 w 3729802"/>
                <a:gd name="connsiteY12" fmla="*/ 558443 h 2909065"/>
                <a:gd name="connsiteX13" fmla="*/ 3631659 w 3729802"/>
                <a:gd name="connsiteY13" fmla="*/ 318494 h 2909065"/>
                <a:gd name="connsiteX14" fmla="*/ 2127114 w 3729802"/>
                <a:gd name="connsiteY14" fmla="*/ 156366 h 2909065"/>
                <a:gd name="connsiteX15" fmla="*/ 907914 w 3729802"/>
                <a:gd name="connsiteY15" fmla="*/ 130426 h 2909065"/>
                <a:gd name="connsiteX16" fmla="*/ 201038 w 3729802"/>
                <a:gd name="connsiteY16" fmla="*/ 7209 h 2909065"/>
                <a:gd name="connsiteX17" fmla="*/ 239948 w 3729802"/>
                <a:gd name="connsiteY17" fmla="*/ 52605 h 2909065"/>
                <a:gd name="connsiteX18" fmla="*/ 674451 w 3729802"/>
                <a:gd name="connsiteY18" fmla="*/ 363890 h 2909065"/>
                <a:gd name="connsiteX0" fmla="*/ 0 w 3729802"/>
                <a:gd name="connsiteY0" fmla="*/ 79025 h 2909545"/>
                <a:gd name="connsiteX1" fmla="*/ 291829 w 3729802"/>
                <a:gd name="connsiteY1" fmla="*/ 46600 h 2909545"/>
                <a:gd name="connsiteX2" fmla="*/ 719847 w 3729802"/>
                <a:gd name="connsiteY2" fmla="*/ 448676 h 2909545"/>
                <a:gd name="connsiteX3" fmla="*/ 830093 w 3729802"/>
                <a:gd name="connsiteY3" fmla="*/ 1051791 h 2909545"/>
                <a:gd name="connsiteX4" fmla="*/ 596629 w 3729802"/>
                <a:gd name="connsiteY4" fmla="*/ 1823519 h 2909545"/>
                <a:gd name="connsiteX5" fmla="*/ 765242 w 3729802"/>
                <a:gd name="connsiteY5" fmla="*/ 2342327 h 2909545"/>
                <a:gd name="connsiteX6" fmla="*/ 1835285 w 3729802"/>
                <a:gd name="connsiteY6" fmla="*/ 2887076 h 2909545"/>
                <a:gd name="connsiteX7" fmla="*/ 2665378 w 3729802"/>
                <a:gd name="connsiteY7" fmla="*/ 2796285 h 2909545"/>
                <a:gd name="connsiteX8" fmla="*/ 2808051 w 3729802"/>
                <a:gd name="connsiteY8" fmla="*/ 2711978 h 2909545"/>
                <a:gd name="connsiteX9" fmla="*/ 2405974 w 3729802"/>
                <a:gd name="connsiteY9" fmla="*/ 2277476 h 2909545"/>
                <a:gd name="connsiteX10" fmla="*/ 2762655 w 3729802"/>
                <a:gd name="connsiteY10" fmla="*/ 1518719 h 2909545"/>
                <a:gd name="connsiteX11" fmla="*/ 3073940 w 3729802"/>
                <a:gd name="connsiteY11" fmla="*/ 1330651 h 2909545"/>
                <a:gd name="connsiteX12" fmla="*/ 3527897 w 3729802"/>
                <a:gd name="connsiteY12" fmla="*/ 558923 h 2909545"/>
                <a:gd name="connsiteX13" fmla="*/ 3631659 w 3729802"/>
                <a:gd name="connsiteY13" fmla="*/ 318974 h 2909545"/>
                <a:gd name="connsiteX14" fmla="*/ 2127114 w 3729802"/>
                <a:gd name="connsiteY14" fmla="*/ 156846 h 2909545"/>
                <a:gd name="connsiteX15" fmla="*/ 907914 w 3729802"/>
                <a:gd name="connsiteY15" fmla="*/ 130906 h 2909545"/>
                <a:gd name="connsiteX16" fmla="*/ 201038 w 3729802"/>
                <a:gd name="connsiteY16" fmla="*/ 7689 h 2909545"/>
                <a:gd name="connsiteX17" fmla="*/ 239948 w 3729802"/>
                <a:gd name="connsiteY17" fmla="*/ 53085 h 2909545"/>
                <a:gd name="connsiteX18" fmla="*/ 473412 w 3729802"/>
                <a:gd name="connsiteY18" fmla="*/ 377340 h 2909545"/>
                <a:gd name="connsiteX0" fmla="*/ 0 w 3729802"/>
                <a:gd name="connsiteY0" fmla="*/ 79025 h 2909545"/>
                <a:gd name="connsiteX1" fmla="*/ 291829 w 3729802"/>
                <a:gd name="connsiteY1" fmla="*/ 46600 h 2909545"/>
                <a:gd name="connsiteX2" fmla="*/ 719847 w 3729802"/>
                <a:gd name="connsiteY2" fmla="*/ 448676 h 2909545"/>
                <a:gd name="connsiteX3" fmla="*/ 830093 w 3729802"/>
                <a:gd name="connsiteY3" fmla="*/ 1051791 h 2909545"/>
                <a:gd name="connsiteX4" fmla="*/ 596629 w 3729802"/>
                <a:gd name="connsiteY4" fmla="*/ 1823519 h 2909545"/>
                <a:gd name="connsiteX5" fmla="*/ 765242 w 3729802"/>
                <a:gd name="connsiteY5" fmla="*/ 2342327 h 2909545"/>
                <a:gd name="connsiteX6" fmla="*/ 1835285 w 3729802"/>
                <a:gd name="connsiteY6" fmla="*/ 2887076 h 2909545"/>
                <a:gd name="connsiteX7" fmla="*/ 2665378 w 3729802"/>
                <a:gd name="connsiteY7" fmla="*/ 2796285 h 2909545"/>
                <a:gd name="connsiteX8" fmla="*/ 2808051 w 3729802"/>
                <a:gd name="connsiteY8" fmla="*/ 2711978 h 2909545"/>
                <a:gd name="connsiteX9" fmla="*/ 2405974 w 3729802"/>
                <a:gd name="connsiteY9" fmla="*/ 2277476 h 2909545"/>
                <a:gd name="connsiteX10" fmla="*/ 2762655 w 3729802"/>
                <a:gd name="connsiteY10" fmla="*/ 1518719 h 2909545"/>
                <a:gd name="connsiteX11" fmla="*/ 3073940 w 3729802"/>
                <a:gd name="connsiteY11" fmla="*/ 1330651 h 2909545"/>
                <a:gd name="connsiteX12" fmla="*/ 3527897 w 3729802"/>
                <a:gd name="connsiteY12" fmla="*/ 558923 h 2909545"/>
                <a:gd name="connsiteX13" fmla="*/ 3631659 w 3729802"/>
                <a:gd name="connsiteY13" fmla="*/ 318974 h 2909545"/>
                <a:gd name="connsiteX14" fmla="*/ 2127114 w 3729802"/>
                <a:gd name="connsiteY14" fmla="*/ 156846 h 2909545"/>
                <a:gd name="connsiteX15" fmla="*/ 907914 w 3729802"/>
                <a:gd name="connsiteY15" fmla="*/ 130906 h 2909545"/>
                <a:gd name="connsiteX16" fmla="*/ 201038 w 3729802"/>
                <a:gd name="connsiteY16" fmla="*/ 7689 h 2909545"/>
                <a:gd name="connsiteX17" fmla="*/ 239948 w 3729802"/>
                <a:gd name="connsiteY17" fmla="*/ 53085 h 2909545"/>
                <a:gd name="connsiteX0" fmla="*/ 140299 w 3578272"/>
                <a:gd name="connsiteY0" fmla="*/ 46600 h 2909545"/>
                <a:gd name="connsiteX1" fmla="*/ 568317 w 3578272"/>
                <a:gd name="connsiteY1" fmla="*/ 448676 h 2909545"/>
                <a:gd name="connsiteX2" fmla="*/ 678563 w 3578272"/>
                <a:gd name="connsiteY2" fmla="*/ 1051791 h 2909545"/>
                <a:gd name="connsiteX3" fmla="*/ 445099 w 3578272"/>
                <a:gd name="connsiteY3" fmla="*/ 1823519 h 2909545"/>
                <a:gd name="connsiteX4" fmla="*/ 613712 w 3578272"/>
                <a:gd name="connsiteY4" fmla="*/ 2342327 h 2909545"/>
                <a:gd name="connsiteX5" fmla="*/ 1683755 w 3578272"/>
                <a:gd name="connsiteY5" fmla="*/ 2887076 h 2909545"/>
                <a:gd name="connsiteX6" fmla="*/ 2513848 w 3578272"/>
                <a:gd name="connsiteY6" fmla="*/ 2796285 h 2909545"/>
                <a:gd name="connsiteX7" fmla="*/ 2656521 w 3578272"/>
                <a:gd name="connsiteY7" fmla="*/ 2711978 h 2909545"/>
                <a:gd name="connsiteX8" fmla="*/ 2254444 w 3578272"/>
                <a:gd name="connsiteY8" fmla="*/ 2277476 h 2909545"/>
                <a:gd name="connsiteX9" fmla="*/ 2611125 w 3578272"/>
                <a:gd name="connsiteY9" fmla="*/ 1518719 h 2909545"/>
                <a:gd name="connsiteX10" fmla="*/ 2922410 w 3578272"/>
                <a:gd name="connsiteY10" fmla="*/ 1330651 h 2909545"/>
                <a:gd name="connsiteX11" fmla="*/ 3376367 w 3578272"/>
                <a:gd name="connsiteY11" fmla="*/ 558923 h 2909545"/>
                <a:gd name="connsiteX12" fmla="*/ 3480129 w 3578272"/>
                <a:gd name="connsiteY12" fmla="*/ 318974 h 2909545"/>
                <a:gd name="connsiteX13" fmla="*/ 1975584 w 3578272"/>
                <a:gd name="connsiteY13" fmla="*/ 156846 h 2909545"/>
                <a:gd name="connsiteX14" fmla="*/ 756384 w 3578272"/>
                <a:gd name="connsiteY14" fmla="*/ 130906 h 2909545"/>
                <a:gd name="connsiteX15" fmla="*/ 49508 w 3578272"/>
                <a:gd name="connsiteY15" fmla="*/ 7689 h 2909545"/>
                <a:gd name="connsiteX16" fmla="*/ 88418 w 3578272"/>
                <a:gd name="connsiteY16" fmla="*/ 53085 h 2909545"/>
                <a:gd name="connsiteX0" fmla="*/ 90791 w 3528764"/>
                <a:gd name="connsiteY0" fmla="*/ 38911 h 2901856"/>
                <a:gd name="connsiteX1" fmla="*/ 518809 w 3528764"/>
                <a:gd name="connsiteY1" fmla="*/ 440987 h 2901856"/>
                <a:gd name="connsiteX2" fmla="*/ 629055 w 3528764"/>
                <a:gd name="connsiteY2" fmla="*/ 1044102 h 2901856"/>
                <a:gd name="connsiteX3" fmla="*/ 395591 w 3528764"/>
                <a:gd name="connsiteY3" fmla="*/ 1815830 h 2901856"/>
                <a:gd name="connsiteX4" fmla="*/ 564204 w 3528764"/>
                <a:gd name="connsiteY4" fmla="*/ 2334638 h 2901856"/>
                <a:gd name="connsiteX5" fmla="*/ 1634247 w 3528764"/>
                <a:gd name="connsiteY5" fmla="*/ 2879387 h 2901856"/>
                <a:gd name="connsiteX6" fmla="*/ 2464340 w 3528764"/>
                <a:gd name="connsiteY6" fmla="*/ 2788596 h 2901856"/>
                <a:gd name="connsiteX7" fmla="*/ 2607013 w 3528764"/>
                <a:gd name="connsiteY7" fmla="*/ 2704289 h 2901856"/>
                <a:gd name="connsiteX8" fmla="*/ 2204936 w 3528764"/>
                <a:gd name="connsiteY8" fmla="*/ 2269787 h 2901856"/>
                <a:gd name="connsiteX9" fmla="*/ 2561617 w 3528764"/>
                <a:gd name="connsiteY9" fmla="*/ 1511030 h 2901856"/>
                <a:gd name="connsiteX10" fmla="*/ 2872902 w 3528764"/>
                <a:gd name="connsiteY10" fmla="*/ 1322962 h 2901856"/>
                <a:gd name="connsiteX11" fmla="*/ 3326859 w 3528764"/>
                <a:gd name="connsiteY11" fmla="*/ 551234 h 2901856"/>
                <a:gd name="connsiteX12" fmla="*/ 3430621 w 3528764"/>
                <a:gd name="connsiteY12" fmla="*/ 311285 h 2901856"/>
                <a:gd name="connsiteX13" fmla="*/ 1926076 w 3528764"/>
                <a:gd name="connsiteY13" fmla="*/ 149157 h 2901856"/>
                <a:gd name="connsiteX14" fmla="*/ 706876 w 3528764"/>
                <a:gd name="connsiteY14" fmla="*/ 123217 h 2901856"/>
                <a:gd name="connsiteX15" fmla="*/ 0 w 3528764"/>
                <a:gd name="connsiteY15" fmla="*/ 0 h 2901856"/>
                <a:gd name="connsiteX0" fmla="*/ 90791 w 3523534"/>
                <a:gd name="connsiteY0" fmla="*/ 38911 h 2901856"/>
                <a:gd name="connsiteX1" fmla="*/ 518809 w 3523534"/>
                <a:gd name="connsiteY1" fmla="*/ 440987 h 2901856"/>
                <a:gd name="connsiteX2" fmla="*/ 629055 w 3523534"/>
                <a:gd name="connsiteY2" fmla="*/ 1044102 h 2901856"/>
                <a:gd name="connsiteX3" fmla="*/ 395591 w 3523534"/>
                <a:gd name="connsiteY3" fmla="*/ 1815830 h 2901856"/>
                <a:gd name="connsiteX4" fmla="*/ 564204 w 3523534"/>
                <a:gd name="connsiteY4" fmla="*/ 2334638 h 2901856"/>
                <a:gd name="connsiteX5" fmla="*/ 1634247 w 3523534"/>
                <a:gd name="connsiteY5" fmla="*/ 2879387 h 2901856"/>
                <a:gd name="connsiteX6" fmla="*/ 2464340 w 3523534"/>
                <a:gd name="connsiteY6" fmla="*/ 2788596 h 2901856"/>
                <a:gd name="connsiteX7" fmla="*/ 2607013 w 3523534"/>
                <a:gd name="connsiteY7" fmla="*/ 2704289 h 2901856"/>
                <a:gd name="connsiteX8" fmla="*/ 2204936 w 3523534"/>
                <a:gd name="connsiteY8" fmla="*/ 2269787 h 2901856"/>
                <a:gd name="connsiteX9" fmla="*/ 2561617 w 3523534"/>
                <a:gd name="connsiteY9" fmla="*/ 1511030 h 2901856"/>
                <a:gd name="connsiteX10" fmla="*/ 2872902 w 3523534"/>
                <a:gd name="connsiteY10" fmla="*/ 1322962 h 2901856"/>
                <a:gd name="connsiteX11" fmla="*/ 3326859 w 3523534"/>
                <a:gd name="connsiteY11" fmla="*/ 551234 h 2901856"/>
                <a:gd name="connsiteX12" fmla="*/ 3424136 w 3523534"/>
                <a:gd name="connsiteY12" fmla="*/ 304800 h 2901856"/>
                <a:gd name="connsiteX13" fmla="*/ 1926076 w 3523534"/>
                <a:gd name="connsiteY13" fmla="*/ 149157 h 2901856"/>
                <a:gd name="connsiteX14" fmla="*/ 706876 w 3523534"/>
                <a:gd name="connsiteY14" fmla="*/ 123217 h 2901856"/>
                <a:gd name="connsiteX15" fmla="*/ 0 w 3523534"/>
                <a:gd name="connsiteY15" fmla="*/ 0 h 2901856"/>
                <a:gd name="connsiteX0" fmla="*/ 90791 w 3474843"/>
                <a:gd name="connsiteY0" fmla="*/ 38911 h 2901856"/>
                <a:gd name="connsiteX1" fmla="*/ 518809 w 3474843"/>
                <a:gd name="connsiteY1" fmla="*/ 440987 h 2901856"/>
                <a:gd name="connsiteX2" fmla="*/ 629055 w 3474843"/>
                <a:gd name="connsiteY2" fmla="*/ 1044102 h 2901856"/>
                <a:gd name="connsiteX3" fmla="*/ 395591 w 3474843"/>
                <a:gd name="connsiteY3" fmla="*/ 1815830 h 2901856"/>
                <a:gd name="connsiteX4" fmla="*/ 564204 w 3474843"/>
                <a:gd name="connsiteY4" fmla="*/ 2334638 h 2901856"/>
                <a:gd name="connsiteX5" fmla="*/ 1634247 w 3474843"/>
                <a:gd name="connsiteY5" fmla="*/ 2879387 h 2901856"/>
                <a:gd name="connsiteX6" fmla="*/ 2464340 w 3474843"/>
                <a:gd name="connsiteY6" fmla="*/ 2788596 h 2901856"/>
                <a:gd name="connsiteX7" fmla="*/ 2607013 w 3474843"/>
                <a:gd name="connsiteY7" fmla="*/ 2704289 h 2901856"/>
                <a:gd name="connsiteX8" fmla="*/ 2204936 w 3474843"/>
                <a:gd name="connsiteY8" fmla="*/ 2269787 h 2901856"/>
                <a:gd name="connsiteX9" fmla="*/ 2561617 w 3474843"/>
                <a:gd name="connsiteY9" fmla="*/ 1511030 h 2901856"/>
                <a:gd name="connsiteX10" fmla="*/ 2872902 w 3474843"/>
                <a:gd name="connsiteY10" fmla="*/ 1322962 h 2901856"/>
                <a:gd name="connsiteX11" fmla="*/ 3326859 w 3474843"/>
                <a:gd name="connsiteY11" fmla="*/ 551234 h 2901856"/>
                <a:gd name="connsiteX12" fmla="*/ 3424136 w 3474843"/>
                <a:gd name="connsiteY12" fmla="*/ 304800 h 2901856"/>
                <a:gd name="connsiteX13" fmla="*/ 1926076 w 3474843"/>
                <a:gd name="connsiteY13" fmla="*/ 149157 h 2901856"/>
                <a:gd name="connsiteX14" fmla="*/ 706876 w 3474843"/>
                <a:gd name="connsiteY14" fmla="*/ 123217 h 2901856"/>
                <a:gd name="connsiteX15" fmla="*/ 0 w 3474843"/>
                <a:gd name="connsiteY15" fmla="*/ 0 h 2901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74843" h="2901856">
                  <a:moveTo>
                    <a:pt x="90791" y="38911"/>
                  </a:moveTo>
                  <a:cubicBezTo>
                    <a:pt x="210766" y="100520"/>
                    <a:pt x="429098" y="273455"/>
                    <a:pt x="518809" y="440987"/>
                  </a:cubicBezTo>
                  <a:cubicBezTo>
                    <a:pt x="608520" y="608519"/>
                    <a:pt x="649591" y="814962"/>
                    <a:pt x="629055" y="1044102"/>
                  </a:cubicBezTo>
                  <a:cubicBezTo>
                    <a:pt x="608519" y="1273242"/>
                    <a:pt x="406399" y="1600741"/>
                    <a:pt x="395591" y="1815830"/>
                  </a:cubicBezTo>
                  <a:cubicBezTo>
                    <a:pt x="384783" y="2030919"/>
                    <a:pt x="357761" y="2157379"/>
                    <a:pt x="564204" y="2334638"/>
                  </a:cubicBezTo>
                  <a:cubicBezTo>
                    <a:pt x="770647" y="2511897"/>
                    <a:pt x="1317558" y="2803727"/>
                    <a:pt x="1634247" y="2879387"/>
                  </a:cubicBezTo>
                  <a:cubicBezTo>
                    <a:pt x="1950936" y="2955047"/>
                    <a:pt x="2302212" y="2817779"/>
                    <a:pt x="2464340" y="2788596"/>
                  </a:cubicBezTo>
                  <a:cubicBezTo>
                    <a:pt x="2626468" y="2759413"/>
                    <a:pt x="2650247" y="2790757"/>
                    <a:pt x="2607013" y="2704289"/>
                  </a:cubicBezTo>
                  <a:cubicBezTo>
                    <a:pt x="2563779" y="2617821"/>
                    <a:pt x="2212502" y="2468664"/>
                    <a:pt x="2204936" y="2269787"/>
                  </a:cubicBezTo>
                  <a:cubicBezTo>
                    <a:pt x="2197370" y="2070911"/>
                    <a:pt x="2450289" y="1668834"/>
                    <a:pt x="2561617" y="1511030"/>
                  </a:cubicBezTo>
                  <a:cubicBezTo>
                    <a:pt x="2672945" y="1353226"/>
                    <a:pt x="2745362" y="1482928"/>
                    <a:pt x="2872902" y="1322962"/>
                  </a:cubicBezTo>
                  <a:cubicBezTo>
                    <a:pt x="3000442" y="1162996"/>
                    <a:pt x="3234987" y="720928"/>
                    <a:pt x="3326859" y="551234"/>
                  </a:cubicBezTo>
                  <a:cubicBezTo>
                    <a:pt x="3418731" y="381540"/>
                    <a:pt x="3547353" y="352358"/>
                    <a:pt x="3424136" y="304800"/>
                  </a:cubicBezTo>
                  <a:cubicBezTo>
                    <a:pt x="3300919" y="257242"/>
                    <a:pt x="2378953" y="179421"/>
                    <a:pt x="1926076" y="149157"/>
                  </a:cubicBezTo>
                  <a:cubicBezTo>
                    <a:pt x="1473199" y="118893"/>
                    <a:pt x="1027889" y="148076"/>
                    <a:pt x="706876" y="123217"/>
                  </a:cubicBezTo>
                  <a:cubicBezTo>
                    <a:pt x="385863" y="98358"/>
                    <a:pt x="111328" y="12970"/>
                    <a:pt x="0" y="0"/>
                  </a:cubicBezTo>
                </a:path>
              </a:pathLst>
            </a:custGeom>
            <a:noFill/>
            <a:ln w="15875">
              <a:solidFill>
                <a:srgbClr val="00206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2652898" y="3359078"/>
              <a:ext cx="11473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/>
                <a:t>Total area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3238634" y="3001872"/>
            <a:ext cx="1147363" cy="3350209"/>
            <a:chOff x="3238634" y="3001872"/>
            <a:chExt cx="1147363" cy="3350209"/>
          </a:xfrm>
        </p:grpSpPr>
        <p:cxnSp>
          <p:nvCxnSpPr>
            <p:cNvPr id="26" name="Straight Arrow Connector 25"/>
            <p:cNvCxnSpPr/>
            <p:nvPr/>
          </p:nvCxnSpPr>
          <p:spPr>
            <a:xfrm flipV="1">
              <a:off x="3842413" y="3001872"/>
              <a:ext cx="39396" cy="2597014"/>
            </a:xfrm>
            <a:prstGeom prst="straightConnector1">
              <a:avLst/>
            </a:prstGeom>
            <a:ln w="15875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38634" y="5705750"/>
              <a:ext cx="114736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/>
                <a:t>Toe-to-headwall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195260" y="752301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Determing ELA</a:t>
            </a:r>
          </a:p>
        </p:txBody>
      </p:sp>
      <p:grpSp>
        <p:nvGrpSpPr>
          <p:cNvPr id="37" name="Group 36"/>
          <p:cNvGrpSpPr/>
          <p:nvPr/>
        </p:nvGrpSpPr>
        <p:grpSpPr>
          <a:xfrm>
            <a:off x="205819" y="300038"/>
            <a:ext cx="8667496" cy="3065732"/>
            <a:chOff x="205819" y="300038"/>
            <a:chExt cx="8667496" cy="306573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09536" y="300038"/>
              <a:ext cx="2563779" cy="1922834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sp>
          <p:nvSpPr>
            <p:cNvPr id="9" name="Oval 8"/>
            <p:cNvSpPr/>
            <p:nvPr/>
          </p:nvSpPr>
          <p:spPr>
            <a:xfrm>
              <a:off x="4111557" y="3112851"/>
              <a:ext cx="265890" cy="252919"/>
            </a:xfrm>
            <a:prstGeom prst="ellipse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11" name="Straight Connector 10"/>
            <p:cNvCxnSpPr>
              <a:stCxn id="9" idx="7"/>
              <a:endCxn id="7" idx="1"/>
            </p:cNvCxnSpPr>
            <p:nvPr/>
          </p:nvCxnSpPr>
          <p:spPr>
            <a:xfrm flipV="1">
              <a:off x="4338508" y="1261455"/>
              <a:ext cx="1971028" cy="188843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/>
            <p:cNvSpPr txBox="1"/>
            <p:nvPr/>
          </p:nvSpPr>
          <p:spPr>
            <a:xfrm>
              <a:off x="7036366" y="300038"/>
              <a:ext cx="181583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Dating erosional features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05819" y="1097130"/>
              <a:ext cx="25763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Dating glacier extent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3440349" y="2354009"/>
            <a:ext cx="5411847" cy="2331480"/>
            <a:chOff x="3440349" y="2354009"/>
            <a:chExt cx="5411847" cy="2331480"/>
          </a:xfrm>
        </p:grpSpPr>
        <p:pic>
          <p:nvPicPr>
            <p:cNvPr id="40" name="Picture 39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16519" y="2354009"/>
              <a:ext cx="2535677" cy="1901758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sp>
          <p:nvSpPr>
            <p:cNvPr id="41" name="Oval 40"/>
            <p:cNvSpPr/>
            <p:nvPr/>
          </p:nvSpPr>
          <p:spPr>
            <a:xfrm>
              <a:off x="3440349" y="4432570"/>
              <a:ext cx="265890" cy="252919"/>
            </a:xfrm>
            <a:prstGeom prst="ellipse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42" name="Straight Connector 41"/>
            <p:cNvCxnSpPr>
              <a:endCxn id="40" idx="1"/>
            </p:cNvCxnSpPr>
            <p:nvPr/>
          </p:nvCxnSpPr>
          <p:spPr>
            <a:xfrm flipV="1">
              <a:off x="3706239" y="3304888"/>
              <a:ext cx="2610280" cy="121015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/>
            <p:cNvSpPr txBox="1"/>
            <p:nvPr/>
          </p:nvSpPr>
          <p:spPr>
            <a:xfrm>
              <a:off x="6396004" y="3570939"/>
              <a:ext cx="14963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Dating glacial till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7630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781AEE05-C9AD-5B25-A2F6-9A23D7234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Past and Present and Future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3B5AEBD-4EEB-C2EA-0603-46C7ECB93D2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laciers in the Alps from the last ice age to 2100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34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37" y="1169987"/>
            <a:ext cx="8763980" cy="49261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209674" y="6310984"/>
            <a:ext cx="62484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e-DE" dirty="0">
                <a:hlinkClick r:id="rId5"/>
              </a:rPr>
              <a:t>https://www.youtube.com/watch?v=9h-bQKiX7nQ</a:t>
            </a:r>
            <a:r>
              <a:rPr lang="de-DE" dirty="0"/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198437" y="693222"/>
            <a:ext cx="86018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Glaciers in the Alps from the last ice age to 2100 (</a:t>
            </a:r>
            <a:r>
              <a:rPr lang="de-DE" dirty="0"/>
              <a:t>state-of-the-art simulation)</a:t>
            </a:r>
          </a:p>
        </p:txBody>
      </p:sp>
    </p:spTree>
    <p:extLst>
      <p:ext uri="{BB962C8B-B14F-4D97-AF65-F5344CB8AC3E}">
        <p14:creationId xmlns:p14="http://schemas.microsoft.com/office/powerpoint/2010/main" val="310237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9" t="9840" r="1433" b="1649"/>
          <a:stretch/>
        </p:blipFill>
        <p:spPr>
          <a:xfrm>
            <a:off x="198438" y="3429000"/>
            <a:ext cx="6802878" cy="33022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1AEE05-C9AD-5B25-A2F6-9A23D7234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Glaciers of the Future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3B5AEBD-4EEB-C2EA-0603-46C7ECB93D2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14642" y="6054120"/>
            <a:ext cx="2237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Rhone glacier, Switzerland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73358" y="6012673"/>
            <a:ext cx="2237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chemeClr val="bg1"/>
                </a:solidFill>
              </a:rPr>
              <a:t>Bernese Alps, Switzerland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10356" y="5152419"/>
            <a:ext cx="2237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1870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97394" y="3964686"/>
            <a:ext cx="2237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now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2F0925-716E-4430-A6BB-5FD89E94BAFA}"/>
              </a:ext>
            </a:extLst>
          </p:cNvPr>
          <p:cNvSpPr/>
          <p:nvPr/>
        </p:nvSpPr>
        <p:spPr>
          <a:xfrm>
            <a:off x="198438" y="840476"/>
            <a:ext cx="395203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With global anthropogenic warming, now all monitored glaciers in all regions show a decrease in area, length and ice mass, with some disappeared completely already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These ones will be gone in 2100</a:t>
            </a:r>
            <a:br>
              <a:rPr lang="en-US" dirty="0"/>
            </a:br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4092102" y="1990928"/>
            <a:ext cx="1134894" cy="9533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4072647" y="2131981"/>
            <a:ext cx="3612848" cy="8057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229194" y="3512177"/>
            <a:ext cx="3589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Natural + anthropogenic warming</a:t>
            </a:r>
          </a:p>
        </p:txBody>
      </p:sp>
    </p:spTree>
    <p:extLst>
      <p:ext uri="{BB962C8B-B14F-4D97-AF65-F5344CB8AC3E}">
        <p14:creationId xmlns:p14="http://schemas.microsoft.com/office/powerpoint/2010/main" val="347404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18" b="14512"/>
          <a:stretch/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781AEE05-C9AD-5B25-A2F6-9A23D7234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Take home…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3B5AEBD-4EEB-C2EA-0603-46C7ECB93D2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98438" y="648087"/>
            <a:ext cx="4211434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bg1"/>
                </a:solidFill>
              </a:rPr>
              <a:t>Glaciers form if ice mass balance is positive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bg1"/>
                </a:solidFill>
              </a:rPr>
              <a:t>Snowline or equilibrium line altitude (ELA) separates zone of ice accumulation and ablation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bg1"/>
                </a:solidFill>
              </a:rPr>
              <a:t>Glacier formation depends on temperature AND moisture (snowfall)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bg1"/>
                </a:solidFill>
              </a:rPr>
              <a:t>Glaciers are important ages for erosion, transport and deposition of sediment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bg1"/>
                </a:solidFill>
              </a:rPr>
              <a:t>Variety of glaciers produce a variety of forms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200" dirty="0">
              <a:solidFill>
                <a:schemeClr val="bg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225702" y="2016868"/>
            <a:ext cx="45396" cy="3787302"/>
          </a:xfrm>
          <a:prstGeom prst="straightConnector1">
            <a:avLst/>
          </a:prstGeom>
          <a:ln w="15875">
            <a:solidFill>
              <a:schemeClr val="tx1"/>
            </a:solidFill>
            <a:prstDash val="dash"/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053153" y="1132741"/>
            <a:ext cx="2237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Steinglacier, Switzerland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53417" y="2267174"/>
            <a:ext cx="18741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Paraglacial landscapes on the rise...</a:t>
            </a:r>
          </a:p>
        </p:txBody>
      </p:sp>
      <p:sp>
        <p:nvSpPr>
          <p:cNvPr id="15" name="Freeform 14"/>
          <p:cNvSpPr/>
          <p:nvPr/>
        </p:nvSpPr>
        <p:spPr>
          <a:xfrm>
            <a:off x="4722412" y="5385255"/>
            <a:ext cx="3262009" cy="670659"/>
          </a:xfrm>
          <a:custGeom>
            <a:avLst/>
            <a:gdLst>
              <a:gd name="connsiteX0" fmla="*/ 0 w 3262009"/>
              <a:gd name="connsiteY0" fmla="*/ 402076 h 670659"/>
              <a:gd name="connsiteX1" fmla="*/ 1511030 w 3262009"/>
              <a:gd name="connsiteY1" fmla="*/ 654995 h 670659"/>
              <a:gd name="connsiteX2" fmla="*/ 3262009 w 3262009"/>
              <a:gd name="connsiteY2" fmla="*/ 0 h 670659"/>
              <a:gd name="connsiteX3" fmla="*/ 3262009 w 3262009"/>
              <a:gd name="connsiteY3" fmla="*/ 0 h 670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62009" h="670659">
                <a:moveTo>
                  <a:pt x="0" y="402076"/>
                </a:moveTo>
                <a:cubicBezTo>
                  <a:pt x="483681" y="562042"/>
                  <a:pt x="967362" y="722008"/>
                  <a:pt x="1511030" y="654995"/>
                </a:cubicBezTo>
                <a:cubicBezTo>
                  <a:pt x="2054698" y="587982"/>
                  <a:pt x="3262009" y="0"/>
                  <a:pt x="3262009" y="0"/>
                </a:cubicBezTo>
                <a:lnTo>
                  <a:pt x="3262009" y="0"/>
                </a:lnTo>
              </a:path>
            </a:pathLst>
          </a:custGeom>
          <a:noFill/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TextBox 15"/>
          <p:cNvSpPr txBox="1"/>
          <p:nvPr/>
        </p:nvSpPr>
        <p:spPr>
          <a:xfrm>
            <a:off x="7047323" y="4738924"/>
            <a:ext cx="187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Position mid-19th century</a:t>
            </a:r>
          </a:p>
        </p:txBody>
      </p:sp>
    </p:spTree>
    <p:extLst>
      <p:ext uri="{BB962C8B-B14F-4D97-AF65-F5344CB8AC3E}">
        <p14:creationId xmlns:p14="http://schemas.microsoft.com/office/powerpoint/2010/main" val="1513369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Custom 2">
      <a:dk1>
        <a:srgbClr val="00206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</TotalTime>
  <Words>1335</Words>
  <Application>Microsoft Office PowerPoint</Application>
  <PresentationFormat>On-screen Show (4:3)</PresentationFormat>
  <Paragraphs>201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The University of Melbourne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36</cp:revision>
  <dcterms:created xsi:type="dcterms:W3CDTF">2023-04-26T03:28:15Z</dcterms:created>
  <dcterms:modified xsi:type="dcterms:W3CDTF">2023-08-11T12:02:20Z</dcterms:modified>
</cp:coreProperties>
</file>