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  <p:sldId id="257" r:id="rId3"/>
    <p:sldId id="258" r:id="rId4"/>
    <p:sldId id="260" r:id="rId5"/>
    <p:sldId id="261" r:id="rId6"/>
    <p:sldId id="269" r:id="rId7"/>
    <p:sldId id="270" r:id="rId8"/>
    <p:sldId id="264" r:id="rId9"/>
    <p:sldId id="265" r:id="rId10"/>
    <p:sldId id="271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9"/>
    <p:restoredTop sz="94687"/>
  </p:normalViewPr>
  <p:slideViewPr>
    <p:cSldViewPr snapToGrid="0">
      <p:cViewPr varScale="1">
        <p:scale>
          <a:sx n="115" d="100"/>
          <a:sy n="115" d="100"/>
        </p:scale>
        <p:origin x="240" y="9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C43150-D19C-4401-A0E5-B97CE44D170F}" type="doc">
      <dgm:prSet loTypeId="urn:microsoft.com/office/officeart/2005/8/layout/cycle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931355D-E73C-49D0-B416-A170BE07C8A2}">
      <dgm:prSet/>
      <dgm:spPr/>
      <dgm:t>
        <a:bodyPr/>
        <a:lstStyle/>
        <a:p>
          <a:r>
            <a:rPr lang="en-US" dirty="0"/>
            <a:t>What we know: Shona has recently joined the nursery and shows anxiety when separated from her carers.</a:t>
          </a:r>
        </a:p>
      </dgm:t>
    </dgm:pt>
    <dgm:pt modelId="{3B60E1E5-AD05-4B76-A1AA-34A611942318}" type="parTrans" cxnId="{8C179F67-1136-49A2-A69D-BDB462B9E5B7}">
      <dgm:prSet/>
      <dgm:spPr/>
      <dgm:t>
        <a:bodyPr/>
        <a:lstStyle/>
        <a:p>
          <a:endParaRPr lang="en-US"/>
        </a:p>
      </dgm:t>
    </dgm:pt>
    <dgm:pt modelId="{9B5FFB1A-E2F3-4C89-8915-3524AAA97A13}" type="sibTrans" cxnId="{8C179F67-1136-49A2-A69D-BDB462B9E5B7}">
      <dgm:prSet/>
      <dgm:spPr/>
      <dgm:t>
        <a:bodyPr/>
        <a:lstStyle/>
        <a:p>
          <a:endParaRPr lang="en-US"/>
        </a:p>
      </dgm:t>
    </dgm:pt>
    <dgm:pt modelId="{526FED25-7052-4D76-A83C-6B051A3AC267}">
      <dgm:prSet custT="1"/>
      <dgm:spPr/>
      <dgm:t>
        <a:bodyPr/>
        <a:lstStyle/>
        <a:p>
          <a:r>
            <a:rPr lang="en-US" sz="1200" dirty="0"/>
            <a:t>Communication: She has limited verbal communication, so distress may be expressed through behaviour rather than words.</a:t>
          </a:r>
        </a:p>
      </dgm:t>
    </dgm:pt>
    <dgm:pt modelId="{BA05B874-E5C6-4C2D-8CBB-1DCD52AD5109}" type="parTrans" cxnId="{17D61391-34D3-4DAC-B188-4CAD740E5A76}">
      <dgm:prSet/>
      <dgm:spPr/>
      <dgm:t>
        <a:bodyPr/>
        <a:lstStyle/>
        <a:p>
          <a:endParaRPr lang="en-US"/>
        </a:p>
      </dgm:t>
    </dgm:pt>
    <dgm:pt modelId="{FA1C8826-4B83-42DD-991D-D3AD80CD903A}" type="sibTrans" cxnId="{17D61391-34D3-4DAC-B188-4CAD740E5A76}">
      <dgm:prSet/>
      <dgm:spPr/>
      <dgm:t>
        <a:bodyPr/>
        <a:lstStyle/>
        <a:p>
          <a:endParaRPr lang="en-US"/>
        </a:p>
      </dgm:t>
    </dgm:pt>
    <dgm:pt modelId="{A9DDAE31-0950-48F9-A972-A86EB14F12EF}">
      <dgm:prSet custT="1"/>
      <dgm:spPr/>
      <dgm:t>
        <a:bodyPr/>
        <a:lstStyle/>
        <a:p>
          <a:r>
            <a:rPr lang="en-US" sz="1400" dirty="0"/>
            <a:t>Social Participation: She finds it difficult to engage in group play and may need support to explore the setting.</a:t>
          </a:r>
        </a:p>
      </dgm:t>
    </dgm:pt>
    <dgm:pt modelId="{B82AFC3A-3878-4383-927D-A602D267DD68}" type="parTrans" cxnId="{46B31772-4AC0-4328-91A8-A28DB32B2D14}">
      <dgm:prSet/>
      <dgm:spPr/>
      <dgm:t>
        <a:bodyPr/>
        <a:lstStyle/>
        <a:p>
          <a:endParaRPr lang="en-US"/>
        </a:p>
      </dgm:t>
    </dgm:pt>
    <dgm:pt modelId="{55F47F15-ED76-4F36-9E5F-76D07A556AB1}" type="sibTrans" cxnId="{46B31772-4AC0-4328-91A8-A28DB32B2D14}">
      <dgm:prSet/>
      <dgm:spPr/>
      <dgm:t>
        <a:bodyPr/>
        <a:lstStyle/>
        <a:p>
          <a:endParaRPr lang="en-US"/>
        </a:p>
      </dgm:t>
    </dgm:pt>
    <dgm:pt modelId="{51DCD917-FD44-4E6F-9139-E4B027DF61C5}">
      <dgm:prSet custT="1"/>
      <dgm:spPr/>
      <dgm:t>
        <a:bodyPr/>
        <a:lstStyle/>
        <a:p>
          <a:r>
            <a:rPr lang="en-US" sz="1200" dirty="0"/>
            <a:t>Practioner goal: Create a predictable, emotionally safe environment that supports wellbeing, relationships, exploration and learning</a:t>
          </a:r>
          <a:r>
            <a:rPr lang="en-US" sz="1050" dirty="0"/>
            <a:t>.</a:t>
          </a:r>
        </a:p>
      </dgm:t>
    </dgm:pt>
    <dgm:pt modelId="{8C30EFAD-EC12-481D-8DFC-3EB7DC728947}" type="parTrans" cxnId="{BE34B7A8-72B8-4844-877A-DE5487CD92D0}">
      <dgm:prSet/>
      <dgm:spPr/>
      <dgm:t>
        <a:bodyPr/>
        <a:lstStyle/>
        <a:p>
          <a:endParaRPr lang="en-US"/>
        </a:p>
      </dgm:t>
    </dgm:pt>
    <dgm:pt modelId="{5CD5CEB5-C13B-4E7E-894B-099CAC1292C5}" type="sibTrans" cxnId="{BE34B7A8-72B8-4844-877A-DE5487CD92D0}">
      <dgm:prSet/>
      <dgm:spPr/>
      <dgm:t>
        <a:bodyPr/>
        <a:lstStyle/>
        <a:p>
          <a:endParaRPr lang="en-US"/>
        </a:p>
      </dgm:t>
    </dgm:pt>
    <dgm:pt modelId="{6EB030E4-EE87-4500-A3E8-DB493EE3673D}">
      <dgm:prSet custT="1"/>
      <dgm:spPr/>
      <dgm:t>
        <a:bodyPr/>
        <a:lstStyle/>
        <a:p>
          <a:r>
            <a:rPr lang="en-US" sz="1200" dirty="0"/>
            <a:t>Key Question: How can attachment theory help us understand Shonas behaviour without labelling or diagnosing her.</a:t>
          </a:r>
        </a:p>
      </dgm:t>
    </dgm:pt>
    <dgm:pt modelId="{AB6C166D-A5CD-4C89-807B-E697457F65BA}" type="parTrans" cxnId="{D560E0BB-BC1B-4863-9E17-D2F89072BD60}">
      <dgm:prSet/>
      <dgm:spPr/>
      <dgm:t>
        <a:bodyPr/>
        <a:lstStyle/>
        <a:p>
          <a:endParaRPr lang="en-US"/>
        </a:p>
      </dgm:t>
    </dgm:pt>
    <dgm:pt modelId="{F0C6A976-DC27-494D-8FA1-D5CA7DB0C321}" type="sibTrans" cxnId="{D560E0BB-BC1B-4863-9E17-D2F89072BD60}">
      <dgm:prSet/>
      <dgm:spPr/>
      <dgm:t>
        <a:bodyPr/>
        <a:lstStyle/>
        <a:p>
          <a:endParaRPr lang="en-US"/>
        </a:p>
      </dgm:t>
    </dgm:pt>
    <dgm:pt modelId="{B190AF3C-14E2-5E46-BC74-6E5DFD2DC0BB}" type="pres">
      <dgm:prSet presAssocID="{3BC43150-D19C-4401-A0E5-B97CE44D170F}" presName="cycle" presStyleCnt="0">
        <dgm:presLayoutVars>
          <dgm:dir/>
          <dgm:resizeHandles val="exact"/>
        </dgm:presLayoutVars>
      </dgm:prSet>
      <dgm:spPr/>
    </dgm:pt>
    <dgm:pt modelId="{695DF6A2-1689-9F4D-9CD3-42193FA72EDE}" type="pres">
      <dgm:prSet presAssocID="{8931355D-E73C-49D0-B416-A170BE07C8A2}" presName="node" presStyleLbl="node1" presStyleIdx="0" presStyleCnt="5">
        <dgm:presLayoutVars>
          <dgm:bulletEnabled val="1"/>
        </dgm:presLayoutVars>
      </dgm:prSet>
      <dgm:spPr/>
    </dgm:pt>
    <dgm:pt modelId="{0CB66E70-1EF8-5249-94FE-00FC3663826B}" type="pres">
      <dgm:prSet presAssocID="{8931355D-E73C-49D0-B416-A170BE07C8A2}" presName="spNode" presStyleCnt="0"/>
      <dgm:spPr/>
    </dgm:pt>
    <dgm:pt modelId="{C3820A70-2E64-C440-A8AD-6AD5296B72F5}" type="pres">
      <dgm:prSet presAssocID="{9B5FFB1A-E2F3-4C89-8915-3524AAA97A13}" presName="sibTrans" presStyleLbl="sibTrans1D1" presStyleIdx="0" presStyleCnt="5"/>
      <dgm:spPr/>
    </dgm:pt>
    <dgm:pt modelId="{0CBCEBAE-7A69-D84C-97E3-017823240CDA}" type="pres">
      <dgm:prSet presAssocID="{526FED25-7052-4D76-A83C-6B051A3AC267}" presName="node" presStyleLbl="node1" presStyleIdx="1" presStyleCnt="5">
        <dgm:presLayoutVars>
          <dgm:bulletEnabled val="1"/>
        </dgm:presLayoutVars>
      </dgm:prSet>
      <dgm:spPr/>
    </dgm:pt>
    <dgm:pt modelId="{720DA2AB-521A-B648-B6B3-3A66A380C9B9}" type="pres">
      <dgm:prSet presAssocID="{526FED25-7052-4D76-A83C-6B051A3AC267}" presName="spNode" presStyleCnt="0"/>
      <dgm:spPr/>
    </dgm:pt>
    <dgm:pt modelId="{C9F6C5D8-3968-A142-9379-F93D04EDFA56}" type="pres">
      <dgm:prSet presAssocID="{FA1C8826-4B83-42DD-991D-D3AD80CD903A}" presName="sibTrans" presStyleLbl="sibTrans1D1" presStyleIdx="1" presStyleCnt="5"/>
      <dgm:spPr/>
    </dgm:pt>
    <dgm:pt modelId="{2382B750-F03B-2746-BC6C-F1713ABEE9BD}" type="pres">
      <dgm:prSet presAssocID="{A9DDAE31-0950-48F9-A972-A86EB14F12EF}" presName="node" presStyleLbl="node1" presStyleIdx="2" presStyleCnt="5">
        <dgm:presLayoutVars>
          <dgm:bulletEnabled val="1"/>
        </dgm:presLayoutVars>
      </dgm:prSet>
      <dgm:spPr/>
    </dgm:pt>
    <dgm:pt modelId="{5537C08C-8D38-AD47-961D-9147C9598EDE}" type="pres">
      <dgm:prSet presAssocID="{A9DDAE31-0950-48F9-A972-A86EB14F12EF}" presName="spNode" presStyleCnt="0"/>
      <dgm:spPr/>
    </dgm:pt>
    <dgm:pt modelId="{5A823D23-BFD6-434C-9382-2E4FEEFB2A57}" type="pres">
      <dgm:prSet presAssocID="{55F47F15-ED76-4F36-9E5F-76D07A556AB1}" presName="sibTrans" presStyleLbl="sibTrans1D1" presStyleIdx="2" presStyleCnt="5"/>
      <dgm:spPr/>
    </dgm:pt>
    <dgm:pt modelId="{B1C9E32D-7360-9D42-A775-7CF0DF260EC3}" type="pres">
      <dgm:prSet presAssocID="{51DCD917-FD44-4E6F-9139-E4B027DF61C5}" presName="node" presStyleLbl="node1" presStyleIdx="3" presStyleCnt="5">
        <dgm:presLayoutVars>
          <dgm:bulletEnabled val="1"/>
        </dgm:presLayoutVars>
      </dgm:prSet>
      <dgm:spPr/>
    </dgm:pt>
    <dgm:pt modelId="{7156DC76-54F2-CF48-AF8A-68E89E671A34}" type="pres">
      <dgm:prSet presAssocID="{51DCD917-FD44-4E6F-9139-E4B027DF61C5}" presName="spNode" presStyleCnt="0"/>
      <dgm:spPr/>
    </dgm:pt>
    <dgm:pt modelId="{5D3C754A-7E09-BF4B-8FFC-FE60260EF334}" type="pres">
      <dgm:prSet presAssocID="{5CD5CEB5-C13B-4E7E-894B-099CAC1292C5}" presName="sibTrans" presStyleLbl="sibTrans1D1" presStyleIdx="3" presStyleCnt="5"/>
      <dgm:spPr/>
    </dgm:pt>
    <dgm:pt modelId="{0008B019-6F9B-3948-84C9-E6D4001DBD8C}" type="pres">
      <dgm:prSet presAssocID="{6EB030E4-EE87-4500-A3E8-DB493EE3673D}" presName="node" presStyleLbl="node1" presStyleIdx="4" presStyleCnt="5">
        <dgm:presLayoutVars>
          <dgm:bulletEnabled val="1"/>
        </dgm:presLayoutVars>
      </dgm:prSet>
      <dgm:spPr/>
    </dgm:pt>
    <dgm:pt modelId="{8D6086FA-B53E-1146-9AA6-3C5113EC67E5}" type="pres">
      <dgm:prSet presAssocID="{6EB030E4-EE87-4500-A3E8-DB493EE3673D}" presName="spNode" presStyleCnt="0"/>
      <dgm:spPr/>
    </dgm:pt>
    <dgm:pt modelId="{332558FD-C625-074C-9F13-598A0832F2C2}" type="pres">
      <dgm:prSet presAssocID="{F0C6A976-DC27-494D-8FA1-D5CA7DB0C321}" presName="sibTrans" presStyleLbl="sibTrans1D1" presStyleIdx="4" presStyleCnt="5"/>
      <dgm:spPr/>
    </dgm:pt>
  </dgm:ptLst>
  <dgm:cxnLst>
    <dgm:cxn modelId="{E5C9F205-D44D-4545-919F-6C09006C846A}" type="presOf" srcId="{6EB030E4-EE87-4500-A3E8-DB493EE3673D}" destId="{0008B019-6F9B-3948-84C9-E6D4001DBD8C}" srcOrd="0" destOrd="0" presId="urn:microsoft.com/office/officeart/2005/8/layout/cycle5"/>
    <dgm:cxn modelId="{0037F10F-D200-3246-B6B3-C23F9AFB6B55}" type="presOf" srcId="{5CD5CEB5-C13B-4E7E-894B-099CAC1292C5}" destId="{5D3C754A-7E09-BF4B-8FFC-FE60260EF334}" srcOrd="0" destOrd="0" presId="urn:microsoft.com/office/officeart/2005/8/layout/cycle5"/>
    <dgm:cxn modelId="{40BA491F-6DF6-9947-A51D-E5EF2E7D5EB2}" type="presOf" srcId="{F0C6A976-DC27-494D-8FA1-D5CA7DB0C321}" destId="{332558FD-C625-074C-9F13-598A0832F2C2}" srcOrd="0" destOrd="0" presId="urn:microsoft.com/office/officeart/2005/8/layout/cycle5"/>
    <dgm:cxn modelId="{E27C6421-337A-4743-8D16-9490D427FB64}" type="presOf" srcId="{FA1C8826-4B83-42DD-991D-D3AD80CD903A}" destId="{C9F6C5D8-3968-A142-9379-F93D04EDFA56}" srcOrd="0" destOrd="0" presId="urn:microsoft.com/office/officeart/2005/8/layout/cycle5"/>
    <dgm:cxn modelId="{08F7B152-FC9B-694B-9E52-00D967C9A3C2}" type="presOf" srcId="{526FED25-7052-4D76-A83C-6B051A3AC267}" destId="{0CBCEBAE-7A69-D84C-97E3-017823240CDA}" srcOrd="0" destOrd="0" presId="urn:microsoft.com/office/officeart/2005/8/layout/cycle5"/>
    <dgm:cxn modelId="{A6D7CB55-F9AE-B24E-B013-BE736669FED2}" type="presOf" srcId="{55F47F15-ED76-4F36-9E5F-76D07A556AB1}" destId="{5A823D23-BFD6-434C-9382-2E4FEEFB2A57}" srcOrd="0" destOrd="0" presId="urn:microsoft.com/office/officeart/2005/8/layout/cycle5"/>
    <dgm:cxn modelId="{443D9656-5820-8842-B7C7-07855F14DC0C}" type="presOf" srcId="{8931355D-E73C-49D0-B416-A170BE07C8A2}" destId="{695DF6A2-1689-9F4D-9CD3-42193FA72EDE}" srcOrd="0" destOrd="0" presId="urn:microsoft.com/office/officeart/2005/8/layout/cycle5"/>
    <dgm:cxn modelId="{8C179F67-1136-49A2-A69D-BDB462B9E5B7}" srcId="{3BC43150-D19C-4401-A0E5-B97CE44D170F}" destId="{8931355D-E73C-49D0-B416-A170BE07C8A2}" srcOrd="0" destOrd="0" parTransId="{3B60E1E5-AD05-4B76-A1AA-34A611942318}" sibTransId="{9B5FFB1A-E2F3-4C89-8915-3524AAA97A13}"/>
    <dgm:cxn modelId="{46B31772-4AC0-4328-91A8-A28DB32B2D14}" srcId="{3BC43150-D19C-4401-A0E5-B97CE44D170F}" destId="{A9DDAE31-0950-48F9-A972-A86EB14F12EF}" srcOrd="2" destOrd="0" parTransId="{B82AFC3A-3878-4383-927D-A602D267DD68}" sibTransId="{55F47F15-ED76-4F36-9E5F-76D07A556AB1}"/>
    <dgm:cxn modelId="{B3DB0F7E-57E2-6F4D-A4FD-4A4EA1927F91}" type="presOf" srcId="{9B5FFB1A-E2F3-4C89-8915-3524AAA97A13}" destId="{C3820A70-2E64-C440-A8AD-6AD5296B72F5}" srcOrd="0" destOrd="0" presId="urn:microsoft.com/office/officeart/2005/8/layout/cycle5"/>
    <dgm:cxn modelId="{17D61391-34D3-4DAC-B188-4CAD740E5A76}" srcId="{3BC43150-D19C-4401-A0E5-B97CE44D170F}" destId="{526FED25-7052-4D76-A83C-6B051A3AC267}" srcOrd="1" destOrd="0" parTransId="{BA05B874-E5C6-4C2D-8CBB-1DCD52AD5109}" sibTransId="{FA1C8826-4B83-42DD-991D-D3AD80CD903A}"/>
    <dgm:cxn modelId="{04118B96-20F7-EF4A-B988-453FDB17B0CE}" type="presOf" srcId="{A9DDAE31-0950-48F9-A972-A86EB14F12EF}" destId="{2382B750-F03B-2746-BC6C-F1713ABEE9BD}" srcOrd="0" destOrd="0" presId="urn:microsoft.com/office/officeart/2005/8/layout/cycle5"/>
    <dgm:cxn modelId="{91FF81A4-B28F-ED45-B35D-5A55B3BB7BF8}" type="presOf" srcId="{3BC43150-D19C-4401-A0E5-B97CE44D170F}" destId="{B190AF3C-14E2-5E46-BC74-6E5DFD2DC0BB}" srcOrd="0" destOrd="0" presId="urn:microsoft.com/office/officeart/2005/8/layout/cycle5"/>
    <dgm:cxn modelId="{BE34B7A8-72B8-4844-877A-DE5487CD92D0}" srcId="{3BC43150-D19C-4401-A0E5-B97CE44D170F}" destId="{51DCD917-FD44-4E6F-9139-E4B027DF61C5}" srcOrd="3" destOrd="0" parTransId="{8C30EFAD-EC12-481D-8DFC-3EB7DC728947}" sibTransId="{5CD5CEB5-C13B-4E7E-894B-099CAC1292C5}"/>
    <dgm:cxn modelId="{D560E0BB-BC1B-4863-9E17-D2F89072BD60}" srcId="{3BC43150-D19C-4401-A0E5-B97CE44D170F}" destId="{6EB030E4-EE87-4500-A3E8-DB493EE3673D}" srcOrd="4" destOrd="0" parTransId="{AB6C166D-A5CD-4C89-807B-E697457F65BA}" sibTransId="{F0C6A976-DC27-494D-8FA1-D5CA7DB0C321}"/>
    <dgm:cxn modelId="{62D8E8FE-F4B4-4B41-9009-25599B3B08FE}" type="presOf" srcId="{51DCD917-FD44-4E6F-9139-E4B027DF61C5}" destId="{B1C9E32D-7360-9D42-A775-7CF0DF260EC3}" srcOrd="0" destOrd="0" presId="urn:microsoft.com/office/officeart/2005/8/layout/cycle5"/>
    <dgm:cxn modelId="{B4C853BE-3FD3-8D47-85E3-E04E259664FD}" type="presParOf" srcId="{B190AF3C-14E2-5E46-BC74-6E5DFD2DC0BB}" destId="{695DF6A2-1689-9F4D-9CD3-42193FA72EDE}" srcOrd="0" destOrd="0" presId="urn:microsoft.com/office/officeart/2005/8/layout/cycle5"/>
    <dgm:cxn modelId="{B0E30461-8B36-C44A-9E9A-F8703573C18F}" type="presParOf" srcId="{B190AF3C-14E2-5E46-BC74-6E5DFD2DC0BB}" destId="{0CB66E70-1EF8-5249-94FE-00FC3663826B}" srcOrd="1" destOrd="0" presId="urn:microsoft.com/office/officeart/2005/8/layout/cycle5"/>
    <dgm:cxn modelId="{F21286F0-07F3-6B4F-90CC-5943C409170F}" type="presParOf" srcId="{B190AF3C-14E2-5E46-BC74-6E5DFD2DC0BB}" destId="{C3820A70-2E64-C440-A8AD-6AD5296B72F5}" srcOrd="2" destOrd="0" presId="urn:microsoft.com/office/officeart/2005/8/layout/cycle5"/>
    <dgm:cxn modelId="{3CCA2F9F-8A59-CD45-8F63-44101283290D}" type="presParOf" srcId="{B190AF3C-14E2-5E46-BC74-6E5DFD2DC0BB}" destId="{0CBCEBAE-7A69-D84C-97E3-017823240CDA}" srcOrd="3" destOrd="0" presId="urn:microsoft.com/office/officeart/2005/8/layout/cycle5"/>
    <dgm:cxn modelId="{B9390ABA-F33F-2F49-A0AB-14E626F194AF}" type="presParOf" srcId="{B190AF3C-14E2-5E46-BC74-6E5DFD2DC0BB}" destId="{720DA2AB-521A-B648-B6B3-3A66A380C9B9}" srcOrd="4" destOrd="0" presId="urn:microsoft.com/office/officeart/2005/8/layout/cycle5"/>
    <dgm:cxn modelId="{4F4F8618-9515-664B-88A3-D792D9BCE385}" type="presParOf" srcId="{B190AF3C-14E2-5E46-BC74-6E5DFD2DC0BB}" destId="{C9F6C5D8-3968-A142-9379-F93D04EDFA56}" srcOrd="5" destOrd="0" presId="urn:microsoft.com/office/officeart/2005/8/layout/cycle5"/>
    <dgm:cxn modelId="{582943D9-E697-4F4B-B619-82C7474A3D19}" type="presParOf" srcId="{B190AF3C-14E2-5E46-BC74-6E5DFD2DC0BB}" destId="{2382B750-F03B-2746-BC6C-F1713ABEE9BD}" srcOrd="6" destOrd="0" presId="urn:microsoft.com/office/officeart/2005/8/layout/cycle5"/>
    <dgm:cxn modelId="{AAB79BA5-2503-734F-862B-F576E51A3BA7}" type="presParOf" srcId="{B190AF3C-14E2-5E46-BC74-6E5DFD2DC0BB}" destId="{5537C08C-8D38-AD47-961D-9147C9598EDE}" srcOrd="7" destOrd="0" presId="urn:microsoft.com/office/officeart/2005/8/layout/cycle5"/>
    <dgm:cxn modelId="{2CB1CE2C-7F10-0F46-9583-B3D4707296B2}" type="presParOf" srcId="{B190AF3C-14E2-5E46-BC74-6E5DFD2DC0BB}" destId="{5A823D23-BFD6-434C-9382-2E4FEEFB2A57}" srcOrd="8" destOrd="0" presId="urn:microsoft.com/office/officeart/2005/8/layout/cycle5"/>
    <dgm:cxn modelId="{2546B689-0C00-9A47-BE39-523316257F21}" type="presParOf" srcId="{B190AF3C-14E2-5E46-BC74-6E5DFD2DC0BB}" destId="{B1C9E32D-7360-9D42-A775-7CF0DF260EC3}" srcOrd="9" destOrd="0" presId="urn:microsoft.com/office/officeart/2005/8/layout/cycle5"/>
    <dgm:cxn modelId="{87141580-492A-2A4C-BAD0-4C786F6A296E}" type="presParOf" srcId="{B190AF3C-14E2-5E46-BC74-6E5DFD2DC0BB}" destId="{7156DC76-54F2-CF48-AF8A-68E89E671A34}" srcOrd="10" destOrd="0" presId="urn:microsoft.com/office/officeart/2005/8/layout/cycle5"/>
    <dgm:cxn modelId="{BD357CA4-8AC5-3E45-84F1-D0137DD6426D}" type="presParOf" srcId="{B190AF3C-14E2-5E46-BC74-6E5DFD2DC0BB}" destId="{5D3C754A-7E09-BF4B-8FFC-FE60260EF334}" srcOrd="11" destOrd="0" presId="urn:microsoft.com/office/officeart/2005/8/layout/cycle5"/>
    <dgm:cxn modelId="{ECDDCF75-5281-D64A-9D29-311B0AA245A7}" type="presParOf" srcId="{B190AF3C-14E2-5E46-BC74-6E5DFD2DC0BB}" destId="{0008B019-6F9B-3948-84C9-E6D4001DBD8C}" srcOrd="12" destOrd="0" presId="urn:microsoft.com/office/officeart/2005/8/layout/cycle5"/>
    <dgm:cxn modelId="{3013321A-1009-494A-901B-48D09083A7A5}" type="presParOf" srcId="{B190AF3C-14E2-5E46-BC74-6E5DFD2DC0BB}" destId="{8D6086FA-B53E-1146-9AA6-3C5113EC67E5}" srcOrd="13" destOrd="0" presId="urn:microsoft.com/office/officeart/2005/8/layout/cycle5"/>
    <dgm:cxn modelId="{D5CDE657-DFED-8543-B912-B6A1F072C189}" type="presParOf" srcId="{B190AF3C-14E2-5E46-BC74-6E5DFD2DC0BB}" destId="{332558FD-C625-074C-9F13-598A0832F2C2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DD220F-8406-40F3-A36A-842721963CF3}" type="doc">
      <dgm:prSet loTypeId="urn:microsoft.com/office/officeart/2016/7/layout/Basic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6A7935-85E1-4AE1-BE6B-57CB330C3993}">
      <dgm:prSet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en-US" sz="2000" dirty="0"/>
            <a:t>Why Bowlby?</a:t>
          </a:r>
        </a:p>
      </dgm:t>
    </dgm:pt>
    <dgm:pt modelId="{413F57B1-B6D4-4A15-A108-C009F671D58E}" type="parTrans" cxnId="{4C8918DD-38FA-4938-9070-210F86452E34}">
      <dgm:prSet/>
      <dgm:spPr/>
      <dgm:t>
        <a:bodyPr/>
        <a:lstStyle/>
        <a:p>
          <a:endParaRPr lang="en-US"/>
        </a:p>
      </dgm:t>
    </dgm:pt>
    <dgm:pt modelId="{0115DAEA-A93D-43AD-87B8-D0D775D72F66}" type="sibTrans" cxnId="{4C8918DD-38FA-4938-9070-210F86452E34}">
      <dgm:prSet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endParaRPr lang="en-US"/>
        </a:p>
      </dgm:t>
    </dgm:pt>
    <dgm:pt modelId="{E03AC92C-9208-482B-B701-8F483A44B69B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en-GB" sz="1400" dirty="0"/>
            <a:t>Shona becomes anxious when her carers leave. Bowlby’s focus on attachment, comfort and a secure base directly helps explain why a trusted adult and predictable transition may help her feel safe (McLeod, 2025a).  A consistent key person and warm, predictable transitions can help Shona feel safe</a:t>
          </a:r>
          <a:r>
            <a:rPr lang="en-GB" sz="1100" dirty="0"/>
            <a:t>.</a:t>
          </a:r>
          <a:endParaRPr lang="en-US" sz="1100" dirty="0"/>
        </a:p>
      </dgm:t>
    </dgm:pt>
    <dgm:pt modelId="{36AF0E5B-9B7A-4AB4-8947-A206A90A185A}" type="parTrans" cxnId="{ED21AA87-71B7-4FCB-A424-21BAEFC499E4}">
      <dgm:prSet/>
      <dgm:spPr/>
      <dgm:t>
        <a:bodyPr/>
        <a:lstStyle/>
        <a:p>
          <a:endParaRPr lang="en-US"/>
        </a:p>
      </dgm:t>
    </dgm:pt>
    <dgm:pt modelId="{945D91FD-A545-4A5D-BA06-7B7C5E05B535}" type="sibTrans" cxnId="{ED21AA87-71B7-4FCB-A424-21BAEFC499E4}">
      <dgm:prSet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endParaRPr lang="en-US"/>
        </a:p>
      </dgm:t>
    </dgm:pt>
    <dgm:pt modelId="{6F2F80D1-529E-4D68-87D7-76E3C0A37708}">
      <dgm:prSet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en-GB" sz="1400" b="1" u="sng" dirty="0"/>
            <a:t>Alternative:</a:t>
          </a:r>
        </a:p>
        <a:p>
          <a:r>
            <a:rPr lang="en-GB" sz="1400" dirty="0"/>
            <a:t> If I did not choose Bowlby, I would use Vygotsky’s sociocultural theory (McLeod, 2025b).  It would help me focus on Shona’s limited verbal communication and group-play difficulties, using modelling, shared activities and adult scaffolding. Understand triggers, strengths and what helps-without diagnosing from one behaviour.</a:t>
          </a:r>
          <a:endParaRPr lang="en-US" sz="1400" dirty="0"/>
        </a:p>
      </dgm:t>
    </dgm:pt>
    <dgm:pt modelId="{4ADB0F6D-342F-4FA7-9E88-2E4648B20B6E}" type="parTrans" cxnId="{82284614-5FA1-4454-94A1-A56CC079AC20}">
      <dgm:prSet/>
      <dgm:spPr/>
      <dgm:t>
        <a:bodyPr/>
        <a:lstStyle/>
        <a:p>
          <a:endParaRPr lang="en-US"/>
        </a:p>
      </dgm:t>
    </dgm:pt>
    <dgm:pt modelId="{553BBDE9-0151-48F6-857B-D2F5CA19004B}" type="sibTrans" cxnId="{82284614-5FA1-4454-94A1-A56CC079AC20}">
      <dgm:prSet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endParaRPr lang="en-US"/>
        </a:p>
      </dgm:t>
    </dgm:pt>
    <dgm:pt modelId="{97DAC670-2B5E-404A-B313-C72EA14975CB}">
      <dgm:prSet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r>
            <a:rPr lang="en-GB" b="1" u="sng" dirty="0"/>
            <a:t>Why it matters? </a:t>
          </a:r>
          <a:r>
            <a:rPr lang="en-GB" dirty="0"/>
            <a:t>Bowlby is most directly relevant to her separation anxiety (McLeod, 2025a), while Vygotsky may be especially useful for planning language and social-learning activities (McLeod, 2025b) . Either theory should be applied alongside observations and family partnership. Work with carers, adapt play and communication support, and review progress.</a:t>
          </a:r>
          <a:endParaRPr lang="en-US" dirty="0"/>
        </a:p>
      </dgm:t>
    </dgm:pt>
    <dgm:pt modelId="{5A3F5B4D-489A-4227-95B3-B585B8CB66F0}" type="parTrans" cxnId="{AE4BE731-50F2-481C-993F-E96AD290C23E}">
      <dgm:prSet/>
      <dgm:spPr/>
      <dgm:t>
        <a:bodyPr/>
        <a:lstStyle/>
        <a:p>
          <a:endParaRPr lang="en-US"/>
        </a:p>
      </dgm:t>
    </dgm:pt>
    <dgm:pt modelId="{7463A3BC-B2A2-4D9B-8438-C650C298E867}" type="sibTrans" cxnId="{AE4BE731-50F2-481C-993F-E96AD290C23E}">
      <dgm:prSet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>
        <a:ln>
          <a:noFill/>
        </a:ln>
      </dgm:spPr>
      <dgm:t>
        <a:bodyPr/>
        <a:lstStyle/>
        <a:p>
          <a:endParaRPr lang="en-US"/>
        </a:p>
      </dgm:t>
    </dgm:pt>
    <dgm:pt modelId="{514B7DCF-03A8-48C7-96F0-0B353CFED58E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b="1" u="sng" dirty="0"/>
            <a:t>My choice:</a:t>
          </a:r>
        </a:p>
        <a:p>
          <a:r>
            <a:rPr lang="en-GB" dirty="0"/>
            <a:t> Bowlby explains the importance of emotional security; Vygotsky would be my alternative for supporting communication and learning through interaction.</a:t>
          </a:r>
          <a:endParaRPr lang="en-US" dirty="0"/>
        </a:p>
      </dgm:t>
    </dgm:pt>
    <dgm:pt modelId="{0A38AB65-54DC-48D1-9A32-3899B93802CB}" type="parTrans" cxnId="{A8882CF0-B5AD-4E4A-BA93-8FF8A8124A3A}">
      <dgm:prSet/>
      <dgm:spPr/>
      <dgm:t>
        <a:bodyPr/>
        <a:lstStyle/>
        <a:p>
          <a:endParaRPr lang="en-US"/>
        </a:p>
      </dgm:t>
    </dgm:pt>
    <dgm:pt modelId="{677D4ABD-2D1E-4BB8-B2BF-9D310DE70731}" type="sibTrans" cxnId="{A8882CF0-B5AD-4E4A-BA93-8FF8A8124A3A}">
      <dgm:prSet/>
      <dgm:spPr/>
      <dgm:t>
        <a:bodyPr/>
        <a:lstStyle/>
        <a:p>
          <a:endParaRPr lang="en-US"/>
        </a:p>
      </dgm:t>
    </dgm:pt>
    <dgm:pt modelId="{EDB61DFA-A001-6749-B79D-5472B822436C}" type="pres">
      <dgm:prSet presAssocID="{DFDD220F-8406-40F3-A36A-842721963CF3}" presName="Name0" presStyleCnt="0">
        <dgm:presLayoutVars>
          <dgm:dir/>
          <dgm:resizeHandles val="exact"/>
        </dgm:presLayoutVars>
      </dgm:prSet>
      <dgm:spPr/>
    </dgm:pt>
    <dgm:pt modelId="{B04AC906-BBC9-4A47-A63D-EA1F8DD6B3EC}" type="pres">
      <dgm:prSet presAssocID="{856A7935-85E1-4AE1-BE6B-57CB330C3993}" presName="node" presStyleLbl="node1" presStyleIdx="0" presStyleCnt="9">
        <dgm:presLayoutVars>
          <dgm:bulletEnabled val="1"/>
        </dgm:presLayoutVars>
      </dgm:prSet>
      <dgm:spPr/>
    </dgm:pt>
    <dgm:pt modelId="{98E2F5AB-40C9-934F-9B6C-12AD2E51FE3B}" type="pres">
      <dgm:prSet presAssocID="{0115DAEA-A93D-43AD-87B8-D0D775D72F66}" presName="sibTransSpacerBeforeConnector" presStyleCnt="0"/>
      <dgm:spPr/>
    </dgm:pt>
    <dgm:pt modelId="{6384E921-FAEF-5B41-95E3-C7C71FC07683}" type="pres">
      <dgm:prSet presAssocID="{0115DAEA-A93D-43AD-87B8-D0D775D72F66}" presName="sibTrans" presStyleLbl="node1" presStyleIdx="1" presStyleCnt="9"/>
      <dgm:spPr/>
    </dgm:pt>
    <dgm:pt modelId="{41F9E3E8-D4B7-D245-B472-237A1AAE86AA}" type="pres">
      <dgm:prSet presAssocID="{0115DAEA-A93D-43AD-87B8-D0D775D72F66}" presName="sibTransSpacerAfterConnector" presStyleCnt="0"/>
      <dgm:spPr/>
    </dgm:pt>
    <dgm:pt modelId="{1BDE9BF9-1941-1C49-BFF5-3C29FB8C24C2}" type="pres">
      <dgm:prSet presAssocID="{E03AC92C-9208-482B-B701-8F483A44B69B}" presName="node" presStyleLbl="node1" presStyleIdx="2" presStyleCnt="9">
        <dgm:presLayoutVars>
          <dgm:bulletEnabled val="1"/>
        </dgm:presLayoutVars>
      </dgm:prSet>
      <dgm:spPr/>
    </dgm:pt>
    <dgm:pt modelId="{EB3A6203-6998-BB47-AC81-CBEF10C77865}" type="pres">
      <dgm:prSet presAssocID="{945D91FD-A545-4A5D-BA06-7B7C5E05B535}" presName="sibTransSpacerBeforeConnector" presStyleCnt="0"/>
      <dgm:spPr/>
    </dgm:pt>
    <dgm:pt modelId="{54575AC0-2DE9-A548-B0A0-10CED0305288}" type="pres">
      <dgm:prSet presAssocID="{945D91FD-A545-4A5D-BA06-7B7C5E05B535}" presName="sibTrans" presStyleLbl="node1" presStyleIdx="3" presStyleCnt="9"/>
      <dgm:spPr/>
    </dgm:pt>
    <dgm:pt modelId="{41CFAF8C-D18A-4E4A-A237-405A0CD66143}" type="pres">
      <dgm:prSet presAssocID="{945D91FD-A545-4A5D-BA06-7B7C5E05B535}" presName="sibTransSpacerAfterConnector" presStyleCnt="0"/>
      <dgm:spPr/>
    </dgm:pt>
    <dgm:pt modelId="{2CA73086-A593-3846-99C5-7C0B2BC3C597}" type="pres">
      <dgm:prSet presAssocID="{6F2F80D1-529E-4D68-87D7-76E3C0A37708}" presName="node" presStyleLbl="node1" presStyleIdx="4" presStyleCnt="9">
        <dgm:presLayoutVars>
          <dgm:bulletEnabled val="1"/>
        </dgm:presLayoutVars>
      </dgm:prSet>
      <dgm:spPr/>
    </dgm:pt>
    <dgm:pt modelId="{B2844BE5-34D4-FB45-BA49-3E2E126CED7F}" type="pres">
      <dgm:prSet presAssocID="{553BBDE9-0151-48F6-857B-D2F5CA19004B}" presName="sibTransSpacerBeforeConnector" presStyleCnt="0"/>
      <dgm:spPr/>
    </dgm:pt>
    <dgm:pt modelId="{C5292D69-D132-C24E-8665-2D315725342E}" type="pres">
      <dgm:prSet presAssocID="{553BBDE9-0151-48F6-857B-D2F5CA19004B}" presName="sibTrans" presStyleLbl="node1" presStyleIdx="5" presStyleCnt="9"/>
      <dgm:spPr/>
    </dgm:pt>
    <dgm:pt modelId="{13926CE3-94C8-9C49-BB8B-C996AD6403DE}" type="pres">
      <dgm:prSet presAssocID="{553BBDE9-0151-48F6-857B-D2F5CA19004B}" presName="sibTransSpacerAfterConnector" presStyleCnt="0"/>
      <dgm:spPr/>
    </dgm:pt>
    <dgm:pt modelId="{F49A8B88-CEAF-A84A-8340-83AE129BB414}" type="pres">
      <dgm:prSet presAssocID="{97DAC670-2B5E-404A-B313-C72EA14975CB}" presName="node" presStyleLbl="node1" presStyleIdx="6" presStyleCnt="9">
        <dgm:presLayoutVars>
          <dgm:bulletEnabled val="1"/>
        </dgm:presLayoutVars>
      </dgm:prSet>
      <dgm:spPr/>
    </dgm:pt>
    <dgm:pt modelId="{0E9B8067-E425-A440-B922-DB6FD298F4D5}" type="pres">
      <dgm:prSet presAssocID="{7463A3BC-B2A2-4D9B-8438-C650C298E867}" presName="sibTransSpacerBeforeConnector" presStyleCnt="0"/>
      <dgm:spPr/>
    </dgm:pt>
    <dgm:pt modelId="{EE50ABC8-9DCD-B141-883A-AD09FA7CBCF2}" type="pres">
      <dgm:prSet presAssocID="{7463A3BC-B2A2-4D9B-8438-C650C298E867}" presName="sibTrans" presStyleLbl="node1" presStyleIdx="7" presStyleCnt="9"/>
      <dgm:spPr/>
    </dgm:pt>
    <dgm:pt modelId="{4C6CA9DA-C56D-8E4B-B8BD-F39D42A9B6D5}" type="pres">
      <dgm:prSet presAssocID="{7463A3BC-B2A2-4D9B-8438-C650C298E867}" presName="sibTransSpacerAfterConnector" presStyleCnt="0"/>
      <dgm:spPr/>
    </dgm:pt>
    <dgm:pt modelId="{B1401034-2BF1-4E49-A8D6-5A9A873B23C0}" type="pres">
      <dgm:prSet presAssocID="{514B7DCF-03A8-48C7-96F0-0B353CFED58E}" presName="node" presStyleLbl="node1" presStyleIdx="8" presStyleCnt="9">
        <dgm:presLayoutVars>
          <dgm:bulletEnabled val="1"/>
        </dgm:presLayoutVars>
      </dgm:prSet>
      <dgm:spPr/>
    </dgm:pt>
  </dgm:ptLst>
  <dgm:cxnLst>
    <dgm:cxn modelId="{C03DBC10-AC57-B147-9639-FC43CA0CE9CA}" type="presOf" srcId="{514B7DCF-03A8-48C7-96F0-0B353CFED58E}" destId="{B1401034-2BF1-4E49-A8D6-5A9A873B23C0}" srcOrd="0" destOrd="0" presId="urn:microsoft.com/office/officeart/2016/7/layout/BasicProcessNew"/>
    <dgm:cxn modelId="{82284614-5FA1-4454-94A1-A56CC079AC20}" srcId="{DFDD220F-8406-40F3-A36A-842721963CF3}" destId="{6F2F80D1-529E-4D68-87D7-76E3C0A37708}" srcOrd="2" destOrd="0" parTransId="{4ADB0F6D-342F-4FA7-9E88-2E4648B20B6E}" sibTransId="{553BBDE9-0151-48F6-857B-D2F5CA19004B}"/>
    <dgm:cxn modelId="{7BF67C21-58F9-4847-8CDF-A157CC5FD38D}" type="presOf" srcId="{DFDD220F-8406-40F3-A36A-842721963CF3}" destId="{EDB61DFA-A001-6749-B79D-5472B822436C}" srcOrd="0" destOrd="0" presId="urn:microsoft.com/office/officeart/2016/7/layout/BasicProcessNew"/>
    <dgm:cxn modelId="{AE4BE731-50F2-481C-993F-E96AD290C23E}" srcId="{DFDD220F-8406-40F3-A36A-842721963CF3}" destId="{97DAC670-2B5E-404A-B313-C72EA14975CB}" srcOrd="3" destOrd="0" parTransId="{5A3F5B4D-489A-4227-95B3-B585B8CB66F0}" sibTransId="{7463A3BC-B2A2-4D9B-8438-C650C298E867}"/>
    <dgm:cxn modelId="{B81C4367-F3A0-7F4B-BEC8-77896AC354F0}" type="presOf" srcId="{856A7935-85E1-4AE1-BE6B-57CB330C3993}" destId="{B04AC906-BBC9-4A47-A63D-EA1F8DD6B3EC}" srcOrd="0" destOrd="0" presId="urn:microsoft.com/office/officeart/2016/7/layout/BasicProcessNew"/>
    <dgm:cxn modelId="{ED53B782-4AD4-E744-A208-C57F7564FD00}" type="presOf" srcId="{97DAC670-2B5E-404A-B313-C72EA14975CB}" destId="{F49A8B88-CEAF-A84A-8340-83AE129BB414}" srcOrd="0" destOrd="0" presId="urn:microsoft.com/office/officeart/2016/7/layout/BasicProcessNew"/>
    <dgm:cxn modelId="{ED21AA87-71B7-4FCB-A424-21BAEFC499E4}" srcId="{DFDD220F-8406-40F3-A36A-842721963CF3}" destId="{E03AC92C-9208-482B-B701-8F483A44B69B}" srcOrd="1" destOrd="0" parTransId="{36AF0E5B-9B7A-4AB4-8947-A206A90A185A}" sibTransId="{945D91FD-A545-4A5D-BA06-7B7C5E05B535}"/>
    <dgm:cxn modelId="{2E683893-EB07-F546-8552-9DDD80CB3104}" type="presOf" srcId="{945D91FD-A545-4A5D-BA06-7B7C5E05B535}" destId="{54575AC0-2DE9-A548-B0A0-10CED0305288}" srcOrd="0" destOrd="0" presId="urn:microsoft.com/office/officeart/2016/7/layout/BasicProcessNew"/>
    <dgm:cxn modelId="{71C850A9-C27F-CF4E-9E1F-10065DD417FF}" type="presOf" srcId="{6F2F80D1-529E-4D68-87D7-76E3C0A37708}" destId="{2CA73086-A593-3846-99C5-7C0B2BC3C597}" srcOrd="0" destOrd="0" presId="urn:microsoft.com/office/officeart/2016/7/layout/BasicProcessNew"/>
    <dgm:cxn modelId="{DBB844C2-121A-204C-A08C-D629AE6E5BE6}" type="presOf" srcId="{7463A3BC-B2A2-4D9B-8438-C650C298E867}" destId="{EE50ABC8-9DCD-B141-883A-AD09FA7CBCF2}" srcOrd="0" destOrd="0" presId="urn:microsoft.com/office/officeart/2016/7/layout/BasicProcessNew"/>
    <dgm:cxn modelId="{705DA4D2-6C88-A242-A8F1-C39595A98D56}" type="presOf" srcId="{E03AC92C-9208-482B-B701-8F483A44B69B}" destId="{1BDE9BF9-1941-1C49-BFF5-3C29FB8C24C2}" srcOrd="0" destOrd="0" presId="urn:microsoft.com/office/officeart/2016/7/layout/BasicProcessNew"/>
    <dgm:cxn modelId="{4C8918DD-38FA-4938-9070-210F86452E34}" srcId="{DFDD220F-8406-40F3-A36A-842721963CF3}" destId="{856A7935-85E1-4AE1-BE6B-57CB330C3993}" srcOrd="0" destOrd="0" parTransId="{413F57B1-B6D4-4A15-A108-C009F671D58E}" sibTransId="{0115DAEA-A93D-43AD-87B8-D0D775D72F66}"/>
    <dgm:cxn modelId="{A8882CF0-B5AD-4E4A-BA93-8FF8A8124A3A}" srcId="{DFDD220F-8406-40F3-A36A-842721963CF3}" destId="{514B7DCF-03A8-48C7-96F0-0B353CFED58E}" srcOrd="4" destOrd="0" parTransId="{0A38AB65-54DC-48D1-9A32-3899B93802CB}" sibTransId="{677D4ABD-2D1E-4BB8-B2BF-9D310DE70731}"/>
    <dgm:cxn modelId="{50C7BEF7-A50B-E747-B202-E5EED293AB3F}" type="presOf" srcId="{553BBDE9-0151-48F6-857B-D2F5CA19004B}" destId="{C5292D69-D132-C24E-8665-2D315725342E}" srcOrd="0" destOrd="0" presId="urn:microsoft.com/office/officeart/2016/7/layout/BasicProcessNew"/>
    <dgm:cxn modelId="{E4EB04FA-354A-6A43-94F3-1C362FADDCF5}" type="presOf" srcId="{0115DAEA-A93D-43AD-87B8-D0D775D72F66}" destId="{6384E921-FAEF-5B41-95E3-C7C71FC07683}" srcOrd="0" destOrd="0" presId="urn:microsoft.com/office/officeart/2016/7/layout/BasicProcessNew"/>
    <dgm:cxn modelId="{0F319005-0C53-CE45-AE8D-94197DA89DB9}" type="presParOf" srcId="{EDB61DFA-A001-6749-B79D-5472B822436C}" destId="{B04AC906-BBC9-4A47-A63D-EA1F8DD6B3EC}" srcOrd="0" destOrd="0" presId="urn:microsoft.com/office/officeart/2016/7/layout/BasicProcessNew"/>
    <dgm:cxn modelId="{99D07033-1FA0-2441-8A2F-40368601E2AF}" type="presParOf" srcId="{EDB61DFA-A001-6749-B79D-5472B822436C}" destId="{98E2F5AB-40C9-934F-9B6C-12AD2E51FE3B}" srcOrd="1" destOrd="0" presId="urn:microsoft.com/office/officeart/2016/7/layout/BasicProcessNew"/>
    <dgm:cxn modelId="{10F9A2C9-B402-CD49-8B2E-30B2A47D8F2F}" type="presParOf" srcId="{EDB61DFA-A001-6749-B79D-5472B822436C}" destId="{6384E921-FAEF-5B41-95E3-C7C71FC07683}" srcOrd="2" destOrd="0" presId="urn:microsoft.com/office/officeart/2016/7/layout/BasicProcessNew"/>
    <dgm:cxn modelId="{97C0038F-E596-BC43-B518-6E2BF33B2505}" type="presParOf" srcId="{EDB61DFA-A001-6749-B79D-5472B822436C}" destId="{41F9E3E8-D4B7-D245-B472-237A1AAE86AA}" srcOrd="3" destOrd="0" presId="urn:microsoft.com/office/officeart/2016/7/layout/BasicProcessNew"/>
    <dgm:cxn modelId="{57353135-D8BC-F941-9E7C-D27757B6C19F}" type="presParOf" srcId="{EDB61DFA-A001-6749-B79D-5472B822436C}" destId="{1BDE9BF9-1941-1C49-BFF5-3C29FB8C24C2}" srcOrd="4" destOrd="0" presId="urn:microsoft.com/office/officeart/2016/7/layout/BasicProcessNew"/>
    <dgm:cxn modelId="{CB54EDA8-F3AF-5F42-BB0F-D6AB33EB2D7F}" type="presParOf" srcId="{EDB61DFA-A001-6749-B79D-5472B822436C}" destId="{EB3A6203-6998-BB47-AC81-CBEF10C77865}" srcOrd="5" destOrd="0" presId="urn:microsoft.com/office/officeart/2016/7/layout/BasicProcessNew"/>
    <dgm:cxn modelId="{AE0C5D5B-114F-4D44-8B26-D768F1EA671D}" type="presParOf" srcId="{EDB61DFA-A001-6749-B79D-5472B822436C}" destId="{54575AC0-2DE9-A548-B0A0-10CED0305288}" srcOrd="6" destOrd="0" presId="urn:microsoft.com/office/officeart/2016/7/layout/BasicProcessNew"/>
    <dgm:cxn modelId="{9AC7938F-F17D-0146-AD87-399AF14C9AE8}" type="presParOf" srcId="{EDB61DFA-A001-6749-B79D-5472B822436C}" destId="{41CFAF8C-D18A-4E4A-A237-405A0CD66143}" srcOrd="7" destOrd="0" presId="urn:microsoft.com/office/officeart/2016/7/layout/BasicProcessNew"/>
    <dgm:cxn modelId="{43F65AAB-9C76-184D-BAF5-7D63D4E30CC1}" type="presParOf" srcId="{EDB61DFA-A001-6749-B79D-5472B822436C}" destId="{2CA73086-A593-3846-99C5-7C0B2BC3C597}" srcOrd="8" destOrd="0" presId="urn:microsoft.com/office/officeart/2016/7/layout/BasicProcessNew"/>
    <dgm:cxn modelId="{4FBCB74B-3430-774D-BC1C-70592DB1E4BF}" type="presParOf" srcId="{EDB61DFA-A001-6749-B79D-5472B822436C}" destId="{B2844BE5-34D4-FB45-BA49-3E2E126CED7F}" srcOrd="9" destOrd="0" presId="urn:microsoft.com/office/officeart/2016/7/layout/BasicProcessNew"/>
    <dgm:cxn modelId="{0DC1070D-9821-5D41-8DDC-01BCE3D88A56}" type="presParOf" srcId="{EDB61DFA-A001-6749-B79D-5472B822436C}" destId="{C5292D69-D132-C24E-8665-2D315725342E}" srcOrd="10" destOrd="0" presId="urn:microsoft.com/office/officeart/2016/7/layout/BasicProcessNew"/>
    <dgm:cxn modelId="{8E0631D1-D4CB-434B-9FB2-7ED359DCCF21}" type="presParOf" srcId="{EDB61DFA-A001-6749-B79D-5472B822436C}" destId="{13926CE3-94C8-9C49-BB8B-C996AD6403DE}" srcOrd="11" destOrd="0" presId="urn:microsoft.com/office/officeart/2016/7/layout/BasicProcessNew"/>
    <dgm:cxn modelId="{89F78C34-D24E-0A4F-8378-BAECD78CF8AB}" type="presParOf" srcId="{EDB61DFA-A001-6749-B79D-5472B822436C}" destId="{F49A8B88-CEAF-A84A-8340-83AE129BB414}" srcOrd="12" destOrd="0" presId="urn:microsoft.com/office/officeart/2016/7/layout/BasicProcessNew"/>
    <dgm:cxn modelId="{479E720C-A625-DB4F-80F2-96F06631FF26}" type="presParOf" srcId="{EDB61DFA-A001-6749-B79D-5472B822436C}" destId="{0E9B8067-E425-A440-B922-DB6FD298F4D5}" srcOrd="13" destOrd="0" presId="urn:microsoft.com/office/officeart/2016/7/layout/BasicProcessNew"/>
    <dgm:cxn modelId="{CE8D98E8-3C87-2C48-A2E0-4570CDE025B6}" type="presParOf" srcId="{EDB61DFA-A001-6749-B79D-5472B822436C}" destId="{EE50ABC8-9DCD-B141-883A-AD09FA7CBCF2}" srcOrd="14" destOrd="0" presId="urn:microsoft.com/office/officeart/2016/7/layout/BasicProcessNew"/>
    <dgm:cxn modelId="{AABAA7AD-6BD5-C442-BC4A-ECD148E0BC94}" type="presParOf" srcId="{EDB61DFA-A001-6749-B79D-5472B822436C}" destId="{4C6CA9DA-C56D-8E4B-B8BD-F39D42A9B6D5}" srcOrd="15" destOrd="0" presId="urn:microsoft.com/office/officeart/2016/7/layout/BasicProcessNew"/>
    <dgm:cxn modelId="{AF5AD560-94B7-6149-B7FD-BB9081F98131}" type="presParOf" srcId="{EDB61DFA-A001-6749-B79D-5472B822436C}" destId="{B1401034-2BF1-4E49-A8D6-5A9A873B23C0}" srcOrd="16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5DF6A2-1689-9F4D-9CD3-42193FA72EDE}">
      <dsp:nvSpPr>
        <dsp:cNvPr id="0" name=""/>
        <dsp:cNvSpPr/>
      </dsp:nvSpPr>
      <dsp:spPr>
        <a:xfrm>
          <a:off x="2409212" y="205074"/>
          <a:ext cx="1949843" cy="126739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What we know: Shona has recently joined the nursery and shows anxiety when separated from her carers.</a:t>
          </a:r>
        </a:p>
      </dsp:txBody>
      <dsp:txXfrm>
        <a:off x="2471081" y="266943"/>
        <a:ext cx="1826105" cy="1143660"/>
      </dsp:txXfrm>
    </dsp:sp>
    <dsp:sp modelId="{C3820A70-2E64-C440-A8AD-6AD5296B72F5}">
      <dsp:nvSpPr>
        <dsp:cNvPr id="0" name=""/>
        <dsp:cNvSpPr/>
      </dsp:nvSpPr>
      <dsp:spPr>
        <a:xfrm>
          <a:off x="852559" y="838773"/>
          <a:ext cx="5063149" cy="5063149"/>
        </a:xfrm>
        <a:custGeom>
          <a:avLst/>
          <a:gdLst/>
          <a:ahLst/>
          <a:cxnLst/>
          <a:rect l="0" t="0" r="0" b="0"/>
          <a:pathLst>
            <a:path>
              <a:moveTo>
                <a:pt x="3767574" y="322236"/>
              </a:moveTo>
              <a:arcTo wR="2531574" hR="2531574" stAng="17953473" swAng="1211478"/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BCEBAE-7A69-D84C-97E3-017823240CDA}">
      <dsp:nvSpPr>
        <dsp:cNvPr id="0" name=""/>
        <dsp:cNvSpPr/>
      </dsp:nvSpPr>
      <dsp:spPr>
        <a:xfrm>
          <a:off x="4816883" y="1954349"/>
          <a:ext cx="1949843" cy="1267398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Communication: She has limited verbal communication, so distress may be expressed through behaviour rather than words.</a:t>
          </a:r>
        </a:p>
      </dsp:txBody>
      <dsp:txXfrm>
        <a:off x="4878752" y="2016218"/>
        <a:ext cx="1826105" cy="1143660"/>
      </dsp:txXfrm>
    </dsp:sp>
    <dsp:sp modelId="{C9F6C5D8-3968-A142-9379-F93D04EDFA56}">
      <dsp:nvSpPr>
        <dsp:cNvPr id="0" name=""/>
        <dsp:cNvSpPr/>
      </dsp:nvSpPr>
      <dsp:spPr>
        <a:xfrm>
          <a:off x="852559" y="838773"/>
          <a:ext cx="5063149" cy="5063149"/>
        </a:xfrm>
        <a:custGeom>
          <a:avLst/>
          <a:gdLst/>
          <a:ahLst/>
          <a:cxnLst/>
          <a:rect l="0" t="0" r="0" b="0"/>
          <a:pathLst>
            <a:path>
              <a:moveTo>
                <a:pt x="5057075" y="2706832"/>
              </a:moveTo>
              <a:arcTo wR="2531574" hR="2531574" stAng="21838182" swAng="1359680"/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82B750-F03B-2746-BC6C-F1713ABEE9BD}">
      <dsp:nvSpPr>
        <dsp:cNvPr id="0" name=""/>
        <dsp:cNvSpPr/>
      </dsp:nvSpPr>
      <dsp:spPr>
        <a:xfrm>
          <a:off x="3897235" y="4784736"/>
          <a:ext cx="1949843" cy="1267398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Social Participation: She finds it difficult to engage in group play and may need support to explore the setting.</a:t>
          </a:r>
        </a:p>
      </dsp:txBody>
      <dsp:txXfrm>
        <a:off x="3959104" y="4846605"/>
        <a:ext cx="1826105" cy="1143660"/>
      </dsp:txXfrm>
    </dsp:sp>
    <dsp:sp modelId="{5A823D23-BFD6-434C-9382-2E4FEEFB2A57}">
      <dsp:nvSpPr>
        <dsp:cNvPr id="0" name=""/>
        <dsp:cNvSpPr/>
      </dsp:nvSpPr>
      <dsp:spPr>
        <a:xfrm>
          <a:off x="852559" y="838773"/>
          <a:ext cx="5063149" cy="5063149"/>
        </a:xfrm>
        <a:custGeom>
          <a:avLst/>
          <a:gdLst/>
          <a:ahLst/>
          <a:cxnLst/>
          <a:rect l="0" t="0" r="0" b="0"/>
          <a:pathLst>
            <a:path>
              <a:moveTo>
                <a:pt x="2842229" y="5044016"/>
              </a:moveTo>
              <a:arcTo wR="2531574" hR="2531574" stAng="4977081" swAng="845839"/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C9E32D-7360-9D42-A775-7CF0DF260EC3}">
      <dsp:nvSpPr>
        <dsp:cNvPr id="0" name=""/>
        <dsp:cNvSpPr/>
      </dsp:nvSpPr>
      <dsp:spPr>
        <a:xfrm>
          <a:off x="921190" y="4784736"/>
          <a:ext cx="1949843" cy="1267398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Practioner goal: Create a predictable, emotionally safe environment that supports wellbeing, relationships, exploration and learning</a:t>
          </a:r>
          <a:r>
            <a:rPr lang="en-US" sz="1050" kern="1200" dirty="0"/>
            <a:t>.</a:t>
          </a:r>
        </a:p>
      </dsp:txBody>
      <dsp:txXfrm>
        <a:off x="983059" y="4846605"/>
        <a:ext cx="1826105" cy="1143660"/>
      </dsp:txXfrm>
    </dsp:sp>
    <dsp:sp modelId="{5D3C754A-7E09-BF4B-8FFC-FE60260EF334}">
      <dsp:nvSpPr>
        <dsp:cNvPr id="0" name=""/>
        <dsp:cNvSpPr/>
      </dsp:nvSpPr>
      <dsp:spPr>
        <a:xfrm>
          <a:off x="852559" y="838773"/>
          <a:ext cx="5063149" cy="5063149"/>
        </a:xfrm>
        <a:custGeom>
          <a:avLst/>
          <a:gdLst/>
          <a:ahLst/>
          <a:cxnLst/>
          <a:rect l="0" t="0" r="0" b="0"/>
          <a:pathLst>
            <a:path>
              <a:moveTo>
                <a:pt x="268570" y="3666335"/>
              </a:moveTo>
              <a:arcTo wR="2531574" hR="2531574" stAng="9202138" swAng="1359680"/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08B019-6F9B-3948-84C9-E6D4001DBD8C}">
      <dsp:nvSpPr>
        <dsp:cNvPr id="0" name=""/>
        <dsp:cNvSpPr/>
      </dsp:nvSpPr>
      <dsp:spPr>
        <a:xfrm>
          <a:off x="1542" y="1954349"/>
          <a:ext cx="1949843" cy="1267398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Key Question: How can attachment theory help us understand Shonas behaviour without labelling or diagnosing her.</a:t>
          </a:r>
        </a:p>
      </dsp:txBody>
      <dsp:txXfrm>
        <a:off x="63411" y="2016218"/>
        <a:ext cx="1826105" cy="1143660"/>
      </dsp:txXfrm>
    </dsp:sp>
    <dsp:sp modelId="{332558FD-C625-074C-9F13-598A0832F2C2}">
      <dsp:nvSpPr>
        <dsp:cNvPr id="0" name=""/>
        <dsp:cNvSpPr/>
      </dsp:nvSpPr>
      <dsp:spPr>
        <a:xfrm>
          <a:off x="852559" y="838773"/>
          <a:ext cx="5063149" cy="5063149"/>
        </a:xfrm>
        <a:custGeom>
          <a:avLst/>
          <a:gdLst/>
          <a:ahLst/>
          <a:cxnLst/>
          <a:rect l="0" t="0" r="0" b="0"/>
          <a:pathLst>
            <a:path>
              <a:moveTo>
                <a:pt x="608966" y="884623"/>
              </a:moveTo>
              <a:arcTo wR="2531574" hR="2531574" stAng="13235048" swAng="1211478"/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4AC906-BBC9-4A47-A63D-EA1F8DD6B3EC}">
      <dsp:nvSpPr>
        <dsp:cNvPr id="0" name=""/>
        <dsp:cNvSpPr/>
      </dsp:nvSpPr>
      <dsp:spPr>
        <a:xfrm>
          <a:off x="639" y="1053132"/>
          <a:ext cx="2024479" cy="4116153"/>
        </a:xfrm>
        <a:prstGeom prst="rect">
          <a:avLst/>
        </a:prstGeom>
        <a:gradFill rotWithShape="1">
          <a:gsLst>
            <a:gs pos="0">
              <a:schemeClr val="accent4">
                <a:lumMod val="110000"/>
                <a:satMod val="105000"/>
                <a:tint val="67000"/>
              </a:schemeClr>
            </a:gs>
            <a:gs pos="50000">
              <a:schemeClr val="accent4">
                <a:lumMod val="105000"/>
                <a:satMod val="103000"/>
                <a:tint val="73000"/>
              </a:schemeClr>
            </a:gs>
            <a:gs pos="100000">
              <a:schemeClr val="accent4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/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Why Bowlby?</a:t>
          </a:r>
        </a:p>
      </dsp:txBody>
      <dsp:txXfrm>
        <a:off x="639" y="1053132"/>
        <a:ext cx="2024479" cy="4116153"/>
      </dsp:txXfrm>
    </dsp:sp>
    <dsp:sp modelId="{6384E921-FAEF-5B41-95E3-C7C71FC07683}">
      <dsp:nvSpPr>
        <dsp:cNvPr id="0" name=""/>
        <dsp:cNvSpPr/>
      </dsp:nvSpPr>
      <dsp:spPr>
        <a:xfrm>
          <a:off x="2053476" y="2989709"/>
          <a:ext cx="303671" cy="243000"/>
        </a:xfrm>
        <a:prstGeom prst="rightArrow">
          <a:avLst>
            <a:gd name="adj1" fmla="val 50000"/>
            <a:gd name="adj2" fmla="val 50000"/>
          </a:avLst>
        </a:prstGeom>
        <a:gradFill rotWithShape="1">
          <a:gsLst>
            <a:gs pos="0">
              <a:schemeClr val="accent4">
                <a:lumMod val="110000"/>
                <a:satMod val="105000"/>
                <a:tint val="67000"/>
              </a:schemeClr>
            </a:gs>
            <a:gs pos="50000">
              <a:schemeClr val="accent4">
                <a:lumMod val="105000"/>
                <a:satMod val="103000"/>
                <a:tint val="73000"/>
              </a:schemeClr>
            </a:gs>
            <a:gs pos="100000">
              <a:schemeClr val="accent4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/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</dsp:sp>
    <dsp:sp modelId="{1BDE9BF9-1941-1C49-BFF5-3C29FB8C24C2}">
      <dsp:nvSpPr>
        <dsp:cNvPr id="0" name=""/>
        <dsp:cNvSpPr/>
      </dsp:nvSpPr>
      <dsp:spPr>
        <a:xfrm>
          <a:off x="2385506" y="1053132"/>
          <a:ext cx="2024479" cy="4116153"/>
        </a:xfrm>
        <a:prstGeom prst="rect">
          <a:avLst/>
        </a:prstGeom>
        <a:gradFill rotWithShape="1">
          <a:gsLst>
            <a:gs pos="0">
              <a:schemeClr val="accent5">
                <a:lumMod val="110000"/>
                <a:satMod val="105000"/>
                <a:tint val="6700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Shona becomes anxious when her carers leave. Bowlby’s focus on attachment, comfort and a secure base directly helps explain why a trusted adult and predictable transition may help her feel safe (McLeod, 2025a).  A consistent key person and warm, predictable transitions can help Shona feel safe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2385506" y="1053132"/>
        <a:ext cx="2024479" cy="4116153"/>
      </dsp:txXfrm>
    </dsp:sp>
    <dsp:sp modelId="{54575AC0-2DE9-A548-B0A0-10CED0305288}">
      <dsp:nvSpPr>
        <dsp:cNvPr id="0" name=""/>
        <dsp:cNvSpPr/>
      </dsp:nvSpPr>
      <dsp:spPr>
        <a:xfrm>
          <a:off x="4438344" y="2989709"/>
          <a:ext cx="303671" cy="243000"/>
        </a:xfrm>
        <a:prstGeom prst="rightArrow">
          <a:avLst>
            <a:gd name="adj1" fmla="val 50000"/>
            <a:gd name="adj2" fmla="val 50000"/>
          </a:avLst>
        </a:prstGeom>
        <a:gradFill rotWithShape="1">
          <a:gsLst>
            <a:gs pos="0">
              <a:schemeClr val="accent5">
                <a:lumMod val="110000"/>
                <a:satMod val="105000"/>
                <a:tint val="6700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</dsp:sp>
    <dsp:sp modelId="{2CA73086-A593-3846-99C5-7C0B2BC3C597}">
      <dsp:nvSpPr>
        <dsp:cNvPr id="0" name=""/>
        <dsp:cNvSpPr/>
      </dsp:nvSpPr>
      <dsp:spPr>
        <a:xfrm>
          <a:off x="4770374" y="1053132"/>
          <a:ext cx="2024479" cy="4116153"/>
        </a:xfrm>
        <a:prstGeom prst="rect">
          <a:avLst/>
        </a:prstGeom>
        <a:gradFill rotWithShape="1">
          <a:gsLst>
            <a:gs pos="0">
              <a:schemeClr val="accent6">
                <a:lumMod val="110000"/>
                <a:satMod val="105000"/>
                <a:tint val="67000"/>
              </a:schemeClr>
            </a:gs>
            <a:gs pos="50000">
              <a:schemeClr val="accent6">
                <a:lumMod val="105000"/>
                <a:satMod val="103000"/>
                <a:tint val="73000"/>
              </a:schemeClr>
            </a:gs>
            <a:gs pos="100000">
              <a:schemeClr val="accent6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/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/>
            <a:t>Alternative: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If I did not choose Bowlby, I would use Vygotsky’s sociocultural theory (McLeod, 2025b).  It would help me focus on Shona’s limited verbal communication and group-play difficulties, using modelling, shared activities and adult scaffolding. Understand triggers, strengths and what helps-without diagnosing from one behaviour.</a:t>
          </a:r>
          <a:endParaRPr lang="en-US" sz="1400" kern="1200" dirty="0"/>
        </a:p>
      </dsp:txBody>
      <dsp:txXfrm>
        <a:off x="4770374" y="1053132"/>
        <a:ext cx="2024479" cy="4116153"/>
      </dsp:txXfrm>
    </dsp:sp>
    <dsp:sp modelId="{C5292D69-D132-C24E-8665-2D315725342E}">
      <dsp:nvSpPr>
        <dsp:cNvPr id="0" name=""/>
        <dsp:cNvSpPr/>
      </dsp:nvSpPr>
      <dsp:spPr>
        <a:xfrm>
          <a:off x="6823211" y="2989709"/>
          <a:ext cx="303671" cy="243000"/>
        </a:xfrm>
        <a:prstGeom prst="rightArrow">
          <a:avLst>
            <a:gd name="adj1" fmla="val 50000"/>
            <a:gd name="adj2" fmla="val 50000"/>
          </a:avLst>
        </a:prstGeom>
        <a:gradFill rotWithShape="1">
          <a:gsLst>
            <a:gs pos="0">
              <a:schemeClr val="accent6">
                <a:lumMod val="110000"/>
                <a:satMod val="105000"/>
                <a:tint val="67000"/>
              </a:schemeClr>
            </a:gs>
            <a:gs pos="50000">
              <a:schemeClr val="accent6">
                <a:lumMod val="105000"/>
                <a:satMod val="103000"/>
                <a:tint val="73000"/>
              </a:schemeClr>
            </a:gs>
            <a:gs pos="100000">
              <a:schemeClr val="accent6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/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</dsp:sp>
    <dsp:sp modelId="{F49A8B88-CEAF-A84A-8340-83AE129BB414}">
      <dsp:nvSpPr>
        <dsp:cNvPr id="0" name=""/>
        <dsp:cNvSpPr/>
      </dsp:nvSpPr>
      <dsp:spPr>
        <a:xfrm>
          <a:off x="7155241" y="1053132"/>
          <a:ext cx="2024479" cy="4116153"/>
        </a:xfrm>
        <a:prstGeom prst="rect">
          <a:avLst/>
        </a:prstGeom>
        <a:gradFill rotWithShape="1">
          <a:gsLst>
            <a:gs pos="0">
              <a:schemeClr val="accent2">
                <a:lumMod val="110000"/>
                <a:satMod val="105000"/>
                <a:tint val="67000"/>
              </a:schemeClr>
            </a:gs>
            <a:gs pos="50000">
              <a:schemeClr val="accent2">
                <a:lumMod val="105000"/>
                <a:satMod val="103000"/>
                <a:tint val="73000"/>
              </a:schemeClr>
            </a:gs>
            <a:gs pos="100000">
              <a:schemeClr val="accent2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u="sng" kern="1200" dirty="0"/>
            <a:t>Why it matters? </a:t>
          </a:r>
          <a:r>
            <a:rPr lang="en-GB" sz="1300" kern="1200" dirty="0"/>
            <a:t>Bowlby is most directly relevant to her separation anxiety (McLeod, 2025a), while Vygotsky may be especially useful for planning language and social-learning activities (McLeod, 2025b) . Either theory should be applied alongside observations and family partnership. Work with carers, adapt play and communication support, and review progress.</a:t>
          </a:r>
          <a:endParaRPr lang="en-US" sz="1300" kern="1200" dirty="0"/>
        </a:p>
      </dsp:txBody>
      <dsp:txXfrm>
        <a:off x="7155241" y="1053132"/>
        <a:ext cx="2024479" cy="4116153"/>
      </dsp:txXfrm>
    </dsp:sp>
    <dsp:sp modelId="{EE50ABC8-9DCD-B141-883A-AD09FA7CBCF2}">
      <dsp:nvSpPr>
        <dsp:cNvPr id="0" name=""/>
        <dsp:cNvSpPr/>
      </dsp:nvSpPr>
      <dsp:spPr>
        <a:xfrm>
          <a:off x="9208079" y="2989709"/>
          <a:ext cx="303671" cy="243000"/>
        </a:xfrm>
        <a:prstGeom prst="rightArrow">
          <a:avLst>
            <a:gd name="adj1" fmla="val 50000"/>
            <a:gd name="adj2" fmla="val 50000"/>
          </a:avLst>
        </a:prstGeom>
        <a:gradFill rotWithShape="1">
          <a:gsLst>
            <a:gs pos="0">
              <a:schemeClr val="accent2">
                <a:lumMod val="110000"/>
                <a:satMod val="105000"/>
                <a:tint val="67000"/>
              </a:schemeClr>
            </a:gs>
            <a:gs pos="50000">
              <a:schemeClr val="accent2">
                <a:lumMod val="105000"/>
                <a:satMod val="103000"/>
                <a:tint val="73000"/>
              </a:schemeClr>
            </a:gs>
            <a:gs pos="100000">
              <a:schemeClr val="accent2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noFill/>
          <a:prstDash val="solid"/>
          <a:miter lim="800000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</dsp:sp>
    <dsp:sp modelId="{B1401034-2BF1-4E49-A8D6-5A9A873B23C0}">
      <dsp:nvSpPr>
        <dsp:cNvPr id="0" name=""/>
        <dsp:cNvSpPr/>
      </dsp:nvSpPr>
      <dsp:spPr>
        <a:xfrm>
          <a:off x="9540108" y="1053132"/>
          <a:ext cx="2024479" cy="4116153"/>
        </a:xfrm>
        <a:prstGeom prst="rect">
          <a:avLst/>
        </a:prstGeom>
        <a:gradFill rotWithShape="1">
          <a:gsLst>
            <a:gs pos="0">
              <a:schemeClr val="accent1">
                <a:lumMod val="110000"/>
                <a:satMod val="105000"/>
                <a:tint val="67000"/>
              </a:schemeClr>
            </a:gs>
            <a:gs pos="50000">
              <a:schemeClr val="accent1">
                <a:lumMod val="105000"/>
                <a:satMod val="103000"/>
                <a:tint val="73000"/>
              </a:schemeClr>
            </a:gs>
            <a:gs pos="100000">
              <a:schemeClr val="accent1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u="sng" kern="1200" dirty="0"/>
            <a:t>My choice: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 Bowlby explains the importance of emotional security; Vygotsky would be my alternative for supporting communication and learning through interaction.</a:t>
          </a:r>
          <a:endParaRPr lang="en-US" sz="1300" kern="1200" dirty="0"/>
        </a:p>
      </dsp:txBody>
      <dsp:txXfrm>
        <a:off x="9540108" y="1053132"/>
        <a:ext cx="2024479" cy="41161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BEFD1-A665-88ED-4C50-9334AD13B2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B34138-3B9F-D1FC-B897-6FF827C54C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7D959-463D-91A1-D6B2-A1740312D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A1EFF-B376-236C-139D-D3CDC016B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05F1D-02AE-C2B3-F716-8939365B7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9456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E17EE-DBD2-608A-52BE-E6FFBF399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8144B-831B-8937-8186-9AD9EF980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1C0C96-AEE8-0384-0445-CECAA0679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79C3AF-DF3D-74C1-E5C7-2123934EA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873BFA-3CDD-25AE-7C08-212E68710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863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591BD-8873-FE2F-96C7-FB75C8CC6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05DA54-0B36-9C3B-BA3B-3A806C6DD4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DB244-0993-AEB3-32A9-D464DE2D3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29C951-C109-B1F4-568E-9FD96E5DE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2222D-7881-CA79-A529-255F04047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29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64E42-6EF8-C7EB-EA8E-027ACC1FF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91B1F-6451-F91A-9EE0-7435CBA167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C22B0-DA8E-4461-805F-490007EB24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1C8C6-886B-B86F-06DD-2D509EAEE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851F57-708E-EA5C-A5D3-9254EA924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B3018E-693E-F3A4-B340-4C2F3A344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112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B8E19-9271-0284-8157-CAE6B6037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DE1175-D5DC-96F1-D8BC-91416B0138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8B28A0-48FF-2707-8F5E-8812E9E8C5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5DB24A-05A1-C62E-93A2-AD79FC5021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4D6F09-2114-21C4-533C-1E176DC42D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7CAB7B-C2D0-4283-C975-C396CE03B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F16BB8-24D0-AAEE-9E79-84C0946BC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8F9D77-344E-9E74-E8B7-1544CF27E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834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C0986-7ADF-0163-A907-02D87C152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BFD31F-6A39-4B94-8CF4-60E0D0167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6D6538-E6B7-6131-55C0-A134BD5B5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6DFB1D-0030-E120-3598-E1D1F6393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628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6C3910-6286-5DF1-AE27-745F5CCB2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108C37-3824-7F2D-6474-E74AF9DFB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0BE973-1202-BA55-09A8-F8C072DFD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8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3E36F-253F-8C09-A4CA-6107E8809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82BA1-D259-5DC3-B21D-6CF415006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598320-2A7A-91F7-C5EE-6E49DA13B9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856D92-4437-1802-1110-0968D06AB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43C760-7261-09C3-85A3-37510C0C9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00CEE-48DF-869D-E78E-172A90BAE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103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82D0C-A902-7B62-BD96-AEF89E854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9ED38F-F5AE-F1D6-26E8-F223FAFE1FB6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B148F8-FF38-A9C3-EB6F-509BACAA7C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7A41EF-F51B-C0A6-76CA-2E0215566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1ACD3E-87EF-2F70-1C4B-F48B5B745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7F9428-1B1E-8B10-5ED8-9AF6CED5F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570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797BC-738A-A5C3-C5ED-2AB66D07F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1D206A-0935-0122-8282-09C1ABAF67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97A8EC-03AE-009C-33FF-FF287A1D0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C6E1C-24CD-B518-71CB-0438027D9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020BEA-6FBD-7187-2D0C-407041E69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2128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8462A4-F27F-CB16-9625-7AA70441DA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304487-5B89-EFF2-0478-C444BD16CF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89CCE-0C5A-074F-22D2-E6CAAB0A0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8757AB-A25F-C8F6-C24B-7DFF90C70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BD5D4B-6B18-DCA2-F696-60DC37241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24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F2516-E420-2D37-A866-EC13F6DD2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6004AA-5163-4D9A-D5BE-282B9B9EE9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308A0-AFF9-BB7E-3990-E601D6283A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C7B056-B163-9846-9A29-EB878DBD115A}" type="datetimeFigureOut">
              <a:rPr lang="en-US" smtClean="0"/>
              <a:t>10/12/26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E92B65-BC75-1E53-7EB3-A128CF5061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5795E-B061-08DC-A484-87A1E04AF8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9D694F-28D2-904E-ABE6-2968B63132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588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bowlby.html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utor2u.net/hsc/reference/the-nature-nurture-debate" TargetMode="External"/><Relationship Id="rId4" Type="http://schemas.openxmlformats.org/officeDocument/2006/relationships/hyperlink" Target="https://www.simplypsychology.org/vygotsk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3E9E0E-F15C-98E8-39E1-4AC0F3FD70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US" sz="7200" dirty="0"/>
              <a:t>Psychology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035873-CF53-ABE5-205A-88265B34E6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258777"/>
            <a:ext cx="9679536" cy="927388"/>
          </a:xfrm>
        </p:spPr>
        <p:txBody>
          <a:bodyPr anchor="ctr">
            <a:noAutofit/>
          </a:bodyPr>
          <a:lstStyle/>
          <a:p>
            <a:r>
              <a:rPr lang="en-US" sz="800" dirty="0"/>
              <a:t>My Individual Presentation</a:t>
            </a:r>
          </a:p>
          <a:p>
            <a:r>
              <a:rPr lang="en-US" sz="800" dirty="0"/>
              <a:t>Yasmin Ishfaq - 2519890</a:t>
            </a:r>
          </a:p>
          <a:p>
            <a:r>
              <a:rPr lang="en-US" sz="800" dirty="0"/>
              <a:t>Module : LCHS4010</a:t>
            </a:r>
          </a:p>
          <a:p>
            <a:r>
              <a:rPr lang="en-US" sz="900" dirty="0"/>
              <a:t>Rizwan Nadim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221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FC74C4-D313-987C-6988-6BD6A702A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82" y="673770"/>
            <a:ext cx="3614148" cy="2027227"/>
          </a:xfrm>
        </p:spPr>
        <p:txBody>
          <a:bodyPr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6C37B9-8A00-EF55-7771-CA666B5AD4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498642"/>
              </p:ext>
            </p:extLst>
          </p:nvPr>
        </p:nvGraphicFramePr>
        <p:xfrm>
          <a:off x="5067656" y="264920"/>
          <a:ext cx="6768269" cy="6340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163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1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248D5-FF5B-DB5A-3EF3-9326045CB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dirty="0"/>
              <a:t>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6ED1B-9BD4-5786-3546-FE310F267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US" sz="1700" dirty="0"/>
              <a:t>Bowlby proposed that attachment is an innate behavioural system that motivates children to seek proximity to a protective caregiver.</a:t>
            </a:r>
          </a:p>
          <a:p>
            <a:r>
              <a:rPr lang="en-US" sz="1700" dirty="0"/>
              <a:t>Attachment is especially activated when a child experiences threat, stress, fatigue or unfamiliar situations.</a:t>
            </a:r>
          </a:p>
          <a:p>
            <a:r>
              <a:rPr lang="en-US" sz="1700" dirty="0"/>
              <a:t>A consistent caregiver cane become a “secure base”, the child can explore the environment, return for reassurance, then explore again.</a:t>
            </a:r>
          </a:p>
          <a:p>
            <a:r>
              <a:rPr lang="en-US" sz="1700" dirty="0"/>
              <a:t>Early relationships contribute to expectations about whether other people are available and responsive.</a:t>
            </a:r>
          </a:p>
          <a:p>
            <a:pPr marL="0" indent="0">
              <a:buNone/>
            </a:pPr>
            <a:r>
              <a:rPr lang="en-GB" sz="1800" dirty="0"/>
              <a:t>(McLeod, 2025a). </a:t>
            </a:r>
            <a:endParaRPr lang="en-US" sz="17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DEC6649-DED4-13C6-B53F-5750F9B99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8933" y="1718334"/>
            <a:ext cx="4775609" cy="4369682"/>
          </a:xfrm>
          <a:prstGeom prst="rect">
            <a:avLst/>
          </a:prstGeom>
        </p:spPr>
      </p:pic>
      <p:sp>
        <p:nvSpPr>
          <p:cNvPr id="24" name="Freeform: Shape 1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858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707D7-1A18-B60B-8E27-03F7235AD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146" y="365125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Applying The Theory to Shona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4B95B96-E457-5913-D774-131C12EC02BF}"/>
              </a:ext>
            </a:extLst>
          </p:cNvPr>
          <p:cNvSpPr/>
          <p:nvPr/>
        </p:nvSpPr>
        <p:spPr>
          <a:xfrm>
            <a:off x="2110191" y="4381360"/>
            <a:ext cx="3179036" cy="2291652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Familiarisation</a:t>
            </a:r>
          </a:p>
          <a:p>
            <a:pPr algn="ctr"/>
            <a:r>
              <a:rPr lang="en-GB" sz="2000" dirty="0"/>
              <a:t>A familiar key person may act as a secure base while Shona gradually explores.</a:t>
            </a:r>
          </a:p>
          <a:p>
            <a:pPr algn="ctr"/>
            <a:endParaRPr lang="en-US" sz="16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E099D31-587F-0E7C-1CC8-28A9B8EAB2A2}"/>
              </a:ext>
            </a:extLst>
          </p:cNvPr>
          <p:cNvSpPr/>
          <p:nvPr/>
        </p:nvSpPr>
        <p:spPr>
          <a:xfrm>
            <a:off x="4607428" y="1690688"/>
            <a:ext cx="3179036" cy="2291652"/>
          </a:xfrm>
          <a:prstGeom prst="roundRect">
            <a:avLst/>
          </a:prstGeom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Limited Verbal Communication</a:t>
            </a:r>
          </a:p>
          <a:p>
            <a:pPr algn="ctr"/>
            <a:r>
              <a:rPr lang="en-US" sz="1600" dirty="0"/>
              <a:t>If Shona cannot easily explain “I’m worried” or “I need my carer”, crying, withdrawal or refusal to join play may communicate distress.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4706E60-74D7-5BB1-6E2F-96656C6CE158}"/>
              </a:ext>
            </a:extLst>
          </p:cNvPr>
          <p:cNvSpPr/>
          <p:nvPr/>
        </p:nvSpPr>
        <p:spPr>
          <a:xfrm>
            <a:off x="8599560" y="1690688"/>
            <a:ext cx="3179036" cy="2291652"/>
          </a:xfrm>
          <a:prstGeom prst="round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Group Play</a:t>
            </a:r>
          </a:p>
          <a:p>
            <a:pPr algn="ctr"/>
            <a:r>
              <a:rPr lang="en-US" sz="1600" dirty="0"/>
              <a:t>Difficulty joining a group may reflect uncertainty about the environment or relationships rather than lack of social ability.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469-F830-1C28-6098-4C4205F3039F}"/>
              </a:ext>
            </a:extLst>
          </p:cNvPr>
          <p:cNvSpPr/>
          <p:nvPr/>
        </p:nvSpPr>
        <p:spPr>
          <a:xfrm>
            <a:off x="615297" y="1608880"/>
            <a:ext cx="55906" cy="26906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D4CBCE2-2DC3-75C1-42C9-27FC720B6A57}"/>
              </a:ext>
            </a:extLst>
          </p:cNvPr>
          <p:cNvSpPr/>
          <p:nvPr/>
        </p:nvSpPr>
        <p:spPr>
          <a:xfrm>
            <a:off x="4579475" y="1608879"/>
            <a:ext cx="55906" cy="2690673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BB60D9E-78F5-8FA4-87F3-C7B0C5170910}"/>
              </a:ext>
            </a:extLst>
          </p:cNvPr>
          <p:cNvSpPr/>
          <p:nvPr/>
        </p:nvSpPr>
        <p:spPr>
          <a:xfrm>
            <a:off x="8571607" y="1608879"/>
            <a:ext cx="55906" cy="2690673"/>
          </a:xfrm>
          <a:prstGeom prst="rect">
            <a:avLst/>
          </a:prstGeom>
          <a:ln>
            <a:noFill/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6809B16-8191-0578-70E8-B479C7A999AC}"/>
              </a:ext>
            </a:extLst>
          </p:cNvPr>
          <p:cNvSpPr/>
          <p:nvPr/>
        </p:nvSpPr>
        <p:spPr>
          <a:xfrm>
            <a:off x="671203" y="1690688"/>
            <a:ext cx="3179036" cy="2291652"/>
          </a:xfrm>
          <a:prstGeom prst="roundRect">
            <a:avLst/>
          </a:prstGeo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Separation Anxiety</a:t>
            </a:r>
          </a:p>
          <a:p>
            <a:pPr algn="ctr"/>
            <a:r>
              <a:rPr lang="en-US" sz="1600" dirty="0"/>
              <a:t>A new nursery is an unfamiliar context. Separation may activate Shona’s attachment system, increasing distress.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5B65DD7-E110-B0C0-3911-8263F0028AC7}"/>
              </a:ext>
            </a:extLst>
          </p:cNvPr>
          <p:cNvSpPr/>
          <p:nvPr/>
        </p:nvSpPr>
        <p:spPr>
          <a:xfrm>
            <a:off x="6651580" y="4381360"/>
            <a:ext cx="3179036" cy="2291652"/>
          </a:xfrm>
          <a:prstGeom prst="roundRect">
            <a:avLst/>
          </a:prstGeo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Monitor</a:t>
            </a:r>
          </a:p>
          <a:p>
            <a:pPr algn="ctr"/>
            <a:r>
              <a:rPr lang="en-GB" sz="2000" dirty="0"/>
              <a:t>Watch for what helps: proximity, a comfort object, visual cues, a quiet space or predictable routines.</a:t>
            </a:r>
            <a:endParaRPr lang="en-US" sz="20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8BC3609-A14B-074A-9458-771D34A1CFF9}"/>
              </a:ext>
            </a:extLst>
          </p:cNvPr>
          <p:cNvSpPr/>
          <p:nvPr/>
        </p:nvSpPr>
        <p:spPr>
          <a:xfrm>
            <a:off x="2054285" y="4167327"/>
            <a:ext cx="55906" cy="2690673"/>
          </a:xfrm>
          <a:prstGeom prst="rect">
            <a:avLst/>
          </a:prstGeom>
          <a:ln>
            <a:noFill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16C4AA6-7AA1-70A9-CA47-E18219F0D712}"/>
              </a:ext>
            </a:extLst>
          </p:cNvPr>
          <p:cNvSpPr/>
          <p:nvPr/>
        </p:nvSpPr>
        <p:spPr>
          <a:xfrm>
            <a:off x="6623627" y="4167326"/>
            <a:ext cx="55906" cy="26906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3966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9" grpId="0" animBg="1"/>
      <p:bldP spid="4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7BAD2-33E1-FE46-BC00-253663A3E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Practical Nursery Support Plan</a:t>
            </a:r>
          </a:p>
        </p:txBody>
      </p:sp>
      <p:graphicFrame>
        <p:nvGraphicFramePr>
          <p:cNvPr id="47" name="Content Placeholder 46">
            <a:extLst>
              <a:ext uri="{FF2B5EF4-FFF2-40B4-BE49-F238E27FC236}">
                <a16:creationId xmlns:a16="http://schemas.microsoft.com/office/drawing/2014/main" id="{24FE8267-1AFC-B5F9-3ABC-6092CC7C04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4713031"/>
              </p:ext>
            </p:extLst>
          </p:nvPr>
        </p:nvGraphicFramePr>
        <p:xfrm>
          <a:off x="573282" y="1019279"/>
          <a:ext cx="11185731" cy="57556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28577">
                  <a:extLst>
                    <a:ext uri="{9D8B030D-6E8A-4147-A177-3AD203B41FA5}">
                      <a16:colId xmlns:a16="http://schemas.microsoft.com/office/drawing/2014/main" val="2767384807"/>
                    </a:ext>
                  </a:extLst>
                </a:gridCol>
                <a:gridCol w="3728577">
                  <a:extLst>
                    <a:ext uri="{9D8B030D-6E8A-4147-A177-3AD203B41FA5}">
                      <a16:colId xmlns:a16="http://schemas.microsoft.com/office/drawing/2014/main" val="3858865455"/>
                    </a:ext>
                  </a:extLst>
                </a:gridCol>
                <a:gridCol w="3728577">
                  <a:extLst>
                    <a:ext uri="{9D8B030D-6E8A-4147-A177-3AD203B41FA5}">
                      <a16:colId xmlns:a16="http://schemas.microsoft.com/office/drawing/2014/main" val="2452833460"/>
                    </a:ext>
                  </a:extLst>
                </a:gridCol>
              </a:tblGrid>
              <a:tr h="33168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Expected Benefit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0599456"/>
                  </a:ext>
                </a:extLst>
              </a:tr>
              <a:tr h="81784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Predictability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Use a consistent key person, visual routine and clear transition cues.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Reduces uncertainty and builds trust.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6960052"/>
                  </a:ext>
                </a:extLst>
              </a:tr>
              <a:tr h="81784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Separation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Agree a short, calm goodbye routine; avoid repeated returns after leaving.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Supports predictable transitions and emotional regulation.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3507459"/>
                  </a:ext>
                </a:extLst>
              </a:tr>
              <a:tr h="81784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Co-Regulation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Name emotions, offer calm reassurance and respond sensitively to cues.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Helps Shona learn that adults are available and responsive.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484994"/>
                  </a:ext>
                </a:extLst>
              </a:tr>
              <a:tr h="81784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Use gestures, pictures, objects and simple choices alongside speech.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Gives Shona ways to communicate needs.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6245066"/>
                  </a:ext>
                </a:extLst>
              </a:tr>
              <a:tr h="81784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Social Play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Start with one familiar adult/peer and parallel play; gradually increase group participation.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Builds confidence without overwhelming her.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5275741"/>
                  </a:ext>
                </a:extLst>
              </a:tr>
              <a:tr h="81784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Home-nursery link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Share observations with carers and review what works across settings.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rgbClr val="262B32"/>
                          </a:solidFill>
                          <a:latin typeface="+mn-lt"/>
                        </a:rPr>
                        <a:t>Creates consistency and strengthens the support plan.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76766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6779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DDEE0-5BB3-D275-B0A0-32FA0259D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040" y="20570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Supporting Communication, Play &amp; Learning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CBCD00E-7274-750E-1C63-46B4008EA107}"/>
              </a:ext>
            </a:extLst>
          </p:cNvPr>
          <p:cNvSpPr/>
          <p:nvPr/>
        </p:nvSpPr>
        <p:spPr>
          <a:xfrm>
            <a:off x="594360" y="1531265"/>
            <a:ext cx="3520440" cy="1965960"/>
          </a:xfrm>
          <a:prstGeom prst="round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r>
              <a:rPr lang="en-GB" u="sng" dirty="0">
                <a:solidFill>
                  <a:schemeClr val="tx1"/>
                </a:solidFill>
              </a:rPr>
              <a:t>Communication</a:t>
            </a:r>
            <a:endParaRPr lang="en-GB" dirty="0">
              <a:solidFill>
                <a:schemeClr val="tx1"/>
              </a:solidFill>
            </a:endParaRPr>
          </a:p>
          <a:p>
            <a:pPr algn="ctr"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r>
              <a:rPr lang="en-GB" dirty="0">
                <a:solidFill>
                  <a:schemeClr val="tx1"/>
                </a:solidFill>
              </a:rPr>
              <a:t>Use short phrases, gestures, pictures, choices and songs. Give Shona time to respond without pressure.</a:t>
            </a:r>
          </a:p>
          <a:p>
            <a:pPr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endParaRPr lang="en-GB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34C13517-8B28-67C7-7B8D-D0DDF70BAAB3}"/>
              </a:ext>
            </a:extLst>
          </p:cNvPr>
          <p:cNvSpPr/>
          <p:nvPr/>
        </p:nvSpPr>
        <p:spPr>
          <a:xfrm>
            <a:off x="4335780" y="1531265"/>
            <a:ext cx="3520440" cy="1965960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r>
              <a:rPr lang="en-GB" u="sng" dirty="0">
                <a:solidFill>
                  <a:schemeClr val="tx1"/>
                </a:solidFill>
              </a:rPr>
              <a:t>Play Alongside</a:t>
            </a:r>
          </a:p>
          <a:p>
            <a:pPr algn="ctr"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r>
              <a:rPr lang="en-GB" dirty="0">
                <a:solidFill>
                  <a:schemeClr val="tx1"/>
                </a:solidFill>
              </a:rPr>
              <a:t>Start with parallel play or a shared activity with one calm child before expecting group participation.</a:t>
            </a:r>
          </a:p>
          <a:p>
            <a:pPr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endParaRPr lang="en-GB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77D46C8-383F-2855-F8C4-DEB0901FDCB3}"/>
              </a:ext>
            </a:extLst>
          </p:cNvPr>
          <p:cNvSpPr/>
          <p:nvPr/>
        </p:nvSpPr>
        <p:spPr>
          <a:xfrm>
            <a:off x="8077200" y="1531265"/>
            <a:ext cx="3520440" cy="1965960"/>
          </a:xfrm>
          <a:prstGeom prst="roundRect">
            <a:avLst/>
          </a:prstGeom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r>
              <a:rPr lang="en-GB" u="sng" dirty="0">
                <a:solidFill>
                  <a:schemeClr val="tx1"/>
                </a:solidFill>
              </a:rPr>
              <a:t>Follow Her Interests</a:t>
            </a:r>
          </a:p>
          <a:p>
            <a:pPr algn="ctr"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r>
              <a:rPr lang="en-GB" dirty="0">
                <a:solidFill>
                  <a:schemeClr val="tx1"/>
                </a:solidFill>
              </a:rPr>
              <a:t>Use familiar toys, sensory play, books or pretend play to create low-pressure chances to connect.</a:t>
            </a:r>
          </a:p>
          <a:p>
            <a:pPr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889BD3-8539-16CB-39BC-8F84A5CECE3B}"/>
              </a:ext>
            </a:extLst>
          </p:cNvPr>
          <p:cNvSpPr txBox="1"/>
          <p:nvPr/>
        </p:nvSpPr>
        <p:spPr>
          <a:xfrm>
            <a:off x="1841693" y="3993037"/>
            <a:ext cx="9306951" cy="13336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  <a:defRPr sz="160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•  Offer small choices (“blocks or books?”) and model simple words for feelings and requests.</a:t>
            </a:r>
          </a:p>
          <a:p>
            <a:pPr algn="ctr">
              <a:spcAft>
                <a:spcPts val="1000"/>
              </a:spcAft>
              <a:defRPr sz="160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•  Plan movement, outdoor play, rest and accessible activities to support physical wellbeing too.</a:t>
            </a:r>
          </a:p>
          <a:p>
            <a:pPr algn="ctr">
              <a:spcAft>
                <a:spcPts val="1000"/>
              </a:spcAft>
              <a:defRPr sz="160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•  If communication concerns persist, discuss them sensitively with carers and follow the setting’s support/referral procedures.</a:t>
            </a:r>
          </a:p>
        </p:txBody>
      </p:sp>
    </p:spTree>
    <p:extLst>
      <p:ext uri="{BB962C8B-B14F-4D97-AF65-F5344CB8AC3E}">
        <p14:creationId xmlns:p14="http://schemas.microsoft.com/office/powerpoint/2010/main" val="3236411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800" decel="100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800" decel="100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9" grpId="1" uiExpand="1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20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E017D0-D8C3-EBED-10AF-5E541797A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4878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Nature Vs Nuture</a:t>
            </a:r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29FA46-DEC6-7BCE-663D-233A3CCD8A50}"/>
              </a:ext>
            </a:extLst>
          </p:cNvPr>
          <p:cNvSpPr txBox="1"/>
          <p:nvPr/>
        </p:nvSpPr>
        <p:spPr>
          <a:xfrm>
            <a:off x="3786554" y="5174261"/>
            <a:ext cx="8054926" cy="1092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r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defRPr sz="1600" b="1">
                <a:solidFill>
                  <a:srgbClr val="26225B"/>
                </a:solidFill>
                <a:latin typeface="Aptos"/>
              </a:defRPr>
            </a:pPr>
            <a:r>
              <a:rPr lang="en-US" sz="1600" dirty="0"/>
              <a:t>For Shona, her individual temperament and communication needs may interact with the unfamiliar nursery environment. A calm key person, predictable goodbye routine and partnership with her carers can help us identify what support works best.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D2F3D6D-4CCE-51A5-878F-D1544209ADDB}"/>
              </a:ext>
            </a:extLst>
          </p:cNvPr>
          <p:cNvSpPr/>
          <p:nvPr/>
        </p:nvSpPr>
        <p:spPr>
          <a:xfrm>
            <a:off x="594360" y="1417320"/>
            <a:ext cx="5501640" cy="3264408"/>
          </a:xfrm>
          <a:prstGeom prst="roundRect">
            <a:avLst/>
          </a:prstGeom>
          <a:solidFill>
            <a:srgbClr val="DCEFFB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indent="-228600" algn="ctr">
              <a:spcAft>
                <a:spcPts val="500"/>
              </a:spcAft>
              <a:buFont typeface="Arial" panose="020B0604020202020204" pitchFamily="34" charset="0"/>
              <a:buChar char="•"/>
              <a:defRPr sz="1200">
                <a:solidFill>
                  <a:srgbClr val="2A2D41"/>
                </a:solidFill>
                <a:latin typeface="Aptos"/>
              </a:defRPr>
            </a:pPr>
            <a:r>
              <a:rPr lang="en-GB" sz="1400" b="1" u="sng" dirty="0">
                <a:solidFill>
                  <a:schemeClr val="tx1"/>
                </a:solidFill>
              </a:rPr>
              <a:t>Nature – biological influences (tutor2u, 2020). </a:t>
            </a:r>
          </a:p>
          <a:p>
            <a:pPr algn="ctr">
              <a:spcAft>
                <a:spcPts val="500"/>
              </a:spcAft>
              <a:defRPr sz="120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Shona may naturally be cautious or sensitive to change, which could make starting nursery feel overwhelming.</a:t>
            </a:r>
          </a:p>
          <a:p>
            <a:pPr algn="ctr">
              <a:spcAft>
                <a:spcPts val="500"/>
              </a:spcAft>
              <a:defRPr sz="120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Her individual language, sensory, sleep or health needs may affect how she communicates and copes with busy group play.</a:t>
            </a:r>
          </a:p>
          <a:p>
            <a:pPr algn="ctr">
              <a:spcAft>
                <a:spcPts val="500"/>
              </a:spcAft>
              <a:defRPr sz="120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These possibilities should be explored through observation—not assumed.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Temperament and sensitivity to change.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Language and developmental profile.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Sleep, health, sensory needs and energy.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Individual differences in how children respond to stress.</a:t>
            </a:r>
          </a:p>
          <a:p>
            <a:pPr>
              <a:spcAft>
                <a:spcPts val="500"/>
              </a:spcAft>
              <a:defRPr sz="1200">
                <a:solidFill>
                  <a:srgbClr val="2A2D41"/>
                </a:solidFill>
                <a:latin typeface="Aptos"/>
              </a:defRPr>
            </a:pPr>
            <a:endParaRPr lang="en-GB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A94CFF7-B3D9-4F8D-1B99-73F51B5EB5A8}"/>
              </a:ext>
            </a:extLst>
          </p:cNvPr>
          <p:cNvSpPr/>
          <p:nvPr/>
        </p:nvSpPr>
        <p:spPr>
          <a:xfrm>
            <a:off x="6339840" y="1417320"/>
            <a:ext cx="5501640" cy="3264408"/>
          </a:xfrm>
          <a:prstGeom prst="roundRect">
            <a:avLst/>
          </a:prstGeom>
          <a:solidFill>
            <a:srgbClr val="DCEFFB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500"/>
              </a:spcAft>
              <a:defRPr sz="1200">
                <a:solidFill>
                  <a:srgbClr val="2A2D41"/>
                </a:solidFill>
                <a:latin typeface="Aptos"/>
              </a:defRPr>
            </a:pPr>
            <a:r>
              <a:rPr lang="en-GB" sz="1400" b="1" u="sng" dirty="0">
                <a:solidFill>
                  <a:schemeClr val="tx1"/>
                </a:solidFill>
              </a:rPr>
              <a:t>Nuture- environment influences (tutor2u, 2020).</a:t>
            </a:r>
          </a:p>
          <a:p>
            <a:pPr algn="ctr">
              <a:spcAft>
                <a:spcPts val="500"/>
              </a:spcAft>
              <a:defRPr sz="120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Shona has recently joined the nursery, so unfamiliar adults, routines and children may contribute to her separation anxiety.</a:t>
            </a:r>
          </a:p>
          <a:p>
            <a:pPr algn="ctr">
              <a:spcAft>
                <a:spcPts val="500"/>
              </a:spcAft>
              <a:defRPr sz="120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Consistent, sensitive responses from her carers and a familiar key person may help her feel safe and begin to explore.</a:t>
            </a:r>
          </a:p>
          <a:p>
            <a:pPr algn="ctr">
              <a:spcAft>
                <a:spcPts val="500"/>
              </a:spcAft>
              <a:defRPr sz="120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Home routines, culture, languages and previous childcare experiences can shape what feels familiar and comforting.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Caregiver responsiveness and consistency.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Recent transitions and childcare experience.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Family routines, culture and language.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1400" dirty="0">
                <a:solidFill>
                  <a:schemeClr val="tx1"/>
                </a:solidFill>
              </a:rPr>
              <a:t>• Relationships with nursery staff and peers.</a:t>
            </a:r>
          </a:p>
          <a:p>
            <a:pPr>
              <a:spcAft>
                <a:spcPts val="500"/>
              </a:spcAft>
              <a:defRPr sz="1200">
                <a:solidFill>
                  <a:srgbClr val="2A2D41"/>
                </a:solidFill>
                <a:latin typeface="Aptos"/>
              </a:defRP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966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BA714-A204-3B98-D801-4778B2D6D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9695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Critical Evaluation: Strengths and Limitations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FF3ACA-6546-16B3-D595-A873D4B57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202" y="1065857"/>
            <a:ext cx="4948003" cy="4486275"/>
          </a:xfrm>
          <a:prstGeom prst="roundRect">
            <a:avLst/>
          </a:prstGeom>
          <a:solidFill>
            <a:srgbClr val="F4F8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2500" lnSpcReduction="20000"/>
          </a:bodyPr>
          <a:lstStyle/>
          <a:p>
            <a:pPr>
              <a:spcAft>
                <a:spcPts val="400"/>
              </a:spcAft>
              <a:defRPr sz="1200" b="0">
                <a:solidFill>
                  <a:srgbClr val="2A2D41"/>
                </a:solidFill>
                <a:latin typeface="Aptos"/>
              </a:defRPr>
            </a:pPr>
            <a:endParaRPr lang="en-GB" sz="2000" dirty="0"/>
          </a:p>
          <a:p>
            <a:pPr marL="0" indent="0" algn="ctr">
              <a:spcAft>
                <a:spcPts val="400"/>
              </a:spcAft>
              <a:buNone/>
              <a:defRPr sz="1200" b="0">
                <a:solidFill>
                  <a:srgbClr val="2A2D41"/>
                </a:solidFill>
                <a:latin typeface="Aptos"/>
              </a:defRPr>
            </a:pPr>
            <a:r>
              <a:rPr lang="en-GB" sz="3800" b="1" u="sng" dirty="0"/>
              <a:t>STRENGTHS</a:t>
            </a:r>
          </a:p>
          <a:p>
            <a:pPr marL="0" indent="0" algn="ctr">
              <a:spcAft>
                <a:spcPts val="400"/>
              </a:spcAft>
              <a:buNone/>
              <a:defRPr sz="1200" b="0">
                <a:solidFill>
                  <a:srgbClr val="2A2D41"/>
                </a:solidFill>
                <a:latin typeface="Aptos"/>
              </a:defRPr>
            </a:pPr>
            <a:r>
              <a:rPr lang="en-GB" sz="2000" dirty="0"/>
              <a:t>• Highlights the importance of close, responsive relationships.</a:t>
            </a:r>
          </a:p>
          <a:p>
            <a:pPr marL="0" indent="0" algn="ctr">
              <a:spcAft>
                <a:spcPts val="400"/>
              </a:spcAft>
              <a:buNone/>
              <a:defRPr sz="1200" b="0">
                <a:solidFill>
                  <a:srgbClr val="2A2D41"/>
                </a:solidFill>
                <a:latin typeface="Aptos"/>
              </a:defRPr>
            </a:pPr>
            <a:r>
              <a:rPr lang="en-GB" sz="2000" dirty="0"/>
              <a:t>• Explains how comfort and security can support exploration.</a:t>
            </a:r>
          </a:p>
          <a:p>
            <a:pPr marL="0" indent="0" algn="ctr">
              <a:spcAft>
                <a:spcPts val="400"/>
              </a:spcAft>
              <a:buNone/>
              <a:defRPr sz="1200" b="0">
                <a:solidFill>
                  <a:srgbClr val="2A2D41"/>
                </a:solidFill>
                <a:latin typeface="Aptos"/>
              </a:defRPr>
            </a:pPr>
            <a:r>
              <a:rPr lang="en-GB" sz="2000" dirty="0"/>
              <a:t>• Encourages consistent key-person practice and sensitive care.</a:t>
            </a:r>
          </a:p>
          <a:p>
            <a:pPr marL="0" indent="0" algn="ctr">
              <a:spcAft>
                <a:spcPts val="400"/>
              </a:spcAft>
              <a:buNone/>
              <a:defRPr sz="1200" b="0">
                <a:solidFill>
                  <a:srgbClr val="2A2D41"/>
                </a:solidFill>
                <a:latin typeface="Aptos"/>
              </a:defRPr>
            </a:pPr>
            <a:r>
              <a:rPr lang="en-GB" sz="2000" dirty="0"/>
              <a:t>• Has influenced research and early-years approaches.</a:t>
            </a:r>
          </a:p>
          <a:p>
            <a:pPr marL="0" indent="0" algn="ctr">
              <a:spcAft>
                <a:spcPts val="500"/>
              </a:spcAft>
              <a:buNone/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2000" dirty="0"/>
              <a:t>• Highlights the importance of close, responsive relationships.</a:t>
            </a:r>
          </a:p>
          <a:p>
            <a:pPr marL="0" indent="0" algn="ctr">
              <a:spcAft>
                <a:spcPts val="500"/>
              </a:spcAft>
              <a:buNone/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2000" dirty="0"/>
              <a:t>• Explains how comfort and security can support exploration.</a:t>
            </a:r>
          </a:p>
          <a:p>
            <a:pPr marL="0" indent="0" algn="ctr">
              <a:spcAft>
                <a:spcPts val="500"/>
              </a:spcAft>
              <a:buNone/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2000" dirty="0"/>
              <a:t>• Encourages consistent key-person practice and sensitive care.</a:t>
            </a:r>
          </a:p>
          <a:p>
            <a:pPr marL="0" indent="0" algn="ctr">
              <a:spcAft>
                <a:spcPts val="500"/>
              </a:spcAft>
              <a:buNone/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sz="2000" dirty="0"/>
              <a:t>• Has influenced research and early-years approaches.</a:t>
            </a:r>
          </a:p>
          <a:p>
            <a:pPr>
              <a:spcAft>
                <a:spcPts val="400"/>
              </a:spcAft>
              <a:defRPr sz="1200" b="0">
                <a:solidFill>
                  <a:srgbClr val="2A2D41"/>
                </a:solidFill>
                <a:latin typeface="Aptos"/>
              </a:defRPr>
            </a:pPr>
            <a:endParaRPr lang="en-GB" sz="2000" dirty="0"/>
          </a:p>
          <a:p>
            <a:pPr marL="0" indent="0" algn="ctr">
              <a:buNone/>
            </a:pP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4119237-0032-A045-1F0A-B9B9092EAD7A}"/>
              </a:ext>
            </a:extLst>
          </p:cNvPr>
          <p:cNvSpPr/>
          <p:nvPr/>
        </p:nvSpPr>
        <p:spPr>
          <a:xfrm>
            <a:off x="6065212" y="1065857"/>
            <a:ext cx="5349240" cy="4486274"/>
          </a:xfrm>
          <a:prstGeom prst="roundRect">
            <a:avLst/>
          </a:prstGeom>
          <a:solidFill>
            <a:srgbClr val="FC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chemeClr val="tx1"/>
                </a:solidFill>
              </a:rPr>
              <a:t>LIMITATIONS</a:t>
            </a:r>
          </a:p>
          <a:p>
            <a:pPr algn="ctr">
              <a:spcAft>
                <a:spcPts val="400"/>
              </a:spcAft>
              <a:defRPr sz="1200" b="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• Early attachment does not determine a child’s whole future.</a:t>
            </a:r>
          </a:p>
          <a:p>
            <a:pPr algn="ctr">
              <a:spcAft>
                <a:spcPts val="400"/>
              </a:spcAft>
              <a:defRPr sz="1200" b="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• Behaviour is also shaped by temperament, culture, context and development.</a:t>
            </a:r>
          </a:p>
          <a:p>
            <a:pPr algn="ctr">
              <a:spcAft>
                <a:spcPts val="400"/>
              </a:spcAft>
              <a:defRPr sz="1200" b="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• Classic research methods and samples may not generalise to every family.</a:t>
            </a:r>
          </a:p>
          <a:p>
            <a:pPr algn="ctr">
              <a:spcAft>
                <a:spcPts val="400"/>
              </a:spcAft>
              <a:defRPr sz="1200" b="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• Categories can be misused as labels or as blame.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Early attachment does not determine a child’s whole future.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• Behaviour can be shaped by temperament, culture, context and development.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• Classic research methods and samples have limitations in generalising to every family.</a:t>
            </a:r>
          </a:p>
          <a:p>
            <a:pPr algn="ctr">
              <a:spcAft>
                <a:spcPts val="500"/>
              </a:spcAft>
              <a:defRPr sz="1300" b="0">
                <a:solidFill>
                  <a:srgbClr val="2A2D41"/>
                </a:solidFill>
                <a:latin typeface="Aptos"/>
              </a:defRPr>
            </a:pPr>
            <a:r>
              <a:rPr lang="en-GB" dirty="0"/>
              <a:t>• Attachment categories can be misused as labels or as blame.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341B00B-BB07-EBB4-06FA-2A6762B377F5}"/>
              </a:ext>
            </a:extLst>
          </p:cNvPr>
          <p:cNvSpPr/>
          <p:nvPr/>
        </p:nvSpPr>
        <p:spPr>
          <a:xfrm>
            <a:off x="609050" y="1065857"/>
            <a:ext cx="73152" cy="4297680"/>
          </a:xfrm>
          <a:prstGeom prst="rect">
            <a:avLst/>
          </a:prstGeom>
          <a:solidFill>
            <a:srgbClr val="4C84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33610F-C147-CE79-B52C-E4C62C1329EE}"/>
              </a:ext>
            </a:extLst>
          </p:cNvPr>
          <p:cNvSpPr/>
          <p:nvPr/>
        </p:nvSpPr>
        <p:spPr>
          <a:xfrm>
            <a:off x="6022848" y="1160154"/>
            <a:ext cx="73152" cy="4297680"/>
          </a:xfrm>
          <a:prstGeom prst="rect">
            <a:avLst/>
          </a:prstGeom>
          <a:solidFill>
            <a:srgbClr val="A8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14CCAC-40FF-6DA3-F982-D1771DF5F2D1}"/>
              </a:ext>
            </a:extLst>
          </p:cNvPr>
          <p:cNvSpPr txBox="1"/>
          <p:nvPr/>
        </p:nvSpPr>
        <p:spPr>
          <a:xfrm>
            <a:off x="1809475" y="5646428"/>
            <a:ext cx="8573050" cy="1205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indent="-228600" algn="ctr">
              <a:spcAft>
                <a:spcPts val="400"/>
              </a:spcAft>
              <a:buFont typeface="Arial" panose="020B0604020202020204" pitchFamily="34" charset="0"/>
              <a:buChar char="•"/>
              <a:defRPr sz="1300" b="1">
                <a:solidFill>
                  <a:srgbClr val="26225B"/>
                </a:solidFill>
                <a:latin typeface="Aptos"/>
              </a:defRPr>
            </a:pPr>
            <a:r>
              <a:rPr lang="en-GB" sz="1300" dirty="0"/>
              <a:t>Related theory: Vygotsky’s sociocultural theory (</a:t>
            </a:r>
            <a:r>
              <a:rPr lang="en-GB" sz="1400" dirty="0"/>
              <a:t>McLeod, 2025b). </a:t>
            </a:r>
            <a:endParaRPr lang="en-GB" sz="1300" dirty="0"/>
          </a:p>
          <a:p>
            <a:pPr marL="228600" indent="-228600" algn="ctr">
              <a:spcAft>
                <a:spcPts val="400"/>
              </a:spcAft>
              <a:buFont typeface="Arial" panose="020B0604020202020204" pitchFamily="34" charset="0"/>
              <a:buChar char="•"/>
              <a:defRPr sz="1300" b="0">
                <a:solidFill>
                  <a:srgbClr val="26225B"/>
                </a:solidFill>
                <a:latin typeface="Aptos"/>
              </a:defRPr>
            </a:pPr>
            <a:r>
              <a:rPr lang="en-GB" sz="1300" dirty="0"/>
              <a:t>Vygotsky emphasises learning through social interaction with more knowledgeable adults and peers (</a:t>
            </a:r>
            <a:r>
              <a:rPr lang="en-GB" sz="1400" dirty="0"/>
              <a:t>McLeod, 2025b)</a:t>
            </a:r>
            <a:r>
              <a:rPr lang="en-GB" sz="1300" dirty="0"/>
              <a:t>. For Shona, a practitioner could model simple language, scaffold play and gradually help her join a small group. This complements Bowlby: attachment focuses on emotional security (</a:t>
            </a:r>
            <a:r>
              <a:rPr lang="en-GB" sz="1400" dirty="0"/>
              <a:t>McLeod, 2025a)</a:t>
            </a:r>
            <a:r>
              <a:rPr lang="en-GB" sz="1300" dirty="0"/>
              <a:t>, while Vygotsky helps explain how interaction supports learning.</a:t>
            </a:r>
          </a:p>
        </p:txBody>
      </p:sp>
    </p:spTree>
    <p:extLst>
      <p:ext uri="{BB962C8B-B14F-4D97-AF65-F5344CB8AC3E}">
        <p14:creationId xmlns:p14="http://schemas.microsoft.com/office/powerpoint/2010/main" val="4132176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  <p:bldP spid="6" grpId="0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6E30DC-6588-14A7-C708-5A55EAB49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US" sz="3700" dirty="0"/>
              <a:t>Implications For Health &amp; Social Care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030B2-5720-8D30-034C-28D64CFFF7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514350" indent="-514350" algn="ctr">
              <a:buFont typeface="+mj-lt"/>
              <a:buAutoNum type="arabicPeriod"/>
            </a:pPr>
            <a:r>
              <a:rPr lang="en-US" sz="1400" b="1" dirty="0"/>
              <a:t>Observe </a:t>
            </a:r>
            <a:r>
              <a:rPr lang="en-US" sz="1400" dirty="0"/>
              <a:t>- </a:t>
            </a:r>
            <a:r>
              <a:rPr lang="en-GB" sz="1400" dirty="0"/>
              <a:t>Record what happens before, during and after separation, transitions and group play.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US" sz="1400" b="1" dirty="0"/>
              <a:t>Listen </a:t>
            </a:r>
            <a:r>
              <a:rPr lang="en-US" sz="1400" dirty="0"/>
              <a:t>- </a:t>
            </a:r>
            <a:r>
              <a:rPr lang="en-GB" sz="1400" dirty="0"/>
              <a:t>Work with Shona’s carers and respect their knowledge of her routines, communication and comfort strategies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1400" b="1" dirty="0"/>
              <a:t>Plan </a:t>
            </a:r>
            <a:r>
              <a:rPr lang="en-GB" sz="1400" dirty="0"/>
              <a:t>- Agree a small number of consistent strategies and identify a key person.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US" sz="1400" b="1" dirty="0"/>
              <a:t>Review</a:t>
            </a:r>
            <a:r>
              <a:rPr lang="en-US" sz="1400" dirty="0"/>
              <a:t> - </a:t>
            </a:r>
            <a:r>
              <a:rPr lang="en-GB" sz="1400" dirty="0"/>
              <a:t>Monitor progress and adapt the plan rather than assuming the first explanation is correct.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US" sz="1400" b="1" dirty="0"/>
              <a:t>Escalate</a:t>
            </a:r>
            <a:r>
              <a:rPr lang="en-US" sz="1400" dirty="0"/>
              <a:t> -</a:t>
            </a:r>
            <a:r>
              <a:rPr lang="en-GB" sz="1400" dirty="0"/>
              <a:t>If concerns persist, follow nursery safeguarding/developmental pathways and seek appropriate specialist advice.</a:t>
            </a:r>
          </a:p>
          <a:p>
            <a:pPr marL="0" indent="0">
              <a:buNone/>
            </a:pPr>
            <a:r>
              <a:rPr lang="en-GB" sz="1400" dirty="0"/>
              <a:t>(CQC, 2022) </a:t>
            </a:r>
            <a:endParaRPr lang="en-US" sz="1400" dirty="0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9DF2BFB8-AE05-A239-2990-1DC1EF1DA0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71" r="30428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80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0EB7B-C876-25EE-B0BA-1B2A5574E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7699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9D43C79-3414-2AB7-DE08-9DC2CBECEC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948359"/>
              </p:ext>
            </p:extLst>
          </p:nvPr>
        </p:nvGraphicFramePr>
        <p:xfrm>
          <a:off x="313386" y="317790"/>
          <a:ext cx="11565228" cy="6222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846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13FC04EC-72AF-EED2-A43B-0E4EDC940D9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37" b="14294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A4C48-6AC7-22BC-C53A-3308EF79C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175" y="3429000"/>
            <a:ext cx="11048601" cy="26700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b="1" dirty="0">
                <a:solidFill>
                  <a:schemeClr val="bg1"/>
                </a:solidFill>
              </a:rPr>
              <a:t>THANK YOU FOR LISTENING &amp; IS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734153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CA0FD-B4C5-836B-D6B1-29E1D895C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FD40C-79FE-4208-C2F2-76A6E57E2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600" dirty="0"/>
              <a:t>CQC (2022). Available at: </a:t>
            </a:r>
            <a:r>
              <a:rPr lang="en-GB" sz="2600" dirty="0">
                <a:hlinkClick r:id="rId2"/>
              </a:rPr>
              <a:t>https://www.cqc.org.uk</a:t>
            </a:r>
            <a:r>
              <a:rPr lang="en-GB" sz="2600" dirty="0"/>
              <a:t>  [Accessed 05 October 2026].</a:t>
            </a:r>
          </a:p>
          <a:p>
            <a:r>
              <a:rPr lang="en-GB" sz="2600" dirty="0"/>
              <a:t>McLeod, S (2025a). John Bowlby’s attachment theory. Available at: </a:t>
            </a:r>
            <a:r>
              <a:rPr lang="en-GB" sz="2600" dirty="0">
                <a:hlinkClick r:id="rId3"/>
              </a:rPr>
              <a:t>https://www.simplypsychology.org/bowlby.html</a:t>
            </a:r>
            <a:r>
              <a:rPr lang="en-GB" sz="2600" dirty="0"/>
              <a:t> [Accessed 05 October 2026].</a:t>
            </a:r>
          </a:p>
          <a:p>
            <a:r>
              <a:rPr lang="en-GB" sz="2600" dirty="0"/>
              <a:t>McLeod, S. (2025b). Vygotsky’s sociocultural theory of cognitive development. Available at: </a:t>
            </a:r>
            <a:r>
              <a:rPr lang="en-GB" sz="2600" dirty="0">
                <a:hlinkClick r:id="rId4"/>
              </a:rPr>
              <a:t>https://www.simplypsychology.org/vygotsky.html</a:t>
            </a:r>
            <a:r>
              <a:rPr lang="en-GB" sz="2600" dirty="0"/>
              <a:t>  [Accessed 05 October 2026].</a:t>
            </a:r>
          </a:p>
          <a:p>
            <a:r>
              <a:rPr lang="en-GB" sz="2600" dirty="0"/>
              <a:t>tutor2u (2020). The nature / nurture debate. Available at: </a:t>
            </a:r>
            <a:r>
              <a:rPr lang="en-GB" sz="2600" dirty="0">
                <a:hlinkClick r:id="rId5"/>
              </a:rPr>
              <a:t>https://www.tutor2u.net/hsc/reference/the-nature-nurture-debate</a:t>
            </a:r>
            <a:r>
              <a:rPr lang="en-GB" sz="2600" dirty="0"/>
              <a:t>  [Accessed 05 October 2026].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012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1538</TotalTime>
  <Words>1493</Words>
  <Application>Microsoft Macintosh PowerPoint</Application>
  <PresentationFormat>Widescreen</PresentationFormat>
  <Paragraphs>121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Psychology in Health and Social Care</vt:lpstr>
      <vt:lpstr>Introduction</vt:lpstr>
      <vt:lpstr>Bowlby’s Attachment Theory</vt:lpstr>
      <vt:lpstr>Applying The Theory to Shona</vt:lpstr>
      <vt:lpstr>Practical Nursery Support Plan</vt:lpstr>
      <vt:lpstr>Supporting Communication, Play &amp; Learning</vt:lpstr>
      <vt:lpstr>Nature Vs Nuture</vt:lpstr>
      <vt:lpstr>Critical Evaluation: Strengths and Limitations</vt:lpstr>
      <vt:lpstr>Implications For Health &amp; Social Care Practice</vt:lpstr>
      <vt:lpstr>CONCLUSION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Arooj Ishfaq</dc:creator>
  <cp:lastModifiedBy>Arooj Ishfaq</cp:lastModifiedBy>
  <cp:revision>8</cp:revision>
  <dcterms:created xsi:type="dcterms:W3CDTF">2026-10-07T23:55:41Z</dcterms:created>
  <dcterms:modified xsi:type="dcterms:W3CDTF">2026-10-12T00:28:18Z</dcterms:modified>
</cp:coreProperties>
</file>