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432" r:id="rId6"/>
    <p:sldId id="300" r:id="rId7"/>
    <p:sldId id="278" r:id="rId8"/>
    <p:sldId id="471" r:id="rId9"/>
    <p:sldId id="493" r:id="rId10"/>
    <p:sldId id="505" r:id="rId11"/>
    <p:sldId id="308" r:id="rId12"/>
    <p:sldId id="313" r:id="rId13"/>
    <p:sldId id="307" r:id="rId14"/>
    <p:sldId id="318" r:id="rId15"/>
    <p:sldId id="468" r:id="rId16"/>
    <p:sldId id="310" r:id="rId17"/>
    <p:sldId id="311" r:id="rId18"/>
    <p:sldId id="319" r:id="rId19"/>
    <p:sldId id="280" r:id="rId20"/>
    <p:sldId id="281" r:id="rId21"/>
    <p:sldId id="516" r:id="rId22"/>
    <p:sldId id="478" r:id="rId23"/>
    <p:sldId id="489" r:id="rId24"/>
    <p:sldId id="475" r:id="rId25"/>
    <p:sldId id="515" r:id="rId26"/>
    <p:sldId id="314" r:id="rId27"/>
    <p:sldId id="315" r:id="rId28"/>
    <p:sldId id="517" r:id="rId29"/>
    <p:sldId id="285" r:id="rId30"/>
    <p:sldId id="490" r:id="rId31"/>
    <p:sldId id="502" r:id="rId32"/>
    <p:sldId id="480" r:id="rId33"/>
    <p:sldId id="482" r:id="rId34"/>
    <p:sldId id="451" r:id="rId35"/>
    <p:sldId id="51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73761" autoAdjust="0"/>
  </p:normalViewPr>
  <p:slideViewPr>
    <p:cSldViewPr>
      <p:cViewPr varScale="1">
        <p:scale>
          <a:sx n="86" d="100"/>
          <a:sy n="86" d="100"/>
        </p:scale>
        <p:origin x="1288" y="64"/>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582886-4181-4958-A99B-520ABDD1B3ED}" type="doc">
      <dgm:prSet loTypeId="urn:microsoft.com/office/officeart/2005/8/layout/cycle6" loCatId="relationship" qsTypeId="urn:microsoft.com/office/officeart/2005/8/quickstyle/simple1" qsCatId="simple" csTypeId="urn:microsoft.com/office/officeart/2005/8/colors/colorful4" csCatId="colorful" phldr="1"/>
      <dgm:spPr/>
      <dgm:t>
        <a:bodyPr/>
        <a:lstStyle/>
        <a:p>
          <a:endParaRPr lang="en-GB"/>
        </a:p>
      </dgm:t>
    </dgm:pt>
    <dgm:pt modelId="{E28A65B3-E0C6-4B53-A2E7-07D883658B9B}">
      <dgm:prSet phldrT="[Text]"/>
      <dgm:spPr/>
      <dgm:t>
        <a:bodyPr/>
        <a:lstStyle/>
        <a:p>
          <a:r>
            <a:rPr lang="en-GB" dirty="0"/>
            <a:t>Individuals</a:t>
          </a:r>
        </a:p>
      </dgm:t>
    </dgm:pt>
    <dgm:pt modelId="{E0162871-D513-4412-81CD-85C80BBE15C3}" type="parTrans" cxnId="{D2F3D4EE-1198-48B6-A96C-01B1D2E70799}">
      <dgm:prSet/>
      <dgm:spPr/>
      <dgm:t>
        <a:bodyPr/>
        <a:lstStyle/>
        <a:p>
          <a:endParaRPr lang="en-GB"/>
        </a:p>
      </dgm:t>
    </dgm:pt>
    <dgm:pt modelId="{7F6ADBD9-4EB5-4B30-A887-A5810E1E7A20}" type="sibTrans" cxnId="{D2F3D4EE-1198-48B6-A96C-01B1D2E70799}">
      <dgm:prSet/>
      <dgm:spPr/>
      <dgm:t>
        <a:bodyPr/>
        <a:lstStyle/>
        <a:p>
          <a:endParaRPr lang="en-GB"/>
        </a:p>
      </dgm:t>
    </dgm:pt>
    <dgm:pt modelId="{B2E92C31-58DF-44B7-AC5D-3358C3810D31}">
      <dgm:prSet phldrT="[Text]"/>
      <dgm:spPr/>
      <dgm:t>
        <a:bodyPr/>
        <a:lstStyle/>
        <a:p>
          <a:r>
            <a:rPr lang="en-GB" dirty="0"/>
            <a:t>Private companies</a:t>
          </a:r>
        </a:p>
      </dgm:t>
    </dgm:pt>
    <dgm:pt modelId="{D530D72C-FFE8-48C5-A78A-FCB4D2C6B5A7}" type="parTrans" cxnId="{343639FB-5BAE-4DB1-84AA-C6C2881E873D}">
      <dgm:prSet/>
      <dgm:spPr/>
      <dgm:t>
        <a:bodyPr/>
        <a:lstStyle/>
        <a:p>
          <a:endParaRPr lang="en-GB"/>
        </a:p>
      </dgm:t>
    </dgm:pt>
    <dgm:pt modelId="{75A4A80C-8462-4D19-A5E2-8D8348FE6B45}" type="sibTrans" cxnId="{343639FB-5BAE-4DB1-84AA-C6C2881E873D}">
      <dgm:prSet/>
      <dgm:spPr/>
      <dgm:t>
        <a:bodyPr/>
        <a:lstStyle/>
        <a:p>
          <a:endParaRPr lang="en-GB"/>
        </a:p>
      </dgm:t>
    </dgm:pt>
    <dgm:pt modelId="{B8543C0A-0C0A-4D76-A623-D29D9148A46F}">
      <dgm:prSet phldrT="[Text]"/>
      <dgm:spPr/>
      <dgm:t>
        <a:bodyPr/>
        <a:lstStyle/>
        <a:p>
          <a:r>
            <a:rPr lang="en-GB" dirty="0"/>
            <a:t>Government agencies</a:t>
          </a:r>
        </a:p>
      </dgm:t>
    </dgm:pt>
    <dgm:pt modelId="{935E5663-56D5-48EC-B1C2-046BC6543DE4}" type="parTrans" cxnId="{C022560C-FB73-4B32-846D-260B87F7DB43}">
      <dgm:prSet/>
      <dgm:spPr/>
      <dgm:t>
        <a:bodyPr/>
        <a:lstStyle/>
        <a:p>
          <a:endParaRPr lang="en-GB"/>
        </a:p>
      </dgm:t>
    </dgm:pt>
    <dgm:pt modelId="{D75C0E85-B70B-4F31-844E-2296B85EFB3B}" type="sibTrans" cxnId="{C022560C-FB73-4B32-846D-260B87F7DB43}">
      <dgm:prSet/>
      <dgm:spPr/>
      <dgm:t>
        <a:bodyPr/>
        <a:lstStyle/>
        <a:p>
          <a:endParaRPr lang="en-GB"/>
        </a:p>
      </dgm:t>
    </dgm:pt>
    <dgm:pt modelId="{B0BFF9C1-0289-428F-95CA-F08D1D40531F}">
      <dgm:prSet phldrT="[Text]"/>
      <dgm:spPr/>
      <dgm:t>
        <a:bodyPr/>
        <a:lstStyle/>
        <a:p>
          <a:r>
            <a:rPr lang="en-GB" dirty="0"/>
            <a:t>Industry associations</a:t>
          </a:r>
        </a:p>
      </dgm:t>
    </dgm:pt>
    <dgm:pt modelId="{8A2AC4BC-761B-4044-92B6-990FA9D1A2A6}" type="parTrans" cxnId="{0B1CE2ED-2ACC-4D01-B8AE-4FE7D2967EC0}">
      <dgm:prSet/>
      <dgm:spPr/>
      <dgm:t>
        <a:bodyPr/>
        <a:lstStyle/>
        <a:p>
          <a:endParaRPr lang="en-GB"/>
        </a:p>
      </dgm:t>
    </dgm:pt>
    <dgm:pt modelId="{B6CD2E82-A262-4A43-9E7D-C257E8E5FF37}" type="sibTrans" cxnId="{0B1CE2ED-2ACC-4D01-B8AE-4FE7D2967EC0}">
      <dgm:prSet/>
      <dgm:spPr/>
      <dgm:t>
        <a:bodyPr/>
        <a:lstStyle/>
        <a:p>
          <a:endParaRPr lang="en-GB"/>
        </a:p>
      </dgm:t>
    </dgm:pt>
    <dgm:pt modelId="{DB8E63CF-F12D-42AB-80A6-B6A909BBEFD9}">
      <dgm:prSet phldrT="[Text]"/>
      <dgm:spPr/>
      <dgm:t>
        <a:bodyPr/>
        <a:lstStyle/>
        <a:p>
          <a:r>
            <a:rPr lang="en-GB" dirty="0"/>
            <a:t>Educational institutions</a:t>
          </a:r>
        </a:p>
      </dgm:t>
    </dgm:pt>
    <dgm:pt modelId="{307B5CD1-17F5-4098-80BA-D12D5702E372}" type="parTrans" cxnId="{074231D3-88DB-4313-9AF1-CC3BDCBCADEB}">
      <dgm:prSet/>
      <dgm:spPr/>
      <dgm:t>
        <a:bodyPr/>
        <a:lstStyle/>
        <a:p>
          <a:endParaRPr lang="en-GB"/>
        </a:p>
      </dgm:t>
    </dgm:pt>
    <dgm:pt modelId="{5C0ED5E5-1805-4D47-BD40-2A13909DBDE2}" type="sibTrans" cxnId="{074231D3-88DB-4313-9AF1-CC3BDCBCADEB}">
      <dgm:prSet/>
      <dgm:spPr/>
      <dgm:t>
        <a:bodyPr/>
        <a:lstStyle/>
        <a:p>
          <a:endParaRPr lang="en-GB"/>
        </a:p>
      </dgm:t>
    </dgm:pt>
    <dgm:pt modelId="{557C7A97-D473-43AE-9E06-98E394F09A7E}" type="pres">
      <dgm:prSet presAssocID="{66582886-4181-4958-A99B-520ABDD1B3ED}" presName="cycle" presStyleCnt="0">
        <dgm:presLayoutVars>
          <dgm:dir/>
          <dgm:resizeHandles val="exact"/>
        </dgm:presLayoutVars>
      </dgm:prSet>
      <dgm:spPr/>
    </dgm:pt>
    <dgm:pt modelId="{1EACA9E6-D755-4AC0-90AD-854483FC3F15}" type="pres">
      <dgm:prSet presAssocID="{E28A65B3-E0C6-4B53-A2E7-07D883658B9B}" presName="node" presStyleLbl="node1" presStyleIdx="0" presStyleCnt="5">
        <dgm:presLayoutVars>
          <dgm:bulletEnabled val="1"/>
        </dgm:presLayoutVars>
      </dgm:prSet>
      <dgm:spPr/>
    </dgm:pt>
    <dgm:pt modelId="{67A9063E-4EAD-4E22-8138-7F736F362F5B}" type="pres">
      <dgm:prSet presAssocID="{E28A65B3-E0C6-4B53-A2E7-07D883658B9B}" presName="spNode" presStyleCnt="0"/>
      <dgm:spPr/>
    </dgm:pt>
    <dgm:pt modelId="{02A735B7-80E9-4615-887B-0F8B405A4998}" type="pres">
      <dgm:prSet presAssocID="{7F6ADBD9-4EB5-4B30-A887-A5810E1E7A20}" presName="sibTrans" presStyleLbl="sibTrans1D1" presStyleIdx="0" presStyleCnt="5"/>
      <dgm:spPr/>
    </dgm:pt>
    <dgm:pt modelId="{B03D4356-31B3-45C9-A750-F254874C9C33}" type="pres">
      <dgm:prSet presAssocID="{B2E92C31-58DF-44B7-AC5D-3358C3810D31}" presName="node" presStyleLbl="node1" presStyleIdx="1" presStyleCnt="5">
        <dgm:presLayoutVars>
          <dgm:bulletEnabled val="1"/>
        </dgm:presLayoutVars>
      </dgm:prSet>
      <dgm:spPr/>
    </dgm:pt>
    <dgm:pt modelId="{A5FA97AE-E2B5-4995-A70D-262C4C5EE86F}" type="pres">
      <dgm:prSet presAssocID="{B2E92C31-58DF-44B7-AC5D-3358C3810D31}" presName="spNode" presStyleCnt="0"/>
      <dgm:spPr/>
    </dgm:pt>
    <dgm:pt modelId="{D3F9EF79-BAA0-4DA6-96D6-8A10BC07DE72}" type="pres">
      <dgm:prSet presAssocID="{75A4A80C-8462-4D19-A5E2-8D8348FE6B45}" presName="sibTrans" presStyleLbl="sibTrans1D1" presStyleIdx="1" presStyleCnt="5"/>
      <dgm:spPr/>
    </dgm:pt>
    <dgm:pt modelId="{EBC96D0D-2959-44D0-A172-6DD1ACADF4A9}" type="pres">
      <dgm:prSet presAssocID="{B8543C0A-0C0A-4D76-A623-D29D9148A46F}" presName="node" presStyleLbl="node1" presStyleIdx="2" presStyleCnt="5">
        <dgm:presLayoutVars>
          <dgm:bulletEnabled val="1"/>
        </dgm:presLayoutVars>
      </dgm:prSet>
      <dgm:spPr/>
    </dgm:pt>
    <dgm:pt modelId="{B1BA8A45-B1B7-4587-94AB-ED3AE40B3210}" type="pres">
      <dgm:prSet presAssocID="{B8543C0A-0C0A-4D76-A623-D29D9148A46F}" presName="spNode" presStyleCnt="0"/>
      <dgm:spPr/>
    </dgm:pt>
    <dgm:pt modelId="{9C547FC1-187E-44AA-AB76-827DBCD99775}" type="pres">
      <dgm:prSet presAssocID="{D75C0E85-B70B-4F31-844E-2296B85EFB3B}" presName="sibTrans" presStyleLbl="sibTrans1D1" presStyleIdx="2" presStyleCnt="5"/>
      <dgm:spPr/>
    </dgm:pt>
    <dgm:pt modelId="{60A5E745-8097-4876-88C7-F76F173EE5CA}" type="pres">
      <dgm:prSet presAssocID="{B0BFF9C1-0289-428F-95CA-F08D1D40531F}" presName="node" presStyleLbl="node1" presStyleIdx="3" presStyleCnt="5">
        <dgm:presLayoutVars>
          <dgm:bulletEnabled val="1"/>
        </dgm:presLayoutVars>
      </dgm:prSet>
      <dgm:spPr/>
    </dgm:pt>
    <dgm:pt modelId="{5F149D74-81EA-417E-B398-C0908B3AD477}" type="pres">
      <dgm:prSet presAssocID="{B0BFF9C1-0289-428F-95CA-F08D1D40531F}" presName="spNode" presStyleCnt="0"/>
      <dgm:spPr/>
    </dgm:pt>
    <dgm:pt modelId="{43A46075-B973-443E-9400-9472D4018080}" type="pres">
      <dgm:prSet presAssocID="{B6CD2E82-A262-4A43-9E7D-C257E8E5FF37}" presName="sibTrans" presStyleLbl="sibTrans1D1" presStyleIdx="3" presStyleCnt="5"/>
      <dgm:spPr/>
    </dgm:pt>
    <dgm:pt modelId="{DA9CF6CD-C86A-4377-9FFC-66C6829B835E}" type="pres">
      <dgm:prSet presAssocID="{DB8E63CF-F12D-42AB-80A6-B6A909BBEFD9}" presName="node" presStyleLbl="node1" presStyleIdx="4" presStyleCnt="5">
        <dgm:presLayoutVars>
          <dgm:bulletEnabled val="1"/>
        </dgm:presLayoutVars>
      </dgm:prSet>
      <dgm:spPr/>
    </dgm:pt>
    <dgm:pt modelId="{2F02796B-9B18-4FDB-A645-9BAFA09F0243}" type="pres">
      <dgm:prSet presAssocID="{DB8E63CF-F12D-42AB-80A6-B6A909BBEFD9}" presName="spNode" presStyleCnt="0"/>
      <dgm:spPr/>
    </dgm:pt>
    <dgm:pt modelId="{1ECD7A5F-1A40-40CF-932C-035E87BEFEF6}" type="pres">
      <dgm:prSet presAssocID="{5C0ED5E5-1805-4D47-BD40-2A13909DBDE2}" presName="sibTrans" presStyleLbl="sibTrans1D1" presStyleIdx="4" presStyleCnt="5"/>
      <dgm:spPr/>
    </dgm:pt>
  </dgm:ptLst>
  <dgm:cxnLst>
    <dgm:cxn modelId="{C022560C-FB73-4B32-846D-260B87F7DB43}" srcId="{66582886-4181-4958-A99B-520ABDD1B3ED}" destId="{B8543C0A-0C0A-4D76-A623-D29D9148A46F}" srcOrd="2" destOrd="0" parTransId="{935E5663-56D5-48EC-B1C2-046BC6543DE4}" sibTransId="{D75C0E85-B70B-4F31-844E-2296B85EFB3B}"/>
    <dgm:cxn modelId="{8721A915-7468-4BF9-AD91-92BDDB2D845C}" type="presOf" srcId="{D75C0E85-B70B-4F31-844E-2296B85EFB3B}" destId="{9C547FC1-187E-44AA-AB76-827DBCD99775}" srcOrd="0" destOrd="0" presId="urn:microsoft.com/office/officeart/2005/8/layout/cycle6"/>
    <dgm:cxn modelId="{804E2D40-6AA2-4218-9076-DB5AC94CD620}" type="presOf" srcId="{E28A65B3-E0C6-4B53-A2E7-07D883658B9B}" destId="{1EACA9E6-D755-4AC0-90AD-854483FC3F15}" srcOrd="0" destOrd="0" presId="urn:microsoft.com/office/officeart/2005/8/layout/cycle6"/>
    <dgm:cxn modelId="{A7AB304A-50E5-4BB9-B2DE-D0726057453F}" type="presOf" srcId="{7F6ADBD9-4EB5-4B30-A887-A5810E1E7A20}" destId="{02A735B7-80E9-4615-887B-0F8B405A4998}" srcOrd="0" destOrd="0" presId="urn:microsoft.com/office/officeart/2005/8/layout/cycle6"/>
    <dgm:cxn modelId="{2B50AB59-1A77-4DC0-A25C-6EF7ECB68AA8}" type="presOf" srcId="{5C0ED5E5-1805-4D47-BD40-2A13909DBDE2}" destId="{1ECD7A5F-1A40-40CF-932C-035E87BEFEF6}" srcOrd="0" destOrd="0" presId="urn:microsoft.com/office/officeart/2005/8/layout/cycle6"/>
    <dgm:cxn modelId="{4B65E15A-1721-4D53-B83E-64EEAD93CB2F}" type="presOf" srcId="{B8543C0A-0C0A-4D76-A623-D29D9148A46F}" destId="{EBC96D0D-2959-44D0-A172-6DD1ACADF4A9}" srcOrd="0" destOrd="0" presId="urn:microsoft.com/office/officeart/2005/8/layout/cycle6"/>
    <dgm:cxn modelId="{1F305283-B439-4B4D-98AF-2AC022A53D30}" type="presOf" srcId="{B6CD2E82-A262-4A43-9E7D-C257E8E5FF37}" destId="{43A46075-B973-443E-9400-9472D4018080}" srcOrd="0" destOrd="0" presId="urn:microsoft.com/office/officeart/2005/8/layout/cycle6"/>
    <dgm:cxn modelId="{6F1EDE93-E287-46A3-A56A-2EA3636469FA}" type="presOf" srcId="{DB8E63CF-F12D-42AB-80A6-B6A909BBEFD9}" destId="{DA9CF6CD-C86A-4377-9FFC-66C6829B835E}" srcOrd="0" destOrd="0" presId="urn:microsoft.com/office/officeart/2005/8/layout/cycle6"/>
    <dgm:cxn modelId="{2927389F-CF1B-4A65-B78C-430D5016569F}" type="presOf" srcId="{66582886-4181-4958-A99B-520ABDD1B3ED}" destId="{557C7A97-D473-43AE-9E06-98E394F09A7E}" srcOrd="0" destOrd="0" presId="urn:microsoft.com/office/officeart/2005/8/layout/cycle6"/>
    <dgm:cxn modelId="{BD1D39D2-5FB6-4229-9F7B-2CA174F7236A}" type="presOf" srcId="{75A4A80C-8462-4D19-A5E2-8D8348FE6B45}" destId="{D3F9EF79-BAA0-4DA6-96D6-8A10BC07DE72}" srcOrd="0" destOrd="0" presId="urn:microsoft.com/office/officeart/2005/8/layout/cycle6"/>
    <dgm:cxn modelId="{074231D3-88DB-4313-9AF1-CC3BDCBCADEB}" srcId="{66582886-4181-4958-A99B-520ABDD1B3ED}" destId="{DB8E63CF-F12D-42AB-80A6-B6A909BBEFD9}" srcOrd="4" destOrd="0" parTransId="{307B5CD1-17F5-4098-80BA-D12D5702E372}" sibTransId="{5C0ED5E5-1805-4D47-BD40-2A13909DBDE2}"/>
    <dgm:cxn modelId="{358740ED-1819-49E3-B09F-6970126ED2B2}" type="presOf" srcId="{B0BFF9C1-0289-428F-95CA-F08D1D40531F}" destId="{60A5E745-8097-4876-88C7-F76F173EE5CA}" srcOrd="0" destOrd="0" presId="urn:microsoft.com/office/officeart/2005/8/layout/cycle6"/>
    <dgm:cxn modelId="{0B1CE2ED-2ACC-4D01-B8AE-4FE7D2967EC0}" srcId="{66582886-4181-4958-A99B-520ABDD1B3ED}" destId="{B0BFF9C1-0289-428F-95CA-F08D1D40531F}" srcOrd="3" destOrd="0" parTransId="{8A2AC4BC-761B-4044-92B6-990FA9D1A2A6}" sibTransId="{B6CD2E82-A262-4A43-9E7D-C257E8E5FF37}"/>
    <dgm:cxn modelId="{D2F3D4EE-1198-48B6-A96C-01B1D2E70799}" srcId="{66582886-4181-4958-A99B-520ABDD1B3ED}" destId="{E28A65B3-E0C6-4B53-A2E7-07D883658B9B}" srcOrd="0" destOrd="0" parTransId="{E0162871-D513-4412-81CD-85C80BBE15C3}" sibTransId="{7F6ADBD9-4EB5-4B30-A887-A5810E1E7A20}"/>
    <dgm:cxn modelId="{343639FB-5BAE-4DB1-84AA-C6C2881E873D}" srcId="{66582886-4181-4958-A99B-520ABDD1B3ED}" destId="{B2E92C31-58DF-44B7-AC5D-3358C3810D31}" srcOrd="1" destOrd="0" parTransId="{D530D72C-FFE8-48C5-A78A-FCB4D2C6B5A7}" sibTransId="{75A4A80C-8462-4D19-A5E2-8D8348FE6B45}"/>
    <dgm:cxn modelId="{04BE6EFC-DFDE-4C98-9B5A-D4957FBE5F1E}" type="presOf" srcId="{B2E92C31-58DF-44B7-AC5D-3358C3810D31}" destId="{B03D4356-31B3-45C9-A750-F254874C9C33}" srcOrd="0" destOrd="0" presId="urn:microsoft.com/office/officeart/2005/8/layout/cycle6"/>
    <dgm:cxn modelId="{14C967DD-5027-4371-8776-0F9EDF1B2D42}" type="presParOf" srcId="{557C7A97-D473-43AE-9E06-98E394F09A7E}" destId="{1EACA9E6-D755-4AC0-90AD-854483FC3F15}" srcOrd="0" destOrd="0" presId="urn:microsoft.com/office/officeart/2005/8/layout/cycle6"/>
    <dgm:cxn modelId="{48F0A339-CA9D-484B-AFBA-C3DF0BCD911C}" type="presParOf" srcId="{557C7A97-D473-43AE-9E06-98E394F09A7E}" destId="{67A9063E-4EAD-4E22-8138-7F736F362F5B}" srcOrd="1" destOrd="0" presId="urn:microsoft.com/office/officeart/2005/8/layout/cycle6"/>
    <dgm:cxn modelId="{133C9E49-81F6-4EDD-B761-1D6F233B6695}" type="presParOf" srcId="{557C7A97-D473-43AE-9E06-98E394F09A7E}" destId="{02A735B7-80E9-4615-887B-0F8B405A4998}" srcOrd="2" destOrd="0" presId="urn:microsoft.com/office/officeart/2005/8/layout/cycle6"/>
    <dgm:cxn modelId="{93F8A98C-C88C-4A73-B219-8CEC23CEDA31}" type="presParOf" srcId="{557C7A97-D473-43AE-9E06-98E394F09A7E}" destId="{B03D4356-31B3-45C9-A750-F254874C9C33}" srcOrd="3" destOrd="0" presId="urn:microsoft.com/office/officeart/2005/8/layout/cycle6"/>
    <dgm:cxn modelId="{D7CBD1FC-44B9-42C8-BC06-87B000F166A9}" type="presParOf" srcId="{557C7A97-D473-43AE-9E06-98E394F09A7E}" destId="{A5FA97AE-E2B5-4995-A70D-262C4C5EE86F}" srcOrd="4" destOrd="0" presId="urn:microsoft.com/office/officeart/2005/8/layout/cycle6"/>
    <dgm:cxn modelId="{3D028BB1-5796-4A3C-B2E8-10444D23A32F}" type="presParOf" srcId="{557C7A97-D473-43AE-9E06-98E394F09A7E}" destId="{D3F9EF79-BAA0-4DA6-96D6-8A10BC07DE72}" srcOrd="5" destOrd="0" presId="urn:microsoft.com/office/officeart/2005/8/layout/cycle6"/>
    <dgm:cxn modelId="{49A9DBE5-9395-4185-9273-2029A705D893}" type="presParOf" srcId="{557C7A97-D473-43AE-9E06-98E394F09A7E}" destId="{EBC96D0D-2959-44D0-A172-6DD1ACADF4A9}" srcOrd="6" destOrd="0" presId="urn:microsoft.com/office/officeart/2005/8/layout/cycle6"/>
    <dgm:cxn modelId="{CF4C180E-5F8B-4F0C-9E36-A45CEC898851}" type="presParOf" srcId="{557C7A97-D473-43AE-9E06-98E394F09A7E}" destId="{B1BA8A45-B1B7-4587-94AB-ED3AE40B3210}" srcOrd="7" destOrd="0" presId="urn:microsoft.com/office/officeart/2005/8/layout/cycle6"/>
    <dgm:cxn modelId="{3CD7C2D0-AF7F-416F-841F-EE67AB391F3D}" type="presParOf" srcId="{557C7A97-D473-43AE-9E06-98E394F09A7E}" destId="{9C547FC1-187E-44AA-AB76-827DBCD99775}" srcOrd="8" destOrd="0" presId="urn:microsoft.com/office/officeart/2005/8/layout/cycle6"/>
    <dgm:cxn modelId="{E360E512-B3CD-4497-8FC7-35D7EB32AB50}" type="presParOf" srcId="{557C7A97-D473-43AE-9E06-98E394F09A7E}" destId="{60A5E745-8097-4876-88C7-F76F173EE5CA}" srcOrd="9" destOrd="0" presId="urn:microsoft.com/office/officeart/2005/8/layout/cycle6"/>
    <dgm:cxn modelId="{FC9266BD-7E05-4FEF-BAD6-340F2F880BCE}" type="presParOf" srcId="{557C7A97-D473-43AE-9E06-98E394F09A7E}" destId="{5F149D74-81EA-417E-B398-C0908B3AD477}" srcOrd="10" destOrd="0" presId="urn:microsoft.com/office/officeart/2005/8/layout/cycle6"/>
    <dgm:cxn modelId="{2113E643-7485-4CC1-882E-D44E5E55FE47}" type="presParOf" srcId="{557C7A97-D473-43AE-9E06-98E394F09A7E}" destId="{43A46075-B973-443E-9400-9472D4018080}" srcOrd="11" destOrd="0" presId="urn:microsoft.com/office/officeart/2005/8/layout/cycle6"/>
    <dgm:cxn modelId="{C4CCCA44-9D0C-44A7-AB17-B83FF0A35185}" type="presParOf" srcId="{557C7A97-D473-43AE-9E06-98E394F09A7E}" destId="{DA9CF6CD-C86A-4377-9FFC-66C6829B835E}" srcOrd="12" destOrd="0" presId="urn:microsoft.com/office/officeart/2005/8/layout/cycle6"/>
    <dgm:cxn modelId="{F7B30F9F-9E41-41A0-A290-E7845D36599F}" type="presParOf" srcId="{557C7A97-D473-43AE-9E06-98E394F09A7E}" destId="{2F02796B-9B18-4FDB-A645-9BAFA09F0243}" srcOrd="13" destOrd="0" presId="urn:microsoft.com/office/officeart/2005/8/layout/cycle6"/>
    <dgm:cxn modelId="{198BCCED-089D-4344-A22A-C168797668FF}" type="presParOf" srcId="{557C7A97-D473-43AE-9E06-98E394F09A7E}" destId="{1ECD7A5F-1A40-40CF-932C-035E87BEFEF6}"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A9E6-D755-4AC0-90AD-854483FC3F15}">
      <dsp:nvSpPr>
        <dsp:cNvPr id="0" name=""/>
        <dsp:cNvSpPr/>
      </dsp:nvSpPr>
      <dsp:spPr>
        <a:xfrm>
          <a:off x="3261735" y="183"/>
          <a:ext cx="1363228" cy="88609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Individuals</a:t>
          </a:r>
        </a:p>
      </dsp:txBody>
      <dsp:txXfrm>
        <a:off x="3304991" y="43439"/>
        <a:ext cx="1276716" cy="799586"/>
      </dsp:txXfrm>
    </dsp:sp>
    <dsp:sp modelId="{02A735B7-80E9-4615-887B-0F8B405A4998}">
      <dsp:nvSpPr>
        <dsp:cNvPr id="0" name=""/>
        <dsp:cNvSpPr/>
      </dsp:nvSpPr>
      <dsp:spPr>
        <a:xfrm>
          <a:off x="2170402" y="443233"/>
          <a:ext cx="3545895" cy="3545895"/>
        </a:xfrm>
        <a:custGeom>
          <a:avLst/>
          <a:gdLst/>
          <a:ahLst/>
          <a:cxnLst/>
          <a:rect l="0" t="0" r="0" b="0"/>
          <a:pathLst>
            <a:path>
              <a:moveTo>
                <a:pt x="2463959" y="140205"/>
              </a:moveTo>
              <a:arcTo wR="1772947" hR="1772947" stAng="17576348" swAng="1965057"/>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03D4356-31B3-45C9-A750-F254874C9C33}">
      <dsp:nvSpPr>
        <dsp:cNvPr id="0" name=""/>
        <dsp:cNvSpPr/>
      </dsp:nvSpPr>
      <dsp:spPr>
        <a:xfrm>
          <a:off x="4947909" y="1225260"/>
          <a:ext cx="1363228" cy="886098"/>
        </a:xfrm>
        <a:prstGeom prst="round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Private companies</a:t>
          </a:r>
        </a:p>
      </dsp:txBody>
      <dsp:txXfrm>
        <a:off x="4991165" y="1268516"/>
        <a:ext cx="1276716" cy="799586"/>
      </dsp:txXfrm>
    </dsp:sp>
    <dsp:sp modelId="{D3F9EF79-BAA0-4DA6-96D6-8A10BC07DE72}">
      <dsp:nvSpPr>
        <dsp:cNvPr id="0" name=""/>
        <dsp:cNvSpPr/>
      </dsp:nvSpPr>
      <dsp:spPr>
        <a:xfrm>
          <a:off x="2170402" y="443233"/>
          <a:ext cx="3545895" cy="3545895"/>
        </a:xfrm>
        <a:custGeom>
          <a:avLst/>
          <a:gdLst/>
          <a:ahLst/>
          <a:cxnLst/>
          <a:rect l="0" t="0" r="0" b="0"/>
          <a:pathLst>
            <a:path>
              <a:moveTo>
                <a:pt x="3543429" y="1679472"/>
              </a:moveTo>
              <a:arcTo wR="1772947" hR="1772947" stAng="21418667" swAng="2199008"/>
            </a:path>
          </a:pathLst>
        </a:custGeom>
        <a:noFill/>
        <a:ln w="9525" cap="flat" cmpd="sng" algn="ctr">
          <a:solidFill>
            <a:schemeClr val="accent4">
              <a:hueOff val="-1116192"/>
              <a:satOff val="6725"/>
              <a:lumOff val="539"/>
              <a:alphaOff val="0"/>
            </a:schemeClr>
          </a:solidFill>
          <a:prstDash val="solid"/>
        </a:ln>
        <a:effectLst/>
      </dsp:spPr>
      <dsp:style>
        <a:lnRef idx="1">
          <a:scrgbClr r="0" g="0" b="0"/>
        </a:lnRef>
        <a:fillRef idx="0">
          <a:scrgbClr r="0" g="0" b="0"/>
        </a:fillRef>
        <a:effectRef idx="0">
          <a:scrgbClr r="0" g="0" b="0"/>
        </a:effectRef>
        <a:fontRef idx="minor"/>
      </dsp:style>
    </dsp:sp>
    <dsp:sp modelId="{EBC96D0D-2959-44D0-A172-6DD1ACADF4A9}">
      <dsp:nvSpPr>
        <dsp:cNvPr id="0" name=""/>
        <dsp:cNvSpPr/>
      </dsp:nvSpPr>
      <dsp:spPr>
        <a:xfrm>
          <a:off x="4303848" y="3207476"/>
          <a:ext cx="1363228" cy="886098"/>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Government agencies</a:t>
          </a:r>
        </a:p>
      </dsp:txBody>
      <dsp:txXfrm>
        <a:off x="4347104" y="3250732"/>
        <a:ext cx="1276716" cy="799586"/>
      </dsp:txXfrm>
    </dsp:sp>
    <dsp:sp modelId="{9C547FC1-187E-44AA-AB76-827DBCD99775}">
      <dsp:nvSpPr>
        <dsp:cNvPr id="0" name=""/>
        <dsp:cNvSpPr/>
      </dsp:nvSpPr>
      <dsp:spPr>
        <a:xfrm>
          <a:off x="2170402" y="443233"/>
          <a:ext cx="3545895" cy="3545895"/>
        </a:xfrm>
        <a:custGeom>
          <a:avLst/>
          <a:gdLst/>
          <a:ahLst/>
          <a:cxnLst/>
          <a:rect l="0" t="0" r="0" b="0"/>
          <a:pathLst>
            <a:path>
              <a:moveTo>
                <a:pt x="2126383" y="3510309"/>
              </a:moveTo>
              <a:arcTo wR="1772947" hR="1772947" stAng="4710065" swAng="1379870"/>
            </a:path>
          </a:pathLst>
        </a:custGeom>
        <a:noFill/>
        <a:ln w="9525" cap="flat" cmpd="sng" algn="ctr">
          <a:solidFill>
            <a:schemeClr val="accent4">
              <a:hueOff val="-2232385"/>
              <a:satOff val="13449"/>
              <a:lumOff val="1078"/>
              <a:alphaOff val="0"/>
            </a:schemeClr>
          </a:solidFill>
          <a:prstDash val="solid"/>
        </a:ln>
        <a:effectLst/>
      </dsp:spPr>
      <dsp:style>
        <a:lnRef idx="1">
          <a:scrgbClr r="0" g="0" b="0"/>
        </a:lnRef>
        <a:fillRef idx="0">
          <a:scrgbClr r="0" g="0" b="0"/>
        </a:fillRef>
        <a:effectRef idx="0">
          <a:scrgbClr r="0" g="0" b="0"/>
        </a:effectRef>
        <a:fontRef idx="minor"/>
      </dsp:style>
    </dsp:sp>
    <dsp:sp modelId="{60A5E745-8097-4876-88C7-F76F173EE5CA}">
      <dsp:nvSpPr>
        <dsp:cNvPr id="0" name=""/>
        <dsp:cNvSpPr/>
      </dsp:nvSpPr>
      <dsp:spPr>
        <a:xfrm>
          <a:off x="2219623" y="3207476"/>
          <a:ext cx="1363228" cy="886098"/>
        </a:xfrm>
        <a:prstGeom prst="round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Industry associations</a:t>
          </a:r>
        </a:p>
      </dsp:txBody>
      <dsp:txXfrm>
        <a:off x="2262879" y="3250732"/>
        <a:ext cx="1276716" cy="799586"/>
      </dsp:txXfrm>
    </dsp:sp>
    <dsp:sp modelId="{43A46075-B973-443E-9400-9472D4018080}">
      <dsp:nvSpPr>
        <dsp:cNvPr id="0" name=""/>
        <dsp:cNvSpPr/>
      </dsp:nvSpPr>
      <dsp:spPr>
        <a:xfrm>
          <a:off x="2170402" y="443233"/>
          <a:ext cx="3545895" cy="3545895"/>
        </a:xfrm>
        <a:custGeom>
          <a:avLst/>
          <a:gdLst/>
          <a:ahLst/>
          <a:cxnLst/>
          <a:rect l="0" t="0" r="0" b="0"/>
          <a:pathLst>
            <a:path>
              <a:moveTo>
                <a:pt x="296700" y="2754801"/>
              </a:moveTo>
              <a:arcTo wR="1772947" hR="1772947" stAng="8782325" swAng="2199008"/>
            </a:path>
          </a:pathLst>
        </a:custGeom>
        <a:noFill/>
        <a:ln w="9525" cap="flat" cmpd="sng" algn="ctr">
          <a:solidFill>
            <a:schemeClr val="accent4">
              <a:hueOff val="-3348577"/>
              <a:satOff val="20174"/>
              <a:lumOff val="1617"/>
              <a:alphaOff val="0"/>
            </a:schemeClr>
          </a:solidFill>
          <a:prstDash val="solid"/>
        </a:ln>
        <a:effectLst/>
      </dsp:spPr>
      <dsp:style>
        <a:lnRef idx="1">
          <a:scrgbClr r="0" g="0" b="0"/>
        </a:lnRef>
        <a:fillRef idx="0">
          <a:scrgbClr r="0" g="0" b="0"/>
        </a:fillRef>
        <a:effectRef idx="0">
          <a:scrgbClr r="0" g="0" b="0"/>
        </a:effectRef>
        <a:fontRef idx="minor"/>
      </dsp:style>
    </dsp:sp>
    <dsp:sp modelId="{DA9CF6CD-C86A-4377-9FFC-66C6829B835E}">
      <dsp:nvSpPr>
        <dsp:cNvPr id="0" name=""/>
        <dsp:cNvSpPr/>
      </dsp:nvSpPr>
      <dsp:spPr>
        <a:xfrm>
          <a:off x="1575562" y="1225260"/>
          <a:ext cx="1363228" cy="886098"/>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Educational institutions</a:t>
          </a:r>
        </a:p>
      </dsp:txBody>
      <dsp:txXfrm>
        <a:off x="1618818" y="1268516"/>
        <a:ext cx="1276716" cy="799586"/>
      </dsp:txXfrm>
    </dsp:sp>
    <dsp:sp modelId="{1ECD7A5F-1A40-40CF-932C-035E87BEFEF6}">
      <dsp:nvSpPr>
        <dsp:cNvPr id="0" name=""/>
        <dsp:cNvSpPr/>
      </dsp:nvSpPr>
      <dsp:spPr>
        <a:xfrm>
          <a:off x="2170402" y="443233"/>
          <a:ext cx="3545895" cy="3545895"/>
        </a:xfrm>
        <a:custGeom>
          <a:avLst/>
          <a:gdLst/>
          <a:ahLst/>
          <a:cxnLst/>
          <a:rect l="0" t="0" r="0" b="0"/>
          <a:pathLst>
            <a:path>
              <a:moveTo>
                <a:pt x="308491" y="773592"/>
              </a:moveTo>
              <a:arcTo wR="1772947" hR="1772947" stAng="12858595" swAng="1965057"/>
            </a:path>
          </a:pathLst>
        </a:custGeom>
        <a:noFill/>
        <a:ln w="9525" cap="flat" cmpd="sng" algn="ctr">
          <a:solidFill>
            <a:schemeClr val="accent4">
              <a:hueOff val="-4464770"/>
              <a:satOff val="26899"/>
              <a:lumOff val="2156"/>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D9DF18-FA57-4565-AA75-8F99D6A3E25F}" type="datetimeFigureOut">
              <a:rPr lang="en-GB" smtClean="0"/>
              <a:t>01/02/2023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59DE9-006E-48D1-97A4-CBF7150443F8}" type="slidenum">
              <a:rPr lang="en-GB" smtClean="0"/>
              <a:t>‹#›</a:t>
            </a:fld>
            <a:endParaRPr lang="en-GB"/>
          </a:p>
        </p:txBody>
      </p:sp>
    </p:spTree>
    <p:extLst>
      <p:ext uri="{BB962C8B-B14F-4D97-AF65-F5344CB8AC3E}">
        <p14:creationId xmlns:p14="http://schemas.microsoft.com/office/powerpoint/2010/main" val="1580834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5</a:t>
            </a:fld>
            <a:endParaRPr lang="en-GB"/>
          </a:p>
        </p:txBody>
      </p:sp>
    </p:spTree>
    <p:extLst>
      <p:ext uri="{BB962C8B-B14F-4D97-AF65-F5344CB8AC3E}">
        <p14:creationId xmlns:p14="http://schemas.microsoft.com/office/powerpoint/2010/main" val="3756067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how a conference “free “ to workers may work with budgeting? </a:t>
            </a:r>
          </a:p>
          <a:p>
            <a:endParaRPr lang="en-GB" dirty="0"/>
          </a:p>
          <a:p>
            <a:pPr marL="171450" indent="-171450">
              <a:buFontTx/>
              <a:buChar char="-"/>
            </a:pPr>
            <a:r>
              <a:rPr lang="en-GB" dirty="0"/>
              <a:t>Get Sponsorship to offset costs </a:t>
            </a:r>
          </a:p>
          <a:p>
            <a:pPr marL="171450" indent="-171450">
              <a:buFontTx/>
              <a:buChar char="-"/>
            </a:pPr>
            <a:r>
              <a:rPr lang="en-GB" dirty="0"/>
              <a:t>ROI in other ways e.g. company spend may result in higher Performance of employee and costs can be measured that way.. </a:t>
            </a:r>
          </a:p>
          <a:p>
            <a:pPr marL="171450" indent="-171450">
              <a:buFontTx/>
              <a:buChar char="-"/>
            </a:pPr>
            <a:r>
              <a:rPr lang="en-GB" dirty="0"/>
              <a:t>Companies often offset costs against tax</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6</a:t>
            </a:fld>
            <a:endParaRPr lang="en-GB"/>
          </a:p>
        </p:txBody>
      </p:sp>
    </p:spTree>
    <p:extLst>
      <p:ext uri="{BB962C8B-B14F-4D97-AF65-F5344CB8AC3E}">
        <p14:creationId xmlns:p14="http://schemas.microsoft.com/office/powerpoint/2010/main" val="126972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 PLANNER SHOULD MONITOR BUDGET CONSTANTLY </a:t>
            </a:r>
          </a:p>
        </p:txBody>
      </p:sp>
      <p:sp>
        <p:nvSpPr>
          <p:cNvPr id="4" name="Slide Number Placeholder 3"/>
          <p:cNvSpPr>
            <a:spLocks noGrp="1"/>
          </p:cNvSpPr>
          <p:nvPr>
            <p:ph type="sldNum" sz="quarter" idx="5"/>
          </p:nvPr>
        </p:nvSpPr>
        <p:spPr/>
        <p:txBody>
          <a:bodyPr/>
          <a:lstStyle/>
          <a:p>
            <a:fld id="{99C59DE9-006E-48D1-97A4-CBF7150443F8}" type="slidenum">
              <a:rPr lang="en-GB" smtClean="0"/>
              <a:t>8</a:t>
            </a:fld>
            <a:endParaRPr lang="en-GB"/>
          </a:p>
        </p:txBody>
      </p:sp>
    </p:spTree>
    <p:extLst>
      <p:ext uri="{BB962C8B-B14F-4D97-AF65-F5344CB8AC3E}">
        <p14:creationId xmlns:p14="http://schemas.microsoft.com/office/powerpoint/2010/main" val="3352138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FORECASTING TAKES PLACE DURING FEASIBILITY (PREPLANNING) PHASE </a:t>
            </a:r>
          </a:p>
        </p:txBody>
      </p:sp>
      <p:sp>
        <p:nvSpPr>
          <p:cNvPr id="4" name="Slide Number Placeholder 3"/>
          <p:cNvSpPr>
            <a:spLocks noGrp="1"/>
          </p:cNvSpPr>
          <p:nvPr>
            <p:ph type="sldNum" sz="quarter" idx="5"/>
          </p:nvPr>
        </p:nvSpPr>
        <p:spPr/>
        <p:txBody>
          <a:bodyPr/>
          <a:lstStyle/>
          <a:p>
            <a:fld id="{99C59DE9-006E-48D1-97A4-CBF7150443F8}" type="slidenum">
              <a:rPr lang="en-GB" smtClean="0"/>
              <a:t>12</a:t>
            </a:fld>
            <a:endParaRPr lang="en-GB"/>
          </a:p>
        </p:txBody>
      </p:sp>
    </p:spTree>
    <p:extLst>
      <p:ext uri="{BB962C8B-B14F-4D97-AF65-F5344CB8AC3E}">
        <p14:creationId xmlns:p14="http://schemas.microsoft.com/office/powerpoint/2010/main" val="240044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MAY HAVE AN EVENT OBJECTIVE THAT FOCUSES ON BUDGET – AGAIN THIS IS A BENCHMARK , THE FOLOWING MODELS SHOW EXAPLES OF HOW YOU CAN HELP FORMULATE THOSE…</a:t>
            </a:r>
          </a:p>
        </p:txBody>
      </p:sp>
      <p:sp>
        <p:nvSpPr>
          <p:cNvPr id="4" name="Slide Number Placeholder 3"/>
          <p:cNvSpPr>
            <a:spLocks noGrp="1"/>
          </p:cNvSpPr>
          <p:nvPr>
            <p:ph type="sldNum" sz="quarter" idx="5"/>
          </p:nvPr>
        </p:nvSpPr>
        <p:spPr/>
        <p:txBody>
          <a:bodyPr/>
          <a:lstStyle/>
          <a:p>
            <a:fld id="{99C59DE9-006E-48D1-97A4-CBF7150443F8}" type="slidenum">
              <a:rPr lang="en-GB" smtClean="0"/>
              <a:t>13</a:t>
            </a:fld>
            <a:endParaRPr lang="en-GB"/>
          </a:p>
        </p:txBody>
      </p:sp>
    </p:spTree>
    <p:extLst>
      <p:ext uri="{BB962C8B-B14F-4D97-AF65-F5344CB8AC3E}">
        <p14:creationId xmlns:p14="http://schemas.microsoft.com/office/powerpoint/2010/main" val="758074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FINACILA MANAGEMENT SHOULD FOCUS ON THE FOLLOWING MODEL TO ENSIRE THAT THE INFORMATION IS BEING FED TO THOSE WHO ARE RESPONSIBLE FOR MANAGING THE BUDGET </a:t>
            </a:r>
          </a:p>
        </p:txBody>
      </p:sp>
      <p:sp>
        <p:nvSpPr>
          <p:cNvPr id="4" name="Slide Number Placeholder 3"/>
          <p:cNvSpPr>
            <a:spLocks noGrp="1"/>
          </p:cNvSpPr>
          <p:nvPr>
            <p:ph type="sldNum" sz="quarter" idx="5"/>
          </p:nvPr>
        </p:nvSpPr>
        <p:spPr/>
        <p:txBody>
          <a:bodyPr/>
          <a:lstStyle/>
          <a:p>
            <a:fld id="{99C59DE9-006E-48D1-97A4-CBF7150443F8}" type="slidenum">
              <a:rPr lang="en-GB" smtClean="0"/>
              <a:t>14</a:t>
            </a:fld>
            <a:endParaRPr lang="en-GB"/>
          </a:p>
        </p:txBody>
      </p:sp>
    </p:spTree>
    <p:extLst>
      <p:ext uri="{BB962C8B-B14F-4D97-AF65-F5344CB8AC3E}">
        <p14:creationId xmlns:p14="http://schemas.microsoft.com/office/powerpoint/2010/main" val="3305325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EXPLAINS THE AREAS OF CONSIDERATION THAT CAN BE INCLUDED IN YOUR EVENT BUDGET </a:t>
            </a:r>
          </a:p>
        </p:txBody>
      </p:sp>
      <p:sp>
        <p:nvSpPr>
          <p:cNvPr id="4" name="Slide Number Placeholder 3"/>
          <p:cNvSpPr>
            <a:spLocks noGrp="1"/>
          </p:cNvSpPr>
          <p:nvPr>
            <p:ph type="sldNum" sz="quarter" idx="5"/>
          </p:nvPr>
        </p:nvSpPr>
        <p:spPr/>
        <p:txBody>
          <a:bodyPr/>
          <a:lstStyle/>
          <a:p>
            <a:fld id="{99C59DE9-006E-48D1-97A4-CBF7150443F8}" type="slidenum">
              <a:rPr lang="en-GB" smtClean="0"/>
              <a:t>17</a:t>
            </a:fld>
            <a:endParaRPr lang="en-GB"/>
          </a:p>
        </p:txBody>
      </p:sp>
    </p:spTree>
    <p:extLst>
      <p:ext uri="{BB962C8B-B14F-4D97-AF65-F5344CB8AC3E}">
        <p14:creationId xmlns:p14="http://schemas.microsoft.com/office/powerpoint/2010/main" val="2883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HERE – ALTHOUGH FOR YOUR EVENT IT IS IMPRTANT TO NOTE THAT YOU WILL NOT NEED TO INCLUDE EVERYTHING IN THESE EXAMPLE BUDGETS </a:t>
            </a:r>
          </a:p>
        </p:txBody>
      </p:sp>
      <p:sp>
        <p:nvSpPr>
          <p:cNvPr id="4" name="Slide Number Placeholder 3"/>
          <p:cNvSpPr>
            <a:spLocks noGrp="1"/>
          </p:cNvSpPr>
          <p:nvPr>
            <p:ph type="sldNum" sz="quarter" idx="5"/>
          </p:nvPr>
        </p:nvSpPr>
        <p:spPr/>
        <p:txBody>
          <a:bodyPr/>
          <a:lstStyle/>
          <a:p>
            <a:fld id="{99C59DE9-006E-48D1-97A4-CBF7150443F8}" type="slidenum">
              <a:rPr lang="en-GB" smtClean="0"/>
              <a:t>18</a:t>
            </a:fld>
            <a:endParaRPr lang="en-GB"/>
          </a:p>
        </p:txBody>
      </p:sp>
    </p:spTree>
    <p:extLst>
      <p:ext uri="{BB962C8B-B14F-4D97-AF65-F5344CB8AC3E}">
        <p14:creationId xmlns:p14="http://schemas.microsoft.com/office/powerpoint/2010/main" val="1964567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20</a:t>
            </a:fld>
            <a:endParaRPr lang="en-GB"/>
          </a:p>
        </p:txBody>
      </p:sp>
    </p:spTree>
    <p:extLst>
      <p:ext uri="{BB962C8B-B14F-4D97-AF65-F5344CB8AC3E}">
        <p14:creationId xmlns:p14="http://schemas.microsoft.com/office/powerpoint/2010/main" val="2152669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21</a:t>
            </a:fld>
            <a:endParaRPr lang="en-GB"/>
          </a:p>
        </p:txBody>
      </p:sp>
    </p:spTree>
    <p:extLst>
      <p:ext uri="{BB962C8B-B14F-4D97-AF65-F5344CB8AC3E}">
        <p14:creationId xmlns:p14="http://schemas.microsoft.com/office/powerpoint/2010/main" val="1684157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WHY ARE THESE IMPORTANT - </a:t>
            </a:r>
          </a:p>
        </p:txBody>
      </p:sp>
      <p:sp>
        <p:nvSpPr>
          <p:cNvPr id="4" name="Slide Number Placeholder 3"/>
          <p:cNvSpPr>
            <a:spLocks noGrp="1"/>
          </p:cNvSpPr>
          <p:nvPr>
            <p:ph type="sldNum" sz="quarter" idx="5"/>
          </p:nvPr>
        </p:nvSpPr>
        <p:spPr/>
        <p:txBody>
          <a:bodyPr/>
          <a:lstStyle/>
          <a:p>
            <a:fld id="{99C59DE9-006E-48D1-97A4-CBF7150443F8}" type="slidenum">
              <a:rPr lang="en-GB" smtClean="0"/>
              <a:t>22</a:t>
            </a:fld>
            <a:endParaRPr lang="en-GB"/>
          </a:p>
        </p:txBody>
      </p:sp>
    </p:spTree>
    <p:extLst>
      <p:ext uri="{BB962C8B-B14F-4D97-AF65-F5344CB8AC3E}">
        <p14:creationId xmlns:p14="http://schemas.microsoft.com/office/powerpoint/2010/main" val="2384017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forecasting as until the event had finished you are unable to determine actual budget so it is important to forecast to ensure that financial management is accurately carried out.</a:t>
            </a:r>
          </a:p>
          <a:p>
            <a:r>
              <a:rPr lang="en-GB" dirty="0"/>
              <a:t>REMEMBER – under estimate income AND over estimate expenditure !</a:t>
            </a:r>
          </a:p>
        </p:txBody>
      </p:sp>
      <p:sp>
        <p:nvSpPr>
          <p:cNvPr id="4" name="Slide Number Placeholder 3"/>
          <p:cNvSpPr>
            <a:spLocks noGrp="1"/>
          </p:cNvSpPr>
          <p:nvPr>
            <p:ph type="sldNum" sz="quarter" idx="5"/>
          </p:nvPr>
        </p:nvSpPr>
        <p:spPr/>
        <p:txBody>
          <a:bodyPr/>
          <a:lstStyle/>
          <a:p>
            <a:fld id="{99C59DE9-006E-48D1-97A4-CBF7150443F8}" type="slidenum">
              <a:rPr lang="en-GB" smtClean="0"/>
              <a:t>24</a:t>
            </a:fld>
            <a:endParaRPr lang="en-GB"/>
          </a:p>
        </p:txBody>
      </p:sp>
    </p:spTree>
    <p:extLst>
      <p:ext uri="{BB962C8B-B14F-4D97-AF65-F5344CB8AC3E}">
        <p14:creationId xmlns:p14="http://schemas.microsoft.com/office/powerpoint/2010/main" val="6897431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30 minute task … </a:t>
            </a:r>
          </a:p>
        </p:txBody>
      </p:sp>
      <p:sp>
        <p:nvSpPr>
          <p:cNvPr id="4" name="Slide Number Placeholder 3"/>
          <p:cNvSpPr>
            <a:spLocks noGrp="1"/>
          </p:cNvSpPr>
          <p:nvPr>
            <p:ph type="sldNum" sz="quarter" idx="5"/>
          </p:nvPr>
        </p:nvSpPr>
        <p:spPr/>
        <p:txBody>
          <a:bodyPr/>
          <a:lstStyle/>
          <a:p>
            <a:fld id="{99C59DE9-006E-48D1-97A4-CBF7150443F8}" type="slidenum">
              <a:rPr lang="en-GB" smtClean="0"/>
              <a:t>25</a:t>
            </a:fld>
            <a:endParaRPr lang="en-GB"/>
          </a:p>
        </p:txBody>
      </p:sp>
    </p:spTree>
    <p:extLst>
      <p:ext uri="{BB962C8B-B14F-4D97-AF65-F5344CB8AC3E}">
        <p14:creationId xmlns:p14="http://schemas.microsoft.com/office/powerpoint/2010/main" val="3523461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Here is a recap on Sponsorship - </a:t>
            </a:r>
          </a:p>
        </p:txBody>
      </p:sp>
      <p:sp>
        <p:nvSpPr>
          <p:cNvPr id="4" name="Slide Number Placeholder 3"/>
          <p:cNvSpPr>
            <a:spLocks noGrp="1"/>
          </p:cNvSpPr>
          <p:nvPr>
            <p:ph type="sldNum" sz="quarter" idx="5"/>
          </p:nvPr>
        </p:nvSpPr>
        <p:spPr/>
        <p:txBody>
          <a:bodyPr/>
          <a:lstStyle/>
          <a:p>
            <a:fld id="{99C59DE9-006E-48D1-97A4-CBF7150443F8}" type="slidenum">
              <a:rPr lang="en-GB" smtClean="0"/>
              <a:t>29</a:t>
            </a:fld>
            <a:endParaRPr lang="en-GB"/>
          </a:p>
        </p:txBody>
      </p:sp>
    </p:spTree>
    <p:extLst>
      <p:ext uri="{BB962C8B-B14F-4D97-AF65-F5344CB8AC3E}">
        <p14:creationId xmlns:p14="http://schemas.microsoft.com/office/powerpoint/2010/main" val="2540878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you can have more than 1 sponsor and different levels of sponsorship depending on agreement </a:t>
            </a:r>
          </a:p>
        </p:txBody>
      </p:sp>
      <p:sp>
        <p:nvSpPr>
          <p:cNvPr id="4" name="Slide Number Placeholder 3"/>
          <p:cNvSpPr>
            <a:spLocks noGrp="1"/>
          </p:cNvSpPr>
          <p:nvPr>
            <p:ph type="sldNum" sz="quarter" idx="5"/>
          </p:nvPr>
        </p:nvSpPr>
        <p:spPr/>
        <p:txBody>
          <a:bodyPr/>
          <a:lstStyle/>
          <a:p>
            <a:fld id="{99C59DE9-006E-48D1-97A4-CBF7150443F8}" type="slidenum">
              <a:rPr lang="en-GB" smtClean="0"/>
              <a:t>30</a:t>
            </a:fld>
            <a:endParaRPr lang="en-GB"/>
          </a:p>
        </p:txBody>
      </p:sp>
    </p:spTree>
    <p:extLst>
      <p:ext uri="{BB962C8B-B14F-4D97-AF65-F5344CB8AC3E}">
        <p14:creationId xmlns:p14="http://schemas.microsoft.com/office/powerpoint/2010/main" val="25984799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32</a:t>
            </a:fld>
            <a:endParaRPr lang="en-GB"/>
          </a:p>
        </p:txBody>
      </p:sp>
    </p:spTree>
    <p:extLst>
      <p:ext uri="{BB962C8B-B14F-4D97-AF65-F5344CB8AC3E}">
        <p14:creationId xmlns:p14="http://schemas.microsoft.com/office/powerpoint/2010/main" val="3473976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2900882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Event Finance &amp; Budgeting</a:t>
            </a:r>
          </a:p>
        </p:txBody>
      </p:sp>
      <p:sp>
        <p:nvSpPr>
          <p:cNvPr id="3" name="TextBox 9">
            <a:extLst>
              <a:ext uri="{FF2B5EF4-FFF2-40B4-BE49-F238E27FC236}">
                <a16:creationId xmlns:a16="http://schemas.microsoft.com/office/drawing/2014/main" id="{AEAA591F-B6F3-4945-9068-B2E6A9C20B94}"/>
              </a:ext>
            </a:extLst>
          </p:cNvPr>
          <p:cNvSpPr txBox="1"/>
          <p:nvPr/>
        </p:nvSpPr>
        <p:spPr>
          <a:xfrm>
            <a:off x="514350" y="5373053"/>
            <a:ext cx="3827219" cy="198581"/>
          </a:xfrm>
          <a:prstGeom prst="rect">
            <a:avLst/>
          </a:prstGeom>
        </p:spPr>
        <p:txBody>
          <a:bodyPr lIns="0" tIns="0" rIns="0" bIns="0" rtlCol="0" anchor="t">
            <a:spAutoFit/>
          </a:bodyPr>
          <a:lstStyle/>
          <a:p>
            <a:pPr>
              <a:lnSpc>
                <a:spcPts val="1680"/>
              </a:lnSpc>
            </a:pPr>
            <a:r>
              <a:rPr lang="en-US" sz="1200" spc="36" dirty="0">
                <a:solidFill>
                  <a:srgbClr val="FAFDFF"/>
                </a:solidFill>
                <a:latin typeface="Assistant Regular"/>
              </a:rPr>
              <a:t>Lecturer: Jennifer Keen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77500" lnSpcReduction="20000"/>
          </a:bodyPr>
          <a:lstStyle/>
          <a:p>
            <a:pPr>
              <a:buClr>
                <a:schemeClr val="tx1"/>
              </a:buClr>
            </a:pPr>
            <a:r>
              <a:rPr lang="en-AU" altLang="en-US" sz="3200" dirty="0"/>
              <a:t>Understand the role of financial management in the overall management of an event</a:t>
            </a:r>
          </a:p>
          <a:p>
            <a:pPr>
              <a:buClr>
                <a:schemeClr val="tx1"/>
              </a:buClr>
            </a:pPr>
            <a:r>
              <a:rPr lang="en-AU" altLang="en-US" sz="3200" dirty="0"/>
              <a:t>Examining an event budget</a:t>
            </a:r>
          </a:p>
          <a:p>
            <a:pPr>
              <a:buClr>
                <a:schemeClr val="tx1"/>
              </a:buClr>
            </a:pPr>
            <a:r>
              <a:rPr lang="en-AU" altLang="en-US" sz="3200" dirty="0"/>
              <a:t>Understand the methods of event costing and ticket pricing</a:t>
            </a:r>
          </a:p>
          <a:p>
            <a:pPr>
              <a:buClr>
                <a:schemeClr val="tx1"/>
              </a:buClr>
            </a:pPr>
            <a:r>
              <a:rPr lang="en-AU" altLang="en-US" sz="3200" dirty="0"/>
              <a:t>Monitor and control the event spending and incoming finances</a:t>
            </a:r>
          </a:p>
          <a:p>
            <a:pPr>
              <a:buClr>
                <a:schemeClr val="tx1"/>
              </a:buClr>
            </a:pPr>
            <a:r>
              <a:rPr lang="en-ZA" dirty="0"/>
              <a:t>Budgeting and the financial terminology used in events</a:t>
            </a:r>
          </a:p>
          <a:p>
            <a:pPr>
              <a:buClr>
                <a:schemeClr val="tx1"/>
              </a:buClr>
            </a:pPr>
            <a:r>
              <a:rPr lang="en-AU" altLang="en-US" sz="3200" dirty="0"/>
              <a:t>Understand the advantages and shortcomings of using a budget</a:t>
            </a:r>
          </a:p>
          <a:p>
            <a:pPr>
              <a:buClr>
                <a:schemeClr val="tx1"/>
              </a:buClr>
            </a:pPr>
            <a:endParaRPr lang="en-GB" dirty="0"/>
          </a:p>
        </p:txBody>
      </p:sp>
      <p:sp>
        <p:nvSpPr>
          <p:cNvPr id="9" name="Slide Number Placeholder 8"/>
          <p:cNvSpPr>
            <a:spLocks noGrp="1"/>
          </p:cNvSpPr>
          <p:nvPr>
            <p:ph type="sldNum" sz="quarter" idx="12"/>
          </p:nvPr>
        </p:nvSpPr>
        <p:spPr/>
        <p:txBody>
          <a:bodyPr/>
          <a:lstStyle/>
          <a:p>
            <a:fld id="{C439CF85-8457-400C-A4F9-DC61A400AE11}" type="slidenum">
              <a:rPr lang="en-US" smtClean="0"/>
              <a:pPr/>
              <a:t>2</a:t>
            </a:fld>
            <a:endParaRPr lang="en-US"/>
          </a:p>
        </p:txBody>
      </p:sp>
      <p:sp>
        <p:nvSpPr>
          <p:cNvPr id="4" name="Title 1">
            <a:extLst>
              <a:ext uri="{FF2B5EF4-FFF2-40B4-BE49-F238E27FC236}">
                <a16:creationId xmlns:a16="http://schemas.microsoft.com/office/drawing/2014/main" id="{E3F412E4-02CF-4516-BF8B-7AFDE4E09E1D}"/>
              </a:ext>
            </a:extLst>
          </p:cNvPr>
          <p:cNvSpPr>
            <a:spLocks noGrp="1"/>
          </p:cNvSpPr>
          <p:nvPr>
            <p:ph type="title"/>
          </p:nvPr>
        </p:nvSpPr>
        <p:spPr>
          <a:xfrm>
            <a:off x="457200" y="274638"/>
            <a:ext cx="8229600" cy="1143000"/>
          </a:xfrm>
        </p:spPr>
        <p:txBody>
          <a:bodyPr/>
          <a:lstStyle/>
          <a:p>
            <a:r>
              <a:rPr lang="en-GB" dirty="0"/>
              <a:t>Todays Aims</a:t>
            </a:r>
          </a:p>
        </p:txBody>
      </p:sp>
    </p:spTree>
    <p:extLst>
      <p:ext uri="{BB962C8B-B14F-4D97-AF65-F5344CB8AC3E}">
        <p14:creationId xmlns:p14="http://schemas.microsoft.com/office/powerpoint/2010/main" val="4207535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99B263-36F7-4946-822A-903A2C099E06}"/>
              </a:ext>
            </a:extLst>
          </p:cNvPr>
          <p:cNvSpPr>
            <a:spLocks noGrp="1" noChangeArrowheads="1"/>
          </p:cNvSpPr>
          <p:nvPr>
            <p:ph type="title"/>
          </p:nvPr>
        </p:nvSpPr>
        <p:spPr>
          <a:xfrm>
            <a:off x="381000" y="323850"/>
            <a:ext cx="8382000" cy="838200"/>
          </a:xfrm>
        </p:spPr>
        <p:txBody>
          <a:bodyPr/>
          <a:lstStyle/>
          <a:p>
            <a:pPr eaLnBrk="1" hangingPunct="1"/>
            <a:r>
              <a:rPr lang="en-US" altLang="en-US" sz="3200"/>
              <a:t>Introduction</a:t>
            </a:r>
          </a:p>
        </p:txBody>
      </p:sp>
      <p:sp>
        <p:nvSpPr>
          <p:cNvPr id="4099" name="Rectangle 3">
            <a:extLst>
              <a:ext uri="{FF2B5EF4-FFF2-40B4-BE49-F238E27FC236}">
                <a16:creationId xmlns:a16="http://schemas.microsoft.com/office/drawing/2014/main" id="{A844DB10-088E-4BBF-B16C-7D1B7BB361A4}"/>
              </a:ext>
            </a:extLst>
          </p:cNvPr>
          <p:cNvSpPr>
            <a:spLocks noGrp="1" noChangeArrowheads="1"/>
          </p:cNvSpPr>
          <p:nvPr>
            <p:ph type="body" idx="1"/>
          </p:nvPr>
        </p:nvSpPr>
        <p:spPr>
          <a:xfrm>
            <a:off x="395288" y="1214438"/>
            <a:ext cx="8208962" cy="4991100"/>
          </a:xfrm>
        </p:spPr>
        <p:txBody>
          <a:bodyPr/>
          <a:lstStyle/>
          <a:p>
            <a:pPr marL="0" indent="0" eaLnBrk="1" hangingPunct="1">
              <a:buFontTx/>
              <a:buNone/>
            </a:pPr>
            <a:r>
              <a:rPr lang="en-GB" altLang="en-US" sz="2800"/>
              <a:t>Very often event costs increase dramatically; especially in sports events, cost overruns seem </a:t>
            </a:r>
            <a:br>
              <a:rPr lang="en-GB" altLang="en-US" sz="2800"/>
            </a:br>
            <a:r>
              <a:rPr lang="en-GB" altLang="en-US" sz="2800"/>
              <a:t>to be one of the biggest issues on the agenda of event organisers.</a:t>
            </a:r>
          </a:p>
          <a:p>
            <a:pPr marL="0" indent="0" eaLnBrk="1" hangingPunct="1">
              <a:buFontTx/>
              <a:buNone/>
            </a:pPr>
            <a:r>
              <a:rPr lang="en-GB" altLang="en-US" sz="2800"/>
              <a:t>Therefore, it is important to have a good overview of the costs of an event and the potential benefits event organisers face.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6C6C6572-3CBA-4FD5-A3E1-280ACFEDACA3}"/>
              </a:ext>
            </a:extLst>
          </p:cNvPr>
          <p:cNvSpPr>
            <a:spLocks noGrp="1" noChangeArrowheads="1"/>
          </p:cNvSpPr>
          <p:nvPr>
            <p:ph type="title"/>
          </p:nvPr>
        </p:nvSpPr>
        <p:spPr>
          <a:xfrm>
            <a:off x="323528" y="188640"/>
            <a:ext cx="7772400" cy="1143000"/>
          </a:xfrm>
        </p:spPr>
        <p:txBody>
          <a:bodyPr/>
          <a:lstStyle/>
          <a:p>
            <a:r>
              <a:rPr lang="en-AU" altLang="en-US" sz="3600" dirty="0"/>
              <a:t>The budget</a:t>
            </a:r>
          </a:p>
        </p:txBody>
      </p:sp>
      <p:sp>
        <p:nvSpPr>
          <p:cNvPr id="8195" name="Rectangle 3">
            <a:extLst>
              <a:ext uri="{FF2B5EF4-FFF2-40B4-BE49-F238E27FC236}">
                <a16:creationId xmlns:a16="http://schemas.microsoft.com/office/drawing/2014/main" id="{6DF86043-C491-45B3-8707-DF4689DBEABC}"/>
              </a:ext>
            </a:extLst>
          </p:cNvPr>
          <p:cNvSpPr>
            <a:spLocks noGrp="1" noChangeArrowheads="1"/>
          </p:cNvSpPr>
          <p:nvPr>
            <p:ph type="body" idx="1"/>
          </p:nvPr>
        </p:nvSpPr>
        <p:spPr>
          <a:xfrm>
            <a:off x="755577" y="1556792"/>
            <a:ext cx="7200180" cy="4114800"/>
          </a:xfrm>
        </p:spPr>
        <p:txBody>
          <a:bodyPr/>
          <a:lstStyle/>
          <a:p>
            <a:pPr>
              <a:lnSpc>
                <a:spcPct val="90000"/>
              </a:lnSpc>
              <a:buClr>
                <a:schemeClr val="tx1"/>
              </a:buClr>
            </a:pPr>
            <a:r>
              <a:rPr lang="en-AU" altLang="en-US" sz="2500" dirty="0"/>
              <a:t>An event budget is used to compare actual costs and revenues with projected costs and revenues</a:t>
            </a:r>
          </a:p>
          <a:p>
            <a:pPr>
              <a:lnSpc>
                <a:spcPct val="90000"/>
              </a:lnSpc>
              <a:buClr>
                <a:schemeClr val="tx1"/>
              </a:buClr>
            </a:pPr>
            <a:r>
              <a:rPr lang="en-AU" altLang="en-US" sz="2500" dirty="0"/>
              <a:t>Cash flow is important as most aspects of an event require expenditure before revenue is obtained</a:t>
            </a:r>
          </a:p>
          <a:p>
            <a:pPr>
              <a:lnSpc>
                <a:spcPct val="90000"/>
              </a:lnSpc>
              <a:buClr>
                <a:schemeClr val="tx1"/>
              </a:buClr>
            </a:pPr>
            <a:r>
              <a:rPr lang="en-AU" altLang="en-US" sz="2500" dirty="0"/>
              <a:t>Funding or sponsorship bodies need to see a budget before committing to the event</a:t>
            </a:r>
          </a:p>
          <a:p>
            <a:pPr>
              <a:lnSpc>
                <a:spcPct val="90000"/>
              </a:lnSpc>
            </a:pPr>
            <a:endParaRPr lang="en-AU" altLang="en-US" sz="2700"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AD446-25DC-450F-9AAB-EB96085357FA}"/>
              </a:ext>
            </a:extLst>
          </p:cNvPr>
          <p:cNvSpPr>
            <a:spLocks noGrp="1"/>
          </p:cNvSpPr>
          <p:nvPr>
            <p:ph type="title"/>
          </p:nvPr>
        </p:nvSpPr>
        <p:spPr/>
        <p:txBody>
          <a:bodyPr/>
          <a:lstStyle/>
          <a:p>
            <a:r>
              <a:rPr lang="en-GB" dirty="0"/>
              <a:t>Budgeting questions</a:t>
            </a:r>
          </a:p>
        </p:txBody>
      </p:sp>
      <p:sp>
        <p:nvSpPr>
          <p:cNvPr id="3" name="Content Placeholder 2">
            <a:extLst>
              <a:ext uri="{FF2B5EF4-FFF2-40B4-BE49-F238E27FC236}">
                <a16:creationId xmlns:a16="http://schemas.microsoft.com/office/drawing/2014/main" id="{E90E61CC-94A8-44DB-9346-A82623E1E9B8}"/>
              </a:ext>
            </a:extLst>
          </p:cNvPr>
          <p:cNvSpPr>
            <a:spLocks noGrp="1"/>
          </p:cNvSpPr>
          <p:nvPr>
            <p:ph idx="1"/>
          </p:nvPr>
        </p:nvSpPr>
        <p:spPr/>
        <p:txBody>
          <a:bodyPr>
            <a:normAutofit fontScale="85000" lnSpcReduction="10000"/>
          </a:bodyPr>
          <a:lstStyle/>
          <a:p>
            <a:pPr lvl="0">
              <a:buFont typeface="Wingdings" panose="05000000000000000000" pitchFamily="2" charset="2"/>
              <a:buChar char="Ø"/>
            </a:pPr>
            <a:r>
              <a:rPr lang="en-GB" dirty="0"/>
              <a:t>What type of event is it?</a:t>
            </a:r>
          </a:p>
          <a:p>
            <a:pPr lvl="0">
              <a:buFont typeface="Wingdings" panose="05000000000000000000" pitchFamily="2" charset="2"/>
              <a:buChar char="Ø"/>
            </a:pPr>
            <a:r>
              <a:rPr lang="en-GB" dirty="0"/>
              <a:t>Is the aim to make a profit or is it a not-for-profit?</a:t>
            </a:r>
          </a:p>
          <a:p>
            <a:pPr lvl="0">
              <a:buFont typeface="Wingdings" panose="05000000000000000000" pitchFamily="2" charset="2"/>
              <a:buChar char="Ø"/>
            </a:pPr>
            <a:r>
              <a:rPr lang="en-GB" dirty="0"/>
              <a:t>Where is the starting capital coming from? </a:t>
            </a:r>
          </a:p>
          <a:p>
            <a:pPr lvl="0">
              <a:buFont typeface="Wingdings" panose="05000000000000000000" pitchFamily="2" charset="2"/>
              <a:buChar char="Ø"/>
            </a:pPr>
            <a:r>
              <a:rPr lang="en-GB" dirty="0"/>
              <a:t>Will the delegates pay to attend?</a:t>
            </a:r>
          </a:p>
          <a:p>
            <a:pPr lvl="0">
              <a:buFont typeface="Wingdings" panose="05000000000000000000" pitchFamily="2" charset="2"/>
              <a:buChar char="Ø"/>
            </a:pPr>
            <a:r>
              <a:rPr lang="en-GB" dirty="0"/>
              <a:t>How else could additional income be raised, i.e. through ticket sales, merchandising, sponsorship packages, donations, venue commissions, or negotiated discounts and savings?</a:t>
            </a:r>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5</a:t>
            </a:fld>
            <a:endParaRPr lang="en-US"/>
          </a:p>
        </p:txBody>
      </p:sp>
    </p:spTree>
    <p:extLst>
      <p:ext uri="{BB962C8B-B14F-4D97-AF65-F5344CB8AC3E}">
        <p14:creationId xmlns:p14="http://schemas.microsoft.com/office/powerpoint/2010/main" val="366312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D8264-1DAF-4A44-A4A2-64E09B1BD4E1}"/>
              </a:ext>
            </a:extLst>
          </p:cNvPr>
          <p:cNvSpPr>
            <a:spLocks noGrp="1"/>
          </p:cNvSpPr>
          <p:nvPr>
            <p:ph type="title"/>
          </p:nvPr>
        </p:nvSpPr>
        <p:spPr/>
        <p:txBody>
          <a:bodyPr/>
          <a:lstStyle/>
          <a:p>
            <a:r>
              <a:rPr lang="en-GB" dirty="0"/>
              <a:t>Event budgeting</a:t>
            </a:r>
          </a:p>
        </p:txBody>
      </p:sp>
      <p:sp>
        <p:nvSpPr>
          <p:cNvPr id="3" name="Content Placeholder 2">
            <a:extLst>
              <a:ext uri="{FF2B5EF4-FFF2-40B4-BE49-F238E27FC236}">
                <a16:creationId xmlns:a16="http://schemas.microsoft.com/office/drawing/2014/main" id="{2906474F-3E06-4B62-A42B-A3A29C97610A}"/>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GB" dirty="0"/>
              <a:t>A </a:t>
            </a:r>
            <a:r>
              <a:rPr lang="en-GB" i="1" dirty="0"/>
              <a:t>user-conference</a:t>
            </a:r>
            <a:r>
              <a:rPr lang="en-GB" dirty="0"/>
              <a:t> is a conference where delegates or users pay their own fees to attend</a:t>
            </a:r>
          </a:p>
          <a:p>
            <a:pPr>
              <a:buFont typeface="Wingdings" panose="05000000000000000000" pitchFamily="2" charset="2"/>
              <a:buChar char="Ø"/>
            </a:pPr>
            <a:r>
              <a:rPr lang="en-GB" dirty="0"/>
              <a:t>Delegates are required to pay a fee to attend and recharge costs to their company afterwards</a:t>
            </a:r>
          </a:p>
          <a:p>
            <a:pPr>
              <a:buFont typeface="Wingdings" panose="05000000000000000000" pitchFamily="2" charset="2"/>
              <a:buChar char="Ø"/>
            </a:pPr>
            <a:r>
              <a:rPr lang="en-GB" dirty="0"/>
              <a:t>For sporting and entertainment events, ticket sales will be the main source of revenue</a:t>
            </a:r>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6</a:t>
            </a:fld>
            <a:endParaRPr lang="en-US"/>
          </a:p>
        </p:txBody>
      </p:sp>
    </p:spTree>
    <p:extLst>
      <p:ext uri="{BB962C8B-B14F-4D97-AF65-F5344CB8AC3E}">
        <p14:creationId xmlns:p14="http://schemas.microsoft.com/office/powerpoint/2010/main" val="339348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D8264-1DAF-4A44-A4A2-64E09B1BD4E1}"/>
              </a:ext>
            </a:extLst>
          </p:cNvPr>
          <p:cNvSpPr>
            <a:spLocks noGrp="1"/>
          </p:cNvSpPr>
          <p:nvPr>
            <p:ph type="title"/>
          </p:nvPr>
        </p:nvSpPr>
        <p:spPr/>
        <p:txBody>
          <a:bodyPr/>
          <a:lstStyle/>
          <a:p>
            <a:r>
              <a:rPr lang="en-GB" dirty="0"/>
              <a:t>Event budgeting</a:t>
            </a:r>
          </a:p>
        </p:txBody>
      </p:sp>
      <p:sp>
        <p:nvSpPr>
          <p:cNvPr id="3" name="Content Placeholder 2">
            <a:extLst>
              <a:ext uri="{FF2B5EF4-FFF2-40B4-BE49-F238E27FC236}">
                <a16:creationId xmlns:a16="http://schemas.microsoft.com/office/drawing/2014/main" id="{2906474F-3E06-4B62-A42B-A3A29C97610A}"/>
              </a:ext>
            </a:extLst>
          </p:cNvPr>
          <p:cNvSpPr>
            <a:spLocks noGrp="1"/>
          </p:cNvSpPr>
          <p:nvPr>
            <p:ph idx="1"/>
          </p:nvPr>
        </p:nvSpPr>
        <p:spPr>
          <a:xfrm>
            <a:off x="457200" y="1124744"/>
            <a:ext cx="8229600" cy="3917032"/>
          </a:xfrm>
        </p:spPr>
        <p:txBody>
          <a:bodyPr>
            <a:normAutofit fontScale="92500" lnSpcReduction="10000"/>
          </a:bodyPr>
          <a:lstStyle/>
          <a:p>
            <a:endParaRPr lang="en-GB" dirty="0"/>
          </a:p>
          <a:p>
            <a:pPr>
              <a:buFont typeface="Wingdings" panose="05000000000000000000" pitchFamily="2" charset="2"/>
              <a:buChar char="Ø"/>
            </a:pPr>
            <a:r>
              <a:rPr lang="en-ZA" dirty="0"/>
              <a:t>The aim of a fundraising or charitable event is to generate maximum funds for the cause </a:t>
            </a:r>
          </a:p>
          <a:p>
            <a:pPr>
              <a:buFont typeface="Wingdings" panose="05000000000000000000" pitchFamily="2" charset="2"/>
              <a:buChar char="Ø"/>
            </a:pPr>
            <a:r>
              <a:rPr lang="en-ZA" dirty="0"/>
              <a:t>Speakers, volunteers and other suppliers will often donate their services for free</a:t>
            </a:r>
            <a:endParaRPr lang="en-GB" dirty="0"/>
          </a:p>
          <a:p>
            <a:pPr>
              <a:buFont typeface="Wingdings" panose="05000000000000000000" pitchFamily="2" charset="2"/>
              <a:buChar char="Ø"/>
            </a:pPr>
            <a:r>
              <a:rPr lang="en-ZA" dirty="0"/>
              <a:t>Other sources of revenue may include raffles, an auction, selling of merchandise, donations and ticket sales</a:t>
            </a:r>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7</a:t>
            </a:fld>
            <a:endParaRPr lang="en-US"/>
          </a:p>
        </p:txBody>
      </p:sp>
    </p:spTree>
    <p:extLst>
      <p:ext uri="{BB962C8B-B14F-4D97-AF65-F5344CB8AC3E}">
        <p14:creationId xmlns:p14="http://schemas.microsoft.com/office/powerpoint/2010/main" val="2817985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4" name="Title 1">
            <a:extLst>
              <a:ext uri="{FF2B5EF4-FFF2-40B4-BE49-F238E27FC236}">
                <a16:creationId xmlns:a16="http://schemas.microsoft.com/office/drawing/2014/main" id="{7CA1BD13-1400-12A3-324C-903C5E982046}"/>
              </a:ext>
            </a:extLst>
          </p:cNvPr>
          <p:cNvSpPr>
            <a:spLocks noGrp="1"/>
          </p:cNvSpPr>
          <p:nvPr>
            <p:ph type="title"/>
          </p:nvPr>
        </p:nvSpPr>
        <p:spPr>
          <a:xfrm>
            <a:off x="457200" y="274638"/>
            <a:ext cx="8229600" cy="1143000"/>
          </a:xfrm>
        </p:spPr>
        <p:txBody>
          <a:bodyPr/>
          <a:lstStyle/>
          <a:p>
            <a:r>
              <a:rPr lang="en-US" sz="4400" dirty="0">
                <a:latin typeface="Calibri" pitchFamily="34" charset="0"/>
              </a:rPr>
              <a:t>The budgeting process</a:t>
            </a:r>
            <a:endParaRPr lang="en-US" dirty="0"/>
          </a:p>
        </p:txBody>
      </p:sp>
      <p:pic>
        <p:nvPicPr>
          <p:cNvPr id="17409" name="Picture 4" descr="Events fig 06"/>
          <p:cNvPicPr>
            <a:picLocks noChangeAspect="1" noChangeArrowheads="1"/>
          </p:cNvPicPr>
          <p:nvPr/>
        </p:nvPicPr>
        <p:blipFill>
          <a:blip r:embed="rId3"/>
          <a:stretch>
            <a:fillRect/>
          </a:stretch>
        </p:blipFill>
        <p:spPr bwMode="auto">
          <a:xfrm>
            <a:off x="2460392" y="1600201"/>
            <a:ext cx="4223215" cy="3917032"/>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FE64B-9456-4355-BE4C-D9586891A04F}"/>
              </a:ext>
            </a:extLst>
          </p:cNvPr>
          <p:cNvSpPr>
            <a:spLocks noGrp="1"/>
          </p:cNvSpPr>
          <p:nvPr>
            <p:ph type="title"/>
          </p:nvPr>
        </p:nvSpPr>
        <p:spPr/>
        <p:txBody>
          <a:bodyPr>
            <a:normAutofit fontScale="90000"/>
          </a:bodyPr>
          <a:lstStyle/>
          <a:p>
            <a:r>
              <a:rPr lang="en-GB" sz="4400" b="1" dirty="0">
                <a:latin typeface="Calibri" pitchFamily="34" charset="0"/>
              </a:rPr>
              <a:t>Key terms</a:t>
            </a:r>
            <a:br>
              <a:rPr lang="en-GB" sz="4400" b="1" dirty="0">
                <a:latin typeface="Calibri" pitchFamily="34" charset="0"/>
              </a:rPr>
            </a:br>
            <a:endParaRPr lang="en-GB" dirty="0"/>
          </a:p>
        </p:txBody>
      </p:sp>
      <p:sp>
        <p:nvSpPr>
          <p:cNvPr id="3" name="Content Placeholder 2">
            <a:extLst>
              <a:ext uri="{FF2B5EF4-FFF2-40B4-BE49-F238E27FC236}">
                <a16:creationId xmlns:a16="http://schemas.microsoft.com/office/drawing/2014/main" id="{70F62E29-4B90-41E0-9720-4583F75E216B}"/>
              </a:ext>
            </a:extLst>
          </p:cNvPr>
          <p:cNvSpPr>
            <a:spLocks noGrp="1"/>
          </p:cNvSpPr>
          <p:nvPr>
            <p:ph idx="1"/>
          </p:nvPr>
        </p:nvSpPr>
        <p:spPr>
          <a:xfrm>
            <a:off x="755576" y="1196752"/>
            <a:ext cx="8229600" cy="4752528"/>
          </a:xfrm>
        </p:spPr>
        <p:txBody>
          <a:bodyPr>
            <a:normAutofit fontScale="92500"/>
          </a:bodyPr>
          <a:lstStyle/>
          <a:p>
            <a:pPr>
              <a:spcAft>
                <a:spcPct val="30000"/>
              </a:spcAft>
              <a:buFont typeface="Arial" charset="0"/>
              <a:buNone/>
            </a:pPr>
            <a:r>
              <a:rPr lang="en-US" sz="2400" b="1" dirty="0">
                <a:latin typeface="Calibri" pitchFamily="34" charset="0"/>
              </a:rPr>
              <a:t>Budget</a:t>
            </a:r>
            <a:r>
              <a:rPr lang="en-US" sz="2400" dirty="0">
                <a:latin typeface="Calibri" pitchFamily="34" charset="0"/>
              </a:rPr>
              <a:t> </a:t>
            </a:r>
            <a:r>
              <a:rPr lang="en-US" sz="2400" b="1" dirty="0">
                <a:latin typeface="Calibri" pitchFamily="34" charset="0"/>
              </a:rPr>
              <a:t>– </a:t>
            </a:r>
            <a:r>
              <a:rPr lang="en-US" sz="2400" dirty="0">
                <a:latin typeface="Calibri" pitchFamily="34" charset="0"/>
              </a:rPr>
              <a:t>the business or overall plan of an </a:t>
            </a:r>
            <a:r>
              <a:rPr lang="en-US" sz="2400" dirty="0" err="1">
                <a:latin typeface="Calibri" pitchFamily="34" charset="0"/>
              </a:rPr>
              <a:t>organisation</a:t>
            </a:r>
            <a:r>
              <a:rPr lang="en-US" sz="2400" dirty="0">
                <a:latin typeface="Calibri" pitchFamily="34" charset="0"/>
              </a:rPr>
              <a:t> expressed in financial terms.</a:t>
            </a:r>
          </a:p>
          <a:p>
            <a:pPr>
              <a:spcAft>
                <a:spcPct val="30000"/>
              </a:spcAft>
              <a:buFont typeface="Arial" charset="0"/>
              <a:buNone/>
            </a:pPr>
            <a:r>
              <a:rPr lang="en-US" sz="2400" b="1" dirty="0">
                <a:latin typeface="Calibri" pitchFamily="34" charset="0"/>
              </a:rPr>
              <a:t>Cash budget</a:t>
            </a:r>
            <a:r>
              <a:rPr lang="en-US" sz="2400" dirty="0">
                <a:latin typeface="Calibri" pitchFamily="34" charset="0"/>
              </a:rPr>
              <a:t> </a:t>
            </a:r>
            <a:r>
              <a:rPr lang="en-US" sz="2400" b="1" dirty="0">
                <a:latin typeface="Calibri" pitchFamily="34" charset="0"/>
              </a:rPr>
              <a:t>– </a:t>
            </a:r>
            <a:r>
              <a:rPr lang="en-US" sz="2400" dirty="0">
                <a:latin typeface="Calibri" pitchFamily="34" charset="0"/>
              </a:rPr>
              <a:t>an analysis of how the cash available to an </a:t>
            </a:r>
            <a:r>
              <a:rPr lang="en-US" sz="2400" dirty="0" err="1">
                <a:latin typeface="Calibri" pitchFamily="34" charset="0"/>
              </a:rPr>
              <a:t>organisation</a:t>
            </a:r>
            <a:r>
              <a:rPr lang="en-US" sz="2400" dirty="0">
                <a:latin typeface="Calibri" pitchFamily="34" charset="0"/>
              </a:rPr>
              <a:t> is expected to change over a given period of time.</a:t>
            </a:r>
          </a:p>
          <a:p>
            <a:pPr>
              <a:spcAft>
                <a:spcPct val="30000"/>
              </a:spcAft>
              <a:buFont typeface="Arial" charset="0"/>
              <a:buNone/>
            </a:pPr>
            <a:r>
              <a:rPr lang="en-US" sz="2400" b="1" dirty="0">
                <a:latin typeface="Calibri" pitchFamily="34" charset="0"/>
              </a:rPr>
              <a:t>Continuation budgeting</a:t>
            </a:r>
            <a:r>
              <a:rPr lang="en-US" sz="2400" dirty="0">
                <a:latin typeface="Calibri" pitchFamily="34" charset="0"/>
              </a:rPr>
              <a:t> </a:t>
            </a:r>
            <a:r>
              <a:rPr lang="en-US" sz="2400" b="1" dirty="0">
                <a:latin typeface="Calibri" pitchFamily="34" charset="0"/>
              </a:rPr>
              <a:t>– </a:t>
            </a:r>
            <a:r>
              <a:rPr lang="en-US" sz="2400" dirty="0">
                <a:latin typeface="Calibri" pitchFamily="34" charset="0"/>
              </a:rPr>
              <a:t>budgets compiled on the basis of no change in policies or priorities: business as usual.</a:t>
            </a:r>
          </a:p>
          <a:p>
            <a:pPr>
              <a:spcAft>
                <a:spcPct val="30000"/>
              </a:spcAft>
              <a:buFont typeface="Arial" charset="0"/>
              <a:buNone/>
            </a:pPr>
            <a:r>
              <a:rPr lang="en-US" sz="2400" b="1" dirty="0">
                <a:latin typeface="Calibri" pitchFamily="34" charset="0"/>
              </a:rPr>
              <a:t>Variance</a:t>
            </a:r>
            <a:r>
              <a:rPr lang="en-US" sz="2400" dirty="0">
                <a:latin typeface="Calibri" pitchFamily="34" charset="0"/>
              </a:rPr>
              <a:t> </a:t>
            </a:r>
            <a:r>
              <a:rPr lang="en-US" sz="2400" b="1" dirty="0">
                <a:latin typeface="Calibri" pitchFamily="34" charset="0"/>
              </a:rPr>
              <a:t>– </a:t>
            </a:r>
            <a:r>
              <a:rPr lang="en-US" sz="2400" dirty="0">
                <a:latin typeface="Calibri" pitchFamily="34" charset="0"/>
              </a:rPr>
              <a:t>the difference between actual performance and planned performance.</a:t>
            </a:r>
          </a:p>
          <a:p>
            <a:pPr>
              <a:spcAft>
                <a:spcPct val="30000"/>
              </a:spcAft>
              <a:buFont typeface="Arial" charset="0"/>
              <a:buNone/>
            </a:pPr>
            <a:r>
              <a:rPr lang="en-US" sz="2400" b="1" dirty="0">
                <a:latin typeface="Calibri" pitchFamily="34" charset="0"/>
              </a:rPr>
              <a:t>Zero-based budgeting</a:t>
            </a:r>
            <a:r>
              <a:rPr lang="en-US" sz="2400" dirty="0">
                <a:latin typeface="Calibri" pitchFamily="34" charset="0"/>
              </a:rPr>
              <a:t> </a:t>
            </a:r>
            <a:r>
              <a:rPr lang="en-US" sz="2400" b="1" dirty="0">
                <a:latin typeface="Calibri" pitchFamily="34" charset="0"/>
              </a:rPr>
              <a:t>– </a:t>
            </a:r>
            <a:r>
              <a:rPr lang="en-US" sz="2400" dirty="0">
                <a:latin typeface="Calibri" pitchFamily="34" charset="0"/>
              </a:rPr>
              <a:t>a method of budgeting which starts with the priorities of an </a:t>
            </a:r>
            <a:r>
              <a:rPr lang="en-US" sz="2400" dirty="0" err="1">
                <a:latin typeface="Calibri" pitchFamily="34" charset="0"/>
              </a:rPr>
              <a:t>organisation</a:t>
            </a:r>
            <a:r>
              <a:rPr lang="en-US" sz="2400" dirty="0">
                <a:latin typeface="Calibri" pitchFamily="34" charset="0"/>
              </a:rPr>
              <a:t> and allocates resources to those priorities according to their order of importance.</a:t>
            </a:r>
            <a:endParaRPr lang="en-GB" sz="2400" dirty="0">
              <a:latin typeface="Calibri" pitchFamily="34" charset="0"/>
            </a:endParaRPr>
          </a:p>
          <a:p>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473" name="Group 89"/>
          <p:cNvGraphicFramePr>
            <a:graphicFrameLocks noGrp="1"/>
          </p:cNvGraphicFramePr>
          <p:nvPr>
            <p:extLst>
              <p:ext uri="{D42A27DB-BD31-4B8C-83A1-F6EECF244321}">
                <p14:modId xmlns:p14="http://schemas.microsoft.com/office/powerpoint/2010/main" val="4173895173"/>
              </p:ext>
            </p:extLst>
          </p:nvPr>
        </p:nvGraphicFramePr>
        <p:xfrm>
          <a:off x="323528" y="735087"/>
          <a:ext cx="8704957" cy="4752528"/>
        </p:xfrm>
        <a:graphic>
          <a:graphicData uri="http://schemas.openxmlformats.org/drawingml/2006/table">
            <a:tbl>
              <a:tblPr/>
              <a:tblGrid>
                <a:gridCol w="3194991">
                  <a:extLst>
                    <a:ext uri="{9D8B030D-6E8A-4147-A177-3AD203B41FA5}">
                      <a16:colId xmlns:a16="http://schemas.microsoft.com/office/drawing/2014/main" val="20000"/>
                    </a:ext>
                  </a:extLst>
                </a:gridCol>
                <a:gridCol w="5509966">
                  <a:extLst>
                    <a:ext uri="{9D8B030D-6E8A-4147-A177-3AD203B41FA5}">
                      <a16:colId xmlns:a16="http://schemas.microsoft.com/office/drawing/2014/main" val="20001"/>
                    </a:ext>
                  </a:extLst>
                </a:gridCol>
              </a:tblGrid>
              <a:tr h="385072">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915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Event managers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Managers </a:t>
                      </a: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require financial information so that they can make present and future plans for the event and see how effective their decisions have been.</a:t>
                      </a: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77156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Trade contacts (e.g. suppliers)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Suppliers and other trade contacts need to know if they are going to be paid on time by the event </a:t>
                      </a:r>
                      <a:r>
                        <a:rPr kumimoji="0" lang="en-US" sz="1800" b="0" i="0" u="none" strike="noStrike" cap="none" normalizeH="0" baseline="0" dirty="0" err="1">
                          <a:ln>
                            <a:noFill/>
                          </a:ln>
                          <a:solidFill>
                            <a:schemeClr val="tx1"/>
                          </a:solidFill>
                          <a:effectLst/>
                          <a:latin typeface="Calibri" pitchFamily="34" charset="0"/>
                          <a:ea typeface="ＭＳ Ｐゴシック"/>
                          <a:cs typeface="Times New Roman" pitchFamily="18" charset="0"/>
                        </a:rPr>
                        <a:t>organiser</a:t>
                      </a: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a:t>
                      </a: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412876">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Providers of private finance (e.g. banks and so 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Banks and other lenders of finance need to ensure that any loans and interest payments are going to be made on time before they lend money and during the repayment period.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109151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Providers of public finance (e.g. government agencies, quangos and so on)</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Funding bodies will want to ensure that their funds are being used for the appropriate purpose and that those funds are helping to meet their performance objectives.</a:t>
                      </a: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5375" name="Title 3"/>
          <p:cNvSpPr>
            <a:spLocks/>
          </p:cNvSpPr>
          <p:nvPr/>
        </p:nvSpPr>
        <p:spPr bwMode="auto">
          <a:xfrm>
            <a:off x="899592" y="116632"/>
            <a:ext cx="8439150" cy="461665"/>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US" sz="2400" dirty="0">
                <a:latin typeface="Calibri" pitchFamily="34" charset="0"/>
              </a:rPr>
              <a:t>Users of financial information and their information needs</a:t>
            </a:r>
            <a:endParaRPr lang="en-GB" sz="2400" dirty="0">
              <a:latin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909" name="Group 69"/>
          <p:cNvGraphicFramePr>
            <a:graphicFrameLocks noGrp="1"/>
          </p:cNvGraphicFramePr>
          <p:nvPr>
            <p:extLst>
              <p:ext uri="{D42A27DB-BD31-4B8C-83A1-F6EECF244321}">
                <p14:modId xmlns:p14="http://schemas.microsoft.com/office/powerpoint/2010/main" val="34727825"/>
              </p:ext>
            </p:extLst>
          </p:nvPr>
        </p:nvGraphicFramePr>
        <p:xfrm>
          <a:off x="388715" y="668338"/>
          <a:ext cx="8416925" cy="4464050"/>
        </p:xfrm>
        <a:graphic>
          <a:graphicData uri="http://schemas.openxmlformats.org/drawingml/2006/table">
            <a:tbl>
              <a:tblPr/>
              <a:tblGrid>
                <a:gridCol w="3089275">
                  <a:extLst>
                    <a:ext uri="{9D8B030D-6E8A-4147-A177-3AD203B41FA5}">
                      <a16:colId xmlns:a16="http://schemas.microsoft.com/office/drawing/2014/main" val="20000"/>
                    </a:ext>
                  </a:extLst>
                </a:gridCol>
                <a:gridCol w="5327650">
                  <a:extLst>
                    <a:ext uri="{9D8B030D-6E8A-4147-A177-3AD203B41FA5}">
                      <a16:colId xmlns:a16="http://schemas.microsoft.com/office/drawing/2014/main" val="20001"/>
                    </a:ext>
                  </a:extLst>
                </a:gridCol>
              </a:tblGrid>
              <a:tr h="4318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User Groups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Areas of interest</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Tax authorities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The tax authorities require information about the profits/surplus of the event so that they can work out how much tax the organisation owes. They also need details for VAT and employees’ income tax.</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15843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Employees/volunteers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ea typeface="ＭＳ Ｐゴシック"/>
                          <a:cs typeface="Times New Roman" pitchFamily="18" charset="0"/>
                        </a:rPr>
                        <a:t>Organisations’ employees and volunteers often wish to know whether their jobs are safe and that they are going to be paid on time or that the event is likely to go ahead.</a:t>
                      </a: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63600">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Calibri" pitchFamily="34" charset="0"/>
                          <a:ea typeface="ＭＳ Ｐゴシック"/>
                          <a:cs typeface="Times New Roman" pitchFamily="18" charset="0"/>
                        </a:rPr>
                        <a:t>It is normal for spectators to know if goods/services purchased are going to be delivered/provided.</a:t>
                      </a: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16397" name="Title 3"/>
          <p:cNvSpPr>
            <a:spLocks/>
          </p:cNvSpPr>
          <p:nvPr/>
        </p:nvSpPr>
        <p:spPr bwMode="auto">
          <a:xfrm>
            <a:off x="373063" y="5317480"/>
            <a:ext cx="8439150" cy="461665"/>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US" sz="2400" dirty="0">
                <a:latin typeface="Calibri" pitchFamily="34" charset="0"/>
              </a:rPr>
              <a:t>Users of financial information and their information needs (contd.)</a:t>
            </a:r>
            <a:endParaRPr lang="en-GB" sz="2400" dirty="0">
              <a:latin typeface="Calibri"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03AEA-FF92-4266-93B5-D7A83F0BE132}"/>
              </a:ext>
            </a:extLst>
          </p:cNvPr>
          <p:cNvSpPr>
            <a:spLocks noGrp="1"/>
          </p:cNvSpPr>
          <p:nvPr>
            <p:ph type="title"/>
          </p:nvPr>
        </p:nvSpPr>
        <p:spPr/>
        <p:txBody>
          <a:bodyPr/>
          <a:lstStyle/>
          <a:p>
            <a:r>
              <a:rPr lang="en-GB" dirty="0"/>
              <a:t>Budgeting objectives </a:t>
            </a:r>
          </a:p>
        </p:txBody>
      </p:sp>
      <p:sp>
        <p:nvSpPr>
          <p:cNvPr id="6" name="Slide Number Placeholder 5"/>
          <p:cNvSpPr>
            <a:spLocks noGrp="1"/>
          </p:cNvSpPr>
          <p:nvPr>
            <p:ph type="sldNum" sz="quarter" idx="12"/>
          </p:nvPr>
        </p:nvSpPr>
        <p:spPr/>
        <p:txBody>
          <a:bodyPr/>
          <a:lstStyle/>
          <a:p>
            <a:fld id="{C439CF85-8457-400C-A4F9-DC61A400AE11}" type="slidenum">
              <a:rPr lang="en-US" smtClean="0"/>
              <a:pPr/>
              <a:t>12</a:t>
            </a:fld>
            <a:endParaRPr lang="en-US"/>
          </a:p>
        </p:txBody>
      </p:sp>
      <p:pic>
        <p:nvPicPr>
          <p:cNvPr id="7" name="Picture 6">
            <a:extLst>
              <a:ext uri="{FF2B5EF4-FFF2-40B4-BE49-F238E27FC236}">
                <a16:creationId xmlns:a16="http://schemas.microsoft.com/office/drawing/2014/main" id="{D4D6E251-E47A-4C7F-BED5-40C3F9501FFD}"/>
              </a:ext>
            </a:extLst>
          </p:cNvPr>
          <p:cNvPicPr>
            <a:picLocks noChangeAspect="1"/>
          </p:cNvPicPr>
          <p:nvPr/>
        </p:nvPicPr>
        <p:blipFill rotWithShape="1">
          <a:blip r:embed="rId3"/>
          <a:srcRect r="823" b="14603"/>
          <a:stretch/>
        </p:blipFill>
        <p:spPr>
          <a:xfrm>
            <a:off x="782360" y="1700808"/>
            <a:ext cx="7102008" cy="2520280"/>
          </a:xfrm>
          <a:prstGeom prst="rect">
            <a:avLst/>
          </a:prstGeom>
        </p:spPr>
      </p:pic>
    </p:spTree>
    <p:extLst>
      <p:ext uri="{BB962C8B-B14F-4D97-AF65-F5344CB8AC3E}">
        <p14:creationId xmlns:p14="http://schemas.microsoft.com/office/powerpoint/2010/main" val="881532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BE931-2B4D-4BFD-951C-141AC6D86E6A}"/>
              </a:ext>
            </a:extLst>
          </p:cNvPr>
          <p:cNvSpPr>
            <a:spLocks noGrp="1"/>
          </p:cNvSpPr>
          <p:nvPr>
            <p:ph type="title"/>
          </p:nvPr>
        </p:nvSpPr>
        <p:spPr/>
        <p:txBody>
          <a:bodyPr>
            <a:normAutofit fontScale="90000"/>
          </a:bodyPr>
          <a:lstStyle/>
          <a:p>
            <a:r>
              <a:rPr lang="en-GB" sz="4400" b="1" dirty="0">
                <a:latin typeface="Calibri" pitchFamily="34" charset="0"/>
              </a:rPr>
              <a:t>Organisational objectives (MASTER)</a:t>
            </a:r>
            <a:br>
              <a:rPr lang="en-GB" sz="4400" b="1" dirty="0">
                <a:latin typeface="Calibri" pitchFamily="34" charset="0"/>
              </a:rPr>
            </a:br>
            <a:endParaRPr lang="en-GB" dirty="0"/>
          </a:p>
        </p:txBody>
      </p:sp>
      <p:sp>
        <p:nvSpPr>
          <p:cNvPr id="3" name="Content Placeholder 2">
            <a:extLst>
              <a:ext uri="{FF2B5EF4-FFF2-40B4-BE49-F238E27FC236}">
                <a16:creationId xmlns:a16="http://schemas.microsoft.com/office/drawing/2014/main" id="{86E66202-080A-447B-B3EE-D5EE9F8240BE}"/>
              </a:ext>
            </a:extLst>
          </p:cNvPr>
          <p:cNvSpPr>
            <a:spLocks noGrp="1"/>
          </p:cNvSpPr>
          <p:nvPr>
            <p:ph idx="1"/>
          </p:nvPr>
        </p:nvSpPr>
        <p:spPr>
          <a:xfrm>
            <a:off x="539552" y="1052736"/>
            <a:ext cx="8229600" cy="3917032"/>
          </a:xfrm>
        </p:spPr>
        <p:txBody>
          <a:bodyPr>
            <a:normAutofit fontScale="62500" lnSpcReduction="20000"/>
          </a:bodyPr>
          <a:lstStyle/>
          <a:p>
            <a:pPr marL="271463" indent="-271463">
              <a:spcAft>
                <a:spcPct val="30000"/>
              </a:spcAft>
              <a:buFont typeface="Arial" charset="0"/>
              <a:buChar char="•"/>
              <a:tabLst>
                <a:tab pos="271463" algn="l"/>
              </a:tabLst>
            </a:pPr>
            <a:r>
              <a:rPr lang="en-US" sz="3200" b="1" dirty="0">
                <a:latin typeface="Calibri" pitchFamily="34" charset="0"/>
              </a:rPr>
              <a:t>M</a:t>
            </a:r>
            <a:r>
              <a:rPr lang="en-US" sz="3200" dirty="0">
                <a:latin typeface="Calibri" pitchFamily="34" charset="0"/>
              </a:rPr>
              <a:t>easurable – e.g. a profit of £3 million in the financial year, or simply to break even.</a:t>
            </a:r>
          </a:p>
          <a:p>
            <a:pPr marL="271463" indent="-271463">
              <a:spcAft>
                <a:spcPct val="30000"/>
              </a:spcAft>
              <a:buFont typeface="Arial" charset="0"/>
              <a:buChar char="•"/>
              <a:tabLst>
                <a:tab pos="271463" algn="l"/>
              </a:tabLst>
            </a:pPr>
            <a:r>
              <a:rPr lang="en-US" sz="3200" b="1" dirty="0">
                <a:latin typeface="Calibri" pitchFamily="34" charset="0"/>
              </a:rPr>
              <a:t>A</a:t>
            </a:r>
            <a:r>
              <a:rPr lang="en-US" sz="3200" dirty="0">
                <a:latin typeface="Calibri" pitchFamily="34" charset="0"/>
              </a:rPr>
              <a:t>chievable – the </a:t>
            </a:r>
            <a:r>
              <a:rPr lang="en-US" sz="3200" dirty="0" err="1">
                <a:latin typeface="Calibri" pitchFamily="34" charset="0"/>
              </a:rPr>
              <a:t>organisation</a:t>
            </a:r>
            <a:r>
              <a:rPr lang="en-US" sz="3200" dirty="0">
                <a:latin typeface="Calibri" pitchFamily="34" charset="0"/>
              </a:rPr>
              <a:t> must have the capability to attain its objectives; capability means staff, other resources, and competitive advantage.</a:t>
            </a:r>
          </a:p>
          <a:p>
            <a:pPr marL="271463" indent="-271463">
              <a:spcAft>
                <a:spcPct val="30000"/>
              </a:spcAft>
              <a:buFont typeface="Arial" charset="0"/>
              <a:buChar char="•"/>
              <a:tabLst>
                <a:tab pos="271463" algn="l"/>
              </a:tabLst>
            </a:pPr>
            <a:r>
              <a:rPr lang="en-US" sz="3200" b="1" dirty="0">
                <a:latin typeface="Calibri" pitchFamily="34" charset="0"/>
              </a:rPr>
              <a:t>S</a:t>
            </a:r>
            <a:r>
              <a:rPr lang="en-US" sz="3200" dirty="0">
                <a:latin typeface="Calibri" pitchFamily="34" charset="0"/>
              </a:rPr>
              <a:t>pecific – objectives must be specific: e.g. ‘£3 million profit’, not ‘to do well this year’.</a:t>
            </a:r>
          </a:p>
          <a:p>
            <a:pPr marL="271463" indent="-271463">
              <a:spcAft>
                <a:spcPct val="30000"/>
              </a:spcAft>
              <a:buFont typeface="Arial" charset="0"/>
              <a:buChar char="•"/>
              <a:tabLst>
                <a:tab pos="271463" algn="l"/>
              </a:tabLst>
            </a:pPr>
            <a:r>
              <a:rPr lang="en-US" sz="3200" b="1" dirty="0">
                <a:latin typeface="Calibri" pitchFamily="34" charset="0"/>
              </a:rPr>
              <a:t>T</a:t>
            </a:r>
            <a:r>
              <a:rPr lang="en-US" sz="3200" dirty="0">
                <a:latin typeface="Calibri" pitchFamily="34" charset="0"/>
              </a:rPr>
              <a:t>ime limited – objectives must have a stated date </a:t>
            </a:r>
            <a:br>
              <a:rPr lang="en-US" sz="3200" dirty="0">
                <a:latin typeface="Calibri" pitchFamily="34" charset="0"/>
              </a:rPr>
            </a:br>
            <a:r>
              <a:rPr lang="en-US" sz="3200" dirty="0">
                <a:latin typeface="Calibri" pitchFamily="34" charset="0"/>
              </a:rPr>
              <a:t>for achievement.</a:t>
            </a:r>
          </a:p>
          <a:p>
            <a:pPr marL="271463" indent="-271463">
              <a:spcAft>
                <a:spcPct val="30000"/>
              </a:spcAft>
              <a:buFont typeface="Arial" charset="0"/>
              <a:buChar char="•"/>
              <a:tabLst>
                <a:tab pos="271463" algn="l"/>
              </a:tabLst>
            </a:pPr>
            <a:r>
              <a:rPr lang="en-US" sz="3200" b="1" dirty="0">
                <a:latin typeface="Calibri" pitchFamily="34" charset="0"/>
              </a:rPr>
              <a:t>E</a:t>
            </a:r>
            <a:r>
              <a:rPr lang="en-US" sz="3200" dirty="0">
                <a:latin typeface="Calibri" pitchFamily="34" charset="0"/>
              </a:rPr>
              <a:t>nds related – objectives must relate to achieving outputs (ends) rather than describing means (how).</a:t>
            </a:r>
          </a:p>
          <a:p>
            <a:pPr marL="271463" indent="-271463">
              <a:spcAft>
                <a:spcPct val="30000"/>
              </a:spcAft>
              <a:buFont typeface="Arial" charset="0"/>
              <a:buChar char="•"/>
              <a:tabLst>
                <a:tab pos="271463" algn="l"/>
              </a:tabLst>
            </a:pPr>
            <a:r>
              <a:rPr lang="en-US" sz="3200" b="1" dirty="0">
                <a:latin typeface="Calibri" pitchFamily="34" charset="0"/>
              </a:rPr>
              <a:t>R</a:t>
            </a:r>
            <a:r>
              <a:rPr lang="en-US" sz="3200" dirty="0">
                <a:latin typeface="Calibri" pitchFamily="34" charset="0"/>
              </a:rPr>
              <a:t>anked – ideally, objectives should be ranked in order of priority.</a:t>
            </a:r>
            <a:endParaRPr lang="en-GB" sz="3200" dirty="0">
              <a:latin typeface="Calibri" pitchFamily="34" charset="0"/>
            </a:endParaRP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4"/>
          <p:cNvSpPr>
            <a:spLocks noChangeArrowheads="1"/>
          </p:cNvSpPr>
          <p:nvPr/>
        </p:nvSpPr>
        <p:spPr bwMode="auto">
          <a:xfrm>
            <a:off x="611188" y="317500"/>
            <a:ext cx="7921625" cy="5808663"/>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a:latin typeface="Calibri" pitchFamily="34" charset="0"/>
              </a:rPr>
              <a:t>Quality information (CARROT)</a:t>
            </a:r>
          </a:p>
          <a:p>
            <a:pPr marL="271463" indent="-271463">
              <a:spcAft>
                <a:spcPct val="30000"/>
              </a:spcAft>
              <a:buFont typeface="Arial" charset="0"/>
              <a:buChar char="•"/>
              <a:tabLst>
                <a:tab pos="271463" algn="l"/>
              </a:tabLst>
            </a:pPr>
            <a:r>
              <a:rPr lang="en-US" sz="2400" b="1">
                <a:latin typeface="Calibri" pitchFamily="34" charset="0"/>
              </a:rPr>
              <a:t>C</a:t>
            </a:r>
            <a:r>
              <a:rPr lang="en-US" sz="2400">
                <a:latin typeface="Calibri" pitchFamily="34" charset="0"/>
              </a:rPr>
              <a:t>oncise – Information fed back to managers needs to be to the point.</a:t>
            </a:r>
          </a:p>
          <a:p>
            <a:pPr marL="271463" indent="-271463">
              <a:spcAft>
                <a:spcPct val="30000"/>
              </a:spcAft>
              <a:buFont typeface="Arial" charset="0"/>
              <a:buChar char="•"/>
              <a:tabLst>
                <a:tab pos="271463" algn="l"/>
              </a:tabLst>
            </a:pPr>
            <a:r>
              <a:rPr lang="en-US" sz="2400" b="1">
                <a:latin typeface="Calibri" pitchFamily="34" charset="0"/>
              </a:rPr>
              <a:t>A</a:t>
            </a:r>
            <a:r>
              <a:rPr lang="en-US" sz="2400">
                <a:latin typeface="Calibri" pitchFamily="34" charset="0"/>
              </a:rPr>
              <a:t>ccurate – Feedback is used for planning, decision-making and control purposes, so it follows that feedback should be error free.</a:t>
            </a:r>
          </a:p>
          <a:p>
            <a:pPr marL="271463" indent="-271463">
              <a:spcAft>
                <a:spcPct val="30000"/>
              </a:spcAft>
              <a:buFont typeface="Arial" charset="0"/>
              <a:buChar char="•"/>
              <a:tabLst>
                <a:tab pos="271463" algn="l"/>
              </a:tabLst>
            </a:pPr>
            <a:r>
              <a:rPr lang="en-US" sz="2400" b="1">
                <a:latin typeface="Calibri" pitchFamily="34" charset="0"/>
              </a:rPr>
              <a:t>R</a:t>
            </a:r>
            <a:r>
              <a:rPr lang="en-US" sz="2400">
                <a:latin typeface="Calibri" pitchFamily="34" charset="0"/>
              </a:rPr>
              <a:t>eliable – Similar to ‘Accurate’, the same results of an actual versus budget comparison should be obtained if different people carried out the analysis: that is, the source information is robust.</a:t>
            </a:r>
          </a:p>
          <a:p>
            <a:pPr marL="271463" indent="-271463">
              <a:spcAft>
                <a:spcPct val="30000"/>
              </a:spcAft>
              <a:buFont typeface="Arial" charset="0"/>
              <a:buChar char="•"/>
              <a:tabLst>
                <a:tab pos="271463" algn="l"/>
              </a:tabLst>
            </a:pPr>
            <a:r>
              <a:rPr lang="en-US" sz="2400" b="1">
                <a:latin typeface="Calibri" pitchFamily="34" charset="0"/>
              </a:rPr>
              <a:t>R</a:t>
            </a:r>
            <a:r>
              <a:rPr lang="en-US" sz="2400">
                <a:latin typeface="Calibri" pitchFamily="34" charset="0"/>
              </a:rPr>
              <a:t>elevant – Different levels of management require different levels of information; therefore, feedback should be presented in terms that are relevant to the intended recipient.</a:t>
            </a:r>
            <a:endParaRPr lang="en-GB" sz="2400">
              <a:latin typeface="Calibri"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4"/>
          <p:cNvSpPr>
            <a:spLocks noChangeArrowheads="1"/>
          </p:cNvSpPr>
          <p:nvPr/>
        </p:nvSpPr>
        <p:spPr bwMode="auto">
          <a:xfrm>
            <a:off x="611188" y="317500"/>
            <a:ext cx="7921625" cy="3398838"/>
          </a:xfrm>
          <a:prstGeom prst="rect">
            <a:avLst/>
          </a:prstGeom>
          <a:noFill/>
          <a:ln w="9525">
            <a:noFill/>
            <a:miter lim="800000"/>
            <a:headEnd/>
            <a:tailEnd/>
          </a:ln>
        </p:spPr>
        <p:txBody>
          <a:bodyPr>
            <a:spAutoFit/>
          </a:bodyPr>
          <a:lstStyle/>
          <a:p>
            <a:pPr marL="271463" indent="-271463">
              <a:spcAft>
                <a:spcPct val="50000"/>
              </a:spcAft>
              <a:buFont typeface="Arial" charset="0"/>
              <a:buNone/>
              <a:tabLst>
                <a:tab pos="271463" algn="l"/>
              </a:tabLst>
            </a:pPr>
            <a:r>
              <a:rPr lang="en-GB" sz="2800" b="1" dirty="0">
                <a:latin typeface="Calibri" pitchFamily="34" charset="0"/>
              </a:rPr>
              <a:t>Quality information (CARROT) (contd.)</a:t>
            </a:r>
          </a:p>
          <a:p>
            <a:pPr marL="271463" indent="-271463">
              <a:spcAft>
                <a:spcPct val="30000"/>
              </a:spcAft>
              <a:buFont typeface="Arial" charset="0"/>
              <a:buChar char="•"/>
              <a:tabLst>
                <a:tab pos="271463" algn="l"/>
              </a:tabLst>
            </a:pPr>
            <a:r>
              <a:rPr lang="en-US" sz="2400" b="1" dirty="0">
                <a:latin typeface="Calibri" pitchFamily="34" charset="0"/>
              </a:rPr>
              <a:t>O</a:t>
            </a:r>
            <a:r>
              <a:rPr lang="en-US" sz="2400" dirty="0">
                <a:latin typeface="Calibri" pitchFamily="34" charset="0"/>
              </a:rPr>
              <a:t>bjective – Feedback should be concerned with verifiable factual evidence and not with individual interpretation of findings.</a:t>
            </a:r>
          </a:p>
          <a:p>
            <a:pPr marL="271463" indent="-271463">
              <a:spcAft>
                <a:spcPct val="30000"/>
              </a:spcAft>
              <a:buFont typeface="Arial" charset="0"/>
              <a:buChar char="•"/>
              <a:tabLst>
                <a:tab pos="271463" algn="l"/>
              </a:tabLst>
            </a:pPr>
            <a:r>
              <a:rPr lang="en-US" sz="2400" b="1" dirty="0">
                <a:latin typeface="Calibri" pitchFamily="34" charset="0"/>
              </a:rPr>
              <a:t>T</a:t>
            </a:r>
            <a:r>
              <a:rPr lang="en-US" sz="2400" dirty="0">
                <a:latin typeface="Calibri" pitchFamily="34" charset="0"/>
              </a:rPr>
              <a:t>imely – There is a trade-off between timeliness and accuracy, but feedback should always be received in sufficient time for it to be of value in terms of planning, decision-making and control purposes.</a:t>
            </a:r>
            <a:endParaRPr lang="en-GB" sz="2400" dirty="0">
              <a:latin typeface="Calibri"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a:extLst>
              <a:ext uri="{FF2B5EF4-FFF2-40B4-BE49-F238E27FC236}">
                <a16:creationId xmlns:a16="http://schemas.microsoft.com/office/drawing/2014/main" id="{38EEDF23-7929-4804-BD3C-0A589AE23EB8}"/>
              </a:ext>
            </a:extLst>
          </p:cNvPr>
          <p:cNvSpPr>
            <a:spLocks noGrp="1" noChangeArrowheads="1"/>
          </p:cNvSpPr>
          <p:nvPr>
            <p:ph type="body" idx="1"/>
          </p:nvPr>
        </p:nvSpPr>
        <p:spPr>
          <a:xfrm>
            <a:off x="899592" y="1196752"/>
            <a:ext cx="6985000" cy="4392613"/>
          </a:xfrm>
        </p:spPr>
        <p:txBody>
          <a:bodyPr/>
          <a:lstStyle/>
          <a:p>
            <a:pPr>
              <a:buClr>
                <a:schemeClr val="tx1"/>
              </a:buClr>
              <a:buFontTx/>
              <a:buNone/>
            </a:pPr>
            <a:r>
              <a:rPr lang="en-AU" altLang="en-US" sz="2700" b="1" dirty="0"/>
              <a:t>      </a:t>
            </a:r>
            <a:endParaRPr lang="en-AU" altLang="en-US" sz="2700" dirty="0"/>
          </a:p>
          <a:p>
            <a:pPr>
              <a:buClr>
                <a:schemeClr val="tx1"/>
              </a:buClr>
              <a:buFontTx/>
              <a:buNone/>
            </a:pPr>
            <a:endParaRPr lang="en-AU" altLang="en-US" dirty="0"/>
          </a:p>
          <a:p>
            <a:endParaRPr lang="en-AU" altLang="en-US" dirty="0"/>
          </a:p>
        </p:txBody>
      </p:sp>
      <p:pic>
        <p:nvPicPr>
          <p:cNvPr id="11268" name="Picture 15" descr="f09-04-9781856178181">
            <a:extLst>
              <a:ext uri="{FF2B5EF4-FFF2-40B4-BE49-F238E27FC236}">
                <a16:creationId xmlns:a16="http://schemas.microsoft.com/office/drawing/2014/main" id="{5728CFF6-6646-4549-A220-BCC726E44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550" y="2132856"/>
            <a:ext cx="6608645" cy="2311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a:extLst>
              <a:ext uri="{FF2B5EF4-FFF2-40B4-BE49-F238E27FC236}">
                <a16:creationId xmlns:a16="http://schemas.microsoft.com/office/drawing/2014/main" id="{D3306288-2ACC-4990-A44A-ADFAA91EC575}"/>
              </a:ext>
            </a:extLst>
          </p:cNvPr>
          <p:cNvSpPr>
            <a:spLocks noGrp="1"/>
          </p:cNvSpPr>
          <p:nvPr>
            <p:ph type="title"/>
          </p:nvPr>
        </p:nvSpPr>
        <p:spPr>
          <a:xfrm>
            <a:off x="457200" y="260648"/>
            <a:ext cx="8229600" cy="1143000"/>
          </a:xfrm>
        </p:spPr>
        <p:txBody>
          <a:bodyPr/>
          <a:lstStyle/>
          <a:p>
            <a:r>
              <a:rPr lang="en-GB" dirty="0"/>
              <a:t>Constructing the budget</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14" descr="f09-05-9781856178181">
            <a:extLst>
              <a:ext uri="{FF2B5EF4-FFF2-40B4-BE49-F238E27FC236}">
                <a16:creationId xmlns:a16="http://schemas.microsoft.com/office/drawing/2014/main" id="{495168AD-B5A5-4E15-B477-0CA7EDB4E5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19672" y="1470484"/>
            <a:ext cx="5688632"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9" name="Title 2">
            <a:extLst>
              <a:ext uri="{FF2B5EF4-FFF2-40B4-BE49-F238E27FC236}">
                <a16:creationId xmlns:a16="http://schemas.microsoft.com/office/drawing/2014/main" id="{A1B392F1-32BE-416E-B1C6-7FC0CDEA2692}"/>
              </a:ext>
            </a:extLst>
          </p:cNvPr>
          <p:cNvSpPr>
            <a:spLocks noGrp="1"/>
          </p:cNvSpPr>
          <p:nvPr>
            <p:ph type="title"/>
          </p:nvPr>
        </p:nvSpPr>
        <p:spPr>
          <a:xfrm>
            <a:off x="457200" y="274638"/>
            <a:ext cx="8229600" cy="1143000"/>
          </a:xfrm>
        </p:spPr>
        <p:txBody>
          <a:bodyPr/>
          <a:lstStyle/>
          <a:p>
            <a:r>
              <a:rPr lang="en-GB" dirty="0"/>
              <a:t>Constructing the budget</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8238B-46C2-43F5-BF02-8697D49DF7BF}"/>
              </a:ext>
            </a:extLst>
          </p:cNvPr>
          <p:cNvSpPr>
            <a:spLocks noGrp="1"/>
          </p:cNvSpPr>
          <p:nvPr>
            <p:ph type="title"/>
          </p:nvPr>
        </p:nvSpPr>
        <p:spPr>
          <a:xfrm>
            <a:off x="457200" y="274638"/>
            <a:ext cx="8229600" cy="1143000"/>
          </a:xfrm>
        </p:spPr>
        <p:txBody>
          <a:bodyPr anchor="ctr">
            <a:normAutofit/>
          </a:bodyPr>
          <a:lstStyle/>
          <a:p>
            <a:r>
              <a:rPr lang="en-GB" dirty="0"/>
              <a:t>Generic budget </a:t>
            </a:r>
          </a:p>
        </p:txBody>
      </p:sp>
      <p:pic>
        <p:nvPicPr>
          <p:cNvPr id="5" name="Picture 13" descr="f09-07-9781856178181">
            <a:extLst>
              <a:ext uri="{FF2B5EF4-FFF2-40B4-BE49-F238E27FC236}">
                <a16:creationId xmlns:a16="http://schemas.microsoft.com/office/drawing/2014/main" id="{B5851194-40FB-4C1F-AEDB-57E52AF4A5C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03648" y="1600201"/>
            <a:ext cx="648072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87066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F9793-3C89-4793-BD5F-A1609FC35817}"/>
              </a:ext>
            </a:extLst>
          </p:cNvPr>
          <p:cNvSpPr>
            <a:spLocks noGrp="1"/>
          </p:cNvSpPr>
          <p:nvPr>
            <p:ph type="title"/>
          </p:nvPr>
        </p:nvSpPr>
        <p:spPr/>
        <p:txBody>
          <a:bodyPr/>
          <a:lstStyle/>
          <a:p>
            <a:r>
              <a:rPr lang="en-GB" dirty="0"/>
              <a:t>Areas of expenditure</a:t>
            </a:r>
          </a:p>
        </p:txBody>
      </p:sp>
      <p:sp>
        <p:nvSpPr>
          <p:cNvPr id="3" name="Content Placeholder 2">
            <a:extLst>
              <a:ext uri="{FF2B5EF4-FFF2-40B4-BE49-F238E27FC236}">
                <a16:creationId xmlns:a16="http://schemas.microsoft.com/office/drawing/2014/main" id="{187ED6F3-D42E-497E-B715-D04A075DF983}"/>
              </a:ext>
            </a:extLst>
          </p:cNvPr>
          <p:cNvSpPr>
            <a:spLocks noGrp="1"/>
          </p:cNvSpPr>
          <p:nvPr>
            <p:ph idx="1"/>
          </p:nvPr>
        </p:nvSpPr>
        <p:spPr/>
        <p:txBody>
          <a:bodyPr>
            <a:normAutofit lnSpcReduction="10000"/>
          </a:bodyPr>
          <a:lstStyle/>
          <a:p>
            <a:pPr lvl="0"/>
            <a:r>
              <a:rPr lang="en-GB" dirty="0"/>
              <a:t>Venue costs</a:t>
            </a:r>
          </a:p>
          <a:p>
            <a:pPr lvl="0"/>
            <a:r>
              <a:rPr lang="en-GB" dirty="0"/>
              <a:t>Food &amp; Beverage costs</a:t>
            </a:r>
          </a:p>
          <a:p>
            <a:pPr lvl="0"/>
            <a:r>
              <a:rPr lang="en-GB" dirty="0"/>
              <a:t>Staffing costs</a:t>
            </a:r>
          </a:p>
          <a:p>
            <a:pPr lvl="0"/>
            <a:r>
              <a:rPr lang="en-GB" dirty="0"/>
              <a:t>Design and Production costs</a:t>
            </a:r>
          </a:p>
          <a:p>
            <a:pPr lvl="0"/>
            <a:r>
              <a:rPr lang="en-GB" dirty="0"/>
              <a:t>Marketing and Promotional costs</a:t>
            </a:r>
          </a:p>
          <a:p>
            <a:pPr lvl="0"/>
            <a:r>
              <a:rPr lang="en-GB" dirty="0"/>
              <a:t>Branding costs</a:t>
            </a:r>
          </a:p>
          <a:p>
            <a:pPr lvl="0"/>
            <a:r>
              <a:rPr lang="en-GB" dirty="0"/>
              <a:t>Hidden and Miscellaneous costs</a:t>
            </a:r>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19</a:t>
            </a:fld>
            <a:endParaRPr lang="en-US"/>
          </a:p>
        </p:txBody>
      </p:sp>
    </p:spTree>
    <p:extLst>
      <p:ext uri="{BB962C8B-B14F-4D97-AF65-F5344CB8AC3E}">
        <p14:creationId xmlns:p14="http://schemas.microsoft.com/office/powerpoint/2010/main" val="821818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5D30C-5C69-4CEA-A7A2-C01F7EE03139}"/>
              </a:ext>
            </a:extLst>
          </p:cNvPr>
          <p:cNvSpPr>
            <a:spLocks noGrp="1"/>
          </p:cNvSpPr>
          <p:nvPr>
            <p:ph type="title"/>
          </p:nvPr>
        </p:nvSpPr>
        <p:spPr/>
        <p:txBody>
          <a:bodyPr/>
          <a:lstStyle/>
          <a:p>
            <a:r>
              <a:rPr lang="en-GB" dirty="0"/>
              <a:t>Hidden costs</a:t>
            </a:r>
          </a:p>
        </p:txBody>
      </p:sp>
      <p:sp>
        <p:nvSpPr>
          <p:cNvPr id="3" name="Content Placeholder 2">
            <a:extLst>
              <a:ext uri="{FF2B5EF4-FFF2-40B4-BE49-F238E27FC236}">
                <a16:creationId xmlns:a16="http://schemas.microsoft.com/office/drawing/2014/main" id="{69BAF3D0-7B85-4205-A06D-AC4CF64708DA}"/>
              </a:ext>
            </a:extLst>
          </p:cNvPr>
          <p:cNvSpPr>
            <a:spLocks noGrp="1"/>
          </p:cNvSpPr>
          <p:nvPr>
            <p:ph idx="1"/>
          </p:nvPr>
        </p:nvSpPr>
        <p:spPr/>
        <p:txBody>
          <a:bodyPr>
            <a:normAutofit fontScale="70000" lnSpcReduction="20000"/>
          </a:bodyPr>
          <a:lstStyle/>
          <a:p>
            <a:pPr lvl="0">
              <a:buFont typeface="Wingdings" panose="05000000000000000000" pitchFamily="2" charset="2"/>
              <a:buChar char="Ø"/>
            </a:pPr>
            <a:r>
              <a:rPr lang="en-GB" dirty="0"/>
              <a:t>De-rig costs</a:t>
            </a:r>
          </a:p>
          <a:p>
            <a:pPr lvl="0">
              <a:buFont typeface="Wingdings" panose="05000000000000000000" pitchFamily="2" charset="2"/>
              <a:buChar char="Ø"/>
            </a:pPr>
            <a:r>
              <a:rPr lang="en-GB" dirty="0"/>
              <a:t>The cost implications of going over the allotted time in the contract</a:t>
            </a:r>
          </a:p>
          <a:p>
            <a:pPr lvl="0">
              <a:buFont typeface="Wingdings" panose="05000000000000000000" pitchFamily="2" charset="2"/>
              <a:buChar char="Ø"/>
            </a:pPr>
            <a:r>
              <a:rPr lang="en-GB" dirty="0"/>
              <a:t>Registration costs</a:t>
            </a:r>
          </a:p>
          <a:p>
            <a:pPr lvl="0">
              <a:buFont typeface="Wingdings" panose="05000000000000000000" pitchFamily="2" charset="2"/>
              <a:buChar char="Ø"/>
            </a:pPr>
            <a:r>
              <a:rPr lang="en-GB" dirty="0"/>
              <a:t>The cost of any AV equipment not included in the package rate </a:t>
            </a:r>
          </a:p>
          <a:p>
            <a:pPr lvl="0">
              <a:buFont typeface="Wingdings" panose="05000000000000000000" pitchFamily="2" charset="2"/>
              <a:buChar char="Ø"/>
            </a:pPr>
            <a:r>
              <a:rPr lang="en-GB" dirty="0"/>
              <a:t>The cost of on-site technical support</a:t>
            </a:r>
          </a:p>
          <a:p>
            <a:pPr lvl="0">
              <a:buFont typeface="Wingdings" panose="05000000000000000000" pitchFamily="2" charset="2"/>
              <a:buChar char="Ø"/>
            </a:pPr>
            <a:r>
              <a:rPr lang="en-GB" dirty="0"/>
              <a:t>Staff/crew expenses</a:t>
            </a:r>
          </a:p>
          <a:p>
            <a:pPr lvl="0">
              <a:buFont typeface="Wingdings" panose="05000000000000000000" pitchFamily="2" charset="2"/>
              <a:buChar char="Ø"/>
            </a:pPr>
            <a:r>
              <a:rPr lang="en-GB" dirty="0"/>
              <a:t>VAT</a:t>
            </a:r>
          </a:p>
          <a:p>
            <a:pPr>
              <a:buFont typeface="Wingdings" panose="05000000000000000000" pitchFamily="2" charset="2"/>
              <a:buChar char="Ø"/>
            </a:pPr>
            <a:r>
              <a:rPr lang="en-GB" dirty="0"/>
              <a:t>Gratuities, local taxes and service charges</a:t>
            </a:r>
          </a:p>
          <a:p>
            <a:pPr lvl="0">
              <a:buFont typeface="Wingdings" panose="05000000000000000000" pitchFamily="2" charset="2"/>
              <a:buChar char="Ø"/>
            </a:pPr>
            <a:r>
              <a:rPr lang="en-GB" dirty="0"/>
              <a:t>Other expenses</a:t>
            </a:r>
          </a:p>
          <a:p>
            <a:pPr lvl="0">
              <a:buFont typeface="Wingdings" panose="05000000000000000000" pitchFamily="2" charset="2"/>
              <a:buChar char="Ø"/>
            </a:pPr>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20</a:t>
            </a:fld>
            <a:endParaRPr lang="en-US"/>
          </a:p>
        </p:txBody>
      </p:sp>
    </p:spTree>
    <p:extLst>
      <p:ext uri="{BB962C8B-B14F-4D97-AF65-F5344CB8AC3E}">
        <p14:creationId xmlns:p14="http://schemas.microsoft.com/office/powerpoint/2010/main" val="239435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BDF2-B0F2-46CB-89ED-69A50310560A}"/>
              </a:ext>
            </a:extLst>
          </p:cNvPr>
          <p:cNvSpPr>
            <a:spLocks noGrp="1"/>
          </p:cNvSpPr>
          <p:nvPr>
            <p:ph type="title"/>
          </p:nvPr>
        </p:nvSpPr>
        <p:spPr/>
        <p:txBody>
          <a:bodyPr/>
          <a:lstStyle/>
          <a:p>
            <a:r>
              <a:rPr lang="en-GB" dirty="0"/>
              <a:t>Miscellaneous costs</a:t>
            </a:r>
          </a:p>
        </p:txBody>
      </p:sp>
      <p:sp>
        <p:nvSpPr>
          <p:cNvPr id="3" name="Content Placeholder 2">
            <a:extLst>
              <a:ext uri="{FF2B5EF4-FFF2-40B4-BE49-F238E27FC236}">
                <a16:creationId xmlns:a16="http://schemas.microsoft.com/office/drawing/2014/main" id="{C6606E13-57B3-481C-894D-475DC65518D8}"/>
              </a:ext>
            </a:extLst>
          </p:cNvPr>
          <p:cNvSpPr>
            <a:spLocks noGrp="1"/>
          </p:cNvSpPr>
          <p:nvPr>
            <p:ph idx="1"/>
          </p:nvPr>
        </p:nvSpPr>
        <p:spPr/>
        <p:txBody>
          <a:bodyPr/>
          <a:lstStyle/>
          <a:p>
            <a:pPr lvl="0"/>
            <a:r>
              <a:rPr lang="en-GB" dirty="0"/>
              <a:t>Printing</a:t>
            </a:r>
          </a:p>
          <a:p>
            <a:pPr lvl="0"/>
            <a:r>
              <a:rPr lang="en-GB" dirty="0"/>
              <a:t>Stationery</a:t>
            </a:r>
          </a:p>
          <a:p>
            <a:pPr lvl="0"/>
            <a:r>
              <a:rPr lang="en-GB" dirty="0"/>
              <a:t>Mobile phone, two-way radio costs</a:t>
            </a:r>
          </a:p>
          <a:p>
            <a:pPr lvl="0"/>
            <a:r>
              <a:rPr lang="en-GB" dirty="0"/>
              <a:t>Photocopying </a:t>
            </a:r>
          </a:p>
          <a:p>
            <a:pPr lvl="0"/>
            <a:r>
              <a:rPr lang="en-GB" dirty="0"/>
              <a:t>Couriers</a:t>
            </a:r>
          </a:p>
          <a:p>
            <a:pPr lvl="0"/>
            <a:r>
              <a:rPr lang="en-GB" dirty="0"/>
              <a:t>Floral displays</a:t>
            </a:r>
          </a:p>
          <a:p>
            <a:endParaRPr lang="en-GB" dirty="0"/>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21</a:t>
            </a:fld>
            <a:endParaRPr lang="en-US"/>
          </a:p>
        </p:txBody>
      </p:sp>
    </p:spTree>
    <p:extLst>
      <p:ext uri="{BB962C8B-B14F-4D97-AF65-F5344CB8AC3E}">
        <p14:creationId xmlns:p14="http://schemas.microsoft.com/office/powerpoint/2010/main" val="261146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3491F-AB95-450A-B8CE-3EBACF02F7BF}"/>
              </a:ext>
            </a:extLst>
          </p:cNvPr>
          <p:cNvSpPr>
            <a:spLocks noGrp="1"/>
          </p:cNvSpPr>
          <p:nvPr>
            <p:ph type="title"/>
          </p:nvPr>
        </p:nvSpPr>
        <p:spPr>
          <a:xfrm>
            <a:off x="457200" y="274638"/>
            <a:ext cx="8229600" cy="1143000"/>
          </a:xfrm>
        </p:spPr>
        <p:txBody>
          <a:bodyPr anchor="ctr">
            <a:normAutofit/>
          </a:bodyPr>
          <a:lstStyle/>
          <a:p>
            <a:r>
              <a:rPr lang="en-GB" dirty="0"/>
              <a:t>Costs</a:t>
            </a:r>
          </a:p>
        </p:txBody>
      </p:sp>
      <p:pic>
        <p:nvPicPr>
          <p:cNvPr id="6" name="Content Placeholder 5">
            <a:extLst>
              <a:ext uri="{FF2B5EF4-FFF2-40B4-BE49-F238E27FC236}">
                <a16:creationId xmlns:a16="http://schemas.microsoft.com/office/drawing/2014/main" id="{CD939A0D-725C-4100-9402-97A63081D9D8}"/>
              </a:ext>
            </a:extLst>
          </p:cNvPr>
          <p:cNvPicPr>
            <a:picLocks noGrp="1" noChangeAspect="1"/>
          </p:cNvPicPr>
          <p:nvPr>
            <p:ph idx="1"/>
          </p:nvPr>
        </p:nvPicPr>
        <p:blipFill>
          <a:blip r:embed="rId3"/>
          <a:stretch>
            <a:fillRect/>
          </a:stretch>
        </p:blipFill>
        <p:spPr>
          <a:xfrm>
            <a:off x="1136007" y="1600201"/>
            <a:ext cx="6871986" cy="3917032"/>
          </a:xfrm>
          <a:prstGeom prst="rect">
            <a:avLst/>
          </a:prstGeom>
          <a:noFill/>
        </p:spPr>
      </p:pic>
    </p:spTree>
    <p:extLst>
      <p:ext uri="{BB962C8B-B14F-4D97-AF65-F5344CB8AC3E}">
        <p14:creationId xmlns:p14="http://schemas.microsoft.com/office/powerpoint/2010/main" val="3825511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p:cNvSpPr>
            <a:spLocks/>
          </p:cNvSpPr>
          <p:nvPr/>
        </p:nvSpPr>
        <p:spPr bwMode="auto">
          <a:xfrm>
            <a:off x="467544" y="126441"/>
            <a:ext cx="7206902" cy="584775"/>
          </a:xfrm>
          <a:prstGeom prst="rect">
            <a:avLst/>
          </a:prstGeom>
          <a:noFill/>
          <a:ln w="9525">
            <a:noFill/>
            <a:miter lim="800000"/>
            <a:headEnd/>
            <a:tailEnd/>
          </a:ln>
        </p:spPr>
        <p:txBody>
          <a:bodyPr wrap="square" anchor="ctr">
            <a:spAutoFit/>
          </a:bodyPr>
          <a:lstStyle/>
          <a:p>
            <a:pPr marL="1430338" indent="-1430338" eaLnBrk="0" hangingPunct="0">
              <a:tabLst>
                <a:tab pos="1430338" algn="l"/>
              </a:tabLst>
            </a:pPr>
            <a:r>
              <a:rPr lang="en-US" sz="3200" dirty="0">
                <a:latin typeface="Calibri" pitchFamily="34" charset="0"/>
              </a:rPr>
              <a:t>An income &amp; Expenditure basic statement</a:t>
            </a:r>
            <a:endParaRPr lang="en-GB" sz="3200" dirty="0">
              <a:latin typeface="Calibri" pitchFamily="34" charset="0"/>
            </a:endParaRPr>
          </a:p>
        </p:txBody>
      </p:sp>
      <p:graphicFrame>
        <p:nvGraphicFramePr>
          <p:cNvPr id="27726" name="Group 78"/>
          <p:cNvGraphicFramePr>
            <a:graphicFrameLocks noGrp="1"/>
          </p:cNvGraphicFramePr>
          <p:nvPr>
            <p:extLst>
              <p:ext uri="{D42A27DB-BD31-4B8C-83A1-F6EECF244321}">
                <p14:modId xmlns:p14="http://schemas.microsoft.com/office/powerpoint/2010/main" val="1298056327"/>
              </p:ext>
            </p:extLst>
          </p:nvPr>
        </p:nvGraphicFramePr>
        <p:xfrm>
          <a:off x="2051720" y="865039"/>
          <a:ext cx="4105275" cy="4883028"/>
        </p:xfrm>
        <a:graphic>
          <a:graphicData uri="http://schemas.openxmlformats.org/drawingml/2006/table">
            <a:tbl>
              <a:tblPr/>
              <a:tblGrid>
                <a:gridCol w="2690812">
                  <a:extLst>
                    <a:ext uri="{9D8B030D-6E8A-4147-A177-3AD203B41FA5}">
                      <a16:colId xmlns:a16="http://schemas.microsoft.com/office/drawing/2014/main" val="20000"/>
                    </a:ext>
                  </a:extLst>
                </a:gridCol>
                <a:gridCol w="1414463">
                  <a:extLst>
                    <a:ext uri="{9D8B030D-6E8A-4147-A177-3AD203B41FA5}">
                      <a16:colId xmlns:a16="http://schemas.microsoft.com/office/drawing/2014/main" val="20001"/>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dirty="0">
                          <a:ln>
                            <a:noFill/>
                          </a:ln>
                          <a:solidFill>
                            <a:schemeClr val="tx1"/>
                          </a:solidFill>
                          <a:effectLst/>
                          <a:latin typeface="Calibri" pitchFamily="34" charset="0"/>
                          <a:ea typeface="ＭＳ Ｐゴシック"/>
                          <a:cs typeface="Times New Roman" pitchFamily="18" charset="0"/>
                        </a:rPr>
                        <a:t>INCOME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This year (£)</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777" name="Group 153"/>
          <p:cNvGraphicFramePr>
            <a:graphicFrameLocks noGrp="1"/>
          </p:cNvGraphicFramePr>
          <p:nvPr/>
        </p:nvGraphicFramePr>
        <p:xfrm>
          <a:off x="323850" y="549275"/>
          <a:ext cx="8351838" cy="4883028"/>
        </p:xfrm>
        <a:graphic>
          <a:graphicData uri="http://schemas.openxmlformats.org/drawingml/2006/table">
            <a:tbl>
              <a:tblPr/>
              <a:tblGrid>
                <a:gridCol w="2087563">
                  <a:extLst>
                    <a:ext uri="{9D8B030D-6E8A-4147-A177-3AD203B41FA5}">
                      <a16:colId xmlns:a16="http://schemas.microsoft.com/office/drawing/2014/main" val="20000"/>
                    </a:ext>
                  </a:extLst>
                </a:gridCol>
                <a:gridCol w="863600">
                  <a:extLst>
                    <a:ext uri="{9D8B030D-6E8A-4147-A177-3AD203B41FA5}">
                      <a16:colId xmlns:a16="http://schemas.microsoft.com/office/drawing/2014/main" val="20001"/>
                    </a:ext>
                  </a:extLst>
                </a:gridCol>
                <a:gridCol w="1008062">
                  <a:extLst>
                    <a:ext uri="{9D8B030D-6E8A-4147-A177-3AD203B41FA5}">
                      <a16:colId xmlns:a16="http://schemas.microsoft.com/office/drawing/2014/main" val="20002"/>
                    </a:ext>
                  </a:extLst>
                </a:gridCol>
                <a:gridCol w="936625">
                  <a:extLst>
                    <a:ext uri="{9D8B030D-6E8A-4147-A177-3AD203B41FA5}">
                      <a16:colId xmlns:a16="http://schemas.microsoft.com/office/drawing/2014/main" val="20003"/>
                    </a:ext>
                  </a:extLst>
                </a:gridCol>
                <a:gridCol w="865188">
                  <a:extLst>
                    <a:ext uri="{9D8B030D-6E8A-4147-A177-3AD203B41FA5}">
                      <a16:colId xmlns:a16="http://schemas.microsoft.com/office/drawing/2014/main" val="20004"/>
                    </a:ext>
                  </a:extLst>
                </a:gridCol>
                <a:gridCol w="1008062">
                  <a:extLst>
                    <a:ext uri="{9D8B030D-6E8A-4147-A177-3AD203B41FA5}">
                      <a16:colId xmlns:a16="http://schemas.microsoft.com/office/drawing/2014/main" val="20005"/>
                    </a:ext>
                  </a:extLst>
                </a:gridCol>
                <a:gridCol w="1008063">
                  <a:extLst>
                    <a:ext uri="{9D8B030D-6E8A-4147-A177-3AD203B41FA5}">
                      <a16:colId xmlns:a16="http://schemas.microsoft.com/office/drawing/2014/main" val="20006"/>
                    </a:ext>
                  </a:extLst>
                </a:gridCol>
                <a:gridCol w="574675">
                  <a:extLst>
                    <a:ext uri="{9D8B030D-6E8A-4147-A177-3AD203B41FA5}">
                      <a16:colId xmlns:a16="http://schemas.microsoft.com/office/drawing/2014/main" val="20007"/>
                    </a:ext>
                  </a:extLst>
                </a:gridCol>
              </a:tblGrid>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INCOME (£)</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Actual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Incurred</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Total</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Budget</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Variance</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Direction</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Note</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Spectator Tickets</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1,350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1</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Other Ticket Sales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98425">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Sponsorship</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1,700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1,800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2</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Catering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Merchandising</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Income</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3</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Calibri" pitchFamily="34" charset="0"/>
                          <a:ea typeface="ＭＳ Ｐゴシック"/>
                          <a:cs typeface="Times New Roman" pitchFamily="18" charset="0"/>
                        </a:rPr>
                        <a:t>EXPENDITURE</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Volunteer Kit</a:t>
                      </a:r>
                    </a:p>
                  </a:txBody>
                  <a:tcPr marL="50380" marR="50380" marT="0" marB="0" horzOverflow="overflow">
                    <a:lnL cap="flat">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100</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U</a:t>
                      </a:r>
                    </a:p>
                  </a:txBody>
                  <a:tcPr marL="50380" marR="50380" marT="0" marB="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4</a:t>
                      </a:r>
                    </a:p>
                  </a:txBody>
                  <a:tcPr marL="50380" marR="50380" marT="0" marB="0" horzOverflow="overflow">
                    <a:lnL>
                      <a:noFill/>
                    </a:lnL>
                    <a:lnR cap="flat">
                      <a:noFill/>
                    </a:lnR>
                    <a:lnT w="1905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8"/>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Pool Hire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3,000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5</a:t>
                      </a: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9"/>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Marketing Activities</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136</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0"/>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Administration</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342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392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400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1"/>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Total Expenditure</a:t>
                      </a:r>
                    </a:p>
                  </a:txBody>
                  <a:tcPr marL="50380" marR="50380" marT="0" marB="0"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3,678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3,728</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4,140</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–412</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endPar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endParaRPr>
                    </a:p>
                  </a:txBody>
                  <a:tcPr marL="50380" marR="50380" marT="0" marB="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12"/>
                  </a:ext>
                </a:extLst>
              </a:tr>
              <a:tr h="357188">
                <a:tc>
                  <a:txBody>
                    <a:bodyPr/>
                    <a:lstStyle/>
                    <a:p>
                      <a:pPr marL="0" marR="0" lvl="0" indent="0" algn="l" defTabSz="914400" rtl="0" eaLnBrk="1" fontAlgn="base" latinLnBrk="0" hangingPunct="1">
                        <a:lnSpc>
                          <a:spcPct val="13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PROFIT/(LOSS)</a:t>
                      </a:r>
                    </a:p>
                  </a:txBody>
                  <a:tcPr marL="50380" marR="50380" marT="0" marB="0" horzOverflow="overflow">
                    <a:lnL cap="flat">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358775"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–50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22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622300"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–690</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	712</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a:ln>
                            <a:noFill/>
                          </a:ln>
                          <a:solidFill>
                            <a:schemeClr val="tx1"/>
                          </a:solidFill>
                          <a:effectLst/>
                          <a:latin typeface="Calibri" pitchFamily="34" charset="0"/>
                          <a:ea typeface="ＭＳ Ｐゴシック"/>
                          <a:cs typeface="Times New Roman" pitchFamily="18" charset="0"/>
                        </a:rPr>
                        <a:t>F</a:t>
                      </a:r>
                    </a:p>
                  </a:txBody>
                  <a:tcPr marL="50380" marR="50380" marT="0" marB="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30000"/>
                        </a:lnSpc>
                        <a:spcBef>
                          <a:spcPct val="0"/>
                        </a:spcBef>
                        <a:spcAft>
                          <a:spcPct val="0"/>
                        </a:spcAft>
                        <a:buClrTx/>
                        <a:buSzTx/>
                        <a:buFontTx/>
                        <a:buNone/>
                        <a:tabLst>
                          <a:tab pos="719138" algn="dec"/>
                        </a:tabLst>
                      </a:pPr>
                      <a:r>
                        <a:rPr kumimoji="0" lang="en-GB" sz="1800" b="0" i="0" u="none" strike="noStrike" cap="none" normalizeH="0" baseline="0" dirty="0">
                          <a:ln>
                            <a:noFill/>
                          </a:ln>
                          <a:solidFill>
                            <a:schemeClr val="tx1"/>
                          </a:solidFill>
                          <a:effectLst/>
                          <a:latin typeface="Calibri" pitchFamily="34" charset="0"/>
                          <a:ea typeface="ＭＳ Ｐゴシック"/>
                          <a:cs typeface="Times New Roman" pitchFamily="18" charset="0"/>
                        </a:rPr>
                        <a:t>6</a:t>
                      </a:r>
                    </a:p>
                  </a:txBody>
                  <a:tcPr marL="50380" marR="50380" marT="0" marB="0" horzOverflow="overflow">
                    <a:lnL>
                      <a:noFill/>
                    </a:lnL>
                    <a:lnR cap="flat">
                      <a:noFill/>
                    </a:lnR>
                    <a:lnT>
                      <a:noFill/>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bl>
          </a:graphicData>
        </a:graphic>
      </p:graphicFrame>
      <p:sp>
        <p:nvSpPr>
          <p:cNvPr id="25720" name="Title 3"/>
          <p:cNvSpPr>
            <a:spLocks/>
          </p:cNvSpPr>
          <p:nvPr/>
        </p:nvSpPr>
        <p:spPr bwMode="auto">
          <a:xfrm>
            <a:off x="323850" y="5703888"/>
            <a:ext cx="6624638" cy="461962"/>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Table 6.6	</a:t>
            </a:r>
            <a:r>
              <a:rPr lang="en-US" sz="2400">
                <a:latin typeface="Calibri" pitchFamily="34" charset="0"/>
              </a:rPr>
              <a:t>Actual versus budget comparison</a:t>
            </a:r>
            <a:endParaRPr lang="en-GB" sz="2400">
              <a:latin typeface="Calibri"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05EE3-A59C-4563-8ED2-537AC497622A}"/>
              </a:ext>
            </a:extLst>
          </p:cNvPr>
          <p:cNvSpPr>
            <a:spLocks noGrp="1"/>
          </p:cNvSpPr>
          <p:nvPr>
            <p:ph type="title"/>
          </p:nvPr>
        </p:nvSpPr>
        <p:spPr/>
        <p:txBody>
          <a:bodyPr/>
          <a:lstStyle/>
          <a:p>
            <a:r>
              <a:rPr lang="en-GB" dirty="0"/>
              <a:t>Over to you … </a:t>
            </a:r>
          </a:p>
        </p:txBody>
      </p:sp>
      <p:sp>
        <p:nvSpPr>
          <p:cNvPr id="3" name="Content Placeholder 2">
            <a:extLst>
              <a:ext uri="{FF2B5EF4-FFF2-40B4-BE49-F238E27FC236}">
                <a16:creationId xmlns:a16="http://schemas.microsoft.com/office/drawing/2014/main" id="{20E315D4-FDC2-49FE-BC70-2B5D0B0646C8}"/>
              </a:ext>
            </a:extLst>
          </p:cNvPr>
          <p:cNvSpPr>
            <a:spLocks noGrp="1"/>
          </p:cNvSpPr>
          <p:nvPr>
            <p:ph idx="1"/>
          </p:nvPr>
        </p:nvSpPr>
        <p:spPr/>
        <p:txBody>
          <a:bodyPr/>
          <a:lstStyle/>
          <a:p>
            <a:r>
              <a:rPr lang="en-GB" dirty="0"/>
              <a:t>Using a basic income and expenditure statement like the one on the previous slide/s construct your event budget </a:t>
            </a:r>
          </a:p>
        </p:txBody>
      </p:sp>
    </p:spTree>
    <p:extLst>
      <p:ext uri="{BB962C8B-B14F-4D97-AF65-F5344CB8AC3E}">
        <p14:creationId xmlns:p14="http://schemas.microsoft.com/office/powerpoint/2010/main" val="16844544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01EABF4-4175-4DB6-B029-E2802B3285FD}"/>
              </a:ext>
            </a:extLst>
          </p:cNvPr>
          <p:cNvSpPr>
            <a:spLocks noGrp="1" noChangeArrowheads="1"/>
          </p:cNvSpPr>
          <p:nvPr>
            <p:ph type="title"/>
          </p:nvPr>
        </p:nvSpPr>
        <p:spPr>
          <a:xfrm>
            <a:off x="971600" y="91282"/>
            <a:ext cx="7772400" cy="1143000"/>
          </a:xfrm>
        </p:spPr>
        <p:txBody>
          <a:bodyPr/>
          <a:lstStyle/>
          <a:p>
            <a:r>
              <a:rPr lang="en-AU" altLang="en-US" sz="3600" dirty="0"/>
              <a:t>Control and financial ratios</a:t>
            </a:r>
          </a:p>
        </p:txBody>
      </p:sp>
      <p:sp>
        <p:nvSpPr>
          <p:cNvPr id="16387" name="Rectangle 3">
            <a:extLst>
              <a:ext uri="{FF2B5EF4-FFF2-40B4-BE49-F238E27FC236}">
                <a16:creationId xmlns:a16="http://schemas.microsoft.com/office/drawing/2014/main" id="{F7CC92F6-4251-4E0F-B51D-509292D8B45F}"/>
              </a:ext>
            </a:extLst>
          </p:cNvPr>
          <p:cNvSpPr>
            <a:spLocks noGrp="1" noChangeArrowheads="1"/>
          </p:cNvSpPr>
          <p:nvPr>
            <p:ph type="body" idx="1"/>
          </p:nvPr>
        </p:nvSpPr>
        <p:spPr>
          <a:xfrm>
            <a:off x="1979613" y="1341438"/>
            <a:ext cx="4824412" cy="504825"/>
          </a:xfrm>
        </p:spPr>
        <p:txBody>
          <a:bodyPr/>
          <a:lstStyle/>
          <a:p>
            <a:pPr>
              <a:buClr>
                <a:schemeClr val="tx1"/>
              </a:buClr>
              <a:buFontTx/>
              <a:buNone/>
            </a:pPr>
            <a:r>
              <a:rPr lang="en-AU" altLang="en-US" sz="2700" b="1"/>
              <a:t>The break-even chart</a:t>
            </a:r>
            <a:r>
              <a:rPr lang="en-AU" altLang="en-US" sz="2700"/>
              <a:t> </a:t>
            </a:r>
          </a:p>
          <a:p>
            <a:pPr>
              <a:buClr>
                <a:schemeClr val="tx1"/>
              </a:buClr>
              <a:buFontTx/>
              <a:buNone/>
            </a:pPr>
            <a:endParaRPr lang="en-AU" altLang="en-US" sz="2700"/>
          </a:p>
        </p:txBody>
      </p:sp>
      <p:pic>
        <p:nvPicPr>
          <p:cNvPr id="16388" name="Picture 14" descr="f09-08-9781856178181">
            <a:extLst>
              <a:ext uri="{FF2B5EF4-FFF2-40B4-BE49-F238E27FC236}">
                <a16:creationId xmlns:a16="http://schemas.microsoft.com/office/drawing/2014/main" id="{B85CFED6-B43E-453B-A966-121479F35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0338" y="2060575"/>
            <a:ext cx="3733800" cy="238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ext Box 15">
            <a:extLst>
              <a:ext uri="{FF2B5EF4-FFF2-40B4-BE49-F238E27FC236}">
                <a16:creationId xmlns:a16="http://schemas.microsoft.com/office/drawing/2014/main" id="{5764A730-9A00-4095-AC3D-2896FD7C8A71}"/>
              </a:ext>
            </a:extLst>
          </p:cNvPr>
          <p:cNvSpPr txBox="1">
            <a:spLocks noChangeArrowheads="1"/>
          </p:cNvSpPr>
          <p:nvPr/>
        </p:nvSpPr>
        <p:spPr bwMode="auto">
          <a:xfrm>
            <a:off x="2700338" y="4508500"/>
            <a:ext cx="1225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400" b="1" i="0" u="none" strike="noStrike" kern="1200" cap="none" spc="0" normalizeH="0" baseline="0" noProof="0">
                <a:ln>
                  <a:noFill/>
                </a:ln>
                <a:solidFill>
                  <a:prstClr val="black"/>
                </a:solidFill>
                <a:effectLst/>
                <a:uLnTx/>
                <a:uFillTx/>
                <a:latin typeface="Arial" panose="020B0604020202020204" pitchFamily="34" charset="0"/>
                <a:ea typeface="+mn-ea"/>
                <a:cs typeface="+mn-cs"/>
              </a:rPr>
              <a:t>Figure 9.8</a:t>
            </a: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3759"/>
            <a:ext cx="8229600" cy="962977"/>
          </a:xfrm>
        </p:spPr>
        <p:txBody>
          <a:bodyPr/>
          <a:lstStyle/>
          <a:p>
            <a:r>
              <a:rPr lang="en-GB" dirty="0"/>
              <a:t>Costing notes</a:t>
            </a:r>
          </a:p>
        </p:txBody>
      </p:sp>
      <p:graphicFrame>
        <p:nvGraphicFramePr>
          <p:cNvPr id="4" name="Table Placeholder 3"/>
          <p:cNvGraphicFramePr>
            <a:graphicFrameLocks noGrp="1"/>
          </p:cNvGraphicFramePr>
          <p:nvPr>
            <p:ph type="tbl" sz="quarter" idx="11"/>
            <p:extLst>
              <p:ext uri="{D42A27DB-BD31-4B8C-83A1-F6EECF244321}">
                <p14:modId xmlns:p14="http://schemas.microsoft.com/office/powerpoint/2010/main" val="2826992030"/>
              </p:ext>
            </p:extLst>
          </p:nvPr>
        </p:nvGraphicFramePr>
        <p:xfrm>
          <a:off x="457200" y="1052736"/>
          <a:ext cx="8119872" cy="4602480"/>
        </p:xfrm>
        <a:graphic>
          <a:graphicData uri="http://schemas.openxmlformats.org/drawingml/2006/table">
            <a:tbl>
              <a:tblPr firstRow="1" bandRow="1">
                <a:tableStyleId>{3B4B98B0-60AC-42C2-AFA5-B58CD77FA1E5}</a:tableStyleId>
              </a:tblPr>
              <a:tblGrid>
                <a:gridCol w="2761488">
                  <a:extLst>
                    <a:ext uri="{9D8B030D-6E8A-4147-A177-3AD203B41FA5}">
                      <a16:colId xmlns:a16="http://schemas.microsoft.com/office/drawing/2014/main" val="20000"/>
                    </a:ext>
                  </a:extLst>
                </a:gridCol>
                <a:gridCol w="5358384">
                  <a:extLst>
                    <a:ext uri="{9D8B030D-6E8A-4147-A177-3AD203B41FA5}">
                      <a16:colId xmlns:a16="http://schemas.microsoft.com/office/drawing/2014/main" val="20001"/>
                    </a:ext>
                  </a:extLst>
                </a:gridCol>
              </a:tblGrid>
              <a:tr h="428798">
                <a:tc>
                  <a:txBody>
                    <a:bodyPr/>
                    <a:lstStyle/>
                    <a:p>
                      <a:r>
                        <a:rPr lang="en-GB" sz="1600" b="1" i="1" kern="1200" dirty="0">
                          <a:solidFill>
                            <a:schemeClr val="tx1"/>
                          </a:solidFill>
                          <a:effectLst/>
                          <a:latin typeface="+mn-lt"/>
                          <a:ea typeface="+mn-ea"/>
                          <a:cs typeface="+mn-cs"/>
                        </a:rPr>
                        <a:t>Realistic costs</a:t>
                      </a:r>
                      <a:endParaRPr lang="en-GB" sz="16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latin typeface="+mn-lt"/>
                          <a:ea typeface="+mn-ea"/>
                          <a:cs typeface="+mn-cs"/>
                        </a:rPr>
                        <a:t>Prevents any misunderstanding with the client or budget holder</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907301">
                <a:tc>
                  <a:txBody>
                    <a:bodyPr/>
                    <a:lstStyle/>
                    <a:p>
                      <a:r>
                        <a:rPr lang="en-GB" sz="1600" b="1" i="1" kern="1200" dirty="0">
                          <a:solidFill>
                            <a:schemeClr val="tx1"/>
                          </a:solidFill>
                          <a:effectLst/>
                          <a:latin typeface="+mn-lt"/>
                          <a:ea typeface="+mn-ea"/>
                          <a:cs typeface="+mn-cs"/>
                        </a:rPr>
                        <a:t>Allowances/estimates</a:t>
                      </a:r>
                      <a:endParaRPr lang="en-GB" sz="16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latin typeface="+mn-lt"/>
                          <a:ea typeface="+mn-ea"/>
                          <a:cs typeface="+mn-cs"/>
                        </a:rPr>
                        <a:t>Cost assumptions whilst waiting for the actual rates to come in from suppliers. The costing notes should make it clear that these will be updated as soon as the real costs are known.</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016865">
                <a:tc>
                  <a:txBody>
                    <a:bodyPr/>
                    <a:lstStyle/>
                    <a:p>
                      <a:r>
                        <a:rPr lang="en-GB" sz="1600" b="1" i="1" kern="1200" dirty="0">
                          <a:solidFill>
                            <a:schemeClr val="tx1"/>
                          </a:solidFill>
                          <a:effectLst/>
                          <a:latin typeface="+mn-lt"/>
                          <a:ea typeface="+mn-ea"/>
                          <a:cs typeface="+mn-cs"/>
                        </a:rPr>
                        <a:t>Minimum numbers</a:t>
                      </a:r>
                      <a:r>
                        <a:rPr lang="en-GB" sz="1600" kern="1200" dirty="0">
                          <a:solidFill>
                            <a:schemeClr val="tx1"/>
                          </a:solidFill>
                          <a:effectLst/>
                          <a:latin typeface="+mn-lt"/>
                          <a:ea typeface="+mn-ea"/>
                          <a:cs typeface="+mn-cs"/>
                        </a:rPr>
                        <a:t> </a:t>
                      </a:r>
                      <a:endParaRPr lang="en-GB" sz="160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600" kern="1200" dirty="0">
                          <a:solidFill>
                            <a:schemeClr val="tx1"/>
                          </a:solidFill>
                          <a:latin typeface="+mn-lt"/>
                          <a:ea typeface="+mn-ea"/>
                          <a:cs typeface="+mn-cs"/>
                        </a:rPr>
                        <a:t>Should specify if the venue or supplier has based their costs on presumption of a guaranteed minimum number of delegates attending. If numbers not reached, the suppliers have the right to adjust their rates accordingly.</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820842">
                <a:tc>
                  <a:txBody>
                    <a:bodyPr/>
                    <a:lstStyle/>
                    <a:p>
                      <a:r>
                        <a:rPr lang="en-GB" sz="1600" b="1" i="1" kern="1200" dirty="0">
                          <a:solidFill>
                            <a:schemeClr val="tx1"/>
                          </a:solidFill>
                          <a:effectLst/>
                          <a:latin typeface="+mn-lt"/>
                          <a:ea typeface="+mn-ea"/>
                          <a:cs typeface="+mn-cs"/>
                        </a:rPr>
                        <a:t>Enhancements</a:t>
                      </a:r>
                      <a:endParaRPr lang="en-GB" sz="160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latin typeface="+mn-lt"/>
                          <a:ea typeface="+mn-ea"/>
                          <a:cs typeface="+mn-cs"/>
                        </a:rPr>
                        <a:t>Extras that do not appear in the budget, but could be added to enhance the programme, should more funds become available in due course.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907301">
                <a:tc>
                  <a:txBody>
                    <a:bodyPr/>
                    <a:lstStyle/>
                    <a:p>
                      <a:r>
                        <a:rPr lang="en-GB" sz="1600" b="1" i="1" kern="1200" dirty="0">
                          <a:solidFill>
                            <a:schemeClr val="tx1"/>
                          </a:solidFill>
                          <a:effectLst/>
                          <a:latin typeface="+mn-lt"/>
                          <a:ea typeface="+mn-ea"/>
                          <a:cs typeface="+mn-cs"/>
                        </a:rPr>
                        <a:t>Currency rates/fluctuations</a:t>
                      </a:r>
                      <a:endParaRPr lang="en-GB" sz="160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Mention that exchange rates fluctuate and  final costing may need to be adjusted accordingly. This   means the overall costs could go up or down, depending on whether the currency rises or falls.  </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27</a:t>
            </a:fld>
            <a:endParaRPr lang="en-US" sz="1200">
              <a:solidFill>
                <a:schemeClr val="bg1">
                  <a:lumMod val="65000"/>
                </a:schemeClr>
              </a:solidFill>
            </a:endParaRPr>
          </a:p>
        </p:txBody>
      </p:sp>
    </p:spTree>
    <p:extLst>
      <p:ext uri="{BB962C8B-B14F-4D97-AF65-F5344CB8AC3E}">
        <p14:creationId xmlns:p14="http://schemas.microsoft.com/office/powerpoint/2010/main" val="555322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7874"/>
            <a:ext cx="8229600" cy="962977"/>
          </a:xfrm>
        </p:spPr>
        <p:txBody>
          <a:bodyPr/>
          <a:lstStyle/>
          <a:p>
            <a:r>
              <a:rPr lang="en-GB" dirty="0"/>
              <a:t>Costing notes</a:t>
            </a:r>
          </a:p>
        </p:txBody>
      </p:sp>
      <p:graphicFrame>
        <p:nvGraphicFramePr>
          <p:cNvPr id="4" name="Table Placeholder 3"/>
          <p:cNvGraphicFramePr>
            <a:graphicFrameLocks noGrp="1"/>
          </p:cNvGraphicFramePr>
          <p:nvPr>
            <p:ph type="tbl" sz="quarter" idx="11"/>
            <p:extLst>
              <p:ext uri="{D42A27DB-BD31-4B8C-83A1-F6EECF244321}">
                <p14:modId xmlns:p14="http://schemas.microsoft.com/office/powerpoint/2010/main" val="1527412893"/>
              </p:ext>
            </p:extLst>
          </p:nvPr>
        </p:nvGraphicFramePr>
        <p:xfrm>
          <a:off x="512064" y="1268760"/>
          <a:ext cx="8119872" cy="4187438"/>
        </p:xfrm>
        <a:graphic>
          <a:graphicData uri="http://schemas.openxmlformats.org/drawingml/2006/table">
            <a:tbl>
              <a:tblPr firstRow="1" bandRow="1">
                <a:tableStyleId>{3B4B98B0-60AC-42C2-AFA5-B58CD77FA1E5}</a:tableStyleId>
              </a:tblPr>
              <a:tblGrid>
                <a:gridCol w="2761488">
                  <a:extLst>
                    <a:ext uri="{9D8B030D-6E8A-4147-A177-3AD203B41FA5}">
                      <a16:colId xmlns:a16="http://schemas.microsoft.com/office/drawing/2014/main" val="20000"/>
                    </a:ext>
                  </a:extLst>
                </a:gridCol>
                <a:gridCol w="5358384">
                  <a:extLst>
                    <a:ext uri="{9D8B030D-6E8A-4147-A177-3AD203B41FA5}">
                      <a16:colId xmlns:a16="http://schemas.microsoft.com/office/drawing/2014/main" val="20001"/>
                    </a:ext>
                  </a:extLst>
                </a:gridCol>
              </a:tblGrid>
              <a:tr h="687050">
                <a:tc>
                  <a:txBody>
                    <a:bodyPr/>
                    <a:lstStyle/>
                    <a:p>
                      <a:r>
                        <a:rPr lang="en-GB" sz="1600" b="1" i="1" kern="1200" dirty="0">
                          <a:solidFill>
                            <a:schemeClr val="tx1"/>
                          </a:solidFill>
                          <a:effectLst/>
                          <a:latin typeface="+mn-lt"/>
                          <a:ea typeface="+mn-ea"/>
                          <a:cs typeface="+mn-cs"/>
                        </a:rPr>
                        <a:t>Realistic costs</a:t>
                      </a:r>
                      <a:endParaRPr lang="en-GB" sz="16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latin typeface="+mn-lt"/>
                          <a:ea typeface="+mn-ea"/>
                          <a:cs typeface="+mn-cs"/>
                        </a:rPr>
                        <a:t>Prevents any misunderstanding with the client or budget holder</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758792">
                <a:tc>
                  <a:txBody>
                    <a:bodyPr/>
                    <a:lstStyle/>
                    <a:p>
                      <a:r>
                        <a:rPr lang="en-GB" sz="1600" b="1" i="1" kern="1200" dirty="0">
                          <a:solidFill>
                            <a:schemeClr val="tx1"/>
                          </a:solidFill>
                          <a:effectLst/>
                          <a:latin typeface="+mn-lt"/>
                          <a:ea typeface="+mn-ea"/>
                          <a:cs typeface="+mn-cs"/>
                        </a:rPr>
                        <a:t>Bank charges </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Charges and interest on financial transactions need to be accounted for. Any bank charges or fees need to be added to the final reconciliation and this should also be stated in the costing notes.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7587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1" kern="1200" dirty="0">
                          <a:solidFill>
                            <a:schemeClr val="tx1"/>
                          </a:solidFill>
                          <a:effectLst/>
                          <a:latin typeface="+mn-lt"/>
                          <a:ea typeface="+mn-ea"/>
                          <a:cs typeface="+mn-cs"/>
                        </a:rPr>
                        <a:t>Contingencies</a:t>
                      </a:r>
                    </a:p>
                    <a:p>
                      <a:endParaRPr lang="en-GB" sz="16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To protect against the unknown, and any changes or amends that may take place. Advisable to factor in a `buffer’ or contingency amount</a:t>
                      </a:r>
                    </a:p>
                    <a:p>
                      <a:pPr lvl="0"/>
                      <a:endParaRPr lang="en-GB" sz="16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941638915"/>
                  </a:ext>
                </a:extLst>
              </a:tr>
              <a:tr h="1366788">
                <a:tc>
                  <a:txBody>
                    <a:bodyPr/>
                    <a:lstStyle/>
                    <a:p>
                      <a:r>
                        <a:rPr lang="en-GB" sz="1600" b="1" i="1" kern="1200" dirty="0">
                          <a:solidFill>
                            <a:schemeClr val="tx1"/>
                          </a:solidFill>
                          <a:effectLst/>
                          <a:latin typeface="+mn-lt"/>
                          <a:ea typeface="+mn-ea"/>
                          <a:cs typeface="+mn-cs"/>
                        </a:rPr>
                        <a:t>E &amp; OE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600" kern="1200" dirty="0">
                          <a:solidFill>
                            <a:schemeClr val="tx1"/>
                          </a:solidFill>
                          <a:effectLst/>
                          <a:latin typeface="+mn-lt"/>
                          <a:ea typeface="+mn-ea"/>
                          <a:cs typeface="+mn-cs"/>
                        </a:rPr>
                        <a:t>An abbreviation of : ‘Errors and Omissions Excepted’ and is basically a disclaimer to allow for any human error or mistake incurred in the costing process, so is definitely an important one to include in the costing notes.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28</a:t>
            </a:fld>
            <a:endParaRPr lang="en-US" sz="1200">
              <a:solidFill>
                <a:schemeClr val="bg1">
                  <a:lumMod val="65000"/>
                </a:schemeClr>
              </a:solidFill>
            </a:endParaRPr>
          </a:p>
        </p:txBody>
      </p:sp>
    </p:spTree>
    <p:extLst>
      <p:ext uri="{BB962C8B-B14F-4D97-AF65-F5344CB8AC3E}">
        <p14:creationId xmlns:p14="http://schemas.microsoft.com/office/powerpoint/2010/main" val="36588943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BAF75-1D36-45FE-846F-43D432BACE5C}"/>
              </a:ext>
            </a:extLst>
          </p:cNvPr>
          <p:cNvSpPr>
            <a:spLocks noGrp="1"/>
          </p:cNvSpPr>
          <p:nvPr>
            <p:ph type="title"/>
          </p:nvPr>
        </p:nvSpPr>
        <p:spPr/>
        <p:txBody>
          <a:bodyPr/>
          <a:lstStyle/>
          <a:p>
            <a:r>
              <a:rPr lang="en-GB" dirty="0"/>
              <a:t>Who sponsors events?</a:t>
            </a:r>
          </a:p>
        </p:txBody>
      </p:sp>
      <p:graphicFrame>
        <p:nvGraphicFramePr>
          <p:cNvPr id="4" name="Content Placeholder 3">
            <a:extLst>
              <a:ext uri="{FF2B5EF4-FFF2-40B4-BE49-F238E27FC236}">
                <a16:creationId xmlns:a16="http://schemas.microsoft.com/office/drawing/2014/main" id="{2ED4A477-D302-4F85-947F-96518451EF72}"/>
              </a:ext>
            </a:extLst>
          </p:cNvPr>
          <p:cNvGraphicFramePr>
            <a:graphicFrameLocks noGrp="1"/>
          </p:cNvGraphicFramePr>
          <p:nvPr>
            <p:ph idx="1"/>
            <p:extLst>
              <p:ext uri="{D42A27DB-BD31-4B8C-83A1-F6EECF244321}">
                <p14:modId xmlns:p14="http://schemas.microsoft.com/office/powerpoint/2010/main" val="1422201343"/>
              </p:ext>
            </p:extLst>
          </p:nvPr>
        </p:nvGraphicFramePr>
        <p:xfrm>
          <a:off x="628650" y="1484784"/>
          <a:ext cx="7886700" cy="4152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lide Number Placeholder 6"/>
          <p:cNvSpPr>
            <a:spLocks noGrp="1"/>
          </p:cNvSpPr>
          <p:nvPr>
            <p:ph type="sldNum" sz="quarter" idx="12"/>
          </p:nvPr>
        </p:nvSpPr>
        <p:spPr/>
        <p:txBody>
          <a:bodyPr/>
          <a:lstStyle/>
          <a:p>
            <a:fld id="{C439CF85-8457-400C-A4F9-DC61A400AE11}" type="slidenum">
              <a:rPr lang="en-US" smtClean="0"/>
              <a:pPr/>
              <a:t>29</a:t>
            </a:fld>
            <a:endParaRPr lang="en-US"/>
          </a:p>
        </p:txBody>
      </p:sp>
    </p:spTree>
    <p:extLst>
      <p:ext uri="{BB962C8B-B14F-4D97-AF65-F5344CB8AC3E}">
        <p14:creationId xmlns:p14="http://schemas.microsoft.com/office/powerpoint/2010/main" val="2418662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456C1-9A8E-4683-8B49-B5BE3AE6676B}"/>
              </a:ext>
            </a:extLst>
          </p:cNvPr>
          <p:cNvSpPr>
            <a:spLocks noGrp="1"/>
          </p:cNvSpPr>
          <p:nvPr>
            <p:ph type="title"/>
          </p:nvPr>
        </p:nvSpPr>
        <p:spPr/>
        <p:txBody>
          <a:bodyPr/>
          <a:lstStyle/>
          <a:p>
            <a:r>
              <a:rPr lang="en-GB" dirty="0"/>
              <a:t>What do sponsors donate?</a:t>
            </a:r>
          </a:p>
        </p:txBody>
      </p:sp>
      <p:sp>
        <p:nvSpPr>
          <p:cNvPr id="3" name="Content Placeholder 2">
            <a:extLst>
              <a:ext uri="{FF2B5EF4-FFF2-40B4-BE49-F238E27FC236}">
                <a16:creationId xmlns:a16="http://schemas.microsoft.com/office/drawing/2014/main" id="{581FA8D3-6C06-4E42-95D0-49A49E98B717}"/>
              </a:ext>
            </a:extLst>
          </p:cNvPr>
          <p:cNvSpPr>
            <a:spLocks noGrp="1"/>
          </p:cNvSpPr>
          <p:nvPr>
            <p:ph sz="half" idx="1"/>
          </p:nvPr>
        </p:nvSpPr>
        <p:spPr/>
        <p:txBody>
          <a:bodyPr>
            <a:normAutofit/>
          </a:bodyPr>
          <a:lstStyle/>
          <a:p>
            <a:r>
              <a:rPr lang="en-GB" dirty="0"/>
              <a:t>Overall sponsorship of the event</a:t>
            </a:r>
          </a:p>
          <a:p>
            <a:r>
              <a:rPr lang="en-GB" dirty="0"/>
              <a:t>Cash or funds </a:t>
            </a:r>
          </a:p>
          <a:p>
            <a:r>
              <a:rPr lang="en-GB" altLang="en-US" dirty="0"/>
              <a:t>Services and equipment</a:t>
            </a:r>
          </a:p>
          <a:p>
            <a:r>
              <a:rPr lang="en-GB" altLang="en-US" dirty="0"/>
              <a:t>Products</a:t>
            </a:r>
          </a:p>
          <a:p>
            <a:r>
              <a:rPr lang="en-GB" altLang="en-US" dirty="0"/>
              <a:t>Joint marketing opportunities</a:t>
            </a:r>
          </a:p>
          <a:p>
            <a:endParaRPr lang="en-GB" altLang="en-US" dirty="0"/>
          </a:p>
          <a:p>
            <a:endParaRPr lang="en-GB" altLang="en-US" dirty="0"/>
          </a:p>
          <a:p>
            <a:endParaRPr lang="en-GB" dirty="0"/>
          </a:p>
          <a:p>
            <a:endParaRPr lang="en-GB" dirty="0"/>
          </a:p>
        </p:txBody>
      </p:sp>
      <p:sp>
        <p:nvSpPr>
          <p:cNvPr id="4" name="Content Placeholder 3">
            <a:extLst>
              <a:ext uri="{FF2B5EF4-FFF2-40B4-BE49-F238E27FC236}">
                <a16:creationId xmlns:a16="http://schemas.microsoft.com/office/drawing/2014/main" id="{C77BB983-16AC-4FB6-A254-A5D5A21FA9A4}"/>
              </a:ext>
            </a:extLst>
          </p:cNvPr>
          <p:cNvSpPr>
            <a:spLocks noGrp="1"/>
          </p:cNvSpPr>
          <p:nvPr>
            <p:ph sz="half" idx="2"/>
          </p:nvPr>
        </p:nvSpPr>
        <p:spPr/>
        <p:txBody>
          <a:bodyPr/>
          <a:lstStyle/>
          <a:p>
            <a:r>
              <a:rPr lang="en-GB" altLang="en-US" dirty="0"/>
              <a:t>Naming rights</a:t>
            </a:r>
          </a:p>
          <a:p>
            <a:r>
              <a:rPr lang="en-GB" altLang="en-US" dirty="0"/>
              <a:t>Merchandise</a:t>
            </a:r>
          </a:p>
          <a:p>
            <a:r>
              <a:rPr lang="en-GB" altLang="en-US" dirty="0"/>
              <a:t>Entertainment and speakers</a:t>
            </a:r>
          </a:p>
          <a:p>
            <a:r>
              <a:rPr lang="en-GB" altLang="en-US" dirty="0"/>
              <a:t>Media coverage and publicity</a:t>
            </a:r>
          </a:p>
          <a:p>
            <a:r>
              <a:rPr lang="en-GB" altLang="en-US" dirty="0"/>
              <a:t>CSR </a:t>
            </a:r>
          </a:p>
          <a:p>
            <a:endParaRPr lang="en-GB" dirty="0"/>
          </a:p>
        </p:txBody>
      </p:sp>
      <p:sp>
        <p:nvSpPr>
          <p:cNvPr id="7" name="Slide Number Placeholder 6"/>
          <p:cNvSpPr>
            <a:spLocks noGrp="1"/>
          </p:cNvSpPr>
          <p:nvPr>
            <p:ph type="sldNum" sz="quarter" idx="12"/>
          </p:nvPr>
        </p:nvSpPr>
        <p:spPr/>
        <p:txBody>
          <a:bodyPr/>
          <a:lstStyle/>
          <a:p>
            <a:fld id="{C439CF85-8457-400C-A4F9-DC61A400AE11}" type="slidenum">
              <a:rPr lang="en-US" smtClean="0"/>
              <a:pPr/>
              <a:t>30</a:t>
            </a:fld>
            <a:endParaRPr lang="en-US"/>
          </a:p>
        </p:txBody>
      </p:sp>
    </p:spTree>
    <p:extLst>
      <p:ext uri="{BB962C8B-B14F-4D97-AF65-F5344CB8AC3E}">
        <p14:creationId xmlns:p14="http://schemas.microsoft.com/office/powerpoint/2010/main" val="283581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Activity</a:t>
            </a:r>
          </a:p>
        </p:txBody>
      </p:sp>
      <p:sp>
        <p:nvSpPr>
          <p:cNvPr id="3" name="Content Placeholder 2"/>
          <p:cNvSpPr>
            <a:spLocks noGrp="1"/>
          </p:cNvSpPr>
          <p:nvPr>
            <p:ph idx="1"/>
          </p:nvPr>
        </p:nvSpPr>
        <p:spPr/>
        <p:txBody>
          <a:bodyPr>
            <a:normAutofit lnSpcReduction="10000"/>
          </a:bodyPr>
          <a:lstStyle/>
          <a:p>
            <a:pPr lvl="0"/>
            <a:r>
              <a:rPr lang="en-GB" dirty="0"/>
              <a:t>You are the events manager of an independent hotel organising an event. Contact a local florist inviting them to sponsor your student event by supplying the event with complimentary floral displays, </a:t>
            </a:r>
          </a:p>
          <a:p>
            <a:pPr lvl="0"/>
            <a:r>
              <a:rPr lang="en-GB" dirty="0"/>
              <a:t>Negotiate some mutual sponsorship benefits of your choice</a:t>
            </a:r>
          </a:p>
        </p:txBody>
      </p:sp>
      <p:sp>
        <p:nvSpPr>
          <p:cNvPr id="6" name="Slide Number Placeholder 5"/>
          <p:cNvSpPr>
            <a:spLocks noGrp="1"/>
          </p:cNvSpPr>
          <p:nvPr>
            <p:ph type="sldNum" sz="quarter" idx="12"/>
          </p:nvPr>
        </p:nvSpPr>
        <p:spPr/>
        <p:txBody>
          <a:bodyPr/>
          <a:lstStyle/>
          <a:p>
            <a:fld id="{C439CF85-8457-400C-A4F9-DC61A400AE11}" type="slidenum">
              <a:rPr lang="en-US" smtClean="0"/>
              <a:pPr/>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DCB81-AD62-4B57-9136-4E7C3CA13C82}"/>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3C623588-533E-4882-ABBD-99C0F3AC3654}"/>
              </a:ext>
            </a:extLst>
          </p:cNvPr>
          <p:cNvSpPr>
            <a:spLocks noGrp="1"/>
          </p:cNvSpPr>
          <p:nvPr>
            <p:ph idx="1"/>
          </p:nvPr>
        </p:nvSpPr>
        <p:spPr/>
        <p:txBody>
          <a:bodyPr>
            <a:normAutofit fontScale="92500" lnSpcReduction="10000"/>
          </a:bodyPr>
          <a:lstStyle/>
          <a:p>
            <a:endParaRPr lang="en-ZA" dirty="0"/>
          </a:p>
          <a:p>
            <a:pPr>
              <a:defRPr/>
            </a:pPr>
            <a:r>
              <a:rPr lang="en-GB" sz="3200" dirty="0" err="1"/>
              <a:t>Bladen</a:t>
            </a:r>
            <a:r>
              <a:rPr lang="en-GB" sz="3200" dirty="0"/>
              <a:t>, C. et al (2012) </a:t>
            </a:r>
            <a:r>
              <a:rPr lang="en-GB" sz="3200" u="sng" dirty="0"/>
              <a:t>‘Events Management: An </a:t>
            </a:r>
            <a:r>
              <a:rPr lang="en-GB" sz="3200" dirty="0"/>
              <a:t>Introduction’ Abingdon: Routledge Seven</a:t>
            </a:r>
          </a:p>
          <a:p>
            <a:pPr>
              <a:defRPr/>
            </a:pPr>
            <a:r>
              <a:rPr lang="en-GB" sz="3200" dirty="0" err="1"/>
              <a:t>Bowdin</a:t>
            </a:r>
            <a:r>
              <a:rPr lang="en-GB" sz="3200" dirty="0"/>
              <a:t>, G., Allen, J., O’Toole, W., Harris, R. and McDonnell, I. </a:t>
            </a:r>
            <a:r>
              <a:rPr lang="en-GB" sz="3200"/>
              <a:t>(2011) </a:t>
            </a:r>
            <a:r>
              <a:rPr lang="en-GB" sz="3200" u="sng"/>
              <a:t>Events Management</a:t>
            </a:r>
            <a:r>
              <a:rPr lang="en-GB" sz="3200"/>
              <a:t>  Elsevier, Oxford – Chapter Eleven</a:t>
            </a:r>
          </a:p>
          <a:p>
            <a:r>
              <a:rPr lang="en-GB"/>
              <a:t>Quick</a:t>
            </a:r>
            <a:r>
              <a:rPr lang="en-GB" dirty="0"/>
              <a:t>, L (2020) Managing Events, Real Challenges Real Outcomes, Sage </a:t>
            </a:r>
          </a:p>
          <a:p>
            <a:endParaRPr lang="en-ZA" dirty="0"/>
          </a:p>
          <a:p>
            <a:endParaRPr lang="en-ZA"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32</a:t>
            </a:fld>
            <a:endParaRPr lang="en-US"/>
          </a:p>
        </p:txBody>
      </p:sp>
    </p:spTree>
    <p:extLst>
      <p:ext uri="{BB962C8B-B14F-4D97-AF65-F5344CB8AC3E}">
        <p14:creationId xmlns:p14="http://schemas.microsoft.com/office/powerpoint/2010/main" val="17645006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2068</Words>
  <Application>Microsoft Office PowerPoint</Application>
  <PresentationFormat>On-screen Show (4:3)</PresentationFormat>
  <Paragraphs>325</Paragraphs>
  <Slides>32</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Myriad Pro</vt:lpstr>
      <vt:lpstr>Arial</vt:lpstr>
      <vt:lpstr>Assistant Regular</vt:lpstr>
      <vt:lpstr>Calibri</vt:lpstr>
      <vt:lpstr>Wingdings</vt:lpstr>
      <vt:lpstr>20140311PresentationUWTSDTemplate</vt:lpstr>
      <vt:lpstr>Event Finance &amp; Budgeting</vt:lpstr>
      <vt:lpstr>Todays Aims</vt:lpstr>
      <vt:lpstr>Introduction</vt:lpstr>
      <vt:lpstr>The budget</vt:lpstr>
      <vt:lpstr>Budgeting questions</vt:lpstr>
      <vt:lpstr>Event budgeting</vt:lpstr>
      <vt:lpstr>Event budgeting</vt:lpstr>
      <vt:lpstr>The budgeting process</vt:lpstr>
      <vt:lpstr>Key terms </vt:lpstr>
      <vt:lpstr>PowerPoint Presentation</vt:lpstr>
      <vt:lpstr>PowerPoint Presentation</vt:lpstr>
      <vt:lpstr>Budgeting objectives </vt:lpstr>
      <vt:lpstr>Organisational objectives (MASTER) </vt:lpstr>
      <vt:lpstr>PowerPoint Presentation</vt:lpstr>
      <vt:lpstr>PowerPoint Presentation</vt:lpstr>
      <vt:lpstr>Constructing the budget</vt:lpstr>
      <vt:lpstr>Constructing the budget</vt:lpstr>
      <vt:lpstr>Generic budget </vt:lpstr>
      <vt:lpstr>Areas of expenditure</vt:lpstr>
      <vt:lpstr>Hidden costs</vt:lpstr>
      <vt:lpstr>Miscellaneous costs</vt:lpstr>
      <vt:lpstr>Costs</vt:lpstr>
      <vt:lpstr>PowerPoint Presentation</vt:lpstr>
      <vt:lpstr>PowerPoint Presentation</vt:lpstr>
      <vt:lpstr>Over to you … </vt:lpstr>
      <vt:lpstr>Control and financial ratios</vt:lpstr>
      <vt:lpstr>Costing notes</vt:lpstr>
      <vt:lpstr>Costing notes</vt:lpstr>
      <vt:lpstr>Who sponsors events?</vt:lpstr>
      <vt:lpstr>What do sponsors donate?</vt:lpstr>
      <vt:lpstr>Learning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Finance &amp; Budgeting</dc:title>
  <dc:creator>Helen Evans (Institute of Management and Health)</dc:creator>
  <cp:lastModifiedBy>Helen Evans (Institute of Management and Health)</cp:lastModifiedBy>
  <cp:revision>11</cp:revision>
  <dcterms:created xsi:type="dcterms:W3CDTF">2022-09-05T15:38:10Z</dcterms:created>
  <dcterms:modified xsi:type="dcterms:W3CDTF">2023-02-01T13:14:32Z</dcterms:modified>
</cp:coreProperties>
</file>