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9" r:id="rId1"/>
  </p:sldMasterIdLst>
  <p:notesMasterIdLst>
    <p:notesMasterId r:id="rId34"/>
  </p:notesMasterIdLst>
  <p:handoutMasterIdLst>
    <p:handoutMasterId r:id="rId35"/>
  </p:handoutMasterIdLst>
  <p:sldIdLst>
    <p:sldId id="257" r:id="rId2"/>
    <p:sldId id="339" r:id="rId3"/>
    <p:sldId id="340" r:id="rId4"/>
    <p:sldId id="341" r:id="rId5"/>
    <p:sldId id="344" r:id="rId6"/>
    <p:sldId id="345" r:id="rId7"/>
    <p:sldId id="346" r:id="rId8"/>
    <p:sldId id="347" r:id="rId9"/>
    <p:sldId id="348" r:id="rId10"/>
    <p:sldId id="349" r:id="rId11"/>
    <p:sldId id="351" r:id="rId12"/>
    <p:sldId id="354" r:id="rId13"/>
    <p:sldId id="355" r:id="rId14"/>
    <p:sldId id="352" r:id="rId15"/>
    <p:sldId id="353" r:id="rId16"/>
    <p:sldId id="360" r:id="rId17"/>
    <p:sldId id="391" r:id="rId18"/>
    <p:sldId id="367" r:id="rId19"/>
    <p:sldId id="371" r:id="rId20"/>
    <p:sldId id="373" r:id="rId21"/>
    <p:sldId id="375" r:id="rId22"/>
    <p:sldId id="396" r:id="rId23"/>
    <p:sldId id="378" r:id="rId24"/>
    <p:sldId id="379" r:id="rId25"/>
    <p:sldId id="380" r:id="rId26"/>
    <p:sldId id="368" r:id="rId27"/>
    <p:sldId id="381" r:id="rId28"/>
    <p:sldId id="382" r:id="rId29"/>
    <p:sldId id="384" r:id="rId30"/>
    <p:sldId id="397" r:id="rId31"/>
    <p:sldId id="296" r:id="rId32"/>
    <p:sldId id="297" r:id="rId3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3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9" d="100"/>
        <a:sy n="39" d="100"/>
      </p:scale>
      <p:origin x="0" y="5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/>
          </a:p>
        </p:txBody>
      </p:sp>
      <p:sp>
        <p:nvSpPr>
          <p:cNvPr id="172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172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B469A0D0-11A2-4646-B292-C5D91245E91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594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8F6EBCAE-B535-4FD3-8C72-9568F55FB0D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2891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DF6C48-1FFA-4FD8-971E-AD5AAAF6F0EE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9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B0E955-3DFD-4E18-A295-E7490C609A40}" type="slidenum">
              <a:rPr lang="en-GB"/>
              <a:pPr/>
              <a:t>2</a:t>
            </a:fld>
            <a:endParaRPr lang="en-GB"/>
          </a:p>
        </p:txBody>
      </p:sp>
      <p:sp>
        <p:nvSpPr>
          <p:cNvPr id="357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7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370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45BFF3-F53D-4DEC-8E75-AABEA640545E}" type="slidenum">
              <a:rPr lang="en-GB"/>
              <a:pPr/>
              <a:t>3</a:t>
            </a:fld>
            <a:endParaRPr lang="en-GB"/>
          </a:p>
        </p:txBody>
      </p:sp>
      <p:sp>
        <p:nvSpPr>
          <p:cNvPr id="358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928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33F550-9728-4FBC-860B-4682C90BFAC7}" type="slidenum">
              <a:rPr lang="en-GB"/>
              <a:pPr/>
              <a:t>4</a:t>
            </a:fld>
            <a:endParaRPr lang="en-GB"/>
          </a:p>
        </p:txBody>
      </p:sp>
      <p:sp>
        <p:nvSpPr>
          <p:cNvPr id="359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9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264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CA18B3-D739-4209-A830-562ABDBBA18A}" type="slidenum">
              <a:rPr lang="en-GB"/>
              <a:pPr/>
              <a:t>5</a:t>
            </a:fld>
            <a:endParaRPr lang="en-GB"/>
          </a:p>
        </p:txBody>
      </p:sp>
      <p:sp>
        <p:nvSpPr>
          <p:cNvPr id="362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955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5BAE94-0D54-4494-9FFF-60322D1FD77A}" type="slidenum">
              <a:rPr lang="en-GB"/>
              <a:pPr/>
              <a:t>6</a:t>
            </a:fld>
            <a:endParaRPr lang="en-GB"/>
          </a:p>
        </p:txBody>
      </p:sp>
      <p:sp>
        <p:nvSpPr>
          <p:cNvPr id="363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3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2464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8FBEF3-792E-438E-AB91-35B3988C7F62}" type="slidenum">
              <a:rPr lang="en-GB"/>
              <a:pPr/>
              <a:t>7</a:t>
            </a:fld>
            <a:endParaRPr lang="en-GB"/>
          </a:p>
        </p:txBody>
      </p:sp>
      <p:sp>
        <p:nvSpPr>
          <p:cNvPr id="364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4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413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F52A79-FE69-41B1-B091-571B21AF7660}" type="slidenum">
              <a:rPr lang="en-GB"/>
              <a:pPr/>
              <a:t>8</a:t>
            </a:fld>
            <a:endParaRPr lang="en-GB"/>
          </a:p>
        </p:txBody>
      </p:sp>
      <p:sp>
        <p:nvSpPr>
          <p:cNvPr id="365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5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455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8AFC3A-FA73-4418-B520-4C0B185C3107}" type="slidenum">
              <a:rPr lang="en-GB"/>
              <a:pPr/>
              <a:t>9</a:t>
            </a:fld>
            <a:endParaRPr lang="en-GB"/>
          </a:p>
        </p:txBody>
      </p:sp>
      <p:sp>
        <p:nvSpPr>
          <p:cNvPr id="366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6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1675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CF8105-D8EF-4099-A550-1C1C4FB412B5}" type="slidenum">
              <a:rPr lang="en-GB"/>
              <a:pPr/>
              <a:t>10</a:t>
            </a:fld>
            <a:endParaRPr lang="en-GB"/>
          </a:p>
        </p:txBody>
      </p:sp>
      <p:sp>
        <p:nvSpPr>
          <p:cNvPr id="367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7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739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DC3934-12BD-4DF5-BEEA-F9349B1342D7}" type="slidenum">
              <a:rPr lang="en-GB"/>
              <a:pPr/>
              <a:t>11</a:t>
            </a:fld>
            <a:endParaRPr lang="en-GB"/>
          </a:p>
        </p:txBody>
      </p:sp>
      <p:sp>
        <p:nvSpPr>
          <p:cNvPr id="369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9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174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F45450-1A02-443F-A243-68DC6E8BB3EE}" type="slidenum">
              <a:rPr lang="en-GB"/>
              <a:pPr/>
              <a:t>12</a:t>
            </a:fld>
            <a:endParaRPr lang="en-GB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013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35C97D-6550-4A0D-9BD2-3E185EA630F8}" type="slidenum">
              <a:rPr lang="en-GB"/>
              <a:pPr/>
              <a:t>13</a:t>
            </a:fld>
            <a:endParaRPr lang="en-GB"/>
          </a:p>
        </p:txBody>
      </p:sp>
      <p:sp>
        <p:nvSpPr>
          <p:cNvPr id="371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7556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02D390-3872-4DFA-AA41-6D4BA2DF4638}" type="slidenum">
              <a:rPr lang="en-GB"/>
              <a:pPr/>
              <a:t>14</a:t>
            </a:fld>
            <a:endParaRPr lang="en-GB"/>
          </a:p>
        </p:txBody>
      </p:sp>
      <p:sp>
        <p:nvSpPr>
          <p:cNvPr id="373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3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0488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EE628E-4EFE-4ADD-8977-B666F31F500B}" type="slidenum">
              <a:rPr lang="en-GB"/>
              <a:pPr/>
              <a:t>15</a:t>
            </a:fld>
            <a:endParaRPr lang="en-GB"/>
          </a:p>
        </p:txBody>
      </p:sp>
      <p:sp>
        <p:nvSpPr>
          <p:cNvPr id="374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8829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984F69-123D-4252-B7CD-CFAD7685BEB8}" type="slidenum">
              <a:rPr lang="en-GB"/>
              <a:pPr/>
              <a:t>26</a:t>
            </a:fld>
            <a:endParaRPr lang="en-GB"/>
          </a:p>
        </p:txBody>
      </p:sp>
      <p:sp>
        <p:nvSpPr>
          <p:cNvPr id="390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2073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95E2AD-FEA5-480B-B958-9262CADD49C0}" type="slidenum">
              <a:rPr lang="en-GB"/>
              <a:pPr/>
              <a:t>31</a:t>
            </a:fld>
            <a:endParaRPr lang="en-GB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7397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408324-D645-4070-82C9-7AA9CB347207}" type="slidenum">
              <a:rPr lang="en-GB"/>
              <a:pPr/>
              <a:t>32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56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7E80A8A-B66B-4A66-8D34-F3A74C627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FFBBD-C4C9-4958-BE8D-7878B0952D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43FE0-02D7-4E51-B28D-CB911B1378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FE3699-7B2E-40A1-9F42-734E6E4024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8DD1B18-378D-40ED-B9B7-62ED526C4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5AD1A-9A7F-4AD1-B17C-8929335D486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5970-1C92-4161-B92D-1FFE8D246B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A41DD-5E8C-44DE-83B1-01194AE376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EB55-46FF-4B78-974E-43FD32EE74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1CAE544-363C-4669-80B3-15D89EB4BDC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uchgraph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uchgraph.com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Visualisation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3200" dirty="0" smtClean="0"/>
              <a:t>Lecture </a:t>
            </a:r>
            <a:r>
              <a:rPr lang="en-GB" sz="3200" dirty="0" smtClean="0"/>
              <a:t>6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/>
              <a:t>Connectivity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297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38164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A class of phenomena exist whose underlying feature is that of </a:t>
            </a:r>
            <a:r>
              <a:rPr lang="en-GB" i="1" dirty="0"/>
              <a:t>connection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/>
              <a:t>London Underground diagram focuses on connections as when travelling underground there is little point in considering geography – you can’t see it, so why include it in the diagram?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Earlier </a:t>
            </a:r>
            <a:r>
              <a:rPr lang="en-GB" dirty="0"/>
              <a:t>maps had shown the topology, but had considered geography to be more important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74902-DFFD-47A4-BE67-8C2AFD2E18A5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782A-DD69-46BF-ACD5-82FC41039719}" type="slidenum">
              <a:rPr lang="en-GB"/>
              <a:pPr/>
              <a:t>3</a:t>
            </a:fld>
            <a:endParaRPr lang="en-GB"/>
          </a:p>
        </p:txBody>
      </p:sp>
      <p:pic>
        <p:nvPicPr>
          <p:cNvPr id="33075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115888"/>
            <a:ext cx="7273925" cy="629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A9CB3-A49B-445C-B930-E3CB409EBED8}" type="slidenum">
              <a:rPr lang="en-GB"/>
              <a:pPr/>
              <a:t>4</a:t>
            </a:fld>
            <a:endParaRPr lang="en-GB"/>
          </a:p>
        </p:txBody>
      </p:sp>
      <p:pic>
        <p:nvPicPr>
          <p:cNvPr id="33280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8610600" cy="606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36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many cases the basic connectivity information is enhanced by parameterisation</a:t>
            </a:r>
          </a:p>
          <a:p>
            <a:endParaRPr lang="en-GB" dirty="0" smtClean="0"/>
          </a:p>
          <a:p>
            <a:r>
              <a:rPr lang="en-GB" dirty="0" smtClean="0"/>
              <a:t>SO-grams </a:t>
            </a:r>
            <a:r>
              <a:rPr lang="en-GB" dirty="0"/>
              <a:t>(‘significant other’ grams) are based on topology but become richer when the types of relationships are added as parameters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63615-3806-4F37-ACA6-A97007A28EE5}" type="slidenum">
              <a:rPr lang="en-GB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SO-Grams</a:t>
            </a:r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D9752-99CB-4FD5-870D-CB37D6B017E0}" type="slidenum">
              <a:rPr lang="en-GB"/>
              <a:pPr/>
              <a:t>6</a:t>
            </a:fld>
            <a:endParaRPr lang="en-GB"/>
          </a:p>
        </p:txBody>
      </p:sp>
      <p:sp>
        <p:nvSpPr>
          <p:cNvPr id="337924" name="Oval 4"/>
          <p:cNvSpPr>
            <a:spLocks noChangeArrowheads="1"/>
          </p:cNvSpPr>
          <p:nvPr/>
        </p:nvSpPr>
        <p:spPr bwMode="auto">
          <a:xfrm>
            <a:off x="3708400" y="3429000"/>
            <a:ext cx="1439863" cy="792163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>
                <a:solidFill>
                  <a:schemeClr val="bg1"/>
                </a:solidFill>
              </a:rPr>
              <a:t>ME</a:t>
            </a:r>
          </a:p>
        </p:txBody>
      </p:sp>
      <p:sp>
        <p:nvSpPr>
          <p:cNvPr id="337926" name="Oval 6"/>
          <p:cNvSpPr>
            <a:spLocks noChangeArrowheads="1"/>
          </p:cNvSpPr>
          <p:nvPr/>
        </p:nvSpPr>
        <p:spPr bwMode="auto">
          <a:xfrm>
            <a:off x="179388" y="3213100"/>
            <a:ext cx="1439862" cy="792163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>
                <a:solidFill>
                  <a:schemeClr val="bg1"/>
                </a:solidFill>
              </a:rPr>
              <a:t>Mike</a:t>
            </a:r>
            <a:endParaRPr lang="en-GB" sz="2400" i="0" dirty="0">
              <a:solidFill>
                <a:schemeClr val="bg1"/>
              </a:solidFill>
            </a:endParaRPr>
          </a:p>
        </p:txBody>
      </p:sp>
      <p:sp>
        <p:nvSpPr>
          <p:cNvPr id="337927" name="Oval 7"/>
          <p:cNvSpPr>
            <a:spLocks noChangeArrowheads="1"/>
          </p:cNvSpPr>
          <p:nvPr/>
        </p:nvSpPr>
        <p:spPr bwMode="auto">
          <a:xfrm>
            <a:off x="611188" y="5013325"/>
            <a:ext cx="1439862" cy="7921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Stuart</a:t>
            </a:r>
            <a:endParaRPr lang="en-GB" sz="2400" i="0" dirty="0"/>
          </a:p>
        </p:txBody>
      </p:sp>
      <p:sp>
        <p:nvSpPr>
          <p:cNvPr id="337928" name="Oval 8"/>
          <p:cNvSpPr>
            <a:spLocks noChangeArrowheads="1"/>
          </p:cNvSpPr>
          <p:nvPr/>
        </p:nvSpPr>
        <p:spPr bwMode="auto">
          <a:xfrm>
            <a:off x="7452320" y="2232945"/>
            <a:ext cx="1439862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Aunty </a:t>
            </a:r>
          </a:p>
          <a:p>
            <a:pPr algn="ctr"/>
            <a:r>
              <a:rPr lang="en-GB" sz="2400" i="0" dirty="0" smtClean="0"/>
              <a:t>Val</a:t>
            </a:r>
            <a:endParaRPr lang="en-GB" sz="2400" i="0" dirty="0"/>
          </a:p>
        </p:txBody>
      </p:sp>
      <p:sp>
        <p:nvSpPr>
          <p:cNvPr id="337929" name="Oval 9"/>
          <p:cNvSpPr>
            <a:spLocks noChangeArrowheads="1"/>
          </p:cNvSpPr>
          <p:nvPr/>
        </p:nvSpPr>
        <p:spPr bwMode="auto">
          <a:xfrm>
            <a:off x="6299894" y="1556792"/>
            <a:ext cx="1439863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/>
              <a:t>Kayte</a:t>
            </a:r>
          </a:p>
        </p:txBody>
      </p:sp>
      <p:sp>
        <p:nvSpPr>
          <p:cNvPr id="337930" name="Oval 10"/>
          <p:cNvSpPr>
            <a:spLocks noChangeArrowheads="1"/>
          </p:cNvSpPr>
          <p:nvPr/>
        </p:nvSpPr>
        <p:spPr bwMode="auto">
          <a:xfrm>
            <a:off x="4860032" y="1021557"/>
            <a:ext cx="1439862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Dad</a:t>
            </a:r>
          </a:p>
        </p:txBody>
      </p:sp>
      <p:sp>
        <p:nvSpPr>
          <p:cNvPr id="337932" name="Oval 12" descr="Dark horizontal"/>
          <p:cNvSpPr>
            <a:spLocks noChangeArrowheads="1"/>
          </p:cNvSpPr>
          <p:nvPr/>
        </p:nvSpPr>
        <p:spPr bwMode="auto">
          <a:xfrm>
            <a:off x="6516688" y="5373688"/>
            <a:ext cx="1439862" cy="7921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err="1"/>
              <a:t>Wenllyn</a:t>
            </a:r>
            <a:endParaRPr lang="en-GB" sz="2400" i="0" dirty="0"/>
          </a:p>
        </p:txBody>
      </p:sp>
      <p:sp>
        <p:nvSpPr>
          <p:cNvPr id="337933" name="Oval 13" descr="Dark horizontal"/>
          <p:cNvSpPr>
            <a:spLocks noChangeArrowheads="1"/>
          </p:cNvSpPr>
          <p:nvPr/>
        </p:nvSpPr>
        <p:spPr bwMode="auto">
          <a:xfrm>
            <a:off x="7678738" y="3466979"/>
            <a:ext cx="1439862" cy="7921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Mary</a:t>
            </a:r>
          </a:p>
        </p:txBody>
      </p:sp>
      <p:sp>
        <p:nvSpPr>
          <p:cNvPr id="337934" name="Oval 14" descr="Dark horizontal"/>
          <p:cNvSpPr>
            <a:spLocks noChangeArrowheads="1"/>
          </p:cNvSpPr>
          <p:nvPr/>
        </p:nvSpPr>
        <p:spPr bwMode="auto">
          <a:xfrm>
            <a:off x="1763713" y="1412875"/>
            <a:ext cx="1439862" cy="792163"/>
          </a:xfrm>
          <a:prstGeom prst="ellipse">
            <a:avLst/>
          </a:prstGeom>
          <a:pattFill prst="dkHorz">
            <a:fgClr>
              <a:srgbClr val="FFFF00"/>
            </a:fgClr>
            <a:bgClr>
              <a:srgbClr val="FF0000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Andrew</a:t>
            </a:r>
          </a:p>
        </p:txBody>
      </p:sp>
      <p:sp>
        <p:nvSpPr>
          <p:cNvPr id="337935" name="Oval 15"/>
          <p:cNvSpPr>
            <a:spLocks noChangeArrowheads="1"/>
          </p:cNvSpPr>
          <p:nvPr/>
        </p:nvSpPr>
        <p:spPr bwMode="auto">
          <a:xfrm>
            <a:off x="1979613" y="5589588"/>
            <a:ext cx="1439862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/>
              <a:t>Penny</a:t>
            </a:r>
          </a:p>
        </p:txBody>
      </p:sp>
      <p:sp>
        <p:nvSpPr>
          <p:cNvPr id="337936" name="Oval 16"/>
          <p:cNvSpPr>
            <a:spLocks noChangeArrowheads="1"/>
          </p:cNvSpPr>
          <p:nvPr/>
        </p:nvSpPr>
        <p:spPr bwMode="auto">
          <a:xfrm>
            <a:off x="684213" y="2205038"/>
            <a:ext cx="1439862" cy="792162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>
                <a:solidFill>
                  <a:schemeClr val="bg1"/>
                </a:solidFill>
              </a:rPr>
              <a:t>Sue</a:t>
            </a:r>
            <a:endParaRPr lang="en-GB" sz="2400" i="0" dirty="0">
              <a:solidFill>
                <a:schemeClr val="bg1"/>
              </a:solidFill>
            </a:endParaRPr>
          </a:p>
        </p:txBody>
      </p:sp>
      <p:sp>
        <p:nvSpPr>
          <p:cNvPr id="337937" name="Oval 17"/>
          <p:cNvSpPr>
            <a:spLocks noChangeArrowheads="1"/>
          </p:cNvSpPr>
          <p:nvPr/>
        </p:nvSpPr>
        <p:spPr bwMode="auto">
          <a:xfrm>
            <a:off x="3492500" y="5805488"/>
            <a:ext cx="1439863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Paddy</a:t>
            </a:r>
            <a:endParaRPr lang="en-GB" sz="2400" i="0" dirty="0"/>
          </a:p>
        </p:txBody>
      </p:sp>
      <p:sp>
        <p:nvSpPr>
          <p:cNvPr id="337938" name="Oval 18"/>
          <p:cNvSpPr>
            <a:spLocks noChangeArrowheads="1"/>
          </p:cNvSpPr>
          <p:nvPr/>
        </p:nvSpPr>
        <p:spPr bwMode="auto">
          <a:xfrm>
            <a:off x="0" y="4149725"/>
            <a:ext cx="1439863" cy="792163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>
                <a:solidFill>
                  <a:schemeClr val="bg1"/>
                </a:solidFill>
              </a:rPr>
              <a:t>Glenn</a:t>
            </a:r>
            <a:endParaRPr lang="en-GB" sz="2400" i="0" dirty="0">
              <a:solidFill>
                <a:schemeClr val="bg1"/>
              </a:solidFill>
            </a:endParaRPr>
          </a:p>
        </p:txBody>
      </p:sp>
      <p:sp>
        <p:nvSpPr>
          <p:cNvPr id="337940" name="Oval 20" descr="Dark horizontal"/>
          <p:cNvSpPr>
            <a:spLocks noChangeArrowheads="1"/>
          </p:cNvSpPr>
          <p:nvPr/>
        </p:nvSpPr>
        <p:spPr bwMode="auto">
          <a:xfrm>
            <a:off x="3242469" y="1016794"/>
            <a:ext cx="1439862" cy="792162"/>
          </a:xfrm>
          <a:prstGeom prst="ellipse">
            <a:avLst/>
          </a:prstGeom>
          <a:pattFill prst="dkHorz">
            <a:fgClr>
              <a:srgbClr val="FF0000"/>
            </a:fgClr>
            <a:bgClr>
              <a:srgbClr val="FFFF00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Tom</a:t>
            </a:r>
            <a:endParaRPr lang="en-GB" sz="2400" i="0" dirty="0"/>
          </a:p>
        </p:txBody>
      </p:sp>
      <p:sp>
        <p:nvSpPr>
          <p:cNvPr id="337941" name="Oval 21" descr="Dark horizontal"/>
          <p:cNvSpPr>
            <a:spLocks noChangeArrowheads="1"/>
          </p:cNvSpPr>
          <p:nvPr/>
        </p:nvSpPr>
        <p:spPr bwMode="auto">
          <a:xfrm>
            <a:off x="7308304" y="4510089"/>
            <a:ext cx="1439863" cy="79216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Kay</a:t>
            </a:r>
            <a:endParaRPr lang="en-GB" sz="2400" i="0" dirty="0"/>
          </a:p>
        </p:txBody>
      </p:sp>
      <p:cxnSp>
        <p:nvCxnSpPr>
          <p:cNvPr id="337942" name="AutoShape 22"/>
          <p:cNvCxnSpPr>
            <a:cxnSpLocks noChangeShapeType="1"/>
            <a:stCxn id="337924" idx="6"/>
            <a:endCxn id="337933" idx="2"/>
          </p:cNvCxnSpPr>
          <p:nvPr/>
        </p:nvCxnSpPr>
        <p:spPr bwMode="auto">
          <a:xfrm>
            <a:off x="5148263" y="3825082"/>
            <a:ext cx="2530475" cy="3797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43" name="AutoShape 23"/>
          <p:cNvCxnSpPr>
            <a:cxnSpLocks noChangeShapeType="1"/>
            <a:stCxn id="337924" idx="1"/>
            <a:endCxn id="337934" idx="5"/>
          </p:cNvCxnSpPr>
          <p:nvPr/>
        </p:nvCxnSpPr>
        <p:spPr bwMode="auto">
          <a:xfrm flipH="1" flipV="1">
            <a:off x="2992438" y="2089150"/>
            <a:ext cx="927100" cy="145573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46" name="AutoShape 26"/>
          <p:cNvCxnSpPr>
            <a:cxnSpLocks noChangeShapeType="1"/>
            <a:stCxn id="337924" idx="2"/>
            <a:endCxn id="337936" idx="5"/>
          </p:cNvCxnSpPr>
          <p:nvPr/>
        </p:nvCxnSpPr>
        <p:spPr bwMode="auto">
          <a:xfrm flipH="1" flipV="1">
            <a:off x="1913212" y="2881191"/>
            <a:ext cx="1795188" cy="943891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37947" name="AutoShape 27"/>
          <p:cNvCxnSpPr>
            <a:cxnSpLocks noChangeShapeType="1"/>
            <a:stCxn id="337924" idx="3"/>
            <a:endCxn id="337927" idx="7"/>
          </p:cNvCxnSpPr>
          <p:nvPr/>
        </p:nvCxnSpPr>
        <p:spPr bwMode="auto">
          <a:xfrm flipH="1">
            <a:off x="1839913" y="4105275"/>
            <a:ext cx="2079625" cy="102393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48" name="AutoShape 28"/>
          <p:cNvCxnSpPr>
            <a:cxnSpLocks noChangeShapeType="1"/>
            <a:stCxn id="337924" idx="4"/>
            <a:endCxn id="337935" idx="7"/>
          </p:cNvCxnSpPr>
          <p:nvPr/>
        </p:nvCxnSpPr>
        <p:spPr bwMode="auto">
          <a:xfrm flipH="1">
            <a:off x="3208338" y="4221163"/>
            <a:ext cx="1220787" cy="1484312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49" name="AutoShape 29"/>
          <p:cNvCxnSpPr>
            <a:cxnSpLocks noChangeShapeType="1"/>
            <a:stCxn id="337924" idx="4"/>
            <a:endCxn id="337937" idx="0"/>
          </p:cNvCxnSpPr>
          <p:nvPr/>
        </p:nvCxnSpPr>
        <p:spPr bwMode="auto">
          <a:xfrm flipH="1">
            <a:off x="4213225" y="4221163"/>
            <a:ext cx="215900" cy="1584325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0" name="AutoShape 30"/>
          <p:cNvCxnSpPr>
            <a:cxnSpLocks noChangeShapeType="1"/>
            <a:stCxn id="337924" idx="5"/>
            <a:endCxn id="337932" idx="1"/>
          </p:cNvCxnSpPr>
          <p:nvPr/>
        </p:nvCxnSpPr>
        <p:spPr bwMode="auto">
          <a:xfrm>
            <a:off x="4937400" y="4105153"/>
            <a:ext cx="1790151" cy="1384544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51" name="AutoShape 31"/>
          <p:cNvCxnSpPr>
            <a:cxnSpLocks noChangeShapeType="1"/>
            <a:stCxn id="337924" idx="5"/>
            <a:endCxn id="337941" idx="1"/>
          </p:cNvCxnSpPr>
          <p:nvPr/>
        </p:nvCxnSpPr>
        <p:spPr bwMode="auto">
          <a:xfrm>
            <a:off x="4937400" y="4105153"/>
            <a:ext cx="2581767" cy="520946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52" name="AutoShape 32"/>
          <p:cNvCxnSpPr>
            <a:cxnSpLocks noChangeShapeType="1"/>
            <a:stCxn id="337928" idx="2"/>
            <a:endCxn id="337924" idx="6"/>
          </p:cNvCxnSpPr>
          <p:nvPr/>
        </p:nvCxnSpPr>
        <p:spPr bwMode="auto">
          <a:xfrm flipH="1">
            <a:off x="5148263" y="2629026"/>
            <a:ext cx="2304057" cy="1196056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3" name="AutoShape 33"/>
          <p:cNvCxnSpPr>
            <a:cxnSpLocks noChangeShapeType="1"/>
            <a:stCxn id="337929" idx="3"/>
            <a:endCxn id="337924" idx="6"/>
          </p:cNvCxnSpPr>
          <p:nvPr/>
        </p:nvCxnSpPr>
        <p:spPr bwMode="auto">
          <a:xfrm flipH="1">
            <a:off x="5148263" y="2232945"/>
            <a:ext cx="1362494" cy="1592137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4" name="AutoShape 34"/>
          <p:cNvCxnSpPr>
            <a:cxnSpLocks noChangeShapeType="1"/>
            <a:stCxn id="337930" idx="4"/>
            <a:endCxn id="337924" idx="7"/>
          </p:cNvCxnSpPr>
          <p:nvPr/>
        </p:nvCxnSpPr>
        <p:spPr bwMode="auto">
          <a:xfrm flipH="1">
            <a:off x="4937400" y="1813719"/>
            <a:ext cx="642563" cy="1731291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37956" name="AutoShape 36"/>
          <p:cNvCxnSpPr>
            <a:cxnSpLocks noChangeShapeType="1"/>
            <a:stCxn id="337940" idx="4"/>
            <a:endCxn id="337924" idx="0"/>
          </p:cNvCxnSpPr>
          <p:nvPr/>
        </p:nvCxnSpPr>
        <p:spPr bwMode="auto">
          <a:xfrm>
            <a:off x="3962400" y="1808956"/>
            <a:ext cx="465932" cy="1620044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sp>
        <p:nvSpPr>
          <p:cNvPr id="337957" name="Oval 37"/>
          <p:cNvSpPr>
            <a:spLocks noChangeArrowheads="1"/>
          </p:cNvSpPr>
          <p:nvPr/>
        </p:nvSpPr>
        <p:spPr bwMode="auto">
          <a:xfrm>
            <a:off x="5076825" y="5805488"/>
            <a:ext cx="1439863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Martin</a:t>
            </a:r>
            <a:endParaRPr lang="en-GB" sz="2400" i="0" dirty="0"/>
          </a:p>
        </p:txBody>
      </p:sp>
      <p:cxnSp>
        <p:nvCxnSpPr>
          <p:cNvPr id="337958" name="AutoShape 38"/>
          <p:cNvCxnSpPr>
            <a:cxnSpLocks noChangeShapeType="1"/>
            <a:stCxn id="337957" idx="0"/>
            <a:endCxn id="337924" idx="4"/>
          </p:cNvCxnSpPr>
          <p:nvPr/>
        </p:nvCxnSpPr>
        <p:spPr bwMode="auto">
          <a:xfrm flipH="1" flipV="1">
            <a:off x="4429125" y="4221163"/>
            <a:ext cx="1368425" cy="1584325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7" name="AutoShape 26"/>
          <p:cNvCxnSpPr>
            <a:cxnSpLocks noChangeShapeType="1"/>
            <a:stCxn id="337924" idx="2"/>
            <a:endCxn id="337926" idx="6"/>
          </p:cNvCxnSpPr>
          <p:nvPr/>
        </p:nvCxnSpPr>
        <p:spPr bwMode="auto">
          <a:xfrm flipH="1" flipV="1">
            <a:off x="1619250" y="3609182"/>
            <a:ext cx="2089150" cy="21590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8" name="AutoShape 26"/>
          <p:cNvCxnSpPr>
            <a:cxnSpLocks noChangeShapeType="1"/>
            <a:stCxn id="337924" idx="2"/>
            <a:endCxn id="337938" idx="6"/>
          </p:cNvCxnSpPr>
          <p:nvPr/>
        </p:nvCxnSpPr>
        <p:spPr bwMode="auto">
          <a:xfrm flipH="1">
            <a:off x="1439863" y="3825082"/>
            <a:ext cx="2268537" cy="720725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39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Organisation charts show connectedness of a special kind - personnel exist at clearly-defined levels within a hierarchy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Function </a:t>
            </a:r>
            <a:r>
              <a:rPr lang="en-GB" dirty="0"/>
              <a:t>call graphs of software systems show how the software runs – these can be used to generate effective compilation strategies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Communication </a:t>
            </a:r>
            <a:r>
              <a:rPr lang="en-GB" dirty="0"/>
              <a:t>networks are a good example of huge connected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0B8-0062-4A01-AF3A-82071778DE98}" type="slidenum">
              <a:rPr lang="en-GB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Graph Theory</a:t>
            </a:r>
          </a:p>
        </p:txBody>
      </p:sp>
      <p:sp>
        <p:nvSpPr>
          <p:cNvPr id="340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Connectivity is often studies in terms of </a:t>
            </a:r>
            <a:r>
              <a:rPr lang="en-GB" i="1" dirty="0"/>
              <a:t>graph theory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It </a:t>
            </a:r>
            <a:r>
              <a:rPr lang="en-GB" dirty="0"/>
              <a:t>is represented using a graph composed of nodes and connecting links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In </a:t>
            </a:r>
            <a:r>
              <a:rPr lang="en-GB" dirty="0"/>
              <a:t>the second lecture we looked at the connectivity of a small phone network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This </a:t>
            </a:r>
            <a:r>
              <a:rPr lang="en-GB" dirty="0"/>
              <a:t>could be shown as a disjoint graph identifying an absence of conversations between groups of people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DB5A-2E12-4063-BB29-4043189C9EC8}" type="slidenum">
              <a:rPr lang="en-GB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CCF8B-E85A-4A7C-8004-096D408EA641}" type="slidenum">
              <a:rPr lang="en-GB"/>
              <a:pPr/>
              <a:t>9</a:t>
            </a:fld>
            <a:endParaRPr lang="en-GB"/>
          </a:p>
        </p:txBody>
      </p:sp>
      <p:sp>
        <p:nvSpPr>
          <p:cNvPr id="342018" name="Oval 2"/>
          <p:cNvSpPr>
            <a:spLocks noChangeArrowheads="1"/>
          </p:cNvSpPr>
          <p:nvPr/>
        </p:nvSpPr>
        <p:spPr bwMode="auto">
          <a:xfrm>
            <a:off x="5219700" y="47783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A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19" name="Oval 3"/>
          <p:cNvSpPr>
            <a:spLocks noChangeArrowheads="1"/>
          </p:cNvSpPr>
          <p:nvPr/>
        </p:nvSpPr>
        <p:spPr bwMode="auto">
          <a:xfrm>
            <a:off x="827088" y="19891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K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0" name="Oval 4"/>
          <p:cNvSpPr>
            <a:spLocks noChangeArrowheads="1"/>
          </p:cNvSpPr>
          <p:nvPr/>
        </p:nvSpPr>
        <p:spPr bwMode="auto">
          <a:xfrm>
            <a:off x="7453313" y="476250"/>
            <a:ext cx="719137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H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1" name="Oval 5"/>
          <p:cNvSpPr>
            <a:spLocks noChangeArrowheads="1"/>
          </p:cNvSpPr>
          <p:nvPr/>
        </p:nvSpPr>
        <p:spPr bwMode="auto">
          <a:xfrm>
            <a:off x="6372225" y="1701800"/>
            <a:ext cx="719138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F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2" name="Oval 6"/>
          <p:cNvSpPr>
            <a:spLocks noChangeArrowheads="1"/>
          </p:cNvSpPr>
          <p:nvPr/>
        </p:nvSpPr>
        <p:spPr bwMode="auto">
          <a:xfrm>
            <a:off x="3205163" y="19891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E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3" name="Oval 7"/>
          <p:cNvSpPr>
            <a:spLocks noChangeArrowheads="1"/>
          </p:cNvSpPr>
          <p:nvPr/>
        </p:nvSpPr>
        <p:spPr bwMode="auto">
          <a:xfrm>
            <a:off x="7451725" y="3573463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C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4" name="Oval 8"/>
          <p:cNvSpPr>
            <a:spLocks noChangeArrowheads="1"/>
          </p:cNvSpPr>
          <p:nvPr/>
        </p:nvSpPr>
        <p:spPr bwMode="auto">
          <a:xfrm>
            <a:off x="5653088" y="3573463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J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5" name="Oval 9"/>
          <p:cNvSpPr>
            <a:spLocks noChangeArrowheads="1"/>
          </p:cNvSpPr>
          <p:nvPr/>
        </p:nvSpPr>
        <p:spPr bwMode="auto">
          <a:xfrm>
            <a:off x="827088" y="35004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G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6" name="Oval 10"/>
          <p:cNvSpPr>
            <a:spLocks noChangeArrowheads="1"/>
          </p:cNvSpPr>
          <p:nvPr/>
        </p:nvSpPr>
        <p:spPr bwMode="auto">
          <a:xfrm>
            <a:off x="3276600" y="350043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I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7" name="Oval 11"/>
          <p:cNvSpPr>
            <a:spLocks noChangeArrowheads="1"/>
          </p:cNvSpPr>
          <p:nvPr/>
        </p:nvSpPr>
        <p:spPr bwMode="auto">
          <a:xfrm>
            <a:off x="7451725" y="515778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D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8" name="Oval 12"/>
          <p:cNvSpPr>
            <a:spLocks noChangeArrowheads="1"/>
          </p:cNvSpPr>
          <p:nvPr/>
        </p:nvSpPr>
        <p:spPr bwMode="auto">
          <a:xfrm>
            <a:off x="2052638" y="4652963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M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9" name="Oval 13"/>
          <p:cNvSpPr>
            <a:spLocks noChangeArrowheads="1"/>
          </p:cNvSpPr>
          <p:nvPr/>
        </p:nvSpPr>
        <p:spPr bwMode="auto">
          <a:xfrm>
            <a:off x="5653088" y="515778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L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30" name="Oval 14"/>
          <p:cNvSpPr>
            <a:spLocks noChangeArrowheads="1"/>
          </p:cNvSpPr>
          <p:nvPr/>
        </p:nvSpPr>
        <p:spPr bwMode="auto">
          <a:xfrm>
            <a:off x="2052638" y="692150"/>
            <a:ext cx="719137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B</a:t>
            </a:r>
            <a:endParaRPr lang="en-US" i="0">
              <a:solidFill>
                <a:schemeClr val="bg1"/>
              </a:solidFill>
            </a:endParaRPr>
          </a:p>
        </p:txBody>
      </p:sp>
      <p:cxnSp>
        <p:nvCxnSpPr>
          <p:cNvPr id="342031" name="AutoShape 15"/>
          <p:cNvCxnSpPr>
            <a:cxnSpLocks noChangeShapeType="1"/>
            <a:stCxn id="342030" idx="5"/>
            <a:endCxn id="342022" idx="1"/>
          </p:cNvCxnSpPr>
          <p:nvPr/>
        </p:nvCxnSpPr>
        <p:spPr bwMode="auto">
          <a:xfrm>
            <a:off x="2667000" y="1306513"/>
            <a:ext cx="642938" cy="787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2" name="AutoShape 16"/>
          <p:cNvCxnSpPr>
            <a:cxnSpLocks noChangeShapeType="1"/>
            <a:stCxn id="342030" idx="3"/>
            <a:endCxn id="342019" idx="7"/>
          </p:cNvCxnSpPr>
          <p:nvPr/>
        </p:nvCxnSpPr>
        <p:spPr bwMode="auto">
          <a:xfrm flipH="1">
            <a:off x="1441450" y="1306513"/>
            <a:ext cx="715963" cy="787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3" name="AutoShape 17"/>
          <p:cNvCxnSpPr>
            <a:cxnSpLocks noChangeShapeType="1"/>
            <a:stCxn id="342019" idx="6"/>
            <a:endCxn id="342022" idx="2"/>
          </p:cNvCxnSpPr>
          <p:nvPr/>
        </p:nvCxnSpPr>
        <p:spPr bwMode="auto">
          <a:xfrm>
            <a:off x="1546225" y="2349500"/>
            <a:ext cx="16589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4" name="AutoShape 18"/>
          <p:cNvCxnSpPr>
            <a:cxnSpLocks noChangeShapeType="1"/>
            <a:stCxn id="342030" idx="4"/>
            <a:endCxn id="342025" idx="7"/>
          </p:cNvCxnSpPr>
          <p:nvPr/>
        </p:nvCxnSpPr>
        <p:spPr bwMode="auto">
          <a:xfrm flipH="1">
            <a:off x="1441450" y="1411288"/>
            <a:ext cx="971550" cy="21939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5" name="AutoShape 19"/>
          <p:cNvCxnSpPr>
            <a:cxnSpLocks noChangeShapeType="1"/>
            <a:stCxn id="342030" idx="4"/>
            <a:endCxn id="342026" idx="1"/>
          </p:cNvCxnSpPr>
          <p:nvPr/>
        </p:nvCxnSpPr>
        <p:spPr bwMode="auto">
          <a:xfrm>
            <a:off x="2413000" y="1411288"/>
            <a:ext cx="968375" cy="21939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6" name="AutoShape 20"/>
          <p:cNvCxnSpPr>
            <a:cxnSpLocks noChangeShapeType="1"/>
            <a:stCxn id="342026" idx="2"/>
            <a:endCxn id="342025" idx="6"/>
          </p:cNvCxnSpPr>
          <p:nvPr/>
        </p:nvCxnSpPr>
        <p:spPr bwMode="auto">
          <a:xfrm flipH="1">
            <a:off x="1546225" y="3860800"/>
            <a:ext cx="1730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7" name="AutoShape 21"/>
          <p:cNvCxnSpPr>
            <a:cxnSpLocks noChangeShapeType="1"/>
            <a:stCxn id="342028" idx="7"/>
            <a:endCxn id="342026" idx="3"/>
          </p:cNvCxnSpPr>
          <p:nvPr/>
        </p:nvCxnSpPr>
        <p:spPr bwMode="auto">
          <a:xfrm flipV="1">
            <a:off x="2667000" y="4114800"/>
            <a:ext cx="714375" cy="6429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8" name="AutoShape 22"/>
          <p:cNvCxnSpPr>
            <a:cxnSpLocks noChangeShapeType="1"/>
            <a:stCxn id="342030" idx="4"/>
            <a:endCxn id="342028" idx="0"/>
          </p:cNvCxnSpPr>
          <p:nvPr/>
        </p:nvCxnSpPr>
        <p:spPr bwMode="auto">
          <a:xfrm>
            <a:off x="2413000" y="1411288"/>
            <a:ext cx="0" cy="32416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9" name="AutoShape 23"/>
          <p:cNvCxnSpPr>
            <a:cxnSpLocks noChangeShapeType="1"/>
            <a:stCxn id="342018" idx="6"/>
            <a:endCxn id="342020" idx="2"/>
          </p:cNvCxnSpPr>
          <p:nvPr/>
        </p:nvCxnSpPr>
        <p:spPr bwMode="auto">
          <a:xfrm flipV="1">
            <a:off x="5938838" y="836613"/>
            <a:ext cx="1514475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0" name="AutoShape 24"/>
          <p:cNvCxnSpPr>
            <a:cxnSpLocks noChangeShapeType="1"/>
            <a:stCxn id="342018" idx="5"/>
            <a:endCxn id="342021" idx="1"/>
          </p:cNvCxnSpPr>
          <p:nvPr/>
        </p:nvCxnSpPr>
        <p:spPr bwMode="auto">
          <a:xfrm>
            <a:off x="5834063" y="1092200"/>
            <a:ext cx="642937" cy="714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1" name="AutoShape 25"/>
          <p:cNvCxnSpPr>
            <a:cxnSpLocks noChangeShapeType="1"/>
            <a:stCxn id="342021" idx="7"/>
            <a:endCxn id="342020" idx="3"/>
          </p:cNvCxnSpPr>
          <p:nvPr/>
        </p:nvCxnSpPr>
        <p:spPr bwMode="auto">
          <a:xfrm flipV="1">
            <a:off x="6986588" y="1090613"/>
            <a:ext cx="571500" cy="71596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2" name="AutoShape 26"/>
          <p:cNvCxnSpPr>
            <a:cxnSpLocks noChangeShapeType="1"/>
            <a:stCxn id="342024" idx="6"/>
            <a:endCxn id="342023" idx="2"/>
          </p:cNvCxnSpPr>
          <p:nvPr/>
        </p:nvCxnSpPr>
        <p:spPr bwMode="auto">
          <a:xfrm>
            <a:off x="6372225" y="3933825"/>
            <a:ext cx="10795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3" name="AutoShape 27"/>
          <p:cNvCxnSpPr>
            <a:cxnSpLocks noChangeShapeType="1"/>
            <a:stCxn id="342024" idx="4"/>
            <a:endCxn id="342029" idx="0"/>
          </p:cNvCxnSpPr>
          <p:nvPr/>
        </p:nvCxnSpPr>
        <p:spPr bwMode="auto">
          <a:xfrm>
            <a:off x="6013450" y="4292600"/>
            <a:ext cx="0" cy="865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4" name="AutoShape 28"/>
          <p:cNvCxnSpPr>
            <a:cxnSpLocks noChangeShapeType="1"/>
            <a:stCxn id="342029" idx="7"/>
            <a:endCxn id="342023" idx="3"/>
          </p:cNvCxnSpPr>
          <p:nvPr/>
        </p:nvCxnSpPr>
        <p:spPr bwMode="auto">
          <a:xfrm flipV="1">
            <a:off x="6267450" y="4187825"/>
            <a:ext cx="1289050" cy="10747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5" name="AutoShape 29"/>
          <p:cNvCxnSpPr>
            <a:cxnSpLocks noChangeShapeType="1"/>
            <a:stCxn id="342023" idx="4"/>
            <a:endCxn id="342027" idx="0"/>
          </p:cNvCxnSpPr>
          <p:nvPr/>
        </p:nvCxnSpPr>
        <p:spPr bwMode="auto">
          <a:xfrm>
            <a:off x="7812088" y="4292600"/>
            <a:ext cx="0" cy="865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Graph Theory</a:t>
            </a:r>
          </a:p>
        </p:txBody>
      </p:sp>
      <p:sp>
        <p:nvSpPr>
          <p:cNvPr id="3430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52580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representation can easily be parameterised to show directedness to form a </a:t>
            </a:r>
            <a:r>
              <a:rPr lang="en-GB" i="1" dirty="0"/>
              <a:t>directed graph</a:t>
            </a:r>
          </a:p>
          <a:p>
            <a:r>
              <a:rPr lang="en-GB" dirty="0" smtClean="0"/>
              <a:t>Links </a:t>
            </a:r>
            <a:r>
              <a:rPr lang="en-GB" dirty="0"/>
              <a:t>in a </a:t>
            </a:r>
            <a:r>
              <a:rPr lang="en-GB" dirty="0" smtClean="0"/>
              <a:t>network </a:t>
            </a:r>
            <a:r>
              <a:rPr lang="en-GB" dirty="0"/>
              <a:t>might show capacity, current traffic density, ratio of incoming to outgoing </a:t>
            </a:r>
            <a:r>
              <a:rPr lang="en-GB" dirty="0" smtClean="0"/>
              <a:t>messages</a:t>
            </a:r>
            <a:endParaRPr lang="en-GB" dirty="0"/>
          </a:p>
          <a:p>
            <a:r>
              <a:rPr lang="en-GB" dirty="0" smtClean="0"/>
              <a:t>Nodes </a:t>
            </a:r>
            <a:r>
              <a:rPr lang="en-GB" dirty="0"/>
              <a:t>may also be parameterised, such as aggregated </a:t>
            </a:r>
            <a:r>
              <a:rPr lang="en-GB" dirty="0" smtClean="0"/>
              <a:t>incoming and outgoing messages</a:t>
            </a:r>
          </a:p>
          <a:p>
            <a:endParaRPr lang="en-GB" dirty="0" smtClean="0"/>
          </a:p>
          <a:p>
            <a:r>
              <a:rPr lang="en-GB" dirty="0" smtClean="0"/>
              <a:t>Graphs </a:t>
            </a:r>
            <a:r>
              <a:rPr lang="en-GB" dirty="0"/>
              <a:t>of communication networks tend to be very large and complex</a:t>
            </a:r>
          </a:p>
          <a:p>
            <a:r>
              <a:rPr lang="en-GB" dirty="0"/>
              <a:t>A major visualisation problem with these is that the graph can rarely be presented in two dimensions without crossovers and occlusions</a:t>
            </a:r>
          </a:p>
          <a:p>
            <a:r>
              <a:rPr lang="en-GB" dirty="0"/>
              <a:t>Connectedness is treated in two ways</a:t>
            </a:r>
          </a:p>
          <a:p>
            <a:pPr lvl="1"/>
            <a:r>
              <a:rPr lang="en-GB" dirty="0"/>
              <a:t>General networks</a:t>
            </a:r>
          </a:p>
          <a:p>
            <a:pPr lvl="1"/>
            <a:r>
              <a:rPr lang="en-GB" dirty="0"/>
              <a:t>Tree </a:t>
            </a:r>
            <a:r>
              <a:rPr lang="en-GB" dirty="0" smtClean="0"/>
              <a:t>networks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A695D-0611-41C5-BB6E-2AD9357ED2DF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General Networks</a:t>
            </a:r>
          </a:p>
        </p:txBody>
      </p:sp>
      <p:sp>
        <p:nvSpPr>
          <p:cNvPr id="345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i="1" dirty="0"/>
              <a:t>general network</a:t>
            </a:r>
            <a:r>
              <a:rPr lang="en-GB" dirty="0"/>
              <a:t> is one in which any node may be connected to any other node</a:t>
            </a:r>
          </a:p>
          <a:p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means that loops may occur in the graph</a:t>
            </a:r>
          </a:p>
          <a:p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each node is connected to every other node then the result is a </a:t>
            </a:r>
            <a:r>
              <a:rPr lang="en-GB" i="1" dirty="0"/>
              <a:t>fully-connected network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A6C1-0F11-4AF9-953A-B9BEFB3B902F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US Telephone Network</a:t>
            </a:r>
          </a:p>
        </p:txBody>
      </p:sp>
      <p:sp>
        <p:nvSpPr>
          <p:cNvPr id="349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example of this is the AT&amp;T Long Distance telephone network</a:t>
            </a:r>
          </a:p>
          <a:p>
            <a:endParaRPr lang="en-GB" sz="800" dirty="0" smtClean="0"/>
          </a:p>
          <a:p>
            <a:r>
              <a:rPr lang="en-GB" dirty="0" smtClean="0"/>
              <a:t>Over </a:t>
            </a:r>
            <a:r>
              <a:rPr lang="en-GB" dirty="0"/>
              <a:t>110 nodes (switches)</a:t>
            </a:r>
          </a:p>
          <a:p>
            <a:endParaRPr lang="en-GB" sz="700" dirty="0" smtClean="0"/>
          </a:p>
          <a:p>
            <a:r>
              <a:rPr lang="en-GB" dirty="0" smtClean="0"/>
              <a:t>Nearly </a:t>
            </a:r>
            <a:r>
              <a:rPr lang="en-GB" dirty="0"/>
              <a:t>fully-connected with over 12,000 links</a:t>
            </a:r>
          </a:p>
          <a:p>
            <a:endParaRPr lang="en-GB" sz="800" dirty="0" smtClean="0"/>
          </a:p>
          <a:p>
            <a:r>
              <a:rPr lang="en-GB" dirty="0" smtClean="0"/>
              <a:t>Data </a:t>
            </a:r>
            <a:r>
              <a:rPr lang="en-GB" dirty="0"/>
              <a:t>concerning the performance of the network is collected every 5 </a:t>
            </a:r>
            <a:r>
              <a:rPr lang="en-GB" dirty="0" smtClean="0"/>
              <a:t>minutes</a:t>
            </a:r>
            <a:endParaRPr lang="en-GB" sz="800" dirty="0" smtClean="0"/>
          </a:p>
          <a:p>
            <a:pPr lvl="1"/>
            <a:r>
              <a:rPr lang="en-GB" dirty="0" smtClean="0"/>
              <a:t>Node </a:t>
            </a:r>
            <a:r>
              <a:rPr lang="en-GB" dirty="0"/>
              <a:t>data – aggregated incoming &amp; outgoing </a:t>
            </a:r>
            <a:r>
              <a:rPr lang="en-GB" dirty="0" smtClean="0"/>
              <a:t>traffic</a:t>
            </a:r>
            <a:endParaRPr lang="en-GB" sz="800" dirty="0" smtClean="0"/>
          </a:p>
          <a:p>
            <a:pPr lvl="1"/>
            <a:r>
              <a:rPr lang="en-GB" dirty="0" smtClean="0"/>
              <a:t>Link </a:t>
            </a:r>
            <a:r>
              <a:rPr lang="en-GB" dirty="0"/>
              <a:t>data – traffic flow, capacity &amp; </a:t>
            </a:r>
            <a:r>
              <a:rPr lang="en-GB" dirty="0" smtClean="0"/>
              <a:t>overload</a:t>
            </a:r>
          </a:p>
          <a:p>
            <a:endParaRPr lang="en-GB" sz="800" dirty="0" smtClean="0"/>
          </a:p>
          <a:p>
            <a:r>
              <a:rPr lang="en-GB" dirty="0" smtClean="0"/>
              <a:t>The </a:t>
            </a:r>
            <a:r>
              <a:rPr lang="en-GB" dirty="0"/>
              <a:t>appropriate visualisation technique to be used depends on the information being sought from the </a:t>
            </a:r>
            <a:r>
              <a:rPr lang="en-GB" dirty="0" smtClean="0"/>
              <a:t>data</a:t>
            </a:r>
          </a:p>
          <a:p>
            <a:endParaRPr lang="en-GB" sz="800" dirty="0"/>
          </a:p>
          <a:p>
            <a:r>
              <a:rPr lang="en-GB" dirty="0"/>
              <a:t>We may have a wide range of questions based upon the same </a:t>
            </a:r>
            <a:r>
              <a:rPr lang="en-GB" dirty="0" smtClean="0"/>
              <a:t>data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C5A61-2881-4752-A49C-89DEE1462CDC}" type="slidenum">
              <a:rPr lang="en-GB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US Telephone Network</a:t>
            </a:r>
          </a:p>
        </p:txBody>
      </p:sp>
      <p:sp>
        <p:nvSpPr>
          <p:cNvPr id="3502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01080" cy="5429288"/>
          </a:xfrm>
        </p:spPr>
        <p:txBody>
          <a:bodyPr>
            <a:normAutofit/>
          </a:bodyPr>
          <a:lstStyle/>
          <a:p>
            <a:r>
              <a:rPr lang="en-GB" dirty="0" smtClean="0"/>
              <a:t>As </a:t>
            </a:r>
            <a:r>
              <a:rPr lang="en-GB" dirty="0"/>
              <a:t>an example we will look at data for the day of the San Francisco earthquake, October 17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smtClean="0"/>
              <a:t>1989</a:t>
            </a:r>
          </a:p>
          <a:p>
            <a:endParaRPr lang="en-GB" dirty="0" smtClean="0"/>
          </a:p>
          <a:p>
            <a:r>
              <a:rPr lang="en-GB" dirty="0" smtClean="0"/>
              <a:t>Such questions would include</a:t>
            </a:r>
          </a:p>
          <a:p>
            <a:pPr lvl="1"/>
            <a:r>
              <a:rPr lang="en-GB" dirty="0" smtClean="0"/>
              <a:t>Where are the overloads?</a:t>
            </a:r>
          </a:p>
          <a:p>
            <a:pPr lvl="1"/>
            <a:r>
              <a:rPr lang="en-GB" dirty="0" smtClean="0"/>
              <a:t>Which links are carrying the most traffic?</a:t>
            </a:r>
          </a:p>
          <a:p>
            <a:pPr lvl="1"/>
            <a:r>
              <a:rPr lang="en-GB" dirty="0" smtClean="0"/>
              <a:t>Was there any network damage?</a:t>
            </a:r>
          </a:p>
          <a:p>
            <a:pPr lvl="1"/>
            <a:r>
              <a:rPr lang="en-GB" dirty="0" smtClean="0"/>
              <a:t>Is there any underutilised capacity?</a:t>
            </a:r>
          </a:p>
          <a:p>
            <a:pPr lvl="1"/>
            <a:r>
              <a:rPr lang="en-GB" dirty="0" smtClean="0"/>
              <a:t>Are calls into the affected area completing or are they being blocked elsewhere in the network?</a:t>
            </a:r>
          </a:p>
          <a:p>
            <a:pPr lvl="1"/>
            <a:r>
              <a:rPr lang="en-GB" dirty="0" smtClean="0"/>
              <a:t>Is the overload increasing or decreasing?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6874C-C38F-4497-A19D-F040B9C2A310}" type="slidenum">
              <a:rPr lang="en-GB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E16E-535D-4DCD-84AC-CFF3BA7A70A7}" type="slidenum">
              <a:rPr lang="en-GB"/>
              <a:pPr/>
              <a:t>14</a:t>
            </a:fld>
            <a:endParaRPr lang="en-GB"/>
          </a:p>
        </p:txBody>
      </p:sp>
      <p:pic>
        <p:nvPicPr>
          <p:cNvPr id="34611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7600" y="188913"/>
            <a:ext cx="6478588" cy="5257800"/>
          </a:xfrm>
          <a:prstGeom prst="rect">
            <a:avLst/>
          </a:prstGeom>
          <a:noFill/>
        </p:spPr>
      </p:pic>
      <p:sp>
        <p:nvSpPr>
          <p:cNvPr id="346119" name="Rectangle 7"/>
          <p:cNvSpPr>
            <a:spLocks noChangeArrowheads="1"/>
          </p:cNvSpPr>
          <p:nvPr/>
        </p:nvSpPr>
        <p:spPr bwMode="auto">
          <a:xfrm>
            <a:off x="468313" y="5373688"/>
            <a:ext cx="842486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400" i="0">
                <a:solidFill>
                  <a:schemeClr val="tx2"/>
                </a:solidFill>
              </a:rPr>
              <a:t>Overload into and out of the Oakland node during the 1989 earthquake (coded as segment thickness and color, using bisected segments to show the directions)</a:t>
            </a:r>
            <a:endParaRPr lang="en-GB" sz="2400" i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F85C5-1F66-406D-8288-434CBF3C56CB}" type="slidenum">
              <a:rPr lang="en-GB"/>
              <a:pPr/>
              <a:t>15</a:t>
            </a:fld>
            <a:endParaRPr lang="en-GB"/>
          </a:p>
        </p:txBody>
      </p:sp>
      <p:pic>
        <p:nvPicPr>
          <p:cNvPr id="3481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88913"/>
            <a:ext cx="6459538" cy="5248275"/>
          </a:xfrm>
          <a:prstGeom prst="rect">
            <a:avLst/>
          </a:prstGeom>
          <a:noFill/>
        </p:spPr>
      </p:pic>
      <p:sp>
        <p:nvSpPr>
          <p:cNvPr id="348166" name="Rectangle 6"/>
          <p:cNvSpPr>
            <a:spLocks noChangeArrowheads="1"/>
          </p:cNvSpPr>
          <p:nvPr/>
        </p:nvSpPr>
        <p:spPr bwMode="auto">
          <a:xfrm>
            <a:off x="468313" y="5635625"/>
            <a:ext cx="8424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400" i="0">
                <a:solidFill>
                  <a:schemeClr val="tx2"/>
                </a:solidFill>
              </a:rPr>
              <a:t>Network-wide load at the same time</a:t>
            </a:r>
            <a:endParaRPr lang="en-GB" sz="2400" i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NetMaps</a:t>
            </a:r>
            <a:endParaRPr lang="en-GB" dirty="0"/>
          </a:p>
        </p:txBody>
      </p:sp>
      <p:sp>
        <p:nvSpPr>
          <p:cNvPr id="3788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Graphs can represent connections between people, things and services</a:t>
            </a:r>
          </a:p>
          <a:p>
            <a:r>
              <a:rPr lang="en-GB" dirty="0"/>
              <a:t>If I decide to borrow money from the bank to buy a house, then there are connections between me, the bank, the house and the house owner</a:t>
            </a:r>
          </a:p>
          <a:p>
            <a:r>
              <a:rPr lang="en-GB" dirty="0"/>
              <a:t>Graphs representing these connections can be used for many purposes, including the detection of </a:t>
            </a:r>
            <a:r>
              <a:rPr lang="en-GB" dirty="0" smtClean="0"/>
              <a:t>fraud</a:t>
            </a:r>
          </a:p>
          <a:p>
            <a:pPr lvl="1"/>
            <a:r>
              <a:rPr lang="en-GB" dirty="0" err="1" smtClean="0"/>
              <a:t>NetMaps</a:t>
            </a:r>
            <a:r>
              <a:rPr lang="en-GB" dirty="0" smtClean="0"/>
              <a:t> allow you to plot all of these relationships and look for unusual patterns</a:t>
            </a:r>
          </a:p>
          <a:p>
            <a:r>
              <a:rPr lang="en-GB" dirty="0" smtClean="0"/>
              <a:t>In the UK, the Serious Fraud Office spent 8 man-years trying to identify the person behind a complex fraud case</a:t>
            </a:r>
          </a:p>
          <a:p>
            <a:pPr lvl="1"/>
            <a:r>
              <a:rPr lang="en-GB" dirty="0" smtClean="0"/>
              <a:t>It took a single user four weeks to identify the same person from the same data using </a:t>
            </a:r>
            <a:r>
              <a:rPr lang="en-GB" dirty="0" err="1" smtClean="0"/>
              <a:t>NetMap</a:t>
            </a:r>
            <a:endParaRPr lang="en-GB" dirty="0" smtClean="0"/>
          </a:p>
          <a:p>
            <a:endParaRPr lang="en-GB" sz="800" dirty="0" smtClean="0"/>
          </a:p>
          <a:p>
            <a:r>
              <a:rPr lang="en-GB" dirty="0" smtClean="0"/>
              <a:t>Or you can use it to see if you’re friends with your friends’ friends on Facebook…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CEE64-8920-48C8-8AAC-8BB4F85D3919}" type="slidenum">
              <a:rPr lang="en-GB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Facebook</a:t>
            </a:r>
            <a:r>
              <a:rPr lang="en-GB" dirty="0" smtClean="0"/>
              <a:t> Friend Wheel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D1B18-378D-40ED-B9B7-62ED526C46A3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4177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000108"/>
            <a:ext cx="6043624" cy="5598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WWW is too large to try to represent as a graph in its entirety</a:t>
            </a:r>
          </a:p>
          <a:p>
            <a:pPr>
              <a:lnSpc>
                <a:spcPct val="90000"/>
              </a:lnSpc>
            </a:pPr>
            <a:r>
              <a:rPr lang="en-GB" dirty="0"/>
              <a:t>Two user groups are interested in the connectivity of the web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Users (where have I been and how did I get there?)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Administrators (how are people getting to my site and is it the way I imagined?)</a:t>
            </a:r>
          </a:p>
          <a:p>
            <a:pPr>
              <a:lnSpc>
                <a:spcPct val="90000"/>
              </a:lnSpc>
            </a:pPr>
            <a:r>
              <a:rPr lang="en-GB" dirty="0"/>
              <a:t>Administrators have much in common with telecommunication network </a:t>
            </a:r>
            <a:r>
              <a:rPr lang="en-GB" dirty="0" smtClean="0"/>
              <a:t>specialists</a:t>
            </a:r>
          </a:p>
          <a:p>
            <a:r>
              <a:rPr lang="en-GB" dirty="0" smtClean="0"/>
              <a:t>Users may have several reasons for moving from one web page to another</a:t>
            </a:r>
          </a:p>
          <a:p>
            <a:pPr lvl="1"/>
            <a:r>
              <a:rPr lang="en-GB" dirty="0" smtClean="0"/>
              <a:t>Building up a cognitive collage</a:t>
            </a:r>
          </a:p>
          <a:p>
            <a:pPr lvl="1"/>
            <a:r>
              <a:rPr lang="en-GB" dirty="0" smtClean="0"/>
              <a:t>Searching for a well- or poorly-designed target</a:t>
            </a:r>
          </a:p>
          <a:p>
            <a:r>
              <a:rPr lang="en-GB" dirty="0" smtClean="0"/>
              <a:t>The probability that the next page visited has already been seen is about 58%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BF7-EBD5-46F2-9397-F55A1D950A21}" type="slidenum">
              <a:rPr lang="en-GB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92" name="Rectangle 76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/>
              <a:t>World Wide Web</a:t>
            </a:r>
          </a:p>
        </p:txBody>
      </p:sp>
      <p:sp>
        <p:nvSpPr>
          <p:cNvPr id="7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77835-30BE-42D2-9A57-0FD15F92C229}" type="slidenum">
              <a:rPr lang="en-GB"/>
              <a:pPr/>
              <a:t>19</a:t>
            </a:fld>
            <a:endParaRPr lang="en-GB"/>
          </a:p>
        </p:txBody>
      </p:sp>
      <p:grpSp>
        <p:nvGrpSpPr>
          <p:cNvPr id="393281" name="Group 65"/>
          <p:cNvGrpSpPr>
            <a:grpSpLocks/>
          </p:cNvGrpSpPr>
          <p:nvPr/>
        </p:nvGrpSpPr>
        <p:grpSpPr bwMode="auto">
          <a:xfrm>
            <a:off x="1187450" y="2060575"/>
            <a:ext cx="2520950" cy="2089150"/>
            <a:chOff x="748" y="1298"/>
            <a:chExt cx="1588" cy="1316"/>
          </a:xfrm>
        </p:grpSpPr>
        <p:sp>
          <p:nvSpPr>
            <p:cNvPr id="393220" name="Oval 4"/>
            <p:cNvSpPr>
              <a:spLocks noChangeArrowheads="1"/>
            </p:cNvSpPr>
            <p:nvPr/>
          </p:nvSpPr>
          <p:spPr bwMode="auto">
            <a:xfrm>
              <a:off x="794" y="1344"/>
              <a:ext cx="1542" cy="49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1" name="Oval 5"/>
            <p:cNvSpPr>
              <a:spLocks noChangeArrowheads="1"/>
            </p:cNvSpPr>
            <p:nvPr/>
          </p:nvSpPr>
          <p:spPr bwMode="auto">
            <a:xfrm>
              <a:off x="1111" y="1707"/>
              <a:ext cx="1089" cy="49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2" name="Oval 6"/>
            <p:cNvSpPr>
              <a:spLocks noChangeArrowheads="1"/>
            </p:cNvSpPr>
            <p:nvPr/>
          </p:nvSpPr>
          <p:spPr bwMode="auto">
            <a:xfrm>
              <a:off x="748" y="1298"/>
              <a:ext cx="499" cy="1316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3" name="Oval 7"/>
            <p:cNvSpPr>
              <a:spLocks noChangeArrowheads="1"/>
            </p:cNvSpPr>
            <p:nvPr/>
          </p:nvSpPr>
          <p:spPr bwMode="auto">
            <a:xfrm>
              <a:off x="794" y="2206"/>
              <a:ext cx="1406" cy="2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4" name="Rectangle 8"/>
            <p:cNvSpPr>
              <a:spLocks noChangeArrowheads="1"/>
            </p:cNvSpPr>
            <p:nvPr/>
          </p:nvSpPr>
          <p:spPr bwMode="auto">
            <a:xfrm>
              <a:off x="1338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5" name="Rectangle 9"/>
            <p:cNvSpPr>
              <a:spLocks noChangeArrowheads="1"/>
            </p:cNvSpPr>
            <p:nvPr/>
          </p:nvSpPr>
          <p:spPr bwMode="auto">
            <a:xfrm>
              <a:off x="1021" y="175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6" name="Rectangle 10"/>
            <p:cNvSpPr>
              <a:spLocks noChangeArrowheads="1"/>
            </p:cNvSpPr>
            <p:nvPr/>
          </p:nvSpPr>
          <p:spPr bwMode="auto">
            <a:xfrm>
              <a:off x="1610" y="134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7" name="Rectangle 11"/>
            <p:cNvSpPr>
              <a:spLocks noChangeArrowheads="1"/>
            </p:cNvSpPr>
            <p:nvPr/>
          </p:nvSpPr>
          <p:spPr bwMode="auto">
            <a:xfrm>
              <a:off x="1247" y="1797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8" name="Rectangle 12"/>
            <p:cNvSpPr>
              <a:spLocks noChangeArrowheads="1"/>
            </p:cNvSpPr>
            <p:nvPr/>
          </p:nvSpPr>
          <p:spPr bwMode="auto">
            <a:xfrm>
              <a:off x="885" y="2024"/>
              <a:ext cx="136" cy="227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9" name="Rectangle 13"/>
            <p:cNvSpPr>
              <a:spLocks noChangeArrowheads="1"/>
            </p:cNvSpPr>
            <p:nvPr/>
          </p:nvSpPr>
          <p:spPr bwMode="auto">
            <a:xfrm>
              <a:off x="1157" y="206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0" name="Rectangle 14"/>
            <p:cNvSpPr>
              <a:spLocks noChangeArrowheads="1"/>
            </p:cNvSpPr>
            <p:nvPr/>
          </p:nvSpPr>
          <p:spPr bwMode="auto">
            <a:xfrm>
              <a:off x="930" y="234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1" name="Rectangle 15"/>
            <p:cNvSpPr>
              <a:spLocks noChangeArrowheads="1"/>
            </p:cNvSpPr>
            <p:nvPr/>
          </p:nvSpPr>
          <p:spPr bwMode="auto">
            <a:xfrm>
              <a:off x="1429" y="220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2" name="Rectangle 16"/>
            <p:cNvSpPr>
              <a:spLocks noChangeArrowheads="1"/>
            </p:cNvSpPr>
            <p:nvPr/>
          </p:nvSpPr>
          <p:spPr bwMode="auto">
            <a:xfrm>
              <a:off x="1610" y="193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3" name="Rectangle 17"/>
            <p:cNvSpPr>
              <a:spLocks noChangeArrowheads="1"/>
            </p:cNvSpPr>
            <p:nvPr/>
          </p:nvSpPr>
          <p:spPr bwMode="auto">
            <a:xfrm>
              <a:off x="1746" y="2251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4" name="Rectangle 18"/>
            <p:cNvSpPr>
              <a:spLocks noChangeArrowheads="1"/>
            </p:cNvSpPr>
            <p:nvPr/>
          </p:nvSpPr>
          <p:spPr bwMode="auto">
            <a:xfrm>
              <a:off x="1746" y="16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5" name="Rectangle 19"/>
            <p:cNvSpPr>
              <a:spLocks noChangeArrowheads="1"/>
            </p:cNvSpPr>
            <p:nvPr/>
          </p:nvSpPr>
          <p:spPr bwMode="auto">
            <a:xfrm>
              <a:off x="2019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6" name="Rectangle 20"/>
            <p:cNvSpPr>
              <a:spLocks noChangeArrowheads="1"/>
            </p:cNvSpPr>
            <p:nvPr/>
          </p:nvSpPr>
          <p:spPr bwMode="auto">
            <a:xfrm>
              <a:off x="1520" y="16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7" name="Rectangle 21"/>
            <p:cNvSpPr>
              <a:spLocks noChangeArrowheads="1"/>
            </p:cNvSpPr>
            <p:nvPr/>
          </p:nvSpPr>
          <p:spPr bwMode="auto">
            <a:xfrm>
              <a:off x="1928" y="184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8" name="Rectangle 22"/>
            <p:cNvSpPr>
              <a:spLocks noChangeArrowheads="1"/>
            </p:cNvSpPr>
            <p:nvPr/>
          </p:nvSpPr>
          <p:spPr bwMode="auto">
            <a:xfrm>
              <a:off x="885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3" name="Line 47"/>
            <p:cNvSpPr>
              <a:spLocks noChangeShapeType="1"/>
            </p:cNvSpPr>
            <p:nvPr/>
          </p:nvSpPr>
          <p:spPr bwMode="auto">
            <a:xfrm flipV="1">
              <a:off x="975" y="1842"/>
              <a:ext cx="136" cy="227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4" name="Line 48"/>
            <p:cNvSpPr>
              <a:spLocks noChangeShapeType="1"/>
            </p:cNvSpPr>
            <p:nvPr/>
          </p:nvSpPr>
          <p:spPr bwMode="auto">
            <a:xfrm>
              <a:off x="1066" y="1842"/>
              <a:ext cx="136" cy="31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5" name="Line 49"/>
            <p:cNvSpPr>
              <a:spLocks noChangeShapeType="1"/>
            </p:cNvSpPr>
            <p:nvPr/>
          </p:nvSpPr>
          <p:spPr bwMode="auto">
            <a:xfrm flipH="1">
              <a:off x="1020" y="2205"/>
              <a:ext cx="182" cy="22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6" name="Line 50"/>
            <p:cNvSpPr>
              <a:spLocks noChangeShapeType="1"/>
            </p:cNvSpPr>
            <p:nvPr/>
          </p:nvSpPr>
          <p:spPr bwMode="auto">
            <a:xfrm flipV="1">
              <a:off x="1020" y="2341"/>
              <a:ext cx="499" cy="9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7" name="Line 51"/>
            <p:cNvSpPr>
              <a:spLocks noChangeShapeType="1"/>
            </p:cNvSpPr>
            <p:nvPr/>
          </p:nvSpPr>
          <p:spPr bwMode="auto">
            <a:xfrm flipH="1" flipV="1">
              <a:off x="930" y="1616"/>
              <a:ext cx="589" cy="68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8" name="Line 52"/>
            <p:cNvSpPr>
              <a:spLocks noChangeShapeType="1"/>
            </p:cNvSpPr>
            <p:nvPr/>
          </p:nvSpPr>
          <p:spPr bwMode="auto">
            <a:xfrm flipH="1">
              <a:off x="930" y="1570"/>
              <a:ext cx="45" cy="59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9" name="Line 53"/>
            <p:cNvSpPr>
              <a:spLocks noChangeShapeType="1"/>
            </p:cNvSpPr>
            <p:nvPr/>
          </p:nvSpPr>
          <p:spPr bwMode="auto">
            <a:xfrm flipV="1">
              <a:off x="930" y="1706"/>
              <a:ext cx="680" cy="454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0" name="Line 54"/>
            <p:cNvSpPr>
              <a:spLocks noChangeShapeType="1"/>
            </p:cNvSpPr>
            <p:nvPr/>
          </p:nvSpPr>
          <p:spPr bwMode="auto">
            <a:xfrm>
              <a:off x="1610" y="1706"/>
              <a:ext cx="227" cy="68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1" name="Line 55"/>
            <p:cNvSpPr>
              <a:spLocks noChangeShapeType="1"/>
            </p:cNvSpPr>
            <p:nvPr/>
          </p:nvSpPr>
          <p:spPr bwMode="auto">
            <a:xfrm flipH="1" flipV="1">
              <a:off x="1338" y="1933"/>
              <a:ext cx="499" cy="454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2" name="Line 56"/>
            <p:cNvSpPr>
              <a:spLocks noChangeShapeType="1"/>
            </p:cNvSpPr>
            <p:nvPr/>
          </p:nvSpPr>
          <p:spPr bwMode="auto">
            <a:xfrm flipV="1">
              <a:off x="1338" y="1570"/>
              <a:ext cx="91" cy="36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3" name="Line 57"/>
            <p:cNvSpPr>
              <a:spLocks noChangeShapeType="1"/>
            </p:cNvSpPr>
            <p:nvPr/>
          </p:nvSpPr>
          <p:spPr bwMode="auto">
            <a:xfrm flipV="1">
              <a:off x="1429" y="1434"/>
              <a:ext cx="272" cy="182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4" name="Line 58"/>
            <p:cNvSpPr>
              <a:spLocks noChangeShapeType="1"/>
            </p:cNvSpPr>
            <p:nvPr/>
          </p:nvSpPr>
          <p:spPr bwMode="auto">
            <a:xfrm>
              <a:off x="1701" y="1434"/>
              <a:ext cx="0" cy="635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5" name="Line 59"/>
            <p:cNvSpPr>
              <a:spLocks noChangeShapeType="1"/>
            </p:cNvSpPr>
            <p:nvPr/>
          </p:nvSpPr>
          <p:spPr bwMode="auto">
            <a:xfrm flipH="1">
              <a:off x="1474" y="2069"/>
              <a:ext cx="227" cy="22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6" name="Line 60"/>
            <p:cNvSpPr>
              <a:spLocks noChangeShapeType="1"/>
            </p:cNvSpPr>
            <p:nvPr/>
          </p:nvSpPr>
          <p:spPr bwMode="auto">
            <a:xfrm flipV="1">
              <a:off x="1474" y="1979"/>
              <a:ext cx="544" cy="31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7" name="Line 61"/>
            <p:cNvSpPr>
              <a:spLocks noChangeShapeType="1"/>
            </p:cNvSpPr>
            <p:nvPr/>
          </p:nvSpPr>
          <p:spPr bwMode="auto">
            <a:xfrm flipH="1" flipV="1">
              <a:off x="1837" y="1706"/>
              <a:ext cx="181" cy="27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8" name="Line 62"/>
            <p:cNvSpPr>
              <a:spLocks noChangeShapeType="1"/>
            </p:cNvSpPr>
            <p:nvPr/>
          </p:nvSpPr>
          <p:spPr bwMode="auto">
            <a:xfrm flipH="1">
              <a:off x="1292" y="1706"/>
              <a:ext cx="545" cy="136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9" name="Line 63"/>
            <p:cNvSpPr>
              <a:spLocks noChangeShapeType="1"/>
            </p:cNvSpPr>
            <p:nvPr/>
          </p:nvSpPr>
          <p:spPr bwMode="auto">
            <a:xfrm flipV="1">
              <a:off x="1292" y="1616"/>
              <a:ext cx="772" cy="31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0" name="Line 64"/>
            <p:cNvSpPr>
              <a:spLocks noChangeShapeType="1"/>
            </p:cNvSpPr>
            <p:nvPr/>
          </p:nvSpPr>
          <p:spPr bwMode="auto">
            <a:xfrm flipH="1">
              <a:off x="2018" y="1616"/>
              <a:ext cx="46" cy="272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93293" name="Group 77"/>
          <p:cNvGrpSpPr>
            <a:grpSpLocks/>
          </p:cNvGrpSpPr>
          <p:nvPr/>
        </p:nvGrpSpPr>
        <p:grpSpPr bwMode="auto">
          <a:xfrm>
            <a:off x="5148263" y="1412875"/>
            <a:ext cx="3095625" cy="2809875"/>
            <a:chOff x="3243" y="1117"/>
            <a:chExt cx="1950" cy="1770"/>
          </a:xfrm>
        </p:grpSpPr>
        <p:sp>
          <p:nvSpPr>
            <p:cNvPr id="393241" name="Oval 25"/>
            <p:cNvSpPr>
              <a:spLocks noChangeArrowheads="1"/>
            </p:cNvSpPr>
            <p:nvPr/>
          </p:nvSpPr>
          <p:spPr bwMode="auto">
            <a:xfrm>
              <a:off x="3289" y="1617"/>
              <a:ext cx="1542" cy="49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2" name="Oval 26"/>
            <p:cNvSpPr>
              <a:spLocks noChangeArrowheads="1"/>
            </p:cNvSpPr>
            <p:nvPr/>
          </p:nvSpPr>
          <p:spPr bwMode="auto">
            <a:xfrm>
              <a:off x="3606" y="1980"/>
              <a:ext cx="1089" cy="49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3" name="Oval 27"/>
            <p:cNvSpPr>
              <a:spLocks noChangeArrowheads="1"/>
            </p:cNvSpPr>
            <p:nvPr/>
          </p:nvSpPr>
          <p:spPr bwMode="auto">
            <a:xfrm>
              <a:off x="3243" y="1571"/>
              <a:ext cx="499" cy="1316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4" name="Oval 28"/>
            <p:cNvSpPr>
              <a:spLocks noChangeArrowheads="1"/>
            </p:cNvSpPr>
            <p:nvPr/>
          </p:nvSpPr>
          <p:spPr bwMode="auto">
            <a:xfrm>
              <a:off x="3289" y="2479"/>
              <a:ext cx="1406" cy="2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5" name="Rectangle 29"/>
            <p:cNvSpPr>
              <a:spLocks noChangeArrowheads="1"/>
            </p:cNvSpPr>
            <p:nvPr/>
          </p:nvSpPr>
          <p:spPr bwMode="auto">
            <a:xfrm>
              <a:off x="3833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6" name="Rectangle 30"/>
            <p:cNvSpPr>
              <a:spLocks noChangeArrowheads="1"/>
            </p:cNvSpPr>
            <p:nvPr/>
          </p:nvSpPr>
          <p:spPr bwMode="auto">
            <a:xfrm>
              <a:off x="3516" y="2025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7" name="Rectangle 31"/>
            <p:cNvSpPr>
              <a:spLocks noChangeArrowheads="1"/>
            </p:cNvSpPr>
            <p:nvPr/>
          </p:nvSpPr>
          <p:spPr bwMode="auto">
            <a:xfrm>
              <a:off x="4105" y="1617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8" name="Rectangle 32"/>
            <p:cNvSpPr>
              <a:spLocks noChangeArrowheads="1"/>
            </p:cNvSpPr>
            <p:nvPr/>
          </p:nvSpPr>
          <p:spPr bwMode="auto">
            <a:xfrm>
              <a:off x="3742" y="207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9" name="Rectangle 33"/>
            <p:cNvSpPr>
              <a:spLocks noChangeArrowheads="1"/>
            </p:cNvSpPr>
            <p:nvPr/>
          </p:nvSpPr>
          <p:spPr bwMode="auto">
            <a:xfrm>
              <a:off x="3380" y="2297"/>
              <a:ext cx="136" cy="227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0" name="Rectangle 34"/>
            <p:cNvSpPr>
              <a:spLocks noChangeArrowheads="1"/>
            </p:cNvSpPr>
            <p:nvPr/>
          </p:nvSpPr>
          <p:spPr bwMode="auto">
            <a:xfrm>
              <a:off x="3652" y="234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1" name="Rectangle 35"/>
            <p:cNvSpPr>
              <a:spLocks noChangeArrowheads="1"/>
            </p:cNvSpPr>
            <p:nvPr/>
          </p:nvSpPr>
          <p:spPr bwMode="auto">
            <a:xfrm>
              <a:off x="3425" y="2615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2" name="Rectangle 36"/>
            <p:cNvSpPr>
              <a:spLocks noChangeArrowheads="1"/>
            </p:cNvSpPr>
            <p:nvPr/>
          </p:nvSpPr>
          <p:spPr bwMode="auto">
            <a:xfrm>
              <a:off x="3924" y="247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3" name="Rectangle 37"/>
            <p:cNvSpPr>
              <a:spLocks noChangeArrowheads="1"/>
            </p:cNvSpPr>
            <p:nvPr/>
          </p:nvSpPr>
          <p:spPr bwMode="auto">
            <a:xfrm>
              <a:off x="4105" y="220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4" name="Rectangle 38"/>
            <p:cNvSpPr>
              <a:spLocks noChangeArrowheads="1"/>
            </p:cNvSpPr>
            <p:nvPr/>
          </p:nvSpPr>
          <p:spPr bwMode="auto">
            <a:xfrm>
              <a:off x="4241" y="252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5" name="Rectangle 39"/>
            <p:cNvSpPr>
              <a:spLocks noChangeArrowheads="1"/>
            </p:cNvSpPr>
            <p:nvPr/>
          </p:nvSpPr>
          <p:spPr bwMode="auto">
            <a:xfrm>
              <a:off x="4241" y="188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6" name="Rectangle 40"/>
            <p:cNvSpPr>
              <a:spLocks noChangeArrowheads="1"/>
            </p:cNvSpPr>
            <p:nvPr/>
          </p:nvSpPr>
          <p:spPr bwMode="auto">
            <a:xfrm>
              <a:off x="4514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7" name="Rectangle 41"/>
            <p:cNvSpPr>
              <a:spLocks noChangeArrowheads="1"/>
            </p:cNvSpPr>
            <p:nvPr/>
          </p:nvSpPr>
          <p:spPr bwMode="auto">
            <a:xfrm>
              <a:off x="4015" y="188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8" name="Rectangle 42"/>
            <p:cNvSpPr>
              <a:spLocks noChangeArrowheads="1"/>
            </p:cNvSpPr>
            <p:nvPr/>
          </p:nvSpPr>
          <p:spPr bwMode="auto">
            <a:xfrm>
              <a:off x="4423" y="21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9" name="Rectangle 43"/>
            <p:cNvSpPr>
              <a:spLocks noChangeArrowheads="1"/>
            </p:cNvSpPr>
            <p:nvPr/>
          </p:nvSpPr>
          <p:spPr bwMode="auto">
            <a:xfrm>
              <a:off x="3380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0" name="Rectangle 44"/>
            <p:cNvSpPr>
              <a:spLocks noChangeArrowheads="1"/>
            </p:cNvSpPr>
            <p:nvPr/>
          </p:nvSpPr>
          <p:spPr bwMode="auto">
            <a:xfrm>
              <a:off x="4694" y="134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2" name="Rectangle 46"/>
            <p:cNvSpPr>
              <a:spLocks noChangeArrowheads="1"/>
            </p:cNvSpPr>
            <p:nvPr/>
          </p:nvSpPr>
          <p:spPr bwMode="auto">
            <a:xfrm>
              <a:off x="5057" y="1117"/>
              <a:ext cx="136" cy="227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83" name="Line 67"/>
            <p:cNvSpPr>
              <a:spLocks noChangeShapeType="1"/>
            </p:cNvSpPr>
            <p:nvPr/>
          </p:nvSpPr>
          <p:spPr bwMode="auto">
            <a:xfrm>
              <a:off x="3424" y="2387"/>
              <a:ext cx="590" cy="18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4" name="Line 68"/>
            <p:cNvSpPr>
              <a:spLocks noChangeShapeType="1"/>
            </p:cNvSpPr>
            <p:nvPr/>
          </p:nvSpPr>
          <p:spPr bwMode="auto">
            <a:xfrm flipH="1" flipV="1">
              <a:off x="3878" y="1843"/>
              <a:ext cx="136" cy="725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5" name="Line 69"/>
            <p:cNvSpPr>
              <a:spLocks noChangeShapeType="1"/>
            </p:cNvSpPr>
            <p:nvPr/>
          </p:nvSpPr>
          <p:spPr bwMode="auto">
            <a:xfrm>
              <a:off x="3923" y="1888"/>
              <a:ext cx="409" cy="77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6" name="Line 70"/>
            <p:cNvSpPr>
              <a:spLocks noChangeShapeType="1"/>
            </p:cNvSpPr>
            <p:nvPr/>
          </p:nvSpPr>
          <p:spPr bwMode="auto">
            <a:xfrm flipV="1">
              <a:off x="4332" y="1843"/>
              <a:ext cx="226" cy="816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7" name="Line 71"/>
            <p:cNvSpPr>
              <a:spLocks noChangeShapeType="1"/>
            </p:cNvSpPr>
            <p:nvPr/>
          </p:nvSpPr>
          <p:spPr bwMode="auto">
            <a:xfrm flipV="1">
              <a:off x="4558" y="1480"/>
              <a:ext cx="136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8" name="Line 72"/>
            <p:cNvSpPr>
              <a:spLocks noChangeShapeType="1"/>
            </p:cNvSpPr>
            <p:nvPr/>
          </p:nvSpPr>
          <p:spPr bwMode="auto">
            <a:xfrm flipV="1">
              <a:off x="4740" y="1207"/>
              <a:ext cx="408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3290" name="Text Box 74"/>
          <p:cNvSpPr txBox="1">
            <a:spLocks noChangeArrowheads="1"/>
          </p:cNvSpPr>
          <p:nvPr/>
        </p:nvSpPr>
        <p:spPr bwMode="auto">
          <a:xfrm>
            <a:off x="971550" y="4508500"/>
            <a:ext cx="311626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i="0"/>
              <a:t>Browsing to form a cognitive collage</a:t>
            </a:r>
          </a:p>
        </p:txBody>
      </p:sp>
      <p:sp>
        <p:nvSpPr>
          <p:cNvPr id="393291" name="Text Box 75"/>
          <p:cNvSpPr txBox="1">
            <a:spLocks noChangeArrowheads="1"/>
          </p:cNvSpPr>
          <p:nvPr/>
        </p:nvSpPr>
        <p:spPr bwMode="auto">
          <a:xfrm>
            <a:off x="4932363" y="4508500"/>
            <a:ext cx="311626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i="0"/>
              <a:t>Searching for a target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96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display of the user’s past trajectory (a </a:t>
            </a:r>
            <a:r>
              <a:rPr lang="en-GB" i="1" dirty="0"/>
              <a:t>trace</a:t>
            </a:r>
            <a:r>
              <a:rPr lang="en-GB" dirty="0"/>
              <a:t>) would be very useful, particularly if a single direct interaction can return the user to a previously visited page</a:t>
            </a:r>
          </a:p>
          <a:p>
            <a:r>
              <a:rPr lang="en-GB" dirty="0"/>
              <a:t>Such a trace can be represented graphically and enhanced by encoding with colour, position, size and arrow </a:t>
            </a:r>
            <a:r>
              <a:rPr lang="en-GB" dirty="0" smtClean="0"/>
              <a:t>direction</a:t>
            </a:r>
          </a:p>
          <a:p>
            <a:r>
              <a:rPr lang="en-GB" dirty="0" smtClean="0"/>
              <a:t>This can be extended to examine how large numbers of people travel between web pages; this can be useful for site designers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35BA7-B76E-41E6-8DA3-F524B145B869}" type="slidenum">
              <a:rPr lang="en-GB"/>
              <a:pPr/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99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As well as </a:t>
            </a:r>
            <a:r>
              <a:rPr lang="en-GB" i="1" dirty="0"/>
              <a:t>Where am I?</a:t>
            </a:r>
            <a:r>
              <a:rPr lang="en-GB" dirty="0"/>
              <a:t> and </a:t>
            </a:r>
            <a:r>
              <a:rPr lang="en-GB" i="1" dirty="0"/>
              <a:t>Where have I been?</a:t>
            </a:r>
            <a:r>
              <a:rPr lang="en-GB" dirty="0"/>
              <a:t> users want to know </a:t>
            </a:r>
            <a:r>
              <a:rPr lang="en-GB" i="1" dirty="0"/>
              <a:t>Where </a:t>
            </a:r>
            <a:r>
              <a:rPr lang="en-GB" i="1" dirty="0" smtClean="0"/>
              <a:t>can/should </a:t>
            </a:r>
            <a:r>
              <a:rPr lang="en-GB" i="1" dirty="0"/>
              <a:t>I go now?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A </a:t>
            </a:r>
            <a:r>
              <a:rPr lang="en-GB" i="1" dirty="0"/>
              <a:t>look-ahead</a:t>
            </a:r>
            <a:r>
              <a:rPr lang="en-GB" dirty="0"/>
              <a:t> feature would be useful both as context and as a clue to where to go </a:t>
            </a:r>
            <a:r>
              <a:rPr lang="en-GB" dirty="0" smtClean="0"/>
              <a:t>next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 smtClean="0"/>
              <a:t>Some </a:t>
            </a:r>
            <a:r>
              <a:rPr lang="en-GB" dirty="0"/>
              <a:t>clue or </a:t>
            </a:r>
            <a:r>
              <a:rPr lang="en-GB" i="1" dirty="0"/>
              <a:t>scent</a:t>
            </a:r>
            <a:r>
              <a:rPr lang="en-GB" dirty="0"/>
              <a:t> can be used to show what is available on a particular page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This can be done through category codes or </a:t>
            </a:r>
            <a:r>
              <a:rPr lang="en-GB" i="1" dirty="0"/>
              <a:t>footprints</a:t>
            </a:r>
            <a:r>
              <a:rPr lang="en-GB" dirty="0"/>
              <a:t>, popular routes through web </a:t>
            </a:r>
            <a:r>
              <a:rPr lang="en-GB" dirty="0" smtClean="0"/>
              <a:t>sites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Another approach is to map out the network of relevant websites relating to a </a:t>
            </a:r>
            <a:r>
              <a:rPr lang="en-GB" dirty="0" smtClean="0"/>
              <a:t>topic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 err="1"/>
              <a:t>TouchGraph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www.touchgraph.com</a:t>
            </a:r>
            <a:r>
              <a:rPr lang="en-GB" dirty="0"/>
              <a:t>) allows you to input a search term and will then display a network of sites which contain information on that topic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Selecting a node will display a link to the article on the </a:t>
            </a:r>
            <a:r>
              <a:rPr lang="en-GB" dirty="0" smtClean="0"/>
              <a:t>site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408B8-9983-45C1-AA96-7E0AC2FB1C71}" type="slidenum">
              <a:rPr lang="en-GB"/>
              <a:pPr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43" y="0"/>
            <a:ext cx="8015632" cy="666936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5148064" cy="365125"/>
          </a:xfrm>
          <a:prstGeom prst="rect">
            <a:avLst/>
          </a:prstGeom>
        </p:spPr>
        <p:txBody>
          <a:bodyPr/>
          <a:lstStyle/>
          <a:p>
            <a:r>
              <a:rPr lang="en-GB" dirty="0" smtClean="0">
                <a:hlinkClick r:id="rId3"/>
              </a:rPr>
              <a:t>www.touchgraph.com</a:t>
            </a:r>
            <a:r>
              <a:rPr lang="en-GB" dirty="0" smtClean="0"/>
              <a:t> – Data Visualisation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Tree Structures</a:t>
            </a:r>
          </a:p>
        </p:txBody>
      </p:sp>
      <p:sp>
        <p:nvSpPr>
          <p:cNvPr id="402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52451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All of the previous approaches can be used with networks that contain loops</a:t>
            </a:r>
          </a:p>
          <a:p>
            <a:pPr>
              <a:lnSpc>
                <a:spcPct val="90000"/>
              </a:lnSpc>
            </a:pPr>
            <a:r>
              <a:rPr lang="en-GB" dirty="0"/>
              <a:t>The other form of connected data is represented by tree structures</a:t>
            </a:r>
          </a:p>
          <a:p>
            <a:pPr>
              <a:lnSpc>
                <a:spcPct val="90000"/>
              </a:lnSpc>
            </a:pPr>
            <a:r>
              <a:rPr lang="en-GB" dirty="0"/>
              <a:t>Examples of tree structures include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Organisational hierarchies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‘Normal’ directory structures</a:t>
            </a:r>
          </a:p>
          <a:p>
            <a:pPr>
              <a:lnSpc>
                <a:spcPct val="90000"/>
              </a:lnSpc>
            </a:pPr>
            <a:r>
              <a:rPr lang="en-GB" dirty="0"/>
              <a:t>Trees are drawn from the </a:t>
            </a:r>
            <a:r>
              <a:rPr lang="en-GB" i="1" dirty="0"/>
              <a:t>root node</a:t>
            </a:r>
            <a:r>
              <a:rPr lang="en-GB" dirty="0"/>
              <a:t> down to the </a:t>
            </a:r>
            <a:r>
              <a:rPr lang="en-GB" i="1" dirty="0"/>
              <a:t>target node</a:t>
            </a:r>
            <a:r>
              <a:rPr lang="en-GB" dirty="0"/>
              <a:t>, and often refer to </a:t>
            </a:r>
            <a:r>
              <a:rPr lang="en-GB" i="1" dirty="0"/>
              <a:t>parent</a:t>
            </a:r>
            <a:r>
              <a:rPr lang="en-GB" dirty="0"/>
              <a:t>, </a:t>
            </a:r>
            <a:r>
              <a:rPr lang="en-GB" i="1" dirty="0"/>
              <a:t>sibling </a:t>
            </a:r>
            <a:r>
              <a:rPr lang="en-GB" dirty="0"/>
              <a:t>and</a:t>
            </a:r>
            <a:r>
              <a:rPr lang="en-GB" i="1" dirty="0"/>
              <a:t> child </a:t>
            </a:r>
            <a:r>
              <a:rPr lang="en-GB" dirty="0"/>
              <a:t>nodes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09C72-9086-47B2-B153-33C408652943}" type="slidenum">
              <a:rPr lang="en-GB"/>
              <a:pPr/>
              <a:t>23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0AD9E-2600-4A6D-B365-622488BCF29D}" type="slidenum">
              <a:rPr lang="en-GB"/>
              <a:pPr/>
              <a:t>24</a:t>
            </a:fld>
            <a:endParaRPr lang="en-GB"/>
          </a:p>
        </p:txBody>
      </p:sp>
      <p:sp>
        <p:nvSpPr>
          <p:cNvPr id="39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03460" name="Oval 4"/>
          <p:cNvSpPr>
            <a:spLocks noChangeArrowheads="1"/>
          </p:cNvSpPr>
          <p:nvPr/>
        </p:nvSpPr>
        <p:spPr bwMode="auto">
          <a:xfrm>
            <a:off x="3203575" y="5492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1" name="Oval 5"/>
          <p:cNvSpPr>
            <a:spLocks noChangeArrowheads="1"/>
          </p:cNvSpPr>
          <p:nvPr/>
        </p:nvSpPr>
        <p:spPr bwMode="auto">
          <a:xfrm>
            <a:off x="3203575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2" name="Oval 6"/>
          <p:cNvSpPr>
            <a:spLocks noChangeArrowheads="1"/>
          </p:cNvSpPr>
          <p:nvPr/>
        </p:nvSpPr>
        <p:spPr bwMode="auto">
          <a:xfrm>
            <a:off x="4284663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3" name="Oval 7"/>
          <p:cNvSpPr>
            <a:spLocks noChangeArrowheads="1"/>
          </p:cNvSpPr>
          <p:nvPr/>
        </p:nvSpPr>
        <p:spPr bwMode="auto">
          <a:xfrm>
            <a:off x="3276600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7" name="Oval 11"/>
          <p:cNvSpPr>
            <a:spLocks noChangeArrowheads="1"/>
          </p:cNvSpPr>
          <p:nvPr/>
        </p:nvSpPr>
        <p:spPr bwMode="auto">
          <a:xfrm>
            <a:off x="4284663" y="53006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8" name="Oval 12"/>
          <p:cNvSpPr>
            <a:spLocks noChangeArrowheads="1"/>
          </p:cNvSpPr>
          <p:nvPr/>
        </p:nvSpPr>
        <p:spPr bwMode="auto">
          <a:xfrm>
            <a:off x="3132138" y="53006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9" name="Oval 13"/>
          <p:cNvSpPr>
            <a:spLocks noChangeArrowheads="1"/>
          </p:cNvSpPr>
          <p:nvPr/>
        </p:nvSpPr>
        <p:spPr bwMode="auto">
          <a:xfrm>
            <a:off x="4284663" y="40052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0" name="Oval 14"/>
          <p:cNvSpPr>
            <a:spLocks noChangeArrowheads="1"/>
          </p:cNvSpPr>
          <p:nvPr/>
        </p:nvSpPr>
        <p:spPr bwMode="auto">
          <a:xfrm>
            <a:off x="5435600" y="40052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1" name="Oval 15"/>
          <p:cNvSpPr>
            <a:spLocks noChangeArrowheads="1"/>
          </p:cNvSpPr>
          <p:nvPr/>
        </p:nvSpPr>
        <p:spPr bwMode="auto">
          <a:xfrm>
            <a:off x="5364163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2" name="Oval 16"/>
          <p:cNvSpPr>
            <a:spLocks noChangeArrowheads="1"/>
          </p:cNvSpPr>
          <p:nvPr/>
        </p:nvSpPr>
        <p:spPr bwMode="auto">
          <a:xfrm>
            <a:off x="4284663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403475" name="Oval 19"/>
          <p:cNvSpPr>
            <a:spLocks noChangeArrowheads="1"/>
          </p:cNvSpPr>
          <p:nvPr/>
        </p:nvSpPr>
        <p:spPr bwMode="auto">
          <a:xfrm>
            <a:off x="2268538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cxnSp>
        <p:nvCxnSpPr>
          <p:cNvPr id="403476" name="AutoShape 20"/>
          <p:cNvCxnSpPr>
            <a:cxnSpLocks noChangeShapeType="1"/>
            <a:stCxn id="403460" idx="3"/>
            <a:endCxn id="403475" idx="7"/>
          </p:cNvCxnSpPr>
          <p:nvPr/>
        </p:nvCxnSpPr>
        <p:spPr bwMode="auto">
          <a:xfrm flipH="1">
            <a:off x="2636838" y="917575"/>
            <a:ext cx="630237" cy="558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7" name="AutoShape 21"/>
          <p:cNvCxnSpPr>
            <a:cxnSpLocks noChangeShapeType="1"/>
            <a:stCxn id="403460" idx="4"/>
            <a:endCxn id="403461" idx="0"/>
          </p:cNvCxnSpPr>
          <p:nvPr/>
        </p:nvCxnSpPr>
        <p:spPr bwMode="auto">
          <a:xfrm>
            <a:off x="3419475" y="981075"/>
            <a:ext cx="0" cy="431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8" name="AutoShape 22"/>
          <p:cNvCxnSpPr>
            <a:cxnSpLocks noChangeShapeType="1"/>
            <a:stCxn id="403460" idx="5"/>
            <a:endCxn id="403462" idx="1"/>
          </p:cNvCxnSpPr>
          <p:nvPr/>
        </p:nvCxnSpPr>
        <p:spPr bwMode="auto">
          <a:xfrm>
            <a:off x="3571875" y="917575"/>
            <a:ext cx="776288" cy="558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9" name="AutoShape 23"/>
          <p:cNvCxnSpPr>
            <a:cxnSpLocks noChangeShapeType="1"/>
            <a:stCxn id="403462" idx="3"/>
            <a:endCxn id="403463" idx="7"/>
          </p:cNvCxnSpPr>
          <p:nvPr/>
        </p:nvCxnSpPr>
        <p:spPr bwMode="auto">
          <a:xfrm flipH="1">
            <a:off x="3644900" y="1781175"/>
            <a:ext cx="703263" cy="1063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0" name="AutoShape 24"/>
          <p:cNvCxnSpPr>
            <a:cxnSpLocks noChangeShapeType="1"/>
            <a:stCxn id="403462" idx="4"/>
            <a:endCxn id="403472" idx="0"/>
          </p:cNvCxnSpPr>
          <p:nvPr/>
        </p:nvCxnSpPr>
        <p:spPr bwMode="auto">
          <a:xfrm>
            <a:off x="4500563" y="1844675"/>
            <a:ext cx="0" cy="936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1" name="AutoShape 25"/>
          <p:cNvCxnSpPr>
            <a:cxnSpLocks noChangeShapeType="1"/>
            <a:stCxn id="403462" idx="5"/>
            <a:endCxn id="403471" idx="1"/>
          </p:cNvCxnSpPr>
          <p:nvPr/>
        </p:nvCxnSpPr>
        <p:spPr bwMode="auto">
          <a:xfrm>
            <a:off x="4652963" y="1781175"/>
            <a:ext cx="774700" cy="1063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2" name="AutoShape 26"/>
          <p:cNvCxnSpPr>
            <a:cxnSpLocks noChangeShapeType="1"/>
            <a:stCxn id="403472" idx="5"/>
            <a:endCxn id="403470" idx="1"/>
          </p:cNvCxnSpPr>
          <p:nvPr/>
        </p:nvCxnSpPr>
        <p:spPr bwMode="auto">
          <a:xfrm>
            <a:off x="4652963" y="3149600"/>
            <a:ext cx="846137" cy="9191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3" name="AutoShape 27"/>
          <p:cNvCxnSpPr>
            <a:cxnSpLocks noChangeShapeType="1"/>
            <a:stCxn id="403472" idx="4"/>
            <a:endCxn id="403469" idx="0"/>
          </p:cNvCxnSpPr>
          <p:nvPr/>
        </p:nvCxnSpPr>
        <p:spPr bwMode="auto">
          <a:xfrm>
            <a:off x="4500563" y="3213100"/>
            <a:ext cx="0" cy="7921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4" name="AutoShape 28"/>
          <p:cNvCxnSpPr>
            <a:cxnSpLocks noChangeShapeType="1"/>
            <a:stCxn id="403469" idx="4"/>
            <a:endCxn id="403467" idx="0"/>
          </p:cNvCxnSpPr>
          <p:nvPr/>
        </p:nvCxnSpPr>
        <p:spPr bwMode="auto">
          <a:xfrm>
            <a:off x="4500563" y="4437063"/>
            <a:ext cx="0" cy="863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5" name="AutoShape 29"/>
          <p:cNvCxnSpPr>
            <a:cxnSpLocks noChangeShapeType="1"/>
            <a:stCxn id="403469" idx="3"/>
            <a:endCxn id="403468" idx="7"/>
          </p:cNvCxnSpPr>
          <p:nvPr/>
        </p:nvCxnSpPr>
        <p:spPr bwMode="auto">
          <a:xfrm flipH="1">
            <a:off x="3500438" y="4373563"/>
            <a:ext cx="847725" cy="990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sp>
        <p:nvSpPr>
          <p:cNvPr id="403486" name="Text Box 30"/>
          <p:cNvSpPr txBox="1">
            <a:spLocks noChangeArrowheads="1"/>
          </p:cNvSpPr>
          <p:nvPr/>
        </p:nvSpPr>
        <p:spPr bwMode="auto">
          <a:xfrm>
            <a:off x="4672013" y="2708275"/>
            <a:ext cx="40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b="1" i="0"/>
              <a:t>A</a:t>
            </a:r>
          </a:p>
        </p:txBody>
      </p:sp>
      <p:sp>
        <p:nvSpPr>
          <p:cNvPr id="403487" name="Text Box 31"/>
          <p:cNvSpPr txBox="1">
            <a:spLocks noChangeArrowheads="1"/>
          </p:cNvSpPr>
          <p:nvPr/>
        </p:nvSpPr>
        <p:spPr bwMode="auto">
          <a:xfrm>
            <a:off x="5148263" y="476250"/>
            <a:ext cx="3101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Designated root node</a:t>
            </a:r>
          </a:p>
        </p:txBody>
      </p:sp>
      <p:sp>
        <p:nvSpPr>
          <p:cNvPr id="403489" name="Text Box 33"/>
          <p:cNvSpPr txBox="1">
            <a:spLocks noChangeArrowheads="1"/>
          </p:cNvSpPr>
          <p:nvPr/>
        </p:nvSpPr>
        <p:spPr bwMode="auto">
          <a:xfrm>
            <a:off x="6372225" y="4868863"/>
            <a:ext cx="15065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Child of A</a:t>
            </a:r>
          </a:p>
        </p:txBody>
      </p:sp>
      <p:sp>
        <p:nvSpPr>
          <p:cNvPr id="403490" name="Text Box 34"/>
          <p:cNvSpPr txBox="1">
            <a:spLocks noChangeArrowheads="1"/>
          </p:cNvSpPr>
          <p:nvPr/>
        </p:nvSpPr>
        <p:spPr bwMode="auto">
          <a:xfrm>
            <a:off x="5724525" y="1700213"/>
            <a:ext cx="3101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 i="0"/>
              <a:t>Parent of A</a:t>
            </a:r>
          </a:p>
        </p:txBody>
      </p:sp>
      <p:sp>
        <p:nvSpPr>
          <p:cNvPr id="403491" name="Text Box 35"/>
          <p:cNvSpPr txBox="1">
            <a:spLocks noChangeArrowheads="1"/>
          </p:cNvSpPr>
          <p:nvPr/>
        </p:nvSpPr>
        <p:spPr bwMode="auto">
          <a:xfrm>
            <a:off x="6805613" y="2636838"/>
            <a:ext cx="1727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Sibling of A</a:t>
            </a:r>
          </a:p>
        </p:txBody>
      </p:sp>
      <p:sp>
        <p:nvSpPr>
          <p:cNvPr id="403492" name="Text Box 36"/>
          <p:cNvSpPr txBox="1">
            <a:spLocks noChangeArrowheads="1"/>
          </p:cNvSpPr>
          <p:nvPr/>
        </p:nvSpPr>
        <p:spPr bwMode="auto">
          <a:xfrm>
            <a:off x="395288" y="4221163"/>
            <a:ext cx="1693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Leaf nodes</a:t>
            </a:r>
          </a:p>
        </p:txBody>
      </p:sp>
      <p:sp>
        <p:nvSpPr>
          <p:cNvPr id="403493" name="Line 37"/>
          <p:cNvSpPr>
            <a:spLocks noChangeShapeType="1"/>
          </p:cNvSpPr>
          <p:nvPr/>
        </p:nvSpPr>
        <p:spPr bwMode="auto">
          <a:xfrm flipH="1">
            <a:off x="3779838" y="692150"/>
            <a:ext cx="12969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4" name="Line 38"/>
          <p:cNvSpPr>
            <a:spLocks noChangeShapeType="1"/>
          </p:cNvSpPr>
          <p:nvPr/>
        </p:nvSpPr>
        <p:spPr bwMode="auto">
          <a:xfrm flipH="1" flipV="1">
            <a:off x="4859338" y="1628775"/>
            <a:ext cx="8651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5" name="Line 39"/>
          <p:cNvSpPr>
            <a:spLocks noChangeShapeType="1"/>
          </p:cNvSpPr>
          <p:nvPr/>
        </p:nvSpPr>
        <p:spPr bwMode="auto">
          <a:xfrm flipH="1">
            <a:off x="5867400" y="2924175"/>
            <a:ext cx="9366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6" name="Line 40"/>
          <p:cNvSpPr>
            <a:spLocks noChangeShapeType="1"/>
          </p:cNvSpPr>
          <p:nvPr/>
        </p:nvSpPr>
        <p:spPr bwMode="auto">
          <a:xfrm flipH="1" flipV="1">
            <a:off x="5867400" y="4508500"/>
            <a:ext cx="504825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7" name="Line 41"/>
          <p:cNvSpPr>
            <a:spLocks noChangeShapeType="1"/>
          </p:cNvSpPr>
          <p:nvPr/>
        </p:nvSpPr>
        <p:spPr bwMode="auto">
          <a:xfrm flipV="1">
            <a:off x="1547813" y="1916113"/>
            <a:ext cx="647700" cy="20177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8" name="Line 42"/>
          <p:cNvSpPr>
            <a:spLocks noChangeShapeType="1"/>
          </p:cNvSpPr>
          <p:nvPr/>
        </p:nvSpPr>
        <p:spPr bwMode="auto">
          <a:xfrm flipV="1">
            <a:off x="1763713" y="1989138"/>
            <a:ext cx="1368425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9" name="Line 43"/>
          <p:cNvSpPr>
            <a:spLocks noChangeShapeType="1"/>
          </p:cNvSpPr>
          <p:nvPr/>
        </p:nvSpPr>
        <p:spPr bwMode="auto">
          <a:xfrm flipV="1">
            <a:off x="2195513" y="3213100"/>
            <a:ext cx="10810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501" name="Text Box 45"/>
          <p:cNvSpPr txBox="1">
            <a:spLocks noChangeArrowheads="1"/>
          </p:cNvSpPr>
          <p:nvPr/>
        </p:nvSpPr>
        <p:spPr bwMode="auto">
          <a:xfrm>
            <a:off x="5219700" y="6092825"/>
            <a:ext cx="1693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Leaf nodes</a:t>
            </a:r>
          </a:p>
        </p:txBody>
      </p:sp>
      <p:sp>
        <p:nvSpPr>
          <p:cNvPr id="403502" name="Line 46"/>
          <p:cNvSpPr>
            <a:spLocks noChangeShapeType="1"/>
          </p:cNvSpPr>
          <p:nvPr/>
        </p:nvSpPr>
        <p:spPr bwMode="auto">
          <a:xfrm flipH="1" flipV="1">
            <a:off x="3563938" y="5734050"/>
            <a:ext cx="15843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503" name="Line 47"/>
          <p:cNvSpPr>
            <a:spLocks noChangeShapeType="1"/>
          </p:cNvSpPr>
          <p:nvPr/>
        </p:nvSpPr>
        <p:spPr bwMode="auto">
          <a:xfrm flipH="1" flipV="1">
            <a:off x="4859338" y="5661025"/>
            <a:ext cx="5048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Cone Trees</a:t>
            </a:r>
          </a:p>
        </p:txBody>
      </p:sp>
      <p:sp>
        <p:nvSpPr>
          <p:cNvPr id="404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en-GB"/>
              <a:t>Tree graphs take up a lot of space</a:t>
            </a:r>
          </a:p>
          <a:p>
            <a:r>
              <a:rPr lang="en-GB"/>
              <a:t>Imagine a flat tree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A two-dimensional view of the data arranged in a cone is easier to handle</a:t>
            </a:r>
          </a:p>
        </p:txBody>
      </p:sp>
      <p:sp>
        <p:nvSpPr>
          <p:cNvPr id="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AE194-5553-4969-981E-DE997AF6F04E}" type="slidenum">
              <a:rPr lang="en-GB"/>
              <a:pPr/>
              <a:t>25</a:t>
            </a:fld>
            <a:endParaRPr lang="en-GB"/>
          </a:p>
        </p:txBody>
      </p:sp>
      <p:sp>
        <p:nvSpPr>
          <p:cNvPr id="37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04484" name="Oval 4"/>
          <p:cNvSpPr>
            <a:spLocks noChangeArrowheads="1"/>
          </p:cNvSpPr>
          <p:nvPr/>
        </p:nvSpPr>
        <p:spPr bwMode="auto">
          <a:xfrm>
            <a:off x="14033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5" name="Oval 5"/>
          <p:cNvSpPr>
            <a:spLocks noChangeArrowheads="1"/>
          </p:cNvSpPr>
          <p:nvPr/>
        </p:nvSpPr>
        <p:spPr bwMode="auto">
          <a:xfrm>
            <a:off x="5435600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6" name="Oval 6"/>
          <p:cNvSpPr>
            <a:spLocks noChangeArrowheads="1"/>
          </p:cNvSpPr>
          <p:nvPr/>
        </p:nvSpPr>
        <p:spPr bwMode="auto">
          <a:xfrm>
            <a:off x="4572000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7" name="Oval 7"/>
          <p:cNvSpPr>
            <a:spLocks noChangeArrowheads="1"/>
          </p:cNvSpPr>
          <p:nvPr/>
        </p:nvSpPr>
        <p:spPr bwMode="auto">
          <a:xfrm>
            <a:off x="3635375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8" name="Oval 8"/>
          <p:cNvSpPr>
            <a:spLocks noChangeArrowheads="1"/>
          </p:cNvSpPr>
          <p:nvPr/>
        </p:nvSpPr>
        <p:spPr bwMode="auto">
          <a:xfrm>
            <a:off x="2700338" y="3076568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Oval 9"/>
          <p:cNvSpPr>
            <a:spLocks noChangeArrowheads="1"/>
          </p:cNvSpPr>
          <p:nvPr/>
        </p:nvSpPr>
        <p:spPr bwMode="auto">
          <a:xfrm>
            <a:off x="7556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Oval 10"/>
          <p:cNvSpPr>
            <a:spLocks noChangeArrowheads="1"/>
          </p:cNvSpPr>
          <p:nvPr/>
        </p:nvSpPr>
        <p:spPr bwMode="auto">
          <a:xfrm>
            <a:off x="212407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Oval 11"/>
          <p:cNvSpPr>
            <a:spLocks noChangeArrowheads="1"/>
          </p:cNvSpPr>
          <p:nvPr/>
        </p:nvSpPr>
        <p:spPr bwMode="auto">
          <a:xfrm>
            <a:off x="284321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2" name="Oval 12"/>
          <p:cNvSpPr>
            <a:spLocks noChangeArrowheads="1"/>
          </p:cNvSpPr>
          <p:nvPr/>
        </p:nvSpPr>
        <p:spPr bwMode="auto">
          <a:xfrm>
            <a:off x="363537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3" name="Oval 13"/>
          <p:cNvSpPr>
            <a:spLocks noChangeArrowheads="1"/>
          </p:cNvSpPr>
          <p:nvPr/>
        </p:nvSpPr>
        <p:spPr bwMode="auto">
          <a:xfrm>
            <a:off x="435610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4" name="Oval 14"/>
          <p:cNvSpPr>
            <a:spLocks noChangeArrowheads="1"/>
          </p:cNvSpPr>
          <p:nvPr/>
        </p:nvSpPr>
        <p:spPr bwMode="auto">
          <a:xfrm>
            <a:off x="507682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6" name="Oval 16"/>
          <p:cNvSpPr>
            <a:spLocks noChangeArrowheads="1"/>
          </p:cNvSpPr>
          <p:nvPr/>
        </p:nvSpPr>
        <p:spPr bwMode="auto">
          <a:xfrm>
            <a:off x="579596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7" name="Oval 17"/>
          <p:cNvSpPr>
            <a:spLocks noChangeArrowheads="1"/>
          </p:cNvSpPr>
          <p:nvPr/>
        </p:nvSpPr>
        <p:spPr bwMode="auto">
          <a:xfrm>
            <a:off x="644366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8" name="Oval 18"/>
          <p:cNvSpPr>
            <a:spLocks noChangeArrowheads="1"/>
          </p:cNvSpPr>
          <p:nvPr/>
        </p:nvSpPr>
        <p:spPr bwMode="auto">
          <a:xfrm>
            <a:off x="70929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9" name="Oval 19"/>
          <p:cNvSpPr>
            <a:spLocks noChangeArrowheads="1"/>
          </p:cNvSpPr>
          <p:nvPr/>
        </p:nvSpPr>
        <p:spPr bwMode="auto">
          <a:xfrm>
            <a:off x="77406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500" name="Oval 20"/>
          <p:cNvSpPr>
            <a:spLocks noChangeArrowheads="1"/>
          </p:cNvSpPr>
          <p:nvPr/>
        </p:nvSpPr>
        <p:spPr bwMode="auto">
          <a:xfrm>
            <a:off x="831691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501" name="Oval 21"/>
          <p:cNvSpPr>
            <a:spLocks noChangeArrowheads="1"/>
          </p:cNvSpPr>
          <p:nvPr/>
        </p:nvSpPr>
        <p:spPr bwMode="auto">
          <a:xfrm>
            <a:off x="4140200" y="24288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cxnSp>
        <p:nvCxnSpPr>
          <p:cNvPr id="404502" name="AutoShape 22"/>
          <p:cNvCxnSpPr>
            <a:cxnSpLocks noChangeShapeType="1"/>
            <a:stCxn id="404501" idx="3"/>
            <a:endCxn id="404488" idx="0"/>
          </p:cNvCxnSpPr>
          <p:nvPr/>
        </p:nvCxnSpPr>
        <p:spPr bwMode="auto">
          <a:xfrm flipH="1">
            <a:off x="2881313" y="2735256"/>
            <a:ext cx="1311275" cy="3413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3" name="AutoShape 23"/>
          <p:cNvCxnSpPr>
            <a:cxnSpLocks noChangeShapeType="1"/>
            <a:stCxn id="404501" idx="4"/>
            <a:endCxn id="404487" idx="7"/>
          </p:cNvCxnSpPr>
          <p:nvPr/>
        </p:nvCxnSpPr>
        <p:spPr bwMode="auto">
          <a:xfrm flipH="1">
            <a:off x="3943350" y="2787643"/>
            <a:ext cx="377825" cy="3413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4" name="AutoShape 24"/>
          <p:cNvCxnSpPr>
            <a:cxnSpLocks noChangeShapeType="1"/>
            <a:stCxn id="404501" idx="4"/>
            <a:endCxn id="404486" idx="1"/>
          </p:cNvCxnSpPr>
          <p:nvPr/>
        </p:nvCxnSpPr>
        <p:spPr bwMode="auto">
          <a:xfrm>
            <a:off x="4321175" y="2787643"/>
            <a:ext cx="303213" cy="3413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5" name="AutoShape 25"/>
          <p:cNvCxnSpPr>
            <a:cxnSpLocks noChangeShapeType="1"/>
            <a:stCxn id="404501" idx="5"/>
            <a:endCxn id="404485" idx="1"/>
          </p:cNvCxnSpPr>
          <p:nvPr/>
        </p:nvCxnSpPr>
        <p:spPr bwMode="auto">
          <a:xfrm>
            <a:off x="4448175" y="2735256"/>
            <a:ext cx="1039813" cy="3937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6" name="AutoShape 26"/>
          <p:cNvCxnSpPr>
            <a:cxnSpLocks noChangeShapeType="1"/>
            <a:stCxn id="404488" idx="3"/>
            <a:endCxn id="404489" idx="7"/>
          </p:cNvCxnSpPr>
          <p:nvPr/>
        </p:nvCxnSpPr>
        <p:spPr bwMode="auto">
          <a:xfrm flipH="1">
            <a:off x="1063625" y="3382956"/>
            <a:ext cx="1689100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7" name="AutoShape 27"/>
          <p:cNvCxnSpPr>
            <a:cxnSpLocks noChangeShapeType="1"/>
            <a:stCxn id="404488" idx="3"/>
            <a:endCxn id="404484" idx="7"/>
          </p:cNvCxnSpPr>
          <p:nvPr/>
        </p:nvCxnSpPr>
        <p:spPr bwMode="auto">
          <a:xfrm flipH="1">
            <a:off x="1711325" y="3382956"/>
            <a:ext cx="1041400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8" name="AutoShape 28"/>
          <p:cNvCxnSpPr>
            <a:cxnSpLocks noChangeShapeType="1"/>
            <a:stCxn id="404488" idx="4"/>
            <a:endCxn id="404490" idx="7"/>
          </p:cNvCxnSpPr>
          <p:nvPr/>
        </p:nvCxnSpPr>
        <p:spPr bwMode="auto">
          <a:xfrm flipH="1">
            <a:off x="2432050" y="3435343"/>
            <a:ext cx="449263" cy="414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9" name="AutoShape 29"/>
          <p:cNvCxnSpPr>
            <a:cxnSpLocks noChangeShapeType="1"/>
            <a:stCxn id="404488" idx="4"/>
            <a:endCxn id="404491" idx="0"/>
          </p:cNvCxnSpPr>
          <p:nvPr/>
        </p:nvCxnSpPr>
        <p:spPr bwMode="auto">
          <a:xfrm>
            <a:off x="2881313" y="3435343"/>
            <a:ext cx="142875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0" name="AutoShape 30"/>
          <p:cNvCxnSpPr>
            <a:cxnSpLocks noChangeShapeType="1"/>
            <a:stCxn id="404487" idx="4"/>
            <a:endCxn id="404492" idx="0"/>
          </p:cNvCxnSpPr>
          <p:nvPr/>
        </p:nvCxnSpPr>
        <p:spPr bwMode="auto">
          <a:xfrm>
            <a:off x="3816350" y="3435343"/>
            <a:ext cx="0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1" name="AutoShape 31"/>
          <p:cNvCxnSpPr>
            <a:cxnSpLocks noChangeShapeType="1"/>
            <a:stCxn id="404487" idx="4"/>
            <a:endCxn id="404493" idx="1"/>
          </p:cNvCxnSpPr>
          <p:nvPr/>
        </p:nvCxnSpPr>
        <p:spPr bwMode="auto">
          <a:xfrm>
            <a:off x="3816350" y="3435343"/>
            <a:ext cx="592138" cy="414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2" name="AutoShape 32"/>
          <p:cNvCxnSpPr>
            <a:cxnSpLocks noChangeShapeType="1"/>
            <a:stCxn id="404486" idx="4"/>
            <a:endCxn id="404494" idx="0"/>
          </p:cNvCxnSpPr>
          <p:nvPr/>
        </p:nvCxnSpPr>
        <p:spPr bwMode="auto">
          <a:xfrm>
            <a:off x="4752975" y="3435343"/>
            <a:ext cx="504825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3" name="AutoShape 33"/>
          <p:cNvCxnSpPr>
            <a:cxnSpLocks noChangeShapeType="1"/>
            <a:stCxn id="404486" idx="5"/>
            <a:endCxn id="404496" idx="1"/>
          </p:cNvCxnSpPr>
          <p:nvPr/>
        </p:nvCxnSpPr>
        <p:spPr bwMode="auto">
          <a:xfrm>
            <a:off x="4879975" y="3382956"/>
            <a:ext cx="968375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4" name="AutoShape 34"/>
          <p:cNvCxnSpPr>
            <a:cxnSpLocks noChangeShapeType="1"/>
            <a:stCxn id="404485" idx="5"/>
            <a:endCxn id="404497" idx="1"/>
          </p:cNvCxnSpPr>
          <p:nvPr/>
        </p:nvCxnSpPr>
        <p:spPr bwMode="auto">
          <a:xfrm>
            <a:off x="5743575" y="3382956"/>
            <a:ext cx="752475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5" name="AutoShape 35"/>
          <p:cNvCxnSpPr>
            <a:cxnSpLocks noChangeShapeType="1"/>
            <a:stCxn id="404485" idx="5"/>
            <a:endCxn id="404498" idx="1"/>
          </p:cNvCxnSpPr>
          <p:nvPr/>
        </p:nvCxnSpPr>
        <p:spPr bwMode="auto">
          <a:xfrm>
            <a:off x="5743575" y="3382956"/>
            <a:ext cx="1401763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6" name="AutoShape 36"/>
          <p:cNvCxnSpPr>
            <a:cxnSpLocks noChangeShapeType="1"/>
            <a:stCxn id="404485" idx="5"/>
            <a:endCxn id="404499" idx="1"/>
          </p:cNvCxnSpPr>
          <p:nvPr/>
        </p:nvCxnSpPr>
        <p:spPr bwMode="auto">
          <a:xfrm>
            <a:off x="5743575" y="3382956"/>
            <a:ext cx="2049463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7" name="AutoShape 37"/>
          <p:cNvCxnSpPr>
            <a:cxnSpLocks noChangeShapeType="1"/>
            <a:stCxn id="404485" idx="5"/>
            <a:endCxn id="404500" idx="0"/>
          </p:cNvCxnSpPr>
          <p:nvPr/>
        </p:nvCxnSpPr>
        <p:spPr bwMode="auto">
          <a:xfrm>
            <a:off x="5743575" y="3382956"/>
            <a:ext cx="2754313" cy="414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C121-B885-4092-AEE0-B4B6F2ADF622}" type="slidenum">
              <a:rPr lang="en-GB"/>
              <a:pPr/>
              <a:t>26</a:t>
            </a:fld>
            <a:endParaRPr lang="en-GB"/>
          </a:p>
        </p:txBody>
      </p:sp>
      <p:pic>
        <p:nvPicPr>
          <p:cNvPr id="2052" name="Picture 4" descr="http://www.infovis.net/imagenes/T1_N173_A1014_ConeTreeInteractionsV5N2MarzoAbril98p11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1000" contras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92" y="188640"/>
            <a:ext cx="8795196" cy="654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Tree Maps</a:t>
            </a:r>
          </a:p>
        </p:txBody>
      </p:sp>
      <p:sp>
        <p:nvSpPr>
          <p:cNvPr id="405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Tree maps allow the structure of a tree to be spread across the entire area of a page or screen</a:t>
            </a:r>
          </a:p>
          <a:p>
            <a:r>
              <a:rPr lang="en-GB"/>
              <a:t>A large rectangle represents the root node</a:t>
            </a:r>
          </a:p>
          <a:p>
            <a:r>
              <a:rPr lang="en-GB"/>
              <a:t>This is then divided into sections representing the second generation nodes</a:t>
            </a:r>
          </a:p>
          <a:p>
            <a:r>
              <a:rPr lang="en-GB"/>
              <a:t>Each second generation node is divided into sections for the third generation nodes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AF0E8-A0EE-4F0B-8EAF-65C3F24DD0CF}" type="slidenum">
              <a:rPr lang="en-GB"/>
              <a:pPr/>
              <a:t>27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A69D7-44BB-4A30-A511-973652AB00E1}" type="slidenum">
              <a:rPr lang="en-GB"/>
              <a:pPr/>
              <a:t>28</a:t>
            </a:fld>
            <a:endParaRPr lang="en-GB"/>
          </a:p>
        </p:txBody>
      </p:sp>
      <p:sp>
        <p:nvSpPr>
          <p:cNvPr id="406543" name="Rectangle 15"/>
          <p:cNvSpPr>
            <a:spLocks noChangeArrowheads="1"/>
          </p:cNvSpPr>
          <p:nvPr/>
        </p:nvSpPr>
        <p:spPr bwMode="auto">
          <a:xfrm>
            <a:off x="539750" y="2781300"/>
            <a:ext cx="8280400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6589" name="Group 61"/>
          <p:cNvGrpSpPr>
            <a:grpSpLocks/>
          </p:cNvGrpSpPr>
          <p:nvPr/>
        </p:nvGrpSpPr>
        <p:grpSpPr bwMode="auto">
          <a:xfrm>
            <a:off x="684213" y="3141663"/>
            <a:ext cx="7991475" cy="3095625"/>
            <a:chOff x="431" y="1979"/>
            <a:chExt cx="5034" cy="1950"/>
          </a:xfrm>
        </p:grpSpPr>
        <p:sp>
          <p:nvSpPr>
            <p:cNvPr id="406544" name="Rectangle 16"/>
            <p:cNvSpPr>
              <a:spLocks noChangeArrowheads="1"/>
            </p:cNvSpPr>
            <p:nvPr/>
          </p:nvSpPr>
          <p:spPr bwMode="auto">
            <a:xfrm>
              <a:off x="431" y="1979"/>
              <a:ext cx="861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5" name="Rectangle 17"/>
            <p:cNvSpPr>
              <a:spLocks noChangeArrowheads="1"/>
            </p:cNvSpPr>
            <p:nvPr/>
          </p:nvSpPr>
          <p:spPr bwMode="auto">
            <a:xfrm>
              <a:off x="1383" y="1979"/>
              <a:ext cx="635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6" name="Rectangle 18"/>
            <p:cNvSpPr>
              <a:spLocks noChangeArrowheads="1"/>
            </p:cNvSpPr>
            <p:nvPr/>
          </p:nvSpPr>
          <p:spPr bwMode="auto">
            <a:xfrm>
              <a:off x="2109" y="1979"/>
              <a:ext cx="2359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7" name="Rectangle 19"/>
            <p:cNvSpPr>
              <a:spLocks noChangeArrowheads="1"/>
            </p:cNvSpPr>
            <p:nvPr/>
          </p:nvSpPr>
          <p:spPr bwMode="auto">
            <a:xfrm>
              <a:off x="4558" y="1979"/>
              <a:ext cx="907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90" name="Group 62"/>
          <p:cNvGrpSpPr>
            <a:grpSpLocks/>
          </p:cNvGrpSpPr>
          <p:nvPr/>
        </p:nvGrpSpPr>
        <p:grpSpPr bwMode="auto">
          <a:xfrm>
            <a:off x="3492500" y="3644900"/>
            <a:ext cx="3455988" cy="2520950"/>
            <a:chOff x="2200" y="2296"/>
            <a:chExt cx="2177" cy="1588"/>
          </a:xfrm>
        </p:grpSpPr>
        <p:sp>
          <p:nvSpPr>
            <p:cNvPr id="406548" name="Rectangle 20"/>
            <p:cNvSpPr>
              <a:spLocks noChangeArrowheads="1"/>
            </p:cNvSpPr>
            <p:nvPr/>
          </p:nvSpPr>
          <p:spPr bwMode="auto">
            <a:xfrm>
              <a:off x="2200" y="2296"/>
              <a:ext cx="226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9" name="Rectangle 21"/>
            <p:cNvSpPr>
              <a:spLocks noChangeArrowheads="1"/>
            </p:cNvSpPr>
            <p:nvPr/>
          </p:nvSpPr>
          <p:spPr bwMode="auto">
            <a:xfrm>
              <a:off x="2517" y="2296"/>
              <a:ext cx="227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0" name="Rectangle 22"/>
            <p:cNvSpPr>
              <a:spLocks noChangeArrowheads="1"/>
            </p:cNvSpPr>
            <p:nvPr/>
          </p:nvSpPr>
          <p:spPr bwMode="auto">
            <a:xfrm>
              <a:off x="2835" y="2296"/>
              <a:ext cx="227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1" name="Rectangle 23"/>
            <p:cNvSpPr>
              <a:spLocks noChangeArrowheads="1"/>
            </p:cNvSpPr>
            <p:nvPr/>
          </p:nvSpPr>
          <p:spPr bwMode="auto">
            <a:xfrm>
              <a:off x="3152" y="2296"/>
              <a:ext cx="1225" cy="1543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91" name="Group 63"/>
          <p:cNvGrpSpPr>
            <a:grpSpLocks/>
          </p:cNvGrpSpPr>
          <p:nvPr/>
        </p:nvGrpSpPr>
        <p:grpSpPr bwMode="auto">
          <a:xfrm>
            <a:off x="5219700" y="4149725"/>
            <a:ext cx="1512888" cy="1728788"/>
            <a:chOff x="3288" y="2614"/>
            <a:chExt cx="953" cy="1089"/>
          </a:xfrm>
        </p:grpSpPr>
        <p:sp>
          <p:nvSpPr>
            <p:cNvPr id="406552" name="Rectangle 24"/>
            <p:cNvSpPr>
              <a:spLocks noChangeArrowheads="1"/>
            </p:cNvSpPr>
            <p:nvPr/>
          </p:nvSpPr>
          <p:spPr bwMode="auto">
            <a:xfrm>
              <a:off x="3288" y="2614"/>
              <a:ext cx="363" cy="108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3" name="Rectangle 25"/>
            <p:cNvSpPr>
              <a:spLocks noChangeArrowheads="1"/>
            </p:cNvSpPr>
            <p:nvPr/>
          </p:nvSpPr>
          <p:spPr bwMode="auto">
            <a:xfrm>
              <a:off x="3878" y="2614"/>
              <a:ext cx="363" cy="108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65" name="Group 37"/>
          <p:cNvGrpSpPr>
            <a:grpSpLocks/>
          </p:cNvGrpSpPr>
          <p:nvPr/>
        </p:nvGrpSpPr>
        <p:grpSpPr bwMode="auto">
          <a:xfrm>
            <a:off x="1042988" y="2565400"/>
            <a:ext cx="7129462" cy="1800225"/>
            <a:chOff x="657" y="1616"/>
            <a:chExt cx="4491" cy="1134"/>
          </a:xfrm>
        </p:grpSpPr>
        <p:sp>
          <p:nvSpPr>
            <p:cNvPr id="406532" name="Oval 4"/>
            <p:cNvSpPr>
              <a:spLocks noChangeArrowheads="1"/>
            </p:cNvSpPr>
            <p:nvPr/>
          </p:nvSpPr>
          <p:spPr bwMode="auto">
            <a:xfrm>
              <a:off x="2653" y="1616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3" name="Oval 5"/>
            <p:cNvSpPr>
              <a:spLocks noChangeArrowheads="1"/>
            </p:cNvSpPr>
            <p:nvPr/>
          </p:nvSpPr>
          <p:spPr bwMode="auto">
            <a:xfrm>
              <a:off x="657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4" name="Oval 6"/>
            <p:cNvSpPr>
              <a:spLocks noChangeArrowheads="1"/>
            </p:cNvSpPr>
            <p:nvPr/>
          </p:nvSpPr>
          <p:spPr bwMode="auto">
            <a:xfrm>
              <a:off x="1565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5" name="Oval 7"/>
            <p:cNvSpPr>
              <a:spLocks noChangeArrowheads="1"/>
            </p:cNvSpPr>
            <p:nvPr/>
          </p:nvSpPr>
          <p:spPr bwMode="auto">
            <a:xfrm>
              <a:off x="3152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6" name="Oval 8"/>
            <p:cNvSpPr>
              <a:spLocks noChangeArrowheads="1"/>
            </p:cNvSpPr>
            <p:nvPr/>
          </p:nvSpPr>
          <p:spPr bwMode="auto">
            <a:xfrm>
              <a:off x="4921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7" name="Oval 9"/>
            <p:cNvSpPr>
              <a:spLocks noChangeArrowheads="1"/>
            </p:cNvSpPr>
            <p:nvPr/>
          </p:nvSpPr>
          <p:spPr bwMode="auto">
            <a:xfrm>
              <a:off x="2200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8" name="Oval 10"/>
            <p:cNvSpPr>
              <a:spLocks noChangeArrowheads="1"/>
            </p:cNvSpPr>
            <p:nvPr/>
          </p:nvSpPr>
          <p:spPr bwMode="auto">
            <a:xfrm>
              <a:off x="2517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9" name="Oval 11"/>
            <p:cNvSpPr>
              <a:spLocks noChangeArrowheads="1"/>
            </p:cNvSpPr>
            <p:nvPr/>
          </p:nvSpPr>
          <p:spPr bwMode="auto">
            <a:xfrm>
              <a:off x="2835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0" name="Oval 12"/>
            <p:cNvSpPr>
              <a:spLocks noChangeArrowheads="1"/>
            </p:cNvSpPr>
            <p:nvPr/>
          </p:nvSpPr>
          <p:spPr bwMode="auto">
            <a:xfrm>
              <a:off x="3651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1" name="Oval 13"/>
            <p:cNvSpPr>
              <a:spLocks noChangeArrowheads="1"/>
            </p:cNvSpPr>
            <p:nvPr/>
          </p:nvSpPr>
          <p:spPr bwMode="auto">
            <a:xfrm>
              <a:off x="3334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2" name="Oval 14"/>
            <p:cNvSpPr>
              <a:spLocks noChangeArrowheads="1"/>
            </p:cNvSpPr>
            <p:nvPr/>
          </p:nvSpPr>
          <p:spPr bwMode="auto">
            <a:xfrm>
              <a:off x="3968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6555" name="AutoShape 27"/>
            <p:cNvCxnSpPr>
              <a:cxnSpLocks noChangeShapeType="1"/>
              <a:stCxn id="406532" idx="3"/>
              <a:endCxn id="406534" idx="7"/>
            </p:cNvCxnSpPr>
            <p:nvPr/>
          </p:nvCxnSpPr>
          <p:spPr bwMode="auto">
            <a:xfrm flipH="1">
              <a:off x="1759" y="1810"/>
              <a:ext cx="92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6" name="AutoShape 28"/>
            <p:cNvCxnSpPr>
              <a:cxnSpLocks noChangeShapeType="1"/>
              <a:stCxn id="406532" idx="3"/>
              <a:endCxn id="406533" idx="7"/>
            </p:cNvCxnSpPr>
            <p:nvPr/>
          </p:nvCxnSpPr>
          <p:spPr bwMode="auto">
            <a:xfrm flipH="1">
              <a:off x="851" y="1810"/>
              <a:ext cx="1835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7" name="AutoShape 29"/>
            <p:cNvCxnSpPr>
              <a:cxnSpLocks noChangeShapeType="1"/>
              <a:stCxn id="406532" idx="5"/>
              <a:endCxn id="406535" idx="1"/>
            </p:cNvCxnSpPr>
            <p:nvPr/>
          </p:nvCxnSpPr>
          <p:spPr bwMode="auto">
            <a:xfrm>
              <a:off x="2847" y="1810"/>
              <a:ext cx="338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8" name="AutoShape 30"/>
            <p:cNvCxnSpPr>
              <a:cxnSpLocks noChangeShapeType="1"/>
              <a:stCxn id="406532" idx="5"/>
              <a:endCxn id="406536" idx="1"/>
            </p:cNvCxnSpPr>
            <p:nvPr/>
          </p:nvCxnSpPr>
          <p:spPr bwMode="auto">
            <a:xfrm>
              <a:off x="2847" y="1810"/>
              <a:ext cx="210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9" name="AutoShape 31"/>
            <p:cNvCxnSpPr>
              <a:cxnSpLocks noChangeShapeType="1"/>
              <a:stCxn id="406535" idx="3"/>
              <a:endCxn id="406537" idx="7"/>
            </p:cNvCxnSpPr>
            <p:nvPr/>
          </p:nvCxnSpPr>
          <p:spPr bwMode="auto">
            <a:xfrm flipH="1">
              <a:off x="2394" y="2082"/>
              <a:ext cx="791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0" name="AutoShape 32"/>
            <p:cNvCxnSpPr>
              <a:cxnSpLocks noChangeShapeType="1"/>
              <a:stCxn id="406535" idx="4"/>
              <a:endCxn id="406538" idx="7"/>
            </p:cNvCxnSpPr>
            <p:nvPr/>
          </p:nvCxnSpPr>
          <p:spPr bwMode="auto">
            <a:xfrm flipH="1">
              <a:off x="2711" y="2115"/>
              <a:ext cx="555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1" name="AutoShape 33"/>
            <p:cNvCxnSpPr>
              <a:cxnSpLocks noChangeShapeType="1"/>
              <a:stCxn id="406535" idx="5"/>
              <a:endCxn id="406539" idx="0"/>
            </p:cNvCxnSpPr>
            <p:nvPr/>
          </p:nvCxnSpPr>
          <p:spPr bwMode="auto">
            <a:xfrm flipH="1">
              <a:off x="2949" y="2082"/>
              <a:ext cx="397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2" name="AutoShape 34"/>
            <p:cNvCxnSpPr>
              <a:cxnSpLocks noChangeShapeType="1"/>
              <a:stCxn id="406535" idx="5"/>
              <a:endCxn id="406540" idx="1"/>
            </p:cNvCxnSpPr>
            <p:nvPr/>
          </p:nvCxnSpPr>
          <p:spPr bwMode="auto">
            <a:xfrm>
              <a:off x="3346" y="2082"/>
              <a:ext cx="338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3" name="AutoShape 35"/>
            <p:cNvCxnSpPr>
              <a:cxnSpLocks noChangeShapeType="1"/>
              <a:stCxn id="406540" idx="4"/>
              <a:endCxn id="406541" idx="7"/>
            </p:cNvCxnSpPr>
            <p:nvPr/>
          </p:nvCxnSpPr>
          <p:spPr bwMode="auto">
            <a:xfrm flipH="1">
              <a:off x="3528" y="2432"/>
              <a:ext cx="237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4" name="AutoShape 36"/>
            <p:cNvCxnSpPr>
              <a:cxnSpLocks noChangeShapeType="1"/>
              <a:stCxn id="406540" idx="4"/>
              <a:endCxn id="406542" idx="1"/>
            </p:cNvCxnSpPr>
            <p:nvPr/>
          </p:nvCxnSpPr>
          <p:spPr bwMode="auto">
            <a:xfrm>
              <a:off x="3765" y="2432"/>
              <a:ext cx="236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</p:grpSp>
      <p:grpSp>
        <p:nvGrpSpPr>
          <p:cNvPr id="406566" name="Group 38"/>
          <p:cNvGrpSpPr>
            <a:grpSpLocks/>
          </p:cNvGrpSpPr>
          <p:nvPr/>
        </p:nvGrpSpPr>
        <p:grpSpPr bwMode="auto">
          <a:xfrm>
            <a:off x="1042988" y="549275"/>
            <a:ext cx="7129462" cy="1800225"/>
            <a:chOff x="657" y="1616"/>
            <a:chExt cx="4491" cy="1134"/>
          </a:xfrm>
        </p:grpSpPr>
        <p:sp>
          <p:nvSpPr>
            <p:cNvPr id="406567" name="Oval 39"/>
            <p:cNvSpPr>
              <a:spLocks noChangeArrowheads="1"/>
            </p:cNvSpPr>
            <p:nvPr/>
          </p:nvSpPr>
          <p:spPr bwMode="auto">
            <a:xfrm>
              <a:off x="2653" y="1616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8" name="Oval 40"/>
            <p:cNvSpPr>
              <a:spLocks noChangeArrowheads="1"/>
            </p:cNvSpPr>
            <p:nvPr/>
          </p:nvSpPr>
          <p:spPr bwMode="auto">
            <a:xfrm>
              <a:off x="657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9" name="Oval 41"/>
            <p:cNvSpPr>
              <a:spLocks noChangeArrowheads="1"/>
            </p:cNvSpPr>
            <p:nvPr/>
          </p:nvSpPr>
          <p:spPr bwMode="auto">
            <a:xfrm>
              <a:off x="1565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0" name="Oval 42"/>
            <p:cNvSpPr>
              <a:spLocks noChangeArrowheads="1"/>
            </p:cNvSpPr>
            <p:nvPr/>
          </p:nvSpPr>
          <p:spPr bwMode="auto">
            <a:xfrm>
              <a:off x="3152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1" name="Oval 43"/>
            <p:cNvSpPr>
              <a:spLocks noChangeArrowheads="1"/>
            </p:cNvSpPr>
            <p:nvPr/>
          </p:nvSpPr>
          <p:spPr bwMode="auto">
            <a:xfrm>
              <a:off x="4921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2" name="Oval 44"/>
            <p:cNvSpPr>
              <a:spLocks noChangeArrowheads="1"/>
            </p:cNvSpPr>
            <p:nvPr/>
          </p:nvSpPr>
          <p:spPr bwMode="auto">
            <a:xfrm>
              <a:off x="2200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3" name="Oval 45"/>
            <p:cNvSpPr>
              <a:spLocks noChangeArrowheads="1"/>
            </p:cNvSpPr>
            <p:nvPr/>
          </p:nvSpPr>
          <p:spPr bwMode="auto">
            <a:xfrm>
              <a:off x="2517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4" name="Oval 46"/>
            <p:cNvSpPr>
              <a:spLocks noChangeArrowheads="1"/>
            </p:cNvSpPr>
            <p:nvPr/>
          </p:nvSpPr>
          <p:spPr bwMode="auto">
            <a:xfrm>
              <a:off x="2835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5" name="Oval 47"/>
            <p:cNvSpPr>
              <a:spLocks noChangeArrowheads="1"/>
            </p:cNvSpPr>
            <p:nvPr/>
          </p:nvSpPr>
          <p:spPr bwMode="auto">
            <a:xfrm>
              <a:off x="3651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6" name="Oval 48"/>
            <p:cNvSpPr>
              <a:spLocks noChangeArrowheads="1"/>
            </p:cNvSpPr>
            <p:nvPr/>
          </p:nvSpPr>
          <p:spPr bwMode="auto">
            <a:xfrm>
              <a:off x="3334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7" name="Oval 49"/>
            <p:cNvSpPr>
              <a:spLocks noChangeArrowheads="1"/>
            </p:cNvSpPr>
            <p:nvPr/>
          </p:nvSpPr>
          <p:spPr bwMode="auto">
            <a:xfrm>
              <a:off x="3968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6578" name="AutoShape 50"/>
            <p:cNvCxnSpPr>
              <a:cxnSpLocks noChangeShapeType="1"/>
              <a:stCxn id="406567" idx="3"/>
              <a:endCxn id="406569" idx="7"/>
            </p:cNvCxnSpPr>
            <p:nvPr/>
          </p:nvCxnSpPr>
          <p:spPr bwMode="auto">
            <a:xfrm flipH="1">
              <a:off x="1759" y="1810"/>
              <a:ext cx="92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79" name="AutoShape 51"/>
            <p:cNvCxnSpPr>
              <a:cxnSpLocks noChangeShapeType="1"/>
              <a:stCxn id="406567" idx="3"/>
              <a:endCxn id="406568" idx="7"/>
            </p:cNvCxnSpPr>
            <p:nvPr/>
          </p:nvCxnSpPr>
          <p:spPr bwMode="auto">
            <a:xfrm flipH="1">
              <a:off x="851" y="1810"/>
              <a:ext cx="1835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0" name="AutoShape 52"/>
            <p:cNvCxnSpPr>
              <a:cxnSpLocks noChangeShapeType="1"/>
              <a:stCxn id="406567" idx="5"/>
              <a:endCxn id="406570" idx="1"/>
            </p:cNvCxnSpPr>
            <p:nvPr/>
          </p:nvCxnSpPr>
          <p:spPr bwMode="auto">
            <a:xfrm>
              <a:off x="2847" y="1810"/>
              <a:ext cx="338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1" name="AutoShape 53"/>
            <p:cNvCxnSpPr>
              <a:cxnSpLocks noChangeShapeType="1"/>
              <a:stCxn id="406567" idx="5"/>
              <a:endCxn id="406571" idx="1"/>
            </p:cNvCxnSpPr>
            <p:nvPr/>
          </p:nvCxnSpPr>
          <p:spPr bwMode="auto">
            <a:xfrm>
              <a:off x="2847" y="1810"/>
              <a:ext cx="210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2" name="AutoShape 54"/>
            <p:cNvCxnSpPr>
              <a:cxnSpLocks noChangeShapeType="1"/>
              <a:stCxn id="406570" idx="3"/>
              <a:endCxn id="406572" idx="7"/>
            </p:cNvCxnSpPr>
            <p:nvPr/>
          </p:nvCxnSpPr>
          <p:spPr bwMode="auto">
            <a:xfrm flipH="1">
              <a:off x="2394" y="2082"/>
              <a:ext cx="791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3" name="AutoShape 55"/>
            <p:cNvCxnSpPr>
              <a:cxnSpLocks noChangeShapeType="1"/>
              <a:stCxn id="406570" idx="4"/>
              <a:endCxn id="406573" idx="7"/>
            </p:cNvCxnSpPr>
            <p:nvPr/>
          </p:nvCxnSpPr>
          <p:spPr bwMode="auto">
            <a:xfrm flipH="1">
              <a:off x="2711" y="2115"/>
              <a:ext cx="555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4" name="AutoShape 56"/>
            <p:cNvCxnSpPr>
              <a:cxnSpLocks noChangeShapeType="1"/>
              <a:stCxn id="406570" idx="5"/>
              <a:endCxn id="406574" idx="0"/>
            </p:cNvCxnSpPr>
            <p:nvPr/>
          </p:nvCxnSpPr>
          <p:spPr bwMode="auto">
            <a:xfrm flipH="1">
              <a:off x="2949" y="2082"/>
              <a:ext cx="397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5" name="AutoShape 57"/>
            <p:cNvCxnSpPr>
              <a:cxnSpLocks noChangeShapeType="1"/>
              <a:stCxn id="406570" idx="5"/>
              <a:endCxn id="406575" idx="1"/>
            </p:cNvCxnSpPr>
            <p:nvPr/>
          </p:nvCxnSpPr>
          <p:spPr bwMode="auto">
            <a:xfrm>
              <a:off x="3346" y="2082"/>
              <a:ext cx="338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6" name="AutoShape 58"/>
            <p:cNvCxnSpPr>
              <a:cxnSpLocks noChangeShapeType="1"/>
              <a:stCxn id="406575" idx="4"/>
              <a:endCxn id="406576" idx="7"/>
            </p:cNvCxnSpPr>
            <p:nvPr/>
          </p:nvCxnSpPr>
          <p:spPr bwMode="auto">
            <a:xfrm flipH="1">
              <a:off x="3528" y="2432"/>
              <a:ext cx="237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7" name="AutoShape 59"/>
            <p:cNvCxnSpPr>
              <a:cxnSpLocks noChangeShapeType="1"/>
              <a:stCxn id="406575" idx="4"/>
              <a:endCxn id="406577" idx="1"/>
            </p:cNvCxnSpPr>
            <p:nvPr/>
          </p:nvCxnSpPr>
          <p:spPr bwMode="auto">
            <a:xfrm>
              <a:off x="3765" y="2432"/>
              <a:ext cx="236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4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EB5F3-5E9F-4FEC-9FD1-58F8C1F72B3B}" type="slidenum">
              <a:rPr lang="en-GB"/>
              <a:pPr/>
              <a:t>29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432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Date Placeholder 1"/>
          <p:cNvSpPr txBox="1">
            <a:spLocks/>
          </p:cNvSpPr>
          <p:nvPr/>
        </p:nvSpPr>
        <p:spPr>
          <a:xfrm>
            <a:off x="0" y="6520259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 dirty="0" smtClean="0"/>
              <a:t>Newsmap.jp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1689"/>
            <a:ext cx="8341940" cy="669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8467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Summary</a:t>
            </a:r>
            <a:endParaRPr lang="en-US"/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453080"/>
          </a:xfrm>
        </p:spPr>
        <p:txBody>
          <a:bodyPr/>
          <a:lstStyle/>
          <a:p>
            <a:r>
              <a:rPr lang="en-GB" dirty="0"/>
              <a:t>There are many visualisation problems that require us to show connectivity</a:t>
            </a:r>
          </a:p>
          <a:p>
            <a:r>
              <a:rPr lang="en-GB" dirty="0"/>
              <a:t>These are mathematically described using graph theory</a:t>
            </a:r>
          </a:p>
          <a:p>
            <a:r>
              <a:rPr lang="en-GB" dirty="0"/>
              <a:t>Two basic connections structures to deal with</a:t>
            </a:r>
          </a:p>
          <a:p>
            <a:pPr lvl="1"/>
            <a:r>
              <a:rPr lang="en-GB" dirty="0"/>
              <a:t>General networks (partially- and fully-connected)</a:t>
            </a:r>
          </a:p>
          <a:p>
            <a:pPr lvl="1"/>
            <a:r>
              <a:rPr lang="en-GB" dirty="0"/>
              <a:t>Tree structures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BD37-40E9-431B-AAE4-334A3D45BC32}" type="slidenum">
              <a:rPr lang="en-GB"/>
              <a:pPr/>
              <a:t>31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Next lecture: </a:t>
            </a:r>
            <a:r>
              <a:rPr lang="en-GB" sz="2400" dirty="0" smtClean="0"/>
              <a:t>Case Study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Homework: Read chapter 8 of </a:t>
            </a:r>
            <a:r>
              <a:rPr lang="en-GB" sz="2400" i="1" dirty="0"/>
              <a:t>Information Visualisation</a:t>
            </a:r>
            <a:r>
              <a:rPr lang="en-GB" sz="2400" dirty="0"/>
              <a:t> (Spence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smtClean="0"/>
              <a:t>Watch the Challenger videos on Moodle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E40E-ACA2-4957-A3D6-6733FCD1D06F}" type="slidenum">
              <a:rPr lang="en-GB"/>
              <a:pPr/>
              <a:t>32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4629</TotalTime>
  <Words>1296</Words>
  <Application>Microsoft Office PowerPoint</Application>
  <PresentationFormat>On-screen Show (4:3)</PresentationFormat>
  <Paragraphs>229</Paragraphs>
  <Slides>32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Georgia</vt:lpstr>
      <vt:lpstr>Trebuchet MS</vt:lpstr>
      <vt:lpstr>Wingdings 2</vt:lpstr>
      <vt:lpstr>Nik2013</vt:lpstr>
      <vt:lpstr>Data Visualisation</vt:lpstr>
      <vt:lpstr>Connections</vt:lpstr>
      <vt:lpstr>PowerPoint Presentation</vt:lpstr>
      <vt:lpstr>PowerPoint Presentation</vt:lpstr>
      <vt:lpstr>Connections</vt:lpstr>
      <vt:lpstr>SO-Grams</vt:lpstr>
      <vt:lpstr>Connections</vt:lpstr>
      <vt:lpstr>Graph Theory</vt:lpstr>
      <vt:lpstr>PowerPoint Presentation</vt:lpstr>
      <vt:lpstr>Graph Theory</vt:lpstr>
      <vt:lpstr>General Networks</vt:lpstr>
      <vt:lpstr>US Telephone Network</vt:lpstr>
      <vt:lpstr>US Telephone Network</vt:lpstr>
      <vt:lpstr>PowerPoint Presentation</vt:lpstr>
      <vt:lpstr>PowerPoint Presentation</vt:lpstr>
      <vt:lpstr>NetMaps</vt:lpstr>
      <vt:lpstr>Facebook Friend Wheel</vt:lpstr>
      <vt:lpstr>World Wide Web</vt:lpstr>
      <vt:lpstr>World Wide Web</vt:lpstr>
      <vt:lpstr>World Wide Web</vt:lpstr>
      <vt:lpstr>World Wide Web</vt:lpstr>
      <vt:lpstr>PowerPoint Presentation</vt:lpstr>
      <vt:lpstr>Tree Structures</vt:lpstr>
      <vt:lpstr>PowerPoint Presentation</vt:lpstr>
      <vt:lpstr>Cone Trees</vt:lpstr>
      <vt:lpstr>PowerPoint Presentation</vt:lpstr>
      <vt:lpstr>Tree Maps</vt:lpstr>
      <vt:lpstr>PowerPoint Presentation</vt:lpstr>
      <vt:lpstr>PowerPoint Presentation</vt:lpstr>
      <vt:lpstr>PowerPoint Presentation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Connectivity</dc:subject>
  <dc:creator>Nik Whitehead</dc:creator>
  <cp:lastModifiedBy>Nik Whitehead</cp:lastModifiedBy>
  <cp:revision>88</cp:revision>
  <dcterms:created xsi:type="dcterms:W3CDTF">2006-01-28T12:00:35Z</dcterms:created>
  <dcterms:modified xsi:type="dcterms:W3CDTF">2016-01-22T11:26:34Z</dcterms:modified>
</cp:coreProperties>
</file>