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7" r:id="rId4"/>
    <p:sldId id="280" r:id="rId5"/>
    <p:sldId id="290" r:id="rId6"/>
    <p:sldId id="281" r:id="rId7"/>
    <p:sldId id="276" r:id="rId8"/>
    <p:sldId id="282" r:id="rId9"/>
    <p:sldId id="283" r:id="rId10"/>
    <p:sldId id="285" r:id="rId11"/>
    <p:sldId id="284" r:id="rId12"/>
    <p:sldId id="297" r:id="rId13"/>
    <p:sldId id="286" r:id="rId14"/>
    <p:sldId id="299" r:id="rId15"/>
    <p:sldId id="298" r:id="rId16"/>
    <p:sldId id="258" r:id="rId17"/>
    <p:sldId id="268" r:id="rId18"/>
    <p:sldId id="259" r:id="rId19"/>
    <p:sldId id="301" r:id="rId20"/>
    <p:sldId id="302" r:id="rId21"/>
    <p:sldId id="310" r:id="rId22"/>
    <p:sldId id="311" r:id="rId23"/>
    <p:sldId id="312" r:id="rId24"/>
    <p:sldId id="28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72" d="100"/>
          <a:sy n="72"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49802-80A4-4CC0-8885-B62938B2D6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0AAAD4-FD02-4025-AEE6-3EDC424EEF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28C61A-A7D9-4A25-B1F1-A47DA1058C7E}"/>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5" name="Footer Placeholder 4">
            <a:extLst>
              <a:ext uri="{FF2B5EF4-FFF2-40B4-BE49-F238E27FC236}">
                <a16:creationId xmlns:a16="http://schemas.microsoft.com/office/drawing/2014/main" id="{C37F518B-26D0-43E0-8944-1AC7FCABAF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703EA8-2109-4A45-8D69-87B4C8E94A83}"/>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3602939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29BE5-04C6-4237-A67A-7DFDCAAA3F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FA735B-BFCC-40A7-AB65-214067A92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BF747A-7A76-400E-8654-540BC3A9BF48}"/>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5" name="Footer Placeholder 4">
            <a:extLst>
              <a:ext uri="{FF2B5EF4-FFF2-40B4-BE49-F238E27FC236}">
                <a16:creationId xmlns:a16="http://schemas.microsoft.com/office/drawing/2014/main" id="{A913811D-7E42-4D2B-AB91-46F8B731E1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AB9989-AF23-4196-8D7B-F6395BFE59B8}"/>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4247965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132E4-B0AE-49D6-BF8D-6E41E6B85B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5B8374-24E9-476B-9E62-524B8029CC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FA4A40-2362-4340-A5B8-696ED2FB2C5F}"/>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5" name="Footer Placeholder 4">
            <a:extLst>
              <a:ext uri="{FF2B5EF4-FFF2-40B4-BE49-F238E27FC236}">
                <a16:creationId xmlns:a16="http://schemas.microsoft.com/office/drawing/2014/main" id="{249A4B3E-862A-486B-B09A-4B955CC7CE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1F18A0-A6B5-47F1-9660-722359CF9576}"/>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3092818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043B7-1ECE-41C9-8B97-95FEF5AE10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BBE10D-04E3-40CC-8462-0B2362A0654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395503-38A6-47CA-8D1E-A04F66D442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117882-3C64-4551-BEA2-36715D82A700}"/>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6" name="Footer Placeholder 5">
            <a:extLst>
              <a:ext uri="{FF2B5EF4-FFF2-40B4-BE49-F238E27FC236}">
                <a16:creationId xmlns:a16="http://schemas.microsoft.com/office/drawing/2014/main" id="{7C6AB1CE-D0F2-497A-8DB2-947676D623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B095CB-46DF-4B9F-B174-00713A4C7CE1}"/>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2319283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5D11B-665A-499D-947D-F8C276DB54F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1D28F0-FAAE-4CA8-A270-3A876C8B58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9201F-AFC6-40A5-A3C2-0DEB542F9C6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74697B-2BCF-46F1-8504-4C7AD1F913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3354B5-0A6D-418A-9579-3A4E69DD9D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F3212BA-2488-41BC-A037-07792D9BD90F}"/>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8" name="Footer Placeholder 7">
            <a:extLst>
              <a:ext uri="{FF2B5EF4-FFF2-40B4-BE49-F238E27FC236}">
                <a16:creationId xmlns:a16="http://schemas.microsoft.com/office/drawing/2014/main" id="{709EE0B8-9487-4728-86B8-AB7D7EC172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0422B-AE72-4B3F-933D-CB44E5C8CCD1}"/>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1398330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DDCB2-8A63-468C-9C2D-0648E4E184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B135831-04A7-43B1-ABE6-73ACD36FAAC4}"/>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4" name="Footer Placeholder 3">
            <a:extLst>
              <a:ext uri="{FF2B5EF4-FFF2-40B4-BE49-F238E27FC236}">
                <a16:creationId xmlns:a16="http://schemas.microsoft.com/office/drawing/2014/main" id="{71558EEF-32F4-4BA2-A73F-BE648D0FA60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743C193-9E93-462F-8A6C-FF3960D69013}"/>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4134657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08FFD6-3CA3-48C7-8452-F23EA2063A48}"/>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3" name="Footer Placeholder 2">
            <a:extLst>
              <a:ext uri="{FF2B5EF4-FFF2-40B4-BE49-F238E27FC236}">
                <a16:creationId xmlns:a16="http://schemas.microsoft.com/office/drawing/2014/main" id="{03BB9006-2CBE-42EA-8CE9-EABB063B8E0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55F778F-3B5E-4FD6-8F00-3C84BF9AE42C}"/>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2087476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FDE7C-5A65-4876-9801-A38D2ED0FB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0795C45-D42A-485F-8CA2-E766FEF7A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122224-9982-4387-B2BC-991504F0B0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B605AD-5D48-4AA9-8BE6-8D0156911D75}"/>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6" name="Footer Placeholder 5">
            <a:extLst>
              <a:ext uri="{FF2B5EF4-FFF2-40B4-BE49-F238E27FC236}">
                <a16:creationId xmlns:a16="http://schemas.microsoft.com/office/drawing/2014/main" id="{29DD1FE1-5210-482A-BBDF-14071672AF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36A98-70D0-4386-8C26-709AF1BD4CBF}"/>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2731008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F1FB6-8134-4783-AB9C-7B0E682D05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B4EC090-61FF-4877-ADD1-5482870F43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5D4608-0587-49B9-B0DF-9AAEF2C419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D26C27-3816-4066-AA9F-5B5FFD83E08E}"/>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6" name="Footer Placeholder 5">
            <a:extLst>
              <a:ext uri="{FF2B5EF4-FFF2-40B4-BE49-F238E27FC236}">
                <a16:creationId xmlns:a16="http://schemas.microsoft.com/office/drawing/2014/main" id="{FF3DB2FB-9682-4397-A674-39E36A136E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577EF6-9940-48C2-BADB-EC271FC48A9D}"/>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2450589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EC2F-D5FB-4E28-A66A-8C7FB9DD3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FE1FBD-84BC-4FC7-BF80-65847CD4DDE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A9FACD-4F90-4867-B586-903FD10DE9C0}"/>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5" name="Footer Placeholder 4">
            <a:extLst>
              <a:ext uri="{FF2B5EF4-FFF2-40B4-BE49-F238E27FC236}">
                <a16:creationId xmlns:a16="http://schemas.microsoft.com/office/drawing/2014/main" id="{BE02C7F6-13AB-46B0-8122-9FC9138E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8640FF-81C0-48CE-9D82-7AA7A88F7B83}"/>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2732748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5E2030-EFBF-4F4E-A5FA-2D6788C357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403627-BB7B-47B9-8834-AA85B27925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BCB5CB-7186-4369-AF12-3FE55A1CC9B4}"/>
              </a:ext>
            </a:extLst>
          </p:cNvPr>
          <p:cNvSpPr>
            <a:spLocks noGrp="1"/>
          </p:cNvSpPr>
          <p:nvPr>
            <p:ph type="dt" sz="half" idx="10"/>
          </p:nvPr>
        </p:nvSpPr>
        <p:spPr/>
        <p:txBody>
          <a:bodyPr/>
          <a:lstStyle/>
          <a:p>
            <a:fld id="{D7248B19-FC98-4E1B-9020-F58F37D07A62}" type="datetimeFigureOut">
              <a:rPr lang="en-GB" smtClean="0"/>
              <a:t>21/03/2022</a:t>
            </a:fld>
            <a:endParaRPr lang="en-GB"/>
          </a:p>
        </p:txBody>
      </p:sp>
      <p:sp>
        <p:nvSpPr>
          <p:cNvPr id="5" name="Footer Placeholder 4">
            <a:extLst>
              <a:ext uri="{FF2B5EF4-FFF2-40B4-BE49-F238E27FC236}">
                <a16:creationId xmlns:a16="http://schemas.microsoft.com/office/drawing/2014/main" id="{CD641707-938E-47CB-9678-FAA253AFE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664444-7DD4-428D-844A-0938C8A87A91}"/>
              </a:ext>
            </a:extLst>
          </p:cNvPr>
          <p:cNvSpPr>
            <a:spLocks noGrp="1"/>
          </p:cNvSpPr>
          <p:nvPr>
            <p:ph type="sldNum" sz="quarter" idx="12"/>
          </p:nvPr>
        </p:nvSpPr>
        <p:spPr/>
        <p:txBody>
          <a:bodyPr/>
          <a:lstStyle/>
          <a:p>
            <a:fld id="{F79ED127-820F-401D-9028-09EA97CB3816}" type="slidenum">
              <a:rPr lang="en-GB" smtClean="0"/>
              <a:t>‹#›</a:t>
            </a:fld>
            <a:endParaRPr lang="en-GB"/>
          </a:p>
        </p:txBody>
      </p:sp>
    </p:spTree>
    <p:extLst>
      <p:ext uri="{BB962C8B-B14F-4D97-AF65-F5344CB8AC3E}">
        <p14:creationId xmlns:p14="http://schemas.microsoft.com/office/powerpoint/2010/main" val="1250651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7E3F43-8458-4068-B894-282376643E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2328E4-BF3C-4E8D-A92F-8529587FA5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7CD71F-8DE9-492B-B548-0360CEECB0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248B19-FC98-4E1B-9020-F58F37D07A62}" type="datetimeFigureOut">
              <a:rPr lang="en-GB" smtClean="0"/>
              <a:t>21/03/2022</a:t>
            </a:fld>
            <a:endParaRPr lang="en-GB"/>
          </a:p>
        </p:txBody>
      </p:sp>
      <p:sp>
        <p:nvSpPr>
          <p:cNvPr id="5" name="Footer Placeholder 4">
            <a:extLst>
              <a:ext uri="{FF2B5EF4-FFF2-40B4-BE49-F238E27FC236}">
                <a16:creationId xmlns:a16="http://schemas.microsoft.com/office/drawing/2014/main" id="{DF5A09E3-94C7-4C66-B7A6-EE5FF6D40D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8022DC6-0E8D-403B-BB38-138808382C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ED127-820F-401D-9028-09EA97CB3816}" type="slidenum">
              <a:rPr lang="en-GB" smtClean="0"/>
              <a:t>‹#›</a:t>
            </a:fld>
            <a:endParaRPr lang="en-GB"/>
          </a:p>
        </p:txBody>
      </p:sp>
    </p:spTree>
    <p:extLst>
      <p:ext uri="{BB962C8B-B14F-4D97-AF65-F5344CB8AC3E}">
        <p14:creationId xmlns:p14="http://schemas.microsoft.com/office/powerpoint/2010/main" val="1585854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microsoft.com/office/2017/06/relationships/model3d" Target="../media/model3d3.glb"/><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microsoft.com/office/2017/06/relationships/model3d" Target="../media/model3d4.glb"/><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E42565C-E3CC-4EF0-8093-88FCC788A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8027347"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D70C7E-88E3-4C3E-874C-6E93D6C9A294}"/>
              </a:ext>
            </a:extLst>
          </p:cNvPr>
          <p:cNvSpPr>
            <a:spLocks noGrp="1"/>
          </p:cNvSpPr>
          <p:nvPr>
            <p:ph type="ctrTitle"/>
          </p:nvPr>
        </p:nvSpPr>
        <p:spPr>
          <a:xfrm>
            <a:off x="758681" y="1956560"/>
            <a:ext cx="7285812" cy="2032245"/>
          </a:xfrm>
        </p:spPr>
        <p:txBody>
          <a:bodyPr anchor="ctr">
            <a:normAutofit/>
          </a:bodyPr>
          <a:lstStyle/>
          <a:p>
            <a:r>
              <a:rPr lang="en-GB" sz="4000" b="1" dirty="0"/>
              <a:t>Workplace culture and its impact on organisational efficiency</a:t>
            </a:r>
            <a:br>
              <a:rPr lang="en-GB" sz="4000" b="1" dirty="0"/>
            </a:br>
            <a:r>
              <a:rPr lang="en-GB" sz="4000" b="1" dirty="0"/>
              <a:t>(BMSW 5105)</a:t>
            </a:r>
            <a:endParaRPr lang="en-GB" sz="5100" dirty="0"/>
          </a:p>
        </p:txBody>
      </p:sp>
      <p:sp>
        <p:nvSpPr>
          <p:cNvPr id="29" name="Rectangle 22">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Text&#10;&#10;Description automatically generated">
            <a:extLst>
              <a:ext uri="{FF2B5EF4-FFF2-40B4-BE49-F238E27FC236}">
                <a16:creationId xmlns:a16="http://schemas.microsoft.com/office/drawing/2014/main" id="{3F02BCF5-C742-4D11-8EB9-311ED370BE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9" name="Title 1">
            <a:extLst>
              <a:ext uri="{FF2B5EF4-FFF2-40B4-BE49-F238E27FC236}">
                <a16:creationId xmlns:a16="http://schemas.microsoft.com/office/drawing/2014/main" id="{979E2BA4-540E-425D-ABA6-80D8F7A6F286}"/>
              </a:ext>
            </a:extLst>
          </p:cNvPr>
          <p:cNvSpPr txBox="1">
            <a:spLocks/>
          </p:cNvSpPr>
          <p:nvPr/>
        </p:nvSpPr>
        <p:spPr>
          <a:xfrm>
            <a:off x="758681" y="4417698"/>
            <a:ext cx="7285812" cy="13624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u="sng" dirty="0"/>
              <a:t>Final Assignment Guidance</a:t>
            </a:r>
            <a:endParaRPr lang="en-GB" sz="5100" dirty="0"/>
          </a:p>
        </p:txBody>
      </p:sp>
    </p:spTree>
    <p:extLst>
      <p:ext uri="{BB962C8B-B14F-4D97-AF65-F5344CB8AC3E}">
        <p14:creationId xmlns:p14="http://schemas.microsoft.com/office/powerpoint/2010/main" val="30581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600" fill="hold"/>
                                        <p:tgtEl>
                                          <p:spTgt spid="2"/>
                                        </p:tgtEl>
                                        <p:attrNameLst>
                                          <p:attrName>ppt_w</p:attrName>
                                        </p:attrNameLst>
                                      </p:cBhvr>
                                      <p:tavLst>
                                        <p:tav tm="0">
                                          <p:val>
                                            <p:fltVal val="0"/>
                                          </p:val>
                                        </p:tav>
                                        <p:tav tm="100000">
                                          <p:val>
                                            <p:strVal val="#ppt_w"/>
                                          </p:val>
                                        </p:tav>
                                      </p:tavLst>
                                    </p:anim>
                                    <p:anim calcmode="lin" valueType="num">
                                      <p:cBhvr>
                                        <p:cTn id="8" dur="16600" fill="hold"/>
                                        <p:tgtEl>
                                          <p:spTgt spid="2"/>
                                        </p:tgtEl>
                                        <p:attrNameLst>
                                          <p:attrName>ppt_h</p:attrName>
                                        </p:attrNameLst>
                                      </p:cBhvr>
                                      <p:tavLst>
                                        <p:tav tm="0">
                                          <p:val>
                                            <p:fltVal val="0"/>
                                          </p:val>
                                        </p:tav>
                                        <p:tav tm="100000">
                                          <p:val>
                                            <p:strVal val="#ppt_h"/>
                                          </p:val>
                                        </p:tav>
                                      </p:tavLst>
                                    </p:anim>
                                    <p:animEffect transition="in" filter="fade">
                                      <p:cBhvr>
                                        <p:cTn id="9" dur="16600"/>
                                        <p:tgtEl>
                                          <p:spTgt spid="2"/>
                                        </p:tgtEl>
                                      </p:cBhvr>
                                    </p:animEffect>
                                  </p:childTnLst>
                                </p:cTn>
                              </p:par>
                              <p:par>
                                <p:cTn id="10" presetID="53" presetClass="entr" presetSubtype="16" fill="hold" grpId="0" nodeType="withEffect">
                                  <p:stCondLst>
                                    <p:cond delay="23600"/>
                                  </p:stCondLst>
                                  <p:childTnLst>
                                    <p:set>
                                      <p:cBhvr>
                                        <p:cTn id="11" dur="1" fill="hold">
                                          <p:stCondLst>
                                            <p:cond delay="0"/>
                                          </p:stCondLst>
                                        </p:cTn>
                                        <p:tgtEl>
                                          <p:spTgt spid="9"/>
                                        </p:tgtEl>
                                        <p:attrNameLst>
                                          <p:attrName>style.visibility</p:attrName>
                                        </p:attrNameLst>
                                      </p:cBhvr>
                                      <p:to>
                                        <p:strVal val="visible"/>
                                      </p:to>
                                    </p:set>
                                    <p:anim calcmode="lin" valueType="num">
                                      <p:cBhvr>
                                        <p:cTn id="12" dur="7300" fill="hold"/>
                                        <p:tgtEl>
                                          <p:spTgt spid="9"/>
                                        </p:tgtEl>
                                        <p:attrNameLst>
                                          <p:attrName>ppt_w</p:attrName>
                                        </p:attrNameLst>
                                      </p:cBhvr>
                                      <p:tavLst>
                                        <p:tav tm="0">
                                          <p:val>
                                            <p:fltVal val="0"/>
                                          </p:val>
                                        </p:tav>
                                        <p:tav tm="100000">
                                          <p:val>
                                            <p:strVal val="#ppt_w"/>
                                          </p:val>
                                        </p:tav>
                                      </p:tavLst>
                                    </p:anim>
                                    <p:anim calcmode="lin" valueType="num">
                                      <p:cBhvr>
                                        <p:cTn id="13" dur="7300" fill="hold"/>
                                        <p:tgtEl>
                                          <p:spTgt spid="9"/>
                                        </p:tgtEl>
                                        <p:attrNameLst>
                                          <p:attrName>ppt_h</p:attrName>
                                        </p:attrNameLst>
                                      </p:cBhvr>
                                      <p:tavLst>
                                        <p:tav tm="0">
                                          <p:val>
                                            <p:fltVal val="0"/>
                                          </p:val>
                                        </p:tav>
                                        <p:tav tm="100000">
                                          <p:val>
                                            <p:strVal val="#ppt_h"/>
                                          </p:val>
                                        </p:tav>
                                      </p:tavLst>
                                    </p:anim>
                                    <p:animEffect transition="in" filter="fade">
                                      <p:cBhvr>
                                        <p:cTn id="14" dur="73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Assignment Tasks</a:t>
            </a:r>
          </a:p>
        </p:txBody>
      </p:sp>
      <p:sp>
        <p:nvSpPr>
          <p:cNvPr id="3" name="Content Placeholder 2">
            <a:extLst>
              <a:ext uri="{FF2B5EF4-FFF2-40B4-BE49-F238E27FC236}">
                <a16:creationId xmlns:a16="http://schemas.microsoft.com/office/drawing/2014/main" id="{C306CD14-81FF-4A89-89FB-FFA1827E8A9F}"/>
              </a:ext>
            </a:extLst>
          </p:cNvPr>
          <p:cNvSpPr>
            <a:spLocks noGrp="1"/>
          </p:cNvSpPr>
          <p:nvPr>
            <p:ph idx="1"/>
          </p:nvPr>
        </p:nvSpPr>
        <p:spPr>
          <a:xfrm>
            <a:off x="838200" y="2959333"/>
            <a:ext cx="10515599" cy="3382285"/>
          </a:xfrm>
        </p:spPr>
        <p:txBody>
          <a:bodyPr anchor="ctr">
            <a:normAutofit fontScale="77500" lnSpcReduction="20000"/>
          </a:bodyPr>
          <a:lstStyle/>
          <a:p>
            <a:pPr marL="0" indent="0" algn="just">
              <a:lnSpc>
                <a:spcPct val="150000"/>
              </a:lnSpc>
              <a:buNone/>
            </a:pPr>
            <a:r>
              <a:rPr lang="en-GB" sz="2900" b="1" dirty="0"/>
              <a:t>Task 1 (75%)- Individual Report: </a:t>
            </a:r>
            <a:r>
              <a:rPr lang="en-GB" sz="2900" dirty="0"/>
              <a:t>Produce a 3,500 words (+/- 10%) academic report by applying academic management models, methods, and theories to assess the workplace culture of an organisation and its impact on the organisational efficiency. </a:t>
            </a:r>
            <a:r>
              <a:rPr lang="en-GB" sz="2900" b="1" dirty="0"/>
              <a:t>Task 2 (25%) – Individual Reflective Essay</a:t>
            </a:r>
            <a:r>
              <a:rPr lang="en-GB" sz="2900" dirty="0"/>
              <a:t>: Write a 1000 words (+/- 10%) reflective essay.</a:t>
            </a:r>
          </a:p>
          <a:p>
            <a:pPr marL="0" indent="0" algn="just">
              <a:lnSpc>
                <a:spcPct val="150000"/>
              </a:lnSpc>
              <a:buNone/>
            </a:pPr>
            <a:r>
              <a:rPr lang="en-GB" sz="2400" b="1" dirty="0">
                <a:solidFill>
                  <a:srgbClr val="7030A0"/>
                </a:solidFill>
                <a:latin typeface="Comic Sans MS" panose="030F0702030302020204" pitchFamily="66" charset="0"/>
              </a:rPr>
              <a:t>* This assignment is specifically designed for students to exercise the applicability of theories and concepts discussed in this module.</a:t>
            </a:r>
          </a:p>
          <a:p>
            <a:pPr marL="0" indent="0">
              <a:lnSpc>
                <a:spcPct val="150000"/>
              </a:lnSpc>
              <a:buNone/>
            </a:pPr>
            <a:r>
              <a:rPr lang="en-GB" sz="2400" b="1" dirty="0">
                <a:solidFill>
                  <a:srgbClr val="7030A0"/>
                </a:solidFill>
                <a:latin typeface="Comic Sans MS" panose="030F0702030302020204" pitchFamily="66" charset="0"/>
              </a:rPr>
              <a:t>* You will submit a single document for both tasks. </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Tree>
    <p:extLst>
      <p:ext uri="{BB962C8B-B14F-4D97-AF65-F5344CB8AC3E}">
        <p14:creationId xmlns:p14="http://schemas.microsoft.com/office/powerpoint/2010/main" val="3134958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Module Learning Outcomes</a:t>
            </a:r>
          </a:p>
        </p:txBody>
      </p:sp>
      <p:sp>
        <p:nvSpPr>
          <p:cNvPr id="3" name="Content Placeholder 2">
            <a:extLst>
              <a:ext uri="{FF2B5EF4-FFF2-40B4-BE49-F238E27FC236}">
                <a16:creationId xmlns:a16="http://schemas.microsoft.com/office/drawing/2014/main" id="{C306CD14-81FF-4A89-89FB-FFA1827E8A9F}"/>
              </a:ext>
            </a:extLst>
          </p:cNvPr>
          <p:cNvSpPr>
            <a:spLocks noGrp="1"/>
          </p:cNvSpPr>
          <p:nvPr>
            <p:ph idx="1"/>
          </p:nvPr>
        </p:nvSpPr>
        <p:spPr>
          <a:xfrm>
            <a:off x="838200" y="3017522"/>
            <a:ext cx="10515600" cy="3124658"/>
          </a:xfrm>
        </p:spPr>
        <p:txBody>
          <a:bodyPr anchor="ctr">
            <a:normAutofit lnSpcReduction="10000"/>
          </a:bodyPr>
          <a:lstStyle/>
          <a:p>
            <a:pPr algn="just">
              <a:lnSpc>
                <a:spcPct val="100000"/>
              </a:lnSpc>
            </a:pPr>
            <a:r>
              <a:rPr lang="en-GB" sz="3200" dirty="0"/>
              <a:t>Critically assess the culture and context of an organisation;</a:t>
            </a:r>
          </a:p>
          <a:p>
            <a:pPr algn="just">
              <a:lnSpc>
                <a:spcPct val="100000"/>
              </a:lnSpc>
            </a:pPr>
            <a:r>
              <a:rPr lang="en-GB" sz="3200" dirty="0"/>
              <a:t>Evaluate an organisation within its broader environment using appropriate environmental and organisational analysis techniques;</a:t>
            </a:r>
          </a:p>
          <a:p>
            <a:pPr algn="just">
              <a:lnSpc>
                <a:spcPct val="100000"/>
              </a:lnSpc>
            </a:pPr>
            <a:r>
              <a:rPr lang="en-GB" sz="3200" dirty="0"/>
              <a:t>Critically appraise the cultural and ethical behaviour present in one or more organisations.</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Tree>
    <p:extLst>
      <p:ext uri="{BB962C8B-B14F-4D97-AF65-F5344CB8AC3E}">
        <p14:creationId xmlns:p14="http://schemas.microsoft.com/office/powerpoint/2010/main" val="3812372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Six Steps to produce a high-quality work</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3790604"/>
            <a:ext cx="10515600" cy="2351575"/>
          </a:xfrm>
        </p:spPr>
        <p:txBody>
          <a:bodyPr anchor="ctr">
            <a:normAutofit fontScale="92500"/>
          </a:bodyPr>
          <a:lstStyle/>
          <a:p>
            <a:pPr marL="0" indent="0" algn="just">
              <a:lnSpc>
                <a:spcPct val="150000"/>
              </a:lnSpc>
              <a:buNone/>
            </a:pPr>
            <a:r>
              <a:rPr lang="en-GB" dirty="0"/>
              <a:t>Read the task description/scenario several times in order to have a good understanding of the task/scenario. Highlight the key words and make sure you keep your focus on those concepts through your assignment writing. </a:t>
            </a:r>
          </a:p>
        </p:txBody>
      </p:sp>
      <p:sp>
        <p:nvSpPr>
          <p:cNvPr id="15" name="Content Placeholder 2">
            <a:extLst>
              <a:ext uri="{FF2B5EF4-FFF2-40B4-BE49-F238E27FC236}">
                <a16:creationId xmlns:a16="http://schemas.microsoft.com/office/drawing/2014/main" id="{3EBB4D2A-2870-43D6-979A-6645DAFB8EAA}"/>
              </a:ext>
            </a:extLst>
          </p:cNvPr>
          <p:cNvSpPr txBox="1">
            <a:spLocks/>
          </p:cNvSpPr>
          <p:nvPr/>
        </p:nvSpPr>
        <p:spPr>
          <a:xfrm>
            <a:off x="1043631" y="2626260"/>
            <a:ext cx="9941319" cy="104615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GB" dirty="0">
                <a:latin typeface="Arial Black" panose="020B0A04020102020204" pitchFamily="34" charset="0"/>
              </a:rPr>
              <a:t>Step 1: Read the task description/scenario </a:t>
            </a:r>
          </a:p>
        </p:txBody>
      </p:sp>
    </p:spTree>
    <p:extLst>
      <p:ext uri="{BB962C8B-B14F-4D97-AF65-F5344CB8AC3E}">
        <p14:creationId xmlns:p14="http://schemas.microsoft.com/office/powerpoint/2010/main" val="3265537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Assignment Description</a:t>
            </a:r>
          </a:p>
        </p:txBody>
      </p:sp>
      <p:sp>
        <p:nvSpPr>
          <p:cNvPr id="3" name="Content Placeholder 2">
            <a:extLst>
              <a:ext uri="{FF2B5EF4-FFF2-40B4-BE49-F238E27FC236}">
                <a16:creationId xmlns:a16="http://schemas.microsoft.com/office/drawing/2014/main" id="{C306CD14-81FF-4A89-89FB-FFA1827E8A9F}"/>
              </a:ext>
            </a:extLst>
          </p:cNvPr>
          <p:cNvSpPr>
            <a:spLocks noGrp="1"/>
          </p:cNvSpPr>
          <p:nvPr>
            <p:ph idx="1"/>
          </p:nvPr>
        </p:nvSpPr>
        <p:spPr>
          <a:xfrm>
            <a:off x="838200" y="3017522"/>
            <a:ext cx="10515600" cy="3124658"/>
          </a:xfrm>
        </p:spPr>
        <p:txBody>
          <a:bodyPr anchor="ctr">
            <a:normAutofit/>
          </a:bodyPr>
          <a:lstStyle/>
          <a:p>
            <a:pPr marL="0" indent="0" algn="just">
              <a:lnSpc>
                <a:spcPct val="150000"/>
              </a:lnSpc>
              <a:buNone/>
            </a:pPr>
            <a:r>
              <a:rPr lang="en-GB" sz="3200" dirty="0"/>
              <a:t>“How do broader external environmental factors along with COVID-19 and ethical dilemmas affect organisational culture and its performance?”</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Tree>
    <p:extLst>
      <p:ext uri="{BB962C8B-B14F-4D97-AF65-F5344CB8AC3E}">
        <p14:creationId xmlns:p14="http://schemas.microsoft.com/office/powerpoint/2010/main" val="785649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Six Steps to produce a high-quality work</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3790604"/>
            <a:ext cx="10515600" cy="2351575"/>
          </a:xfrm>
        </p:spPr>
        <p:txBody>
          <a:bodyPr anchor="ctr">
            <a:normAutofit/>
          </a:bodyPr>
          <a:lstStyle/>
          <a:p>
            <a:pPr marL="0" indent="0" algn="just">
              <a:lnSpc>
                <a:spcPct val="150000"/>
              </a:lnSpc>
              <a:buNone/>
            </a:pPr>
            <a:r>
              <a:rPr lang="en-GB" dirty="0"/>
              <a:t>Read the assignment requirements several times and make sure you understand them properly. Highlight the key words and make sure you keep your focus on those concepts through your assignment writing. </a:t>
            </a:r>
          </a:p>
        </p:txBody>
      </p:sp>
      <p:sp>
        <p:nvSpPr>
          <p:cNvPr id="15" name="Content Placeholder 2">
            <a:extLst>
              <a:ext uri="{FF2B5EF4-FFF2-40B4-BE49-F238E27FC236}">
                <a16:creationId xmlns:a16="http://schemas.microsoft.com/office/drawing/2014/main" id="{3EBB4D2A-2870-43D6-979A-6645DAFB8EAA}"/>
              </a:ext>
            </a:extLst>
          </p:cNvPr>
          <p:cNvSpPr txBox="1">
            <a:spLocks/>
          </p:cNvSpPr>
          <p:nvPr/>
        </p:nvSpPr>
        <p:spPr>
          <a:xfrm>
            <a:off x="1043631" y="2626260"/>
            <a:ext cx="9941319" cy="104615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GB" dirty="0">
                <a:latin typeface="Arial Black" panose="020B0A04020102020204" pitchFamily="34" charset="0"/>
              </a:rPr>
              <a:t>Step 2: Understand the assignment requirements </a:t>
            </a:r>
          </a:p>
        </p:txBody>
      </p:sp>
    </p:spTree>
    <p:extLst>
      <p:ext uri="{BB962C8B-B14F-4D97-AF65-F5344CB8AC3E}">
        <p14:creationId xmlns:p14="http://schemas.microsoft.com/office/powerpoint/2010/main" val="146449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Assignment Requirements</a:t>
            </a:r>
          </a:p>
        </p:txBody>
      </p:sp>
      <p:sp>
        <p:nvSpPr>
          <p:cNvPr id="3" name="Content Placeholder 2">
            <a:extLst>
              <a:ext uri="{FF2B5EF4-FFF2-40B4-BE49-F238E27FC236}">
                <a16:creationId xmlns:a16="http://schemas.microsoft.com/office/drawing/2014/main" id="{C306CD14-81FF-4A89-89FB-FFA1827E8A9F}"/>
              </a:ext>
            </a:extLst>
          </p:cNvPr>
          <p:cNvSpPr>
            <a:spLocks noGrp="1"/>
          </p:cNvSpPr>
          <p:nvPr>
            <p:ph idx="1"/>
          </p:nvPr>
        </p:nvSpPr>
        <p:spPr>
          <a:xfrm>
            <a:off x="836022" y="2570418"/>
            <a:ext cx="10515600" cy="1103211"/>
          </a:xfrm>
        </p:spPr>
        <p:txBody>
          <a:bodyPr anchor="ctr">
            <a:normAutofit/>
          </a:bodyPr>
          <a:lstStyle/>
          <a:p>
            <a:pPr marL="0" indent="0" algn="just">
              <a:lnSpc>
                <a:spcPct val="150000"/>
              </a:lnSpc>
              <a:buNone/>
            </a:pPr>
            <a:r>
              <a:rPr lang="en-GB" sz="2200" dirty="0"/>
              <a:t>Your report should demonstrate an understanding of module content by including following key criteria:</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2" name="Content Placeholder 2">
            <a:extLst>
              <a:ext uri="{FF2B5EF4-FFF2-40B4-BE49-F238E27FC236}">
                <a16:creationId xmlns:a16="http://schemas.microsoft.com/office/drawing/2014/main" id="{76CBDF92-0493-4D9A-8E36-DBE12C993129}"/>
              </a:ext>
            </a:extLst>
          </p:cNvPr>
          <p:cNvSpPr txBox="1">
            <a:spLocks/>
          </p:cNvSpPr>
          <p:nvPr/>
        </p:nvSpPr>
        <p:spPr>
          <a:xfrm>
            <a:off x="836022" y="3606243"/>
            <a:ext cx="10515600" cy="2879067"/>
          </a:xfrm>
          <a:prstGeom prst="rect">
            <a:avLst/>
          </a:prstGeom>
        </p:spPr>
        <p:txBody>
          <a:bodyPr vert="horz" lIns="91440" tIns="45720" rIns="91440" bIns="45720" rtlCol="0" anchor="ct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buFont typeface="Arial" panose="020B0604020202020204" pitchFamily="34" charset="0"/>
              <a:buAutoNum type="arabicPeriod"/>
            </a:pPr>
            <a:r>
              <a:rPr lang="en-GB" sz="1800" dirty="0"/>
              <a:t>Evaluate the organisation within its broader environment by using appropriate environmental and organisational analysis techniques/tools (</a:t>
            </a:r>
            <a:r>
              <a:rPr lang="en-GB" sz="1800" b="1" dirty="0"/>
              <a:t>PESTEL and Porter’s Five Forces Model</a:t>
            </a:r>
            <a:r>
              <a:rPr lang="en-GB" sz="1800" dirty="0"/>
              <a:t>). You must identify the key drivers for the changes in the business environment that are related to your selected organisation’s business. [you must contextualise with COVID-19 situation as well]</a:t>
            </a:r>
          </a:p>
          <a:p>
            <a:pPr marL="342900" indent="-342900" algn="just">
              <a:lnSpc>
                <a:spcPct val="150000"/>
              </a:lnSpc>
              <a:buFont typeface="Arial" panose="020B0604020202020204" pitchFamily="34" charset="0"/>
              <a:buAutoNum type="arabicPeriod"/>
            </a:pPr>
            <a:r>
              <a:rPr lang="en-GB" sz="1800" dirty="0"/>
              <a:t>Critically assess the workplace culture of your selected organisation by using some of the questions surrounding </a:t>
            </a:r>
            <a:r>
              <a:rPr lang="en-GB" sz="1800" b="1" dirty="0"/>
              <a:t>Cultural Web</a:t>
            </a:r>
            <a:r>
              <a:rPr lang="en-GB" sz="1800" dirty="0"/>
              <a:t>. You must develop a detailed analysis of the culture of selected organisation.</a:t>
            </a:r>
          </a:p>
          <a:p>
            <a:pPr marL="342900" indent="-342900" algn="just">
              <a:lnSpc>
                <a:spcPct val="150000"/>
              </a:lnSpc>
              <a:buFont typeface="Arial" panose="020B0604020202020204" pitchFamily="34" charset="0"/>
              <a:buAutoNum type="arabicPeriod"/>
            </a:pPr>
            <a:r>
              <a:rPr lang="en-GB" sz="1800" dirty="0"/>
              <a:t>Critically evaluate the relationship between your selected organisation’s present culture and its efficiency in achieving financial and non-financial performance. Explains the term, Ethical Dilemma and identify at least two ethical dilemmas in your selected organisation that may or will affect the performance of the organisation. Explain the choices of action you would have to resolve the identified ethical dilemmas and justify your actions from an ethical point of view.</a:t>
            </a:r>
          </a:p>
        </p:txBody>
      </p:sp>
    </p:spTree>
    <p:extLst>
      <p:ext uri="{BB962C8B-B14F-4D97-AF65-F5344CB8AC3E}">
        <p14:creationId xmlns:p14="http://schemas.microsoft.com/office/powerpoint/2010/main" val="1949865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Six Steps to produce a high-quality work</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906087" y="3790604"/>
            <a:ext cx="10447713" cy="2351575"/>
          </a:xfrm>
        </p:spPr>
        <p:txBody>
          <a:bodyPr anchor="ctr">
            <a:normAutofit fontScale="92500"/>
          </a:bodyPr>
          <a:lstStyle/>
          <a:p>
            <a:pPr marL="0" indent="0" algn="just">
              <a:lnSpc>
                <a:spcPct val="150000"/>
              </a:lnSpc>
              <a:buNone/>
            </a:pPr>
            <a:r>
              <a:rPr lang="en-GB" dirty="0"/>
              <a:t>Read the module’s weekly slides and select sections, theories, frameworks, models that can be used to answer the assignment task. For example, Porter’s Five Forces (week 2) or Cultural WEB of an Organisation (week 6). </a:t>
            </a:r>
          </a:p>
        </p:txBody>
      </p:sp>
      <p:sp>
        <p:nvSpPr>
          <p:cNvPr id="15" name="Content Placeholder 2">
            <a:extLst>
              <a:ext uri="{FF2B5EF4-FFF2-40B4-BE49-F238E27FC236}">
                <a16:creationId xmlns:a16="http://schemas.microsoft.com/office/drawing/2014/main" id="{3EBB4D2A-2870-43D6-979A-6645DAFB8EAA}"/>
              </a:ext>
            </a:extLst>
          </p:cNvPr>
          <p:cNvSpPr txBox="1">
            <a:spLocks/>
          </p:cNvSpPr>
          <p:nvPr/>
        </p:nvSpPr>
        <p:spPr>
          <a:xfrm>
            <a:off x="1043631" y="2626260"/>
            <a:ext cx="9941319" cy="104615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GB" dirty="0">
                <a:latin typeface="Arial Black" panose="020B0A04020102020204" pitchFamily="34" charset="0"/>
              </a:rPr>
              <a:t>Step 3: Read the weekly slides on Moodle</a:t>
            </a:r>
          </a:p>
        </p:txBody>
      </p:sp>
    </p:spTree>
    <p:extLst>
      <p:ext uri="{BB962C8B-B14F-4D97-AF65-F5344CB8AC3E}">
        <p14:creationId xmlns:p14="http://schemas.microsoft.com/office/powerpoint/2010/main" val="172647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Six Steps to produce a high-quality work</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3662288"/>
            <a:ext cx="10515599" cy="2812897"/>
          </a:xfrm>
        </p:spPr>
        <p:txBody>
          <a:bodyPr anchor="ctr">
            <a:noAutofit/>
          </a:bodyPr>
          <a:lstStyle/>
          <a:p>
            <a:pPr marL="0" indent="0" algn="just">
              <a:lnSpc>
                <a:spcPct val="150000"/>
              </a:lnSpc>
              <a:buNone/>
            </a:pPr>
            <a:r>
              <a:rPr lang="en-GB" sz="1600" dirty="0"/>
              <a:t>In light to the given scenario above, identify an organisation that you either work for at the moment or have worked for in the past. If you have never worked for an organisation, then you will need to choose an extracurricular organisation you are involved in, or an alternative organisation that you know a lot about, in terms of what happens within the internal organisation environment (e.g. an organisation your parent/partner works for). If you are having problems choosing an organisation, please discuss this with your module lecturer.</a:t>
            </a:r>
          </a:p>
          <a:p>
            <a:pPr marL="0" indent="0" algn="just">
              <a:lnSpc>
                <a:spcPct val="150000"/>
              </a:lnSpc>
              <a:buNone/>
            </a:pPr>
            <a:r>
              <a:rPr lang="en-GB" sz="1400" b="1" dirty="0">
                <a:solidFill>
                  <a:srgbClr val="7030A0"/>
                </a:solidFill>
                <a:latin typeface="Comic Sans MS" panose="030F0702030302020204" pitchFamily="66" charset="0"/>
              </a:rPr>
              <a:t>Make sure you select an organisation with enough information about it and you can conduct a strategic analysis of organisational culture and business environment using theories and frameworks discussed in this course.</a:t>
            </a:r>
          </a:p>
        </p:txBody>
      </p:sp>
      <p:sp>
        <p:nvSpPr>
          <p:cNvPr id="15" name="Content Placeholder 2">
            <a:extLst>
              <a:ext uri="{FF2B5EF4-FFF2-40B4-BE49-F238E27FC236}">
                <a16:creationId xmlns:a16="http://schemas.microsoft.com/office/drawing/2014/main" id="{3EBB4D2A-2870-43D6-979A-6645DAFB8EAA}"/>
              </a:ext>
            </a:extLst>
          </p:cNvPr>
          <p:cNvSpPr txBox="1">
            <a:spLocks/>
          </p:cNvSpPr>
          <p:nvPr/>
        </p:nvSpPr>
        <p:spPr>
          <a:xfrm>
            <a:off x="1043631" y="2626260"/>
            <a:ext cx="10168841" cy="104615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GB" dirty="0">
                <a:latin typeface="Arial Black" panose="020B0A04020102020204" pitchFamily="34" charset="0"/>
              </a:rPr>
              <a:t>Step 4: Select a right organisation as case study</a:t>
            </a:r>
          </a:p>
        </p:txBody>
      </p:sp>
    </p:spTree>
    <p:extLst>
      <p:ext uri="{BB962C8B-B14F-4D97-AF65-F5344CB8AC3E}">
        <p14:creationId xmlns:p14="http://schemas.microsoft.com/office/powerpoint/2010/main" val="2533185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Six Steps to produce a high-quality work</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97776" y="3429000"/>
            <a:ext cx="10456024" cy="3056310"/>
          </a:xfrm>
        </p:spPr>
        <p:txBody>
          <a:bodyPr anchor="ctr">
            <a:normAutofit fontScale="92500" lnSpcReduction="20000"/>
          </a:bodyPr>
          <a:lstStyle/>
          <a:p>
            <a:pPr marL="0" indent="0" algn="ctr">
              <a:lnSpc>
                <a:spcPct val="150000"/>
              </a:lnSpc>
              <a:buNone/>
            </a:pPr>
            <a:r>
              <a:rPr lang="en-GB" sz="2000" b="1" dirty="0"/>
              <a:t>Use Credible Sources</a:t>
            </a:r>
          </a:p>
          <a:p>
            <a:pPr marL="0" indent="0" algn="ctr">
              <a:lnSpc>
                <a:spcPct val="150000"/>
              </a:lnSpc>
              <a:buNone/>
            </a:pPr>
            <a:r>
              <a:rPr lang="en-GB" sz="1600" b="1" dirty="0"/>
              <a:t>Academic resources</a:t>
            </a:r>
            <a:r>
              <a:rPr lang="en-GB" sz="1600" dirty="0"/>
              <a:t>: books, academic journals, peer-reviewed articles, …</a:t>
            </a:r>
          </a:p>
          <a:p>
            <a:pPr marL="0" indent="0" algn="ctr">
              <a:lnSpc>
                <a:spcPct val="150000"/>
              </a:lnSpc>
              <a:buNone/>
            </a:pPr>
            <a:r>
              <a:rPr lang="en-GB" sz="1600" b="1" dirty="0"/>
              <a:t>Case study related resources</a:t>
            </a:r>
            <a:r>
              <a:rPr lang="en-GB" sz="1600" dirty="0"/>
              <a:t>: company’s website, annual report, sustainability report, external market reports, …</a:t>
            </a:r>
          </a:p>
          <a:p>
            <a:pPr marL="0" indent="0" algn="ctr">
              <a:lnSpc>
                <a:spcPct val="150000"/>
              </a:lnSpc>
              <a:buNone/>
            </a:pPr>
            <a:r>
              <a:rPr lang="en-GB" sz="1600" b="1" dirty="0">
                <a:solidFill>
                  <a:srgbClr val="7030A0"/>
                </a:solidFill>
                <a:latin typeface="Comic Sans MS" panose="030F0702030302020204" pitchFamily="66" charset="0"/>
              </a:rPr>
              <a:t>You are expected to refer to a minimum of ten reliable academic sources in your writing.</a:t>
            </a:r>
          </a:p>
          <a:p>
            <a:pPr marL="0" indent="0" algn="ctr">
              <a:lnSpc>
                <a:spcPct val="150000"/>
              </a:lnSpc>
              <a:buNone/>
            </a:pPr>
            <a:r>
              <a:rPr lang="en-GB" sz="2000" b="1" dirty="0"/>
              <a:t>Have a clear structure</a:t>
            </a:r>
          </a:p>
          <a:p>
            <a:pPr marL="0" indent="0" algn="ctr">
              <a:lnSpc>
                <a:spcPct val="150000"/>
              </a:lnSpc>
              <a:buNone/>
            </a:pPr>
            <a:r>
              <a:rPr lang="en-GB" sz="1600" b="1" dirty="0">
                <a:solidFill>
                  <a:srgbClr val="7030A0"/>
                </a:solidFill>
                <a:latin typeface="Comic Sans MS" panose="030F0702030302020204" pitchFamily="66" charset="0"/>
              </a:rPr>
              <a:t>Having a clear and logical structure will help ensure that your essay stays focused, and doesn’t stray from the question being answered.</a:t>
            </a:r>
          </a:p>
        </p:txBody>
      </p:sp>
      <p:sp>
        <p:nvSpPr>
          <p:cNvPr id="15" name="Content Placeholder 2">
            <a:extLst>
              <a:ext uri="{FF2B5EF4-FFF2-40B4-BE49-F238E27FC236}">
                <a16:creationId xmlns:a16="http://schemas.microsoft.com/office/drawing/2014/main" id="{3EBB4D2A-2870-43D6-979A-6645DAFB8EAA}"/>
              </a:ext>
            </a:extLst>
          </p:cNvPr>
          <p:cNvSpPr txBox="1">
            <a:spLocks/>
          </p:cNvSpPr>
          <p:nvPr/>
        </p:nvSpPr>
        <p:spPr>
          <a:xfrm>
            <a:off x="838201" y="2626260"/>
            <a:ext cx="10515600" cy="104615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GB" sz="2300" dirty="0">
                <a:latin typeface="Arial Black" panose="020B0A04020102020204" pitchFamily="34" charset="0"/>
              </a:rPr>
              <a:t>Step 5: Start your writing and properly reference your sources</a:t>
            </a:r>
          </a:p>
        </p:txBody>
      </p:sp>
    </p:spTree>
    <p:extLst>
      <p:ext uri="{BB962C8B-B14F-4D97-AF65-F5344CB8AC3E}">
        <p14:creationId xmlns:p14="http://schemas.microsoft.com/office/powerpoint/2010/main" val="1201739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Six Steps to produce a high-quality work</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3790604"/>
            <a:ext cx="10515600" cy="2694706"/>
          </a:xfrm>
        </p:spPr>
        <p:txBody>
          <a:bodyPr anchor="ctr">
            <a:normAutofit/>
          </a:bodyPr>
          <a:lstStyle/>
          <a:p>
            <a:pPr marL="0" indent="0" algn="just">
              <a:lnSpc>
                <a:spcPct val="150000"/>
              </a:lnSpc>
              <a:buNone/>
            </a:pPr>
            <a:r>
              <a:rPr lang="en-GB" sz="2400" dirty="0"/>
              <a:t>Read and reread your paper to ensure the sentences are sensible and paragraphs flow into each other smoothly. Check the grammar, spelling, and punctuation make necessary corrections. Delete any irrelevant sections; improve expressions by changing the vocabulary. Ensure you meet the word count. </a:t>
            </a:r>
          </a:p>
        </p:txBody>
      </p:sp>
      <p:sp>
        <p:nvSpPr>
          <p:cNvPr id="15" name="Content Placeholder 2">
            <a:extLst>
              <a:ext uri="{FF2B5EF4-FFF2-40B4-BE49-F238E27FC236}">
                <a16:creationId xmlns:a16="http://schemas.microsoft.com/office/drawing/2014/main" id="{3EBB4D2A-2870-43D6-979A-6645DAFB8EAA}"/>
              </a:ext>
            </a:extLst>
          </p:cNvPr>
          <p:cNvSpPr txBox="1">
            <a:spLocks/>
          </p:cNvSpPr>
          <p:nvPr/>
        </p:nvSpPr>
        <p:spPr>
          <a:xfrm>
            <a:off x="1043631" y="2626260"/>
            <a:ext cx="9941319" cy="104615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GB" dirty="0">
                <a:latin typeface="Arial Black" panose="020B0A04020102020204" pitchFamily="34" charset="0"/>
              </a:rPr>
              <a:t>Step 6: Review, edit, proofread, submit </a:t>
            </a:r>
          </a:p>
        </p:txBody>
      </p:sp>
    </p:spTree>
    <p:extLst>
      <p:ext uri="{BB962C8B-B14F-4D97-AF65-F5344CB8AC3E}">
        <p14:creationId xmlns:p14="http://schemas.microsoft.com/office/powerpoint/2010/main" val="5765547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Suggested Structure / Contents</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2861327"/>
            <a:ext cx="10515600" cy="3480291"/>
          </a:xfrm>
        </p:spPr>
        <p:txBody>
          <a:bodyPr anchor="ctr">
            <a:noAutofit/>
          </a:bodyPr>
          <a:lstStyle/>
          <a:p>
            <a:pPr lvl="0"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Cover page</a:t>
            </a:r>
          </a:p>
          <a:p>
            <a:pPr lvl="0"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Executive summary </a:t>
            </a:r>
            <a:r>
              <a:rPr lang="en-GB" sz="1900" dirty="0">
                <a:latin typeface="Arial" panose="020B0604020202020204" pitchFamily="34" charset="0"/>
                <a:cs typeface="Arial" panose="020B0604020202020204" pitchFamily="34" charset="0"/>
              </a:rPr>
              <a:t>(150-200 words - but it will not count towards your report)</a:t>
            </a:r>
            <a:endParaRPr lang="en-GB" sz="1900" b="1" dirty="0">
              <a:solidFill>
                <a:schemeClr val="accent2">
                  <a:lumMod val="50000"/>
                </a:schemeClr>
              </a:solidFill>
              <a:latin typeface="Arial" panose="020B0604020202020204" pitchFamily="34" charset="0"/>
              <a:cs typeface="Arial" panose="020B0604020202020204" pitchFamily="34" charset="0"/>
            </a:endParaRPr>
          </a:p>
          <a:p>
            <a:pPr lvl="0"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Table of contents </a:t>
            </a:r>
          </a:p>
          <a:p>
            <a:pPr lvl="0"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Introduction: </a:t>
            </a:r>
            <a:r>
              <a:rPr lang="en-GB" sz="1900" dirty="0">
                <a:latin typeface="Arial" panose="020B0604020202020204" pitchFamily="34" charset="0"/>
                <a:cs typeface="Arial" panose="020B0604020202020204" pitchFamily="34" charset="0"/>
              </a:rPr>
              <a:t>give your reader a clear idea of what your essay/report will cover and what is the main purpose of writing this report. You present a general overview of the work you did and your findings (how many sections will be in this report)</a:t>
            </a:r>
          </a:p>
          <a:p>
            <a:pPr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Main body</a:t>
            </a:r>
            <a:r>
              <a:rPr lang="en-GB" sz="2000" dirty="0">
                <a:solidFill>
                  <a:schemeClr val="accent2">
                    <a:lumMod val="50000"/>
                  </a:schemeClr>
                </a:solidFill>
                <a:latin typeface="Arial" panose="020B0604020202020204" pitchFamily="34" charset="0"/>
                <a:cs typeface="Arial" panose="020B0604020202020204" pitchFamily="34" charset="0"/>
              </a:rPr>
              <a:t>: </a:t>
            </a:r>
          </a:p>
          <a:p>
            <a:pPr algn="just">
              <a:lnSpc>
                <a:spcPct val="100000"/>
              </a:lnSpc>
              <a:buFont typeface="Wingdings" panose="05000000000000000000" pitchFamily="2" charset="2"/>
              <a:buChar char="Ø"/>
            </a:pPr>
            <a:r>
              <a:rPr lang="en-GB" sz="1900" b="1" dirty="0">
                <a:latin typeface="Arial" panose="020B0604020202020204" pitchFamily="34" charset="0"/>
                <a:cs typeface="Arial" panose="020B0604020202020204" pitchFamily="34" charset="0"/>
              </a:rPr>
              <a:t>Company’s Background </a:t>
            </a:r>
            <a:r>
              <a:rPr lang="en-GB" sz="1900" dirty="0">
                <a:latin typeface="Arial" panose="020B0604020202020204" pitchFamily="34" charset="0"/>
                <a:cs typeface="Arial" panose="020B0604020202020204" pitchFamily="34" charset="0"/>
              </a:rPr>
              <a:t>- provide necessary information about the selected organisation (e.g. company’s brief history, products or services, number of employees, operating markets, company market share or any other relevant information about the company)</a:t>
            </a:r>
          </a:p>
        </p:txBody>
      </p:sp>
      <mc:AlternateContent xmlns:mc="http://schemas.openxmlformats.org/markup-compatibility/2006">
        <mc:Choice xmlns:am3d="http://schemas.microsoft.com/office/drawing/2017/model3d" Requires="am3d">
          <p:graphicFrame>
            <p:nvGraphicFramePr>
              <p:cNvPr id="4" name="3D Model 3" descr="1">
                <a:extLst>
                  <a:ext uri="{FF2B5EF4-FFF2-40B4-BE49-F238E27FC236}">
                    <a16:creationId xmlns:a16="http://schemas.microsoft.com/office/drawing/2014/main" id="{4A84E761-5408-4B0E-813E-E340402AB479}"/>
                  </a:ext>
                </a:extLst>
              </p:cNvPr>
              <p:cNvGraphicFramePr>
                <a:graphicFrameLocks noChangeAspect="1"/>
              </p:cNvGraphicFramePr>
              <p:nvPr>
                <p:extLst>
                  <p:ext uri="{D42A27DB-BD31-4B8C-83A1-F6EECF244321}">
                    <p14:modId xmlns:p14="http://schemas.microsoft.com/office/powerpoint/2010/main" val="1514619399"/>
                  </p:ext>
                </p:extLst>
              </p:nvPr>
            </p:nvGraphicFramePr>
            <p:xfrm>
              <a:off x="10106969" y="891138"/>
              <a:ext cx="801063" cy="1339747"/>
            </p:xfrm>
            <a:graphic>
              <a:graphicData uri="http://schemas.microsoft.com/office/drawing/2017/model3d">
                <am3d:model3d r:embed="rId3">
                  <am3d:spPr>
                    <a:xfrm>
                      <a:off x="0" y="0"/>
                      <a:ext cx="801063" cy="1339747"/>
                    </a:xfrm>
                    <a:prstGeom prst="rect">
                      <a:avLst/>
                    </a:prstGeom>
                  </am3d:spPr>
                  <am3d:camera>
                    <am3d:pos x="0" y="0" z="56205818"/>
                    <am3d:up dx="0" dy="36000000" dz="0"/>
                    <am3d:lookAt x="0" y="0" z="0"/>
                    <am3d:perspective fov="2700000"/>
                  </am3d:camera>
                  <am3d:trans>
                    <am3d:meterPerModelUnit n="13749960" d="1000000"/>
                    <am3d:preTrans dx="0" dy="-18776849" dz="0"/>
                    <am3d:scale>
                      <am3d:sx n="1000000" d="1000000"/>
                      <am3d:sy n="1000000" d="1000000"/>
                      <am3d:sz n="1000000" d="1000000"/>
                    </am3d:scale>
                    <am3d:rot ax="1200000" ay="1800000" az="600000"/>
                    <am3d:postTrans dx="0" dy="0" dz="0"/>
                  </am3d:trans>
                  <am3d:raster rName="Office3DRenderer" rVer="16.0.8326">
                    <am3d:blip r:embed="rId4"/>
                  </am3d:raster>
                  <am3d:objViewport viewportSz="142737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1">
                <a:extLst>
                  <a:ext uri="{FF2B5EF4-FFF2-40B4-BE49-F238E27FC236}">
                    <a16:creationId xmlns:a16="http://schemas.microsoft.com/office/drawing/2014/main" id="{4A84E761-5408-4B0E-813E-E340402AB479}"/>
                  </a:ext>
                </a:extLst>
              </p:cNvPr>
              <p:cNvPicPr>
                <a:picLocks noGrp="1" noRot="1" noChangeAspect="1" noMove="1" noResize="1" noEditPoints="1" noAdjustHandles="1" noChangeArrowheads="1" noChangeShapeType="1" noCrop="1"/>
              </p:cNvPicPr>
              <p:nvPr/>
            </p:nvPicPr>
            <p:blipFill>
              <a:blip r:embed="rId4"/>
              <a:stretch>
                <a:fillRect/>
              </a:stretch>
            </p:blipFill>
            <p:spPr>
              <a:xfrm>
                <a:off x="10106969" y="891138"/>
                <a:ext cx="801063" cy="1339747"/>
              </a:xfrm>
              <a:prstGeom prst="rect">
                <a:avLst/>
              </a:prstGeom>
            </p:spPr>
          </p:pic>
        </mc:Fallback>
      </mc:AlternateContent>
    </p:spTree>
    <p:extLst>
      <p:ext uri="{BB962C8B-B14F-4D97-AF65-F5344CB8AC3E}">
        <p14:creationId xmlns:p14="http://schemas.microsoft.com/office/powerpoint/2010/main" val="3590003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Suggested Structure / Contents</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2704015"/>
            <a:ext cx="10515600" cy="3781296"/>
          </a:xfrm>
        </p:spPr>
        <p:txBody>
          <a:bodyPr anchor="ctr">
            <a:noAutofit/>
          </a:bodyPr>
          <a:lstStyle/>
          <a:p>
            <a:pPr algn="just">
              <a:lnSpc>
                <a:spcPct val="100000"/>
              </a:lnSpc>
              <a:buFont typeface="Wingdings" panose="05000000000000000000" pitchFamily="2" charset="2"/>
              <a:buChar char="Ø"/>
            </a:pPr>
            <a:r>
              <a:rPr lang="en-GB" sz="2000" b="1" dirty="0">
                <a:latin typeface="Arial" panose="020B0604020202020204" pitchFamily="34" charset="0"/>
                <a:cs typeface="Arial" panose="020B0604020202020204" pitchFamily="34" charset="0"/>
              </a:rPr>
              <a:t>Business Environmental Analysis Tools </a:t>
            </a:r>
            <a:r>
              <a:rPr lang="en-GB" sz="2000"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briefly Introduce the environmental analysis tools or techniques such as PESTEL, Porter’s Five Forces Model, Cultural Web or any other models that will be underpinned in your report </a:t>
            </a:r>
          </a:p>
          <a:p>
            <a:pPr algn="just">
              <a:lnSpc>
                <a:spcPct val="100000"/>
              </a:lnSpc>
              <a:buFont typeface="Wingdings" panose="05000000000000000000" pitchFamily="2" charset="2"/>
              <a:buChar char="Ø"/>
            </a:pPr>
            <a:r>
              <a:rPr lang="en-GB" sz="2000" b="1" dirty="0">
                <a:latin typeface="Arial" panose="020B0604020202020204" pitchFamily="34" charset="0"/>
                <a:cs typeface="Arial" panose="020B0604020202020204" pitchFamily="34" charset="0"/>
              </a:rPr>
              <a:t>External Environmental Analysis of Your Company </a:t>
            </a:r>
            <a:r>
              <a:rPr lang="en-GB" sz="2000"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critically evaluate the external business environment of your selected company using a PESTEL framework and explain key drivers of change </a:t>
            </a:r>
          </a:p>
          <a:p>
            <a:pPr algn="just">
              <a:lnSpc>
                <a:spcPct val="100000"/>
              </a:lnSpc>
              <a:buFont typeface="Wingdings" panose="05000000000000000000" pitchFamily="2" charset="2"/>
              <a:buChar char="Ø"/>
            </a:pPr>
            <a:r>
              <a:rPr lang="en-GB" sz="2000" b="1" dirty="0">
                <a:latin typeface="Arial" panose="020B0604020202020204" pitchFamily="34" charset="0"/>
                <a:cs typeface="Arial" panose="020B0604020202020204" pitchFamily="34" charset="0"/>
              </a:rPr>
              <a:t>Industry Analysis of Your Company </a:t>
            </a:r>
            <a:r>
              <a:rPr lang="en-GB" sz="2000" dirty="0">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critically evaluate the industry environment of your selected company using Porter’s five forces model and explain key drivers of change</a:t>
            </a:r>
          </a:p>
          <a:p>
            <a:pPr algn="just">
              <a:lnSpc>
                <a:spcPct val="100000"/>
              </a:lnSpc>
              <a:buFont typeface="Wingdings" panose="05000000000000000000" pitchFamily="2" charset="2"/>
              <a:buChar char="Ø"/>
            </a:pPr>
            <a:r>
              <a:rPr lang="en-GB" sz="2000" b="1" dirty="0">
                <a:solidFill>
                  <a:srgbClr val="0E101A"/>
                </a:solidFill>
                <a:effectLst/>
                <a:latin typeface="Arial Nova" panose="020B0504020202020204" pitchFamily="34" charset="0"/>
              </a:rPr>
              <a:t>Organisational Culture </a:t>
            </a:r>
            <a:r>
              <a:rPr lang="en-GB" sz="2000" dirty="0">
                <a:solidFill>
                  <a:srgbClr val="0E101A"/>
                </a:solidFill>
                <a:effectLst/>
                <a:latin typeface="Arial Nova" panose="020B0504020202020204" pitchFamily="34" charset="0"/>
              </a:rPr>
              <a:t>– </a:t>
            </a:r>
            <a:r>
              <a:rPr lang="en-GB" sz="1800" dirty="0">
                <a:solidFill>
                  <a:srgbClr val="0E101A"/>
                </a:solidFill>
                <a:effectLst/>
                <a:latin typeface="Arial" panose="020B0604020202020204" pitchFamily="34" charset="0"/>
                <a:cs typeface="Arial" panose="020B0604020202020204" pitchFamily="34" charset="0"/>
              </a:rPr>
              <a:t>define the organisational culture and critically investigate the culture of your chosen organisation using a cultural WEB model (you may need to use the </a:t>
            </a:r>
            <a:r>
              <a:rPr lang="en-GB" sz="1800">
                <a:solidFill>
                  <a:srgbClr val="0E101A"/>
                </a:solidFill>
                <a:effectLst/>
                <a:latin typeface="Arial" panose="020B0604020202020204" pitchFamily="34" charset="0"/>
                <a:cs typeface="Arial" panose="020B0604020202020204" pitchFamily="34" charset="0"/>
              </a:rPr>
              <a:t>checklist)</a:t>
            </a:r>
            <a:endParaRPr lang="en-GB" sz="2000" dirty="0">
              <a:latin typeface="Arial" panose="020B0604020202020204" pitchFamily="34" charset="0"/>
              <a:cs typeface="Arial" panose="020B0604020202020204" pitchFamily="34" charset="0"/>
            </a:endParaRPr>
          </a:p>
        </p:txBody>
      </p:sp>
      <mc:AlternateContent xmlns:mc="http://schemas.openxmlformats.org/markup-compatibility/2006">
        <mc:Choice xmlns:am3d="http://schemas.microsoft.com/office/drawing/2017/model3d" Requires="am3d">
          <p:graphicFrame>
            <p:nvGraphicFramePr>
              <p:cNvPr id="3" name="3D Model 2" descr="2">
                <a:extLst>
                  <a:ext uri="{FF2B5EF4-FFF2-40B4-BE49-F238E27FC236}">
                    <a16:creationId xmlns:a16="http://schemas.microsoft.com/office/drawing/2014/main" id="{C8EF53C6-DEAD-455C-B069-CE4E0B183914}"/>
                  </a:ext>
                </a:extLst>
              </p:cNvPr>
              <p:cNvGraphicFramePr>
                <a:graphicFrameLocks noChangeAspect="1"/>
              </p:cNvGraphicFramePr>
              <p:nvPr>
                <p:extLst>
                  <p:ext uri="{D42A27DB-BD31-4B8C-83A1-F6EECF244321}">
                    <p14:modId xmlns:p14="http://schemas.microsoft.com/office/powerpoint/2010/main" val="1634997428"/>
                  </p:ext>
                </p:extLst>
              </p:nvPr>
            </p:nvGraphicFramePr>
            <p:xfrm>
              <a:off x="10101163" y="776087"/>
              <a:ext cx="885184" cy="1554480"/>
            </p:xfrm>
            <a:graphic>
              <a:graphicData uri="http://schemas.microsoft.com/office/drawing/2017/model3d">
                <am3d:model3d r:embed="rId3">
                  <am3d:spPr>
                    <a:xfrm>
                      <a:off x="0" y="0"/>
                      <a:ext cx="885184" cy="1554480"/>
                    </a:xfrm>
                    <a:prstGeom prst="rect">
                      <a:avLst/>
                    </a:prstGeom>
                  </am3d:spPr>
                  <am3d:camera>
                    <am3d:pos x="0" y="0" z="57119606"/>
                    <am3d:up dx="0" dy="36000000" dz="0"/>
                    <am3d:lookAt x="0" y="0" z="0"/>
                    <am3d:perspective fov="2700000"/>
                  </am3d:camera>
                  <am3d:trans>
                    <am3d:meterPerModelUnit n="13650824" d="1000000"/>
                    <am3d:preTrans dx="0" dy="-18191123" dz="-3"/>
                    <am3d:scale>
                      <am3d:sx n="1000000" d="1000000"/>
                      <am3d:sy n="1000000" d="1000000"/>
                      <am3d:sz n="1000000" d="1000000"/>
                    </am3d:scale>
                    <am3d:rot ax="1200000" ay="1800000" az="600000"/>
                    <am3d:postTrans dx="0" dy="0" dz="0"/>
                  </am3d:trans>
                  <am3d:raster rName="Office3DRenderer" rVer="16.0.8326">
                    <am3d:blip r:embed="rId4"/>
                  </am3d:raster>
                  <am3d:objViewport viewportSz="151691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2">
                <a:extLst>
                  <a:ext uri="{FF2B5EF4-FFF2-40B4-BE49-F238E27FC236}">
                    <a16:creationId xmlns:a16="http://schemas.microsoft.com/office/drawing/2014/main" id="{C8EF53C6-DEAD-455C-B069-CE4E0B183914}"/>
                  </a:ext>
                </a:extLst>
              </p:cNvPr>
              <p:cNvPicPr>
                <a:picLocks noGrp="1" noRot="1" noChangeAspect="1" noMove="1" noResize="1" noEditPoints="1" noAdjustHandles="1" noChangeArrowheads="1" noChangeShapeType="1" noCrop="1"/>
              </p:cNvPicPr>
              <p:nvPr/>
            </p:nvPicPr>
            <p:blipFill>
              <a:blip r:embed="rId4"/>
              <a:stretch>
                <a:fillRect/>
              </a:stretch>
            </p:blipFill>
            <p:spPr>
              <a:xfrm>
                <a:off x="10101163" y="776087"/>
                <a:ext cx="885184" cy="1554480"/>
              </a:xfrm>
              <a:prstGeom prst="rect">
                <a:avLst/>
              </a:prstGeom>
            </p:spPr>
          </p:pic>
        </mc:Fallback>
      </mc:AlternateContent>
    </p:spTree>
    <p:extLst>
      <p:ext uri="{BB962C8B-B14F-4D97-AF65-F5344CB8AC3E}">
        <p14:creationId xmlns:p14="http://schemas.microsoft.com/office/powerpoint/2010/main" val="1032443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Suggested Structure / Contents</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2861327"/>
            <a:ext cx="10515600" cy="3623983"/>
          </a:xfrm>
        </p:spPr>
        <p:txBody>
          <a:bodyPr anchor="ctr">
            <a:noAutofit/>
          </a:bodyPr>
          <a:lstStyle/>
          <a:p>
            <a:pPr algn="just">
              <a:lnSpc>
                <a:spcPct val="100000"/>
              </a:lnSpc>
              <a:buFont typeface="Wingdings" panose="05000000000000000000" pitchFamily="2" charset="2"/>
              <a:buChar char="Ø"/>
            </a:pPr>
            <a:r>
              <a:rPr lang="en-GB" sz="2000" b="1" dirty="0">
                <a:solidFill>
                  <a:srgbClr val="0E101A"/>
                </a:solidFill>
                <a:effectLst/>
                <a:latin typeface="Arial Nova" panose="020B0504020202020204" pitchFamily="34" charset="0"/>
              </a:rPr>
              <a:t>Organisational Culture and External Factors </a:t>
            </a:r>
            <a:r>
              <a:rPr lang="en-GB" sz="2000" dirty="0">
                <a:solidFill>
                  <a:srgbClr val="0E101A"/>
                </a:solidFill>
                <a:effectLst/>
                <a:latin typeface="Arial Nova" panose="020B0504020202020204" pitchFamily="34" charset="0"/>
              </a:rPr>
              <a:t>– based on your critical evaluation in previous sections, explain the impact of maximum 5 key external factors (including the Covid-19 pandemic) on your organisational culture and how they can be effectively addressed by amending the organisational culture or structure</a:t>
            </a:r>
          </a:p>
          <a:p>
            <a:pPr algn="just">
              <a:lnSpc>
                <a:spcPct val="100000"/>
              </a:lnSpc>
              <a:spcAft>
                <a:spcPts val="0"/>
              </a:spcAft>
              <a:buFont typeface="Wingdings" panose="05000000000000000000" pitchFamily="2" charset="2"/>
              <a:buChar char="Ø"/>
            </a:pPr>
            <a:r>
              <a:rPr lang="en-GB" sz="2000" b="1" dirty="0">
                <a:solidFill>
                  <a:srgbClr val="0E101A"/>
                </a:solidFill>
                <a:effectLst/>
                <a:latin typeface="Arial Nova" panose="020B0504020202020204" pitchFamily="34" charset="0"/>
              </a:rPr>
              <a:t>Organisational Culture and Performance </a:t>
            </a:r>
            <a:r>
              <a:rPr lang="en-GB" sz="2000" dirty="0">
                <a:solidFill>
                  <a:srgbClr val="0E101A"/>
                </a:solidFill>
                <a:effectLst/>
                <a:latin typeface="Arial Nova" panose="020B0504020202020204" pitchFamily="34" charset="0"/>
              </a:rPr>
              <a:t>– briefly explain the impact of organisational culture on organisational performance and critically investigate the relationship between your chosen case study's present organisational culture and its financial and non-financial performance with illustrated examples </a:t>
            </a:r>
          </a:p>
          <a:p>
            <a:pPr algn="just">
              <a:lnSpc>
                <a:spcPct val="100000"/>
              </a:lnSpc>
              <a:buFont typeface="Wingdings" panose="05000000000000000000" pitchFamily="2" charset="2"/>
              <a:buChar char="Ø"/>
            </a:pPr>
            <a:r>
              <a:rPr lang="en-GB" sz="2000" b="1" dirty="0">
                <a:solidFill>
                  <a:srgbClr val="0E101A"/>
                </a:solidFill>
                <a:effectLst/>
                <a:latin typeface="Arial Nova" panose="020B0504020202020204" pitchFamily="34" charset="0"/>
              </a:rPr>
              <a:t>Ethical Dilemma - </a:t>
            </a:r>
            <a:r>
              <a:rPr lang="en-GB" sz="2000" dirty="0">
                <a:solidFill>
                  <a:srgbClr val="0E101A"/>
                </a:solidFill>
                <a:effectLst/>
                <a:latin typeface="Arial Nova" panose="020B0504020202020204" pitchFamily="34" charset="0"/>
              </a:rPr>
              <a:t>explain the ethical dilemma in modern organisations with examples and discuss two identified ethical dilemmas in your chosen organisation</a:t>
            </a:r>
          </a:p>
        </p:txBody>
      </p:sp>
      <mc:AlternateContent xmlns:mc="http://schemas.openxmlformats.org/markup-compatibility/2006">
        <mc:Choice xmlns:am3d="http://schemas.microsoft.com/office/drawing/2017/model3d" Requires="am3d">
          <p:graphicFrame>
            <p:nvGraphicFramePr>
              <p:cNvPr id="3" name="3D Model 2" descr="3">
                <a:extLst>
                  <a:ext uri="{FF2B5EF4-FFF2-40B4-BE49-F238E27FC236}">
                    <a16:creationId xmlns:a16="http://schemas.microsoft.com/office/drawing/2014/main" id="{B394A336-EA4E-4CB4-AE93-6F3825A0D8F0}"/>
                  </a:ext>
                </a:extLst>
              </p:cNvPr>
              <p:cNvGraphicFramePr>
                <a:graphicFrameLocks noChangeAspect="1"/>
              </p:cNvGraphicFramePr>
              <p:nvPr>
                <p:extLst>
                  <p:ext uri="{D42A27DB-BD31-4B8C-83A1-F6EECF244321}">
                    <p14:modId xmlns:p14="http://schemas.microsoft.com/office/powerpoint/2010/main" val="2235636282"/>
                  </p:ext>
                </p:extLst>
              </p:nvPr>
            </p:nvGraphicFramePr>
            <p:xfrm>
              <a:off x="9968929" y="852864"/>
              <a:ext cx="893090" cy="1400926"/>
            </p:xfrm>
            <a:graphic>
              <a:graphicData uri="http://schemas.microsoft.com/office/drawing/2017/model3d">
                <am3d:model3d r:embed="rId3">
                  <am3d:spPr>
                    <a:xfrm>
                      <a:off x="0" y="0"/>
                      <a:ext cx="893090" cy="1400926"/>
                    </a:xfrm>
                    <a:prstGeom prst="rect">
                      <a:avLst/>
                    </a:prstGeom>
                  </am3d:spPr>
                  <am3d:camera>
                    <am3d:pos x="0" y="0" z="56800106"/>
                    <am3d:up dx="0" dy="36000000" dz="0"/>
                    <am3d:lookAt x="0" y="0" z="0"/>
                    <am3d:perspective fov="2700000"/>
                  </am3d:camera>
                  <am3d:trans>
                    <am3d:meterPerModelUnit n="13446999" d="1000000"/>
                    <am3d:preTrans dx="2" dy="-18200446" dz="1"/>
                    <am3d:scale>
                      <am3d:sx n="1000000" d="1000000"/>
                      <am3d:sy n="1000000" d="1000000"/>
                      <am3d:sz n="1000000" d="1000000"/>
                    </am3d:scale>
                    <am3d:rot ax="1200000" ay="1800000" az="600000"/>
                    <am3d:postTrans dx="0" dy="0" dz="0"/>
                  </am3d:trans>
                  <am3d:raster rName="Office3DRenderer" rVer="16.0.8326">
                    <am3d:blip r:embed="rId4"/>
                  </am3d:raster>
                  <am3d:objViewport viewportSz="159355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3">
                <a:extLst>
                  <a:ext uri="{FF2B5EF4-FFF2-40B4-BE49-F238E27FC236}">
                    <a16:creationId xmlns:a16="http://schemas.microsoft.com/office/drawing/2014/main" id="{B394A336-EA4E-4CB4-AE93-6F3825A0D8F0}"/>
                  </a:ext>
                </a:extLst>
              </p:cNvPr>
              <p:cNvPicPr>
                <a:picLocks noGrp="1" noRot="1" noChangeAspect="1" noMove="1" noResize="1" noEditPoints="1" noAdjustHandles="1" noChangeArrowheads="1" noChangeShapeType="1" noCrop="1"/>
              </p:cNvPicPr>
              <p:nvPr/>
            </p:nvPicPr>
            <p:blipFill>
              <a:blip r:embed="rId4"/>
              <a:stretch>
                <a:fillRect/>
              </a:stretch>
            </p:blipFill>
            <p:spPr>
              <a:xfrm>
                <a:off x="9968929" y="852864"/>
                <a:ext cx="893090" cy="1400926"/>
              </a:xfrm>
              <a:prstGeom prst="rect">
                <a:avLst/>
              </a:prstGeom>
            </p:spPr>
          </p:pic>
        </mc:Fallback>
      </mc:AlternateContent>
    </p:spTree>
    <p:extLst>
      <p:ext uri="{BB962C8B-B14F-4D97-AF65-F5344CB8AC3E}">
        <p14:creationId xmlns:p14="http://schemas.microsoft.com/office/powerpoint/2010/main" val="2285032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3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8DD076-3276-4CD3-9B5B-73B7DBAD6186}"/>
              </a:ext>
            </a:extLst>
          </p:cNvPr>
          <p:cNvSpPr>
            <a:spLocks noGrp="1"/>
          </p:cNvSpPr>
          <p:nvPr>
            <p:ph type="title"/>
          </p:nvPr>
        </p:nvSpPr>
        <p:spPr>
          <a:xfrm>
            <a:off x="1043631" y="809898"/>
            <a:ext cx="9942716" cy="1554480"/>
          </a:xfrm>
        </p:spPr>
        <p:txBody>
          <a:bodyPr anchor="ctr">
            <a:normAutofit/>
          </a:bodyPr>
          <a:lstStyle/>
          <a:p>
            <a:r>
              <a:rPr lang="en-GB" sz="4800" b="1" u="sng" dirty="0"/>
              <a:t>Suggested Structure / Contents</a:t>
            </a:r>
          </a:p>
        </p:txBody>
      </p:sp>
      <p:cxnSp>
        <p:nvCxnSpPr>
          <p:cNvPr id="34"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3" name="Picture 12" descr="Text&#10;&#10;Description automatically generated">
            <a:extLst>
              <a:ext uri="{FF2B5EF4-FFF2-40B4-BE49-F238E27FC236}">
                <a16:creationId xmlns:a16="http://schemas.microsoft.com/office/drawing/2014/main" id="{712AD9FD-667E-40FD-A741-2AD445C3B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7" y="260697"/>
            <a:ext cx="2037510" cy="675774"/>
          </a:xfrm>
          <a:prstGeom prst="rect">
            <a:avLst/>
          </a:prstGeom>
        </p:spPr>
      </p:pic>
      <p:sp>
        <p:nvSpPr>
          <p:cNvPr id="14" name="Content Placeholder 2">
            <a:extLst>
              <a:ext uri="{FF2B5EF4-FFF2-40B4-BE49-F238E27FC236}">
                <a16:creationId xmlns:a16="http://schemas.microsoft.com/office/drawing/2014/main" id="{0E522762-CBC4-4CEB-9636-78B242F6E00D}"/>
              </a:ext>
            </a:extLst>
          </p:cNvPr>
          <p:cNvSpPr>
            <a:spLocks noGrp="1"/>
          </p:cNvSpPr>
          <p:nvPr>
            <p:ph idx="1"/>
          </p:nvPr>
        </p:nvSpPr>
        <p:spPr>
          <a:xfrm>
            <a:off x="838200" y="2704015"/>
            <a:ext cx="10515600" cy="3781296"/>
          </a:xfrm>
        </p:spPr>
        <p:txBody>
          <a:bodyPr anchor="ctr">
            <a:noAutofit/>
          </a:bodyPr>
          <a:lstStyle/>
          <a:p>
            <a:pPr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Conclusion and Recommendations: </a:t>
            </a:r>
            <a:r>
              <a:rPr lang="en-GB" sz="1900" dirty="0">
                <a:latin typeface="Arial" panose="020B0604020202020204" pitchFamily="34" charset="0"/>
                <a:cs typeface="Arial" panose="020B0604020202020204" pitchFamily="34" charset="0"/>
              </a:rPr>
              <a:t>suggested action choices that can be used to overcome the identified challenges and potential benefits of applying recommended suggestion</a:t>
            </a:r>
          </a:p>
          <a:p>
            <a:pPr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Individual Reflective: </a:t>
            </a:r>
            <a:r>
              <a:rPr lang="en-GB" sz="1900" dirty="0">
                <a:latin typeface="Arial" panose="020B0604020202020204" pitchFamily="34" charset="0"/>
                <a:cs typeface="Arial" panose="020B0604020202020204" pitchFamily="34" charset="0"/>
              </a:rPr>
              <a:t>you must outline your learning and acquired skills from this module with examples which can be used for employment requiring the exercise of personal responsibility and decision making by understanding the organisational workplace culture (1000 words +/- 10% words) - 25% of overall marks</a:t>
            </a:r>
          </a:p>
          <a:p>
            <a:pPr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References</a:t>
            </a:r>
          </a:p>
          <a:p>
            <a:pPr algn="just">
              <a:lnSpc>
                <a:spcPct val="100000"/>
              </a:lnSpc>
            </a:pPr>
            <a:r>
              <a:rPr lang="en-GB" sz="2000" b="1" dirty="0">
                <a:solidFill>
                  <a:schemeClr val="accent2">
                    <a:lumMod val="50000"/>
                  </a:schemeClr>
                </a:solidFill>
                <a:latin typeface="Arial" panose="020B0604020202020204" pitchFamily="34" charset="0"/>
                <a:cs typeface="Arial" panose="020B0604020202020204" pitchFamily="34" charset="0"/>
              </a:rPr>
              <a:t>Appendices (if any) </a:t>
            </a:r>
          </a:p>
        </p:txBody>
      </p:sp>
      <mc:AlternateContent xmlns:mc="http://schemas.openxmlformats.org/markup-compatibility/2006">
        <mc:Choice xmlns:am3d="http://schemas.microsoft.com/office/drawing/2017/model3d" Requires="am3d">
          <p:graphicFrame>
            <p:nvGraphicFramePr>
              <p:cNvPr id="3" name="3D Model 2" descr="4">
                <a:extLst>
                  <a:ext uri="{FF2B5EF4-FFF2-40B4-BE49-F238E27FC236}">
                    <a16:creationId xmlns:a16="http://schemas.microsoft.com/office/drawing/2014/main" id="{68325AB3-3E6E-4E32-82A9-BE0B4E6E539C}"/>
                  </a:ext>
                </a:extLst>
              </p:cNvPr>
              <p:cNvGraphicFramePr>
                <a:graphicFrameLocks noChangeAspect="1"/>
              </p:cNvGraphicFramePr>
              <p:nvPr>
                <p:extLst>
                  <p:ext uri="{D42A27DB-BD31-4B8C-83A1-F6EECF244321}">
                    <p14:modId xmlns:p14="http://schemas.microsoft.com/office/powerpoint/2010/main" val="331839341"/>
                  </p:ext>
                </p:extLst>
              </p:nvPr>
            </p:nvGraphicFramePr>
            <p:xfrm>
              <a:off x="9855691" y="878323"/>
              <a:ext cx="1064365" cy="1350007"/>
            </p:xfrm>
            <a:graphic>
              <a:graphicData uri="http://schemas.microsoft.com/office/drawing/2017/model3d">
                <am3d:model3d r:embed="rId3">
                  <am3d:spPr>
                    <a:xfrm>
                      <a:off x="0" y="0"/>
                      <a:ext cx="1064365" cy="1350007"/>
                    </a:xfrm>
                    <a:prstGeom prst="rect">
                      <a:avLst/>
                    </a:prstGeom>
                  </am3d:spPr>
                  <am3d:camera>
                    <am3d:pos x="0" y="0" z="59559923"/>
                    <am3d:up dx="0" dy="36000000" dz="0"/>
                    <am3d:lookAt x="0" y="0" z="0"/>
                    <am3d:perspective fov="2700000"/>
                  </am3d:camera>
                  <am3d:trans>
                    <am3d:meterPerModelUnit n="13734811" d="1000000"/>
                    <am3d:preTrans dx="0" dy="-18237493" dz="0"/>
                    <am3d:scale>
                      <am3d:sx n="1000000" d="1000000"/>
                      <am3d:sy n="1000000" d="1000000"/>
                      <am3d:sz n="1000000" d="1000000"/>
                    </am3d:scale>
                    <am3d:rot ax="1200000" ay="1800000" az="600000"/>
                    <am3d:postTrans dx="0" dy="0" dz="0"/>
                  </am3d:trans>
                  <am3d:raster rName="Office3DRenderer" rVer="16.0.8326">
                    <am3d:blip r:embed="rId4"/>
                  </am3d:raster>
                  <am3d:objViewport viewportSz="174860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4">
                <a:extLst>
                  <a:ext uri="{FF2B5EF4-FFF2-40B4-BE49-F238E27FC236}">
                    <a16:creationId xmlns:a16="http://schemas.microsoft.com/office/drawing/2014/main" id="{68325AB3-3E6E-4E32-82A9-BE0B4E6E539C}"/>
                  </a:ext>
                </a:extLst>
              </p:cNvPr>
              <p:cNvPicPr>
                <a:picLocks noGrp="1" noRot="1" noChangeAspect="1" noMove="1" noResize="1" noEditPoints="1" noAdjustHandles="1" noChangeArrowheads="1" noChangeShapeType="1" noCrop="1"/>
              </p:cNvPicPr>
              <p:nvPr/>
            </p:nvPicPr>
            <p:blipFill>
              <a:blip r:embed="rId4"/>
              <a:stretch>
                <a:fillRect/>
              </a:stretch>
            </p:blipFill>
            <p:spPr>
              <a:xfrm>
                <a:off x="9855691" y="878323"/>
                <a:ext cx="1064365" cy="1350007"/>
              </a:xfrm>
              <a:prstGeom prst="rect">
                <a:avLst/>
              </a:prstGeom>
            </p:spPr>
          </p:pic>
        </mc:Fallback>
      </mc:AlternateContent>
    </p:spTree>
    <p:extLst>
      <p:ext uri="{BB962C8B-B14F-4D97-AF65-F5344CB8AC3E}">
        <p14:creationId xmlns:p14="http://schemas.microsoft.com/office/powerpoint/2010/main" val="3879395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1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1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31" name="Rectangle 2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2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4" name="Rectangle 2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E2E1FB-BBA4-4EF2-A492-01F943E33B33}"/>
              </a:ext>
            </a:extLst>
          </p:cNvPr>
          <p:cNvSpPr>
            <a:spLocks noGrp="1"/>
          </p:cNvSpPr>
          <p:nvPr>
            <p:ph type="title"/>
          </p:nvPr>
        </p:nvSpPr>
        <p:spPr>
          <a:xfrm>
            <a:off x="1153618" y="1239927"/>
            <a:ext cx="4008586" cy="4680583"/>
          </a:xfrm>
        </p:spPr>
        <p:txBody>
          <a:bodyPr anchor="ctr">
            <a:normAutofit/>
          </a:bodyPr>
          <a:lstStyle/>
          <a:p>
            <a:r>
              <a:rPr lang="en-GB" sz="5200" b="1" dirty="0"/>
              <a:t>Assignment Guidance</a:t>
            </a:r>
          </a:p>
        </p:txBody>
      </p:sp>
      <p:sp>
        <p:nvSpPr>
          <p:cNvPr id="3" name="Content Placeholder 2">
            <a:extLst>
              <a:ext uri="{FF2B5EF4-FFF2-40B4-BE49-F238E27FC236}">
                <a16:creationId xmlns:a16="http://schemas.microsoft.com/office/drawing/2014/main" id="{63CC6D8F-73F0-49CD-9E3A-97EF481FC259}"/>
              </a:ext>
            </a:extLst>
          </p:cNvPr>
          <p:cNvSpPr>
            <a:spLocks noGrp="1"/>
          </p:cNvSpPr>
          <p:nvPr>
            <p:ph idx="1"/>
          </p:nvPr>
        </p:nvSpPr>
        <p:spPr>
          <a:xfrm>
            <a:off x="4553339" y="937491"/>
            <a:ext cx="6867330" cy="4983020"/>
          </a:xfrm>
        </p:spPr>
        <p:txBody>
          <a:bodyPr anchor="ctr">
            <a:normAutofit/>
          </a:bodyPr>
          <a:lstStyle/>
          <a:p>
            <a:pPr marL="0" indent="0" algn="just">
              <a:buNone/>
            </a:pPr>
            <a:r>
              <a:rPr lang="en-GB" sz="2000" b="1" dirty="0">
                <a:latin typeface="Arial" panose="020B0604020202020204" pitchFamily="34" charset="0"/>
                <a:cs typeface="Arial" panose="020B0604020202020204" pitchFamily="34" charset="0"/>
              </a:rPr>
              <a:t>Please note the following when completing your written assignment: </a:t>
            </a:r>
          </a:p>
          <a:p>
            <a:pPr algn="just"/>
            <a:r>
              <a:rPr lang="en-GB" sz="1700" b="1" dirty="0">
                <a:solidFill>
                  <a:schemeClr val="accent2">
                    <a:lumMod val="75000"/>
                  </a:schemeClr>
                </a:solidFill>
                <a:latin typeface="Arial" panose="020B0604020202020204" pitchFamily="34" charset="0"/>
                <a:cs typeface="Arial" panose="020B0604020202020204" pitchFamily="34" charset="0"/>
              </a:rPr>
              <a:t>Writing</a:t>
            </a:r>
            <a:r>
              <a:rPr lang="en-GB" sz="1700" dirty="0">
                <a:latin typeface="Arial" panose="020B0604020202020204" pitchFamily="34" charset="0"/>
                <a:cs typeface="Arial" panose="020B0604020202020204" pitchFamily="34" charset="0"/>
              </a:rPr>
              <a:t>: written in English in an appropriate business/academic style </a:t>
            </a:r>
          </a:p>
          <a:p>
            <a:pPr algn="just"/>
            <a:r>
              <a:rPr lang="en-GB" sz="1700" b="1" dirty="0">
                <a:solidFill>
                  <a:schemeClr val="accent1">
                    <a:lumMod val="75000"/>
                  </a:schemeClr>
                </a:solidFill>
                <a:latin typeface="Arial" panose="020B0604020202020204" pitchFamily="34" charset="0"/>
                <a:cs typeface="Arial" panose="020B0604020202020204" pitchFamily="34" charset="0"/>
              </a:rPr>
              <a:t>Focus</a:t>
            </a:r>
            <a:r>
              <a:rPr lang="en-GB" sz="1700" dirty="0">
                <a:latin typeface="Arial" panose="020B0604020202020204" pitchFamily="34" charset="0"/>
                <a:cs typeface="Arial" panose="020B0604020202020204" pitchFamily="34" charset="0"/>
              </a:rPr>
              <a:t>: Focus only on the tasks set in the assignment </a:t>
            </a:r>
          </a:p>
          <a:p>
            <a:pPr algn="just"/>
            <a:r>
              <a:rPr lang="en-GB" sz="1700" b="1" dirty="0">
                <a:solidFill>
                  <a:srgbClr val="00B0F0"/>
                </a:solidFill>
                <a:latin typeface="Arial" panose="020B0604020202020204" pitchFamily="34" charset="0"/>
                <a:cs typeface="Arial" panose="020B0604020202020204" pitchFamily="34" charset="0"/>
              </a:rPr>
              <a:t>Document format</a:t>
            </a:r>
            <a:r>
              <a:rPr lang="en-GB" sz="1700" dirty="0">
                <a:latin typeface="Arial" panose="020B0604020202020204" pitchFamily="34" charset="0"/>
                <a:cs typeface="Arial" panose="020B0604020202020204" pitchFamily="34" charset="0"/>
              </a:rPr>
              <a:t>: in business report format or any other suitable format appropriate to the context. The total word count should be equivalent to a total word count of 4,500 words (-/+ 10%). Ensure a clear assignment title, course name, and student name or ID number are on the cover sheet and a reference list using Harvard referencing throughout is also provided.</a:t>
            </a:r>
          </a:p>
          <a:p>
            <a:pPr algn="just"/>
            <a:r>
              <a:rPr lang="en-GB" sz="1700" b="1" dirty="0">
                <a:solidFill>
                  <a:srgbClr val="7030A0"/>
                </a:solidFill>
                <a:latin typeface="Arial" panose="020B0604020202020204" pitchFamily="34" charset="0"/>
                <a:cs typeface="Arial" panose="020B0604020202020204" pitchFamily="34" charset="0"/>
              </a:rPr>
              <a:t>Research</a:t>
            </a:r>
            <a:r>
              <a:rPr lang="en-GB" sz="1700" dirty="0">
                <a:latin typeface="Arial" panose="020B0604020202020204" pitchFamily="34" charset="0"/>
                <a:cs typeface="Arial" panose="020B0604020202020204" pitchFamily="34" charset="0"/>
              </a:rPr>
              <a:t>: should use reliable and relevant sources of information e.g. academic books and journals that have been peer reviewed. The research should be extensive. The use of a range of information sources is expected – academic books, peer reviewed journal articles, professional articles, press releases and newspaper articles, reliable statistics, company annual reports and other company information.</a:t>
            </a:r>
          </a:p>
        </p:txBody>
      </p:sp>
      <p:pic>
        <p:nvPicPr>
          <p:cNvPr id="10" name="Picture 9" descr="Text&#10;&#10;Description automatically generated">
            <a:extLst>
              <a:ext uri="{FF2B5EF4-FFF2-40B4-BE49-F238E27FC236}">
                <a16:creationId xmlns:a16="http://schemas.microsoft.com/office/drawing/2014/main" id="{CE2442E9-238A-4568-BC6D-3C82D08189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366" y="248270"/>
            <a:ext cx="2037510" cy="675774"/>
          </a:xfrm>
          <a:prstGeom prst="rect">
            <a:avLst/>
          </a:prstGeom>
        </p:spPr>
      </p:pic>
    </p:spTree>
    <p:extLst>
      <p:ext uri="{BB962C8B-B14F-4D97-AF65-F5344CB8AC3E}">
        <p14:creationId xmlns:p14="http://schemas.microsoft.com/office/powerpoint/2010/main" val="676203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E2E1FB-BBA4-4EF2-A492-01F943E33B33}"/>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b="1" dirty="0"/>
              <a:t>Assignment Assessment Criteria</a:t>
            </a:r>
          </a:p>
        </p:txBody>
      </p:sp>
      <p:sp>
        <p:nvSpPr>
          <p:cNvPr id="20" name="Rectangle 19">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Text&#10;&#10;Description automatically generated">
            <a:extLst>
              <a:ext uri="{FF2B5EF4-FFF2-40B4-BE49-F238E27FC236}">
                <a16:creationId xmlns:a16="http://schemas.microsoft.com/office/drawing/2014/main" id="{E6C0D059-7836-461C-A69F-136A4C8B4B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2405" y="326421"/>
            <a:ext cx="2037510" cy="675774"/>
          </a:xfrm>
          <a:prstGeom prst="rect">
            <a:avLst/>
          </a:prstGeom>
        </p:spPr>
      </p:pic>
      <p:graphicFrame>
        <p:nvGraphicFramePr>
          <p:cNvPr id="4" name="Table 4">
            <a:extLst>
              <a:ext uri="{FF2B5EF4-FFF2-40B4-BE49-F238E27FC236}">
                <a16:creationId xmlns:a16="http://schemas.microsoft.com/office/drawing/2014/main" id="{4C616CCB-10D5-4410-A99D-229B70E33B19}"/>
              </a:ext>
            </a:extLst>
          </p:cNvPr>
          <p:cNvGraphicFramePr>
            <a:graphicFrameLocks noGrp="1"/>
          </p:cNvGraphicFramePr>
          <p:nvPr>
            <p:extLst>
              <p:ext uri="{D42A27DB-BD31-4B8C-83A1-F6EECF244321}">
                <p14:modId xmlns:p14="http://schemas.microsoft.com/office/powerpoint/2010/main" val="2024591412"/>
              </p:ext>
            </p:extLst>
          </p:nvPr>
        </p:nvGraphicFramePr>
        <p:xfrm>
          <a:off x="558801" y="1717192"/>
          <a:ext cx="7512857" cy="3611268"/>
        </p:xfrm>
        <a:graphic>
          <a:graphicData uri="http://schemas.openxmlformats.org/drawingml/2006/table">
            <a:tbl>
              <a:tblPr firstRow="1" bandRow="1">
                <a:tableStyleId>{5C22544A-7EE6-4342-B048-85BDC9FD1C3A}</a:tableStyleId>
              </a:tblPr>
              <a:tblGrid>
                <a:gridCol w="5592617">
                  <a:extLst>
                    <a:ext uri="{9D8B030D-6E8A-4147-A177-3AD203B41FA5}">
                      <a16:colId xmlns:a16="http://schemas.microsoft.com/office/drawing/2014/main" val="2436455974"/>
                    </a:ext>
                  </a:extLst>
                </a:gridCol>
                <a:gridCol w="1920240">
                  <a:extLst>
                    <a:ext uri="{9D8B030D-6E8A-4147-A177-3AD203B41FA5}">
                      <a16:colId xmlns:a16="http://schemas.microsoft.com/office/drawing/2014/main" val="254564580"/>
                    </a:ext>
                  </a:extLst>
                </a:gridCol>
              </a:tblGrid>
              <a:tr h="601878">
                <a:tc>
                  <a:txBody>
                    <a:bodyPr/>
                    <a:lstStyle/>
                    <a:p>
                      <a:pPr algn="ctr"/>
                      <a:r>
                        <a:rPr lang="en-GB" dirty="0"/>
                        <a:t>Generic Assessment Criteria</a:t>
                      </a:r>
                    </a:p>
                  </a:txBody>
                  <a:tcPr anchor="ctr"/>
                </a:tc>
                <a:tc>
                  <a:txBody>
                    <a:bodyPr/>
                    <a:lstStyle/>
                    <a:p>
                      <a:pPr algn="ctr"/>
                      <a:r>
                        <a:rPr lang="en-GB" dirty="0"/>
                        <a:t>Available Marks</a:t>
                      </a:r>
                    </a:p>
                  </a:txBody>
                  <a:tcPr anchor="ctr"/>
                </a:tc>
                <a:extLst>
                  <a:ext uri="{0D108BD9-81ED-4DB2-BD59-A6C34878D82A}">
                    <a16:rowId xmlns:a16="http://schemas.microsoft.com/office/drawing/2014/main" val="4227380389"/>
                  </a:ext>
                </a:extLst>
              </a:tr>
              <a:tr h="601878">
                <a:tc>
                  <a:txBody>
                    <a:bodyPr/>
                    <a:lstStyle/>
                    <a:p>
                      <a:r>
                        <a:rPr lang="en-GB" dirty="0"/>
                        <a:t>1. Engagement with Literature Skills</a:t>
                      </a:r>
                    </a:p>
                  </a:txBody>
                  <a:tcPr anchor="ctr"/>
                </a:tc>
                <a:tc>
                  <a:txBody>
                    <a:bodyPr/>
                    <a:lstStyle/>
                    <a:p>
                      <a:pPr algn="ctr"/>
                      <a:r>
                        <a:rPr lang="en-GB" dirty="0"/>
                        <a:t>10</a:t>
                      </a:r>
                    </a:p>
                  </a:txBody>
                  <a:tcPr anchor="ctr"/>
                </a:tc>
                <a:extLst>
                  <a:ext uri="{0D108BD9-81ED-4DB2-BD59-A6C34878D82A}">
                    <a16:rowId xmlns:a16="http://schemas.microsoft.com/office/drawing/2014/main" val="963888537"/>
                  </a:ext>
                </a:extLst>
              </a:tr>
              <a:tr h="601878">
                <a:tc>
                  <a:txBody>
                    <a:bodyPr/>
                    <a:lstStyle/>
                    <a:p>
                      <a:r>
                        <a:rPr lang="en-GB" dirty="0"/>
                        <a:t>2. Knowledge and Understanding Skills</a:t>
                      </a:r>
                    </a:p>
                  </a:txBody>
                  <a:tcPr anchor="ctr"/>
                </a:tc>
                <a:tc>
                  <a:txBody>
                    <a:bodyPr/>
                    <a:lstStyle/>
                    <a:p>
                      <a:pPr algn="ctr"/>
                      <a:r>
                        <a:rPr lang="en-GB" dirty="0"/>
                        <a:t>30</a:t>
                      </a:r>
                    </a:p>
                  </a:txBody>
                  <a:tcPr anchor="ctr"/>
                </a:tc>
                <a:extLst>
                  <a:ext uri="{0D108BD9-81ED-4DB2-BD59-A6C34878D82A}">
                    <a16:rowId xmlns:a16="http://schemas.microsoft.com/office/drawing/2014/main" val="958135153"/>
                  </a:ext>
                </a:extLst>
              </a:tr>
              <a:tr h="601878">
                <a:tc>
                  <a:txBody>
                    <a:bodyPr/>
                    <a:lstStyle/>
                    <a:p>
                      <a:r>
                        <a:rPr lang="en-GB" dirty="0"/>
                        <a:t>3. Cognitive and Intellectual Skills</a:t>
                      </a:r>
                    </a:p>
                  </a:txBody>
                  <a:tcPr anchor="ctr"/>
                </a:tc>
                <a:tc>
                  <a:txBody>
                    <a:bodyPr/>
                    <a:lstStyle/>
                    <a:p>
                      <a:pPr algn="ctr"/>
                      <a:r>
                        <a:rPr lang="en-GB" dirty="0"/>
                        <a:t>20</a:t>
                      </a:r>
                    </a:p>
                  </a:txBody>
                  <a:tcPr anchor="ctr"/>
                </a:tc>
                <a:extLst>
                  <a:ext uri="{0D108BD9-81ED-4DB2-BD59-A6C34878D82A}">
                    <a16:rowId xmlns:a16="http://schemas.microsoft.com/office/drawing/2014/main" val="2548939599"/>
                  </a:ext>
                </a:extLst>
              </a:tr>
              <a:tr h="601878">
                <a:tc>
                  <a:txBody>
                    <a:bodyPr/>
                    <a:lstStyle/>
                    <a:p>
                      <a:r>
                        <a:rPr lang="en-GB" dirty="0"/>
                        <a:t>4. Practical Application Skills</a:t>
                      </a:r>
                    </a:p>
                  </a:txBody>
                  <a:tcPr anchor="ctr"/>
                </a:tc>
                <a:tc>
                  <a:txBody>
                    <a:bodyPr/>
                    <a:lstStyle/>
                    <a:p>
                      <a:pPr algn="ctr"/>
                      <a:r>
                        <a:rPr lang="en-GB" dirty="0"/>
                        <a:t>25</a:t>
                      </a:r>
                    </a:p>
                  </a:txBody>
                  <a:tcPr anchor="ctr"/>
                </a:tc>
                <a:extLst>
                  <a:ext uri="{0D108BD9-81ED-4DB2-BD59-A6C34878D82A}">
                    <a16:rowId xmlns:a16="http://schemas.microsoft.com/office/drawing/2014/main" val="875283898"/>
                  </a:ext>
                </a:extLst>
              </a:tr>
              <a:tr h="601878">
                <a:tc>
                  <a:txBody>
                    <a:bodyPr/>
                    <a:lstStyle/>
                    <a:p>
                      <a:r>
                        <a:rPr lang="en-GB" dirty="0"/>
                        <a:t>5. Transferable Skills for Life and Professional Practice</a:t>
                      </a:r>
                    </a:p>
                  </a:txBody>
                  <a:tcPr anchor="ctr"/>
                </a:tc>
                <a:tc>
                  <a:txBody>
                    <a:bodyPr/>
                    <a:lstStyle/>
                    <a:p>
                      <a:pPr algn="ctr"/>
                      <a:r>
                        <a:rPr lang="en-GB" dirty="0"/>
                        <a:t>15</a:t>
                      </a:r>
                    </a:p>
                  </a:txBody>
                  <a:tcPr anchor="ctr"/>
                </a:tc>
                <a:extLst>
                  <a:ext uri="{0D108BD9-81ED-4DB2-BD59-A6C34878D82A}">
                    <a16:rowId xmlns:a16="http://schemas.microsoft.com/office/drawing/2014/main" val="1974034553"/>
                  </a:ext>
                </a:extLst>
              </a:tr>
            </a:tbl>
          </a:graphicData>
        </a:graphic>
      </p:graphicFrame>
    </p:spTree>
    <p:extLst>
      <p:ext uri="{BB962C8B-B14F-4D97-AF65-F5344CB8AC3E}">
        <p14:creationId xmlns:p14="http://schemas.microsoft.com/office/powerpoint/2010/main" val="2077282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461462" y="802104"/>
            <a:ext cx="5902036" cy="5349313"/>
          </a:xfrm>
        </p:spPr>
        <p:txBody>
          <a:bodyPr anchor="t">
            <a:noAutofit/>
          </a:bodyPr>
          <a:lstStyle/>
          <a:p>
            <a:pPr marL="0" lvl="0" indent="0" algn="just">
              <a:buNone/>
            </a:pPr>
            <a:r>
              <a:rPr lang="en-GB" sz="1800" b="1" dirty="0">
                <a:latin typeface="Arial" panose="020B0604020202020204" pitchFamily="34" charset="0"/>
                <a:cs typeface="Arial" panose="020B0604020202020204" pitchFamily="34" charset="0"/>
              </a:rPr>
              <a:t>Research-informed Literature </a:t>
            </a:r>
          </a:p>
          <a:p>
            <a:pPr lvl="0" algn="just"/>
            <a:r>
              <a:rPr lang="en-GB" sz="1600" dirty="0">
                <a:latin typeface="Arial" panose="020B0604020202020204" pitchFamily="34" charset="0"/>
                <a:cs typeface="Arial" panose="020B0604020202020204" pitchFamily="34" charset="0"/>
              </a:rPr>
              <a:t>Extent of research and/or own reading, selection of credible sources, application of appropriate referencing conventions. </a:t>
            </a:r>
            <a:endParaRPr lang="en-GB" sz="1800" dirty="0">
              <a:latin typeface="Arial" panose="020B0604020202020204" pitchFamily="34" charset="0"/>
              <a:cs typeface="Arial" panose="020B0604020202020204" pitchFamily="34" charset="0"/>
            </a:endParaRPr>
          </a:p>
          <a:p>
            <a:pPr marL="0" lvl="0" indent="0" algn="just">
              <a:buNone/>
            </a:pPr>
            <a:r>
              <a:rPr lang="en-GB" sz="1800" b="1" dirty="0">
                <a:latin typeface="Arial" panose="020B0604020202020204" pitchFamily="34" charset="0"/>
                <a:cs typeface="Arial" panose="020B0604020202020204" pitchFamily="34" charset="0"/>
              </a:rPr>
              <a:t>Knowledge and Understanding of Subject </a:t>
            </a:r>
          </a:p>
          <a:p>
            <a:pPr lvl="0" algn="just"/>
            <a:r>
              <a:rPr lang="en-GB" sz="1600" dirty="0">
                <a:latin typeface="Arial" panose="020B0604020202020204" pitchFamily="34" charset="0"/>
                <a:cs typeface="Arial" panose="020B0604020202020204" pitchFamily="34" charset="0"/>
              </a:rPr>
              <a:t>Extent of knowledge and understanding of concepts and underlying principles associated with the discipline. </a:t>
            </a:r>
          </a:p>
          <a:p>
            <a:pPr marL="0" lvl="0" indent="0" algn="just">
              <a:buNone/>
            </a:pPr>
            <a:r>
              <a:rPr lang="en-GB" sz="1800" b="1" dirty="0">
                <a:latin typeface="Arial" panose="020B0604020202020204" pitchFamily="34" charset="0"/>
                <a:cs typeface="Arial" panose="020B0604020202020204" pitchFamily="34" charset="0"/>
              </a:rPr>
              <a:t>Analysis </a:t>
            </a:r>
          </a:p>
          <a:p>
            <a:pPr lvl="0" algn="just"/>
            <a:r>
              <a:rPr lang="en-GB" sz="1600" dirty="0">
                <a:latin typeface="Arial" panose="020B0604020202020204" pitchFamily="34" charset="0"/>
                <a:cs typeface="Arial" panose="020B0604020202020204" pitchFamily="34" charset="0"/>
              </a:rPr>
              <a:t>Analysis, evaluation and synthesis; logic, argument and judgement; analytical reflection; organisation of ideas and evidence. </a:t>
            </a:r>
          </a:p>
          <a:p>
            <a:pPr marL="0" indent="0">
              <a:buNone/>
              <a:defRPr/>
            </a:pPr>
            <a:r>
              <a:rPr lang="en-GB" sz="1800" b="1" dirty="0">
                <a:latin typeface="Arial" panose="020B0604020202020204" pitchFamily="34" charset="0"/>
                <a:cs typeface="Arial" panose="020B0604020202020204" pitchFamily="34" charset="0"/>
              </a:rPr>
              <a:t>Practical Application and Deployment </a:t>
            </a:r>
            <a:endParaRPr lang="en-GB" sz="1800" dirty="0">
              <a:latin typeface="Arial" panose="020B0604020202020204" pitchFamily="34" charset="0"/>
              <a:cs typeface="Arial" panose="020B0604020202020204" pitchFamily="34" charset="0"/>
            </a:endParaRPr>
          </a:p>
          <a:p>
            <a:pPr algn="just">
              <a:defRPr/>
            </a:pPr>
            <a:r>
              <a:rPr lang="en-GB" sz="1600" dirty="0">
                <a:latin typeface="Arial" panose="020B0604020202020204" pitchFamily="34" charset="0"/>
                <a:cs typeface="Arial" panose="020B0604020202020204" pitchFamily="34" charset="0"/>
              </a:rPr>
              <a:t>Deployment of methods, materials, tools and techniques; application of concepts; formulation of innovative and creative solutions to solve problems. </a:t>
            </a:r>
          </a:p>
          <a:p>
            <a:pPr marL="0" indent="0">
              <a:buNone/>
              <a:defRPr/>
            </a:pPr>
            <a:r>
              <a:rPr lang="en-GB" sz="1800" b="1" dirty="0">
                <a:latin typeface="Arial" panose="020B0604020202020204" pitchFamily="34" charset="0"/>
                <a:cs typeface="Arial" panose="020B0604020202020204" pitchFamily="34" charset="0"/>
              </a:rPr>
              <a:t>Skills for Professional Practice </a:t>
            </a:r>
            <a:endParaRPr lang="en-GB" sz="1800" dirty="0">
              <a:latin typeface="Arial" panose="020B0604020202020204" pitchFamily="34" charset="0"/>
              <a:cs typeface="Arial" panose="020B0604020202020204" pitchFamily="34" charset="0"/>
            </a:endParaRPr>
          </a:p>
          <a:p>
            <a:pPr algn="just">
              <a:defRPr/>
            </a:pPr>
            <a:r>
              <a:rPr lang="en-GB" sz="1600" dirty="0">
                <a:latin typeface="Arial" panose="020B0604020202020204" pitchFamily="34" charset="0"/>
                <a:cs typeface="Arial" panose="020B0604020202020204" pitchFamily="34" charset="0"/>
              </a:rPr>
              <a:t>Attributes in professional practice: individual and collaborative working; deployment of appropriate media; presentation and organisation</a:t>
            </a:r>
          </a:p>
        </p:txBody>
      </p:sp>
      <p:pic>
        <p:nvPicPr>
          <p:cNvPr id="9" name="Picture 8" descr="Text&#10;&#10;Description automatically generated">
            <a:extLst>
              <a:ext uri="{FF2B5EF4-FFF2-40B4-BE49-F238E27FC236}">
                <a16:creationId xmlns:a16="http://schemas.microsoft.com/office/drawing/2014/main" id="{DF657264-F4BC-4108-975A-E29E43B5CD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
        <p:nvSpPr>
          <p:cNvPr id="12" name="Title 1">
            <a:extLst>
              <a:ext uri="{FF2B5EF4-FFF2-40B4-BE49-F238E27FC236}">
                <a16:creationId xmlns:a16="http://schemas.microsoft.com/office/drawing/2014/main" id="{0E6E9F32-3509-48CD-9379-FDF0EB6CC578}"/>
              </a:ext>
            </a:extLst>
          </p:cNvPr>
          <p:cNvSpPr>
            <a:spLocks noGrp="1"/>
          </p:cNvSpPr>
          <p:nvPr>
            <p:ph type="title"/>
          </p:nvPr>
        </p:nvSpPr>
        <p:spPr>
          <a:xfrm>
            <a:off x="1154687" y="1385692"/>
            <a:ext cx="2469624" cy="2846070"/>
          </a:xfrm>
        </p:spPr>
        <p:txBody>
          <a:bodyPr vert="horz" lIns="91440" tIns="45720" rIns="91440" bIns="45720" rtlCol="0" anchor="ctr">
            <a:normAutofit/>
          </a:bodyPr>
          <a:lstStyle/>
          <a:p>
            <a:r>
              <a:rPr lang="en-US" sz="3700" b="1" dirty="0"/>
              <a:t>Assignment Assessment Criteria</a:t>
            </a:r>
          </a:p>
        </p:txBody>
      </p:sp>
    </p:spTree>
    <p:extLst>
      <p:ext uri="{BB962C8B-B14F-4D97-AF65-F5344CB8AC3E}">
        <p14:creationId xmlns:p14="http://schemas.microsoft.com/office/powerpoint/2010/main" val="2533547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656218" y="1026367"/>
            <a:ext cx="5542387" cy="4737119"/>
          </a:xfrm>
        </p:spPr>
        <p:txBody>
          <a:bodyPr anchor="t">
            <a:normAutofit lnSpcReduction="10000"/>
          </a:bodyPr>
          <a:lstStyle/>
          <a:p>
            <a:pPr marL="0" indent="0" algn="ctr">
              <a:buNone/>
              <a:defRPr/>
            </a:pPr>
            <a:r>
              <a:rPr lang="en-GB" sz="3500" dirty="0">
                <a:latin typeface="AcmeFont" pitchFamily="2" charset="0"/>
              </a:rPr>
              <a:t>Key Success Factors</a:t>
            </a:r>
          </a:p>
          <a:p>
            <a:pPr>
              <a:defRPr/>
            </a:pPr>
            <a:endParaRPr lang="en-GB" sz="3500" dirty="0"/>
          </a:p>
          <a:p>
            <a:pPr>
              <a:defRPr/>
            </a:pPr>
            <a:r>
              <a:rPr lang="en-GB" sz="3500" dirty="0"/>
              <a:t>Preparation</a:t>
            </a:r>
          </a:p>
          <a:p>
            <a:pPr>
              <a:defRPr/>
            </a:pPr>
            <a:r>
              <a:rPr lang="en-GB" sz="3500" dirty="0"/>
              <a:t>Planning</a:t>
            </a:r>
          </a:p>
          <a:p>
            <a:pPr>
              <a:defRPr/>
            </a:pPr>
            <a:r>
              <a:rPr lang="en-GB" sz="3500" dirty="0"/>
              <a:t>Assignment Keywords</a:t>
            </a:r>
          </a:p>
          <a:p>
            <a:pPr>
              <a:defRPr/>
            </a:pPr>
            <a:r>
              <a:rPr lang="en-GB" sz="3500" dirty="0"/>
              <a:t>Academic Writing</a:t>
            </a:r>
          </a:p>
          <a:p>
            <a:pPr>
              <a:defRPr/>
            </a:pPr>
            <a:r>
              <a:rPr lang="en-GB" sz="3500" dirty="0"/>
              <a:t>Paraphrasing</a:t>
            </a:r>
          </a:p>
          <a:p>
            <a:pPr>
              <a:defRPr/>
            </a:pPr>
            <a:r>
              <a:rPr lang="en-GB" sz="3500" dirty="0"/>
              <a:t>Harvard Referencing</a:t>
            </a:r>
          </a:p>
        </p:txBody>
      </p:sp>
      <p:pic>
        <p:nvPicPr>
          <p:cNvPr id="9" name="Picture 8" descr="Text&#10;&#10;Description automatically generated">
            <a:extLst>
              <a:ext uri="{FF2B5EF4-FFF2-40B4-BE49-F238E27FC236}">
                <a16:creationId xmlns:a16="http://schemas.microsoft.com/office/drawing/2014/main" id="{EF8C4363-6083-4D79-9852-6DFF29A95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
        <p:nvSpPr>
          <p:cNvPr id="12" name="Title 1">
            <a:extLst>
              <a:ext uri="{FF2B5EF4-FFF2-40B4-BE49-F238E27FC236}">
                <a16:creationId xmlns:a16="http://schemas.microsoft.com/office/drawing/2014/main" id="{DA81FE2E-1334-44FF-A0D8-842E652087EC}"/>
              </a:ext>
            </a:extLst>
          </p:cNvPr>
          <p:cNvSpPr>
            <a:spLocks noGrp="1"/>
          </p:cNvSpPr>
          <p:nvPr>
            <p:ph type="title"/>
          </p:nvPr>
        </p:nvSpPr>
        <p:spPr>
          <a:xfrm>
            <a:off x="993395" y="1297772"/>
            <a:ext cx="3337535" cy="2846070"/>
          </a:xfrm>
        </p:spPr>
        <p:txBody>
          <a:bodyPr vert="horz" lIns="91440" tIns="45720" rIns="91440" bIns="45720" rtlCol="0" anchor="ctr">
            <a:normAutofit/>
          </a:bodyPr>
          <a:lstStyle/>
          <a:p>
            <a:r>
              <a:rPr lang="en-US" sz="4000" b="1" dirty="0"/>
              <a:t>General guidelines </a:t>
            </a:r>
            <a:br>
              <a:rPr lang="en-US" sz="4000" b="1" dirty="0"/>
            </a:br>
            <a:r>
              <a:rPr lang="en-US" sz="4000" b="1" dirty="0"/>
              <a:t>for assessment</a:t>
            </a:r>
          </a:p>
        </p:txBody>
      </p:sp>
    </p:spTree>
    <p:extLst>
      <p:ext uri="{BB962C8B-B14F-4D97-AF65-F5344CB8AC3E}">
        <p14:creationId xmlns:p14="http://schemas.microsoft.com/office/powerpoint/2010/main" val="30408801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700"/>
                                        <p:tgtEl>
                                          <p:spTgt spid="3">
                                            <p:txEl>
                                              <p:pRg st="0" end="0"/>
                                            </p:txEl>
                                          </p:spTgt>
                                        </p:tgtEl>
                                      </p:cBhvr>
                                    </p:animEffect>
                                    <p:anim calcmode="lin" valueType="num">
                                      <p:cBhvr>
                                        <p:cTn id="8" dur="27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7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20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800"/>
                                        <p:tgtEl>
                                          <p:spTgt spid="3">
                                            <p:txEl>
                                              <p:pRg st="2" end="2"/>
                                            </p:txEl>
                                          </p:spTgt>
                                        </p:tgtEl>
                                      </p:cBhvr>
                                    </p:animEffect>
                                    <p:anim calcmode="lin" valueType="num">
                                      <p:cBhvr>
                                        <p:cTn id="13" dur="18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8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90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100"/>
                                        <p:tgtEl>
                                          <p:spTgt spid="3">
                                            <p:txEl>
                                              <p:pRg st="3" end="3"/>
                                            </p:txEl>
                                          </p:spTgt>
                                        </p:tgtEl>
                                      </p:cBhvr>
                                    </p:animEffect>
                                    <p:anim calcmode="lin" valueType="num">
                                      <p:cBhvr>
                                        <p:cTn id="18" dur="21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21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090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600"/>
                                        <p:tgtEl>
                                          <p:spTgt spid="3">
                                            <p:txEl>
                                              <p:pRg st="4" end="4"/>
                                            </p:txEl>
                                          </p:spTgt>
                                        </p:tgtEl>
                                      </p:cBhvr>
                                    </p:animEffect>
                                    <p:anim calcmode="lin" valueType="num">
                                      <p:cBhvr>
                                        <p:cTn id="23" dur="26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26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2710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400"/>
                                        <p:tgtEl>
                                          <p:spTgt spid="3">
                                            <p:txEl>
                                              <p:pRg st="5" end="5"/>
                                            </p:txEl>
                                          </p:spTgt>
                                        </p:tgtEl>
                                      </p:cBhvr>
                                    </p:animEffect>
                                    <p:anim calcmode="lin" valueType="num">
                                      <p:cBhvr>
                                        <p:cTn id="28" dur="2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24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3400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400"/>
                                        <p:tgtEl>
                                          <p:spTgt spid="3">
                                            <p:txEl>
                                              <p:pRg st="6" end="6"/>
                                            </p:txEl>
                                          </p:spTgt>
                                        </p:tgtEl>
                                      </p:cBhvr>
                                    </p:animEffect>
                                    <p:anim calcmode="lin" valueType="num">
                                      <p:cBhvr>
                                        <p:cTn id="33" dur="2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24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4300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3000"/>
                                        <p:tgtEl>
                                          <p:spTgt spid="3">
                                            <p:txEl>
                                              <p:pRg st="7" end="7"/>
                                            </p:txEl>
                                          </p:spTgt>
                                        </p:tgtEl>
                                      </p:cBhvr>
                                    </p:animEffect>
                                    <p:anim calcmode="lin" valueType="num">
                                      <p:cBhvr>
                                        <p:cTn id="38" dur="3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3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656218" y="1026367"/>
            <a:ext cx="5542387" cy="5025298"/>
          </a:xfrm>
        </p:spPr>
        <p:txBody>
          <a:bodyPr anchor="t">
            <a:noAutofit/>
          </a:bodyPr>
          <a:lstStyle/>
          <a:p>
            <a:pPr algn="just">
              <a:defRPr/>
            </a:pPr>
            <a:r>
              <a:rPr lang="en-GB" sz="1700" dirty="0"/>
              <a:t>Assignments need a front cover page stating: Module number, Module name, Title of the assignment, Your name and student number, Submission date, Word count</a:t>
            </a:r>
          </a:p>
          <a:p>
            <a:pPr algn="just">
              <a:defRPr/>
            </a:pPr>
            <a:r>
              <a:rPr lang="en-GB" sz="1700" dirty="0"/>
              <a:t>It is mandatory that learners adhere to the specified word count given in the assignment brief within a margin of -/+10%.</a:t>
            </a:r>
          </a:p>
          <a:p>
            <a:pPr algn="just">
              <a:defRPr/>
            </a:pPr>
            <a:r>
              <a:rPr lang="en-GB" sz="1700" dirty="0"/>
              <a:t>Your assignments should be written in a report/essay style with an introduction, body of the essay (broken down into sub-sections), and conclusion.</a:t>
            </a:r>
          </a:p>
          <a:p>
            <a:pPr algn="just">
              <a:defRPr/>
            </a:pPr>
            <a:r>
              <a:rPr lang="en-GB" sz="1700" dirty="0"/>
              <a:t>Assignments must be word-processed in 11 font Arial and 1.5 line spacing</a:t>
            </a:r>
          </a:p>
          <a:p>
            <a:pPr algn="just">
              <a:defRPr/>
            </a:pPr>
            <a:r>
              <a:rPr lang="en-GB" sz="1700" dirty="0"/>
              <a:t>All pages must be numbered</a:t>
            </a:r>
          </a:p>
          <a:p>
            <a:pPr algn="just">
              <a:defRPr/>
            </a:pPr>
            <a:r>
              <a:rPr lang="en-GB" sz="1700" dirty="0"/>
              <a:t>Margins must be as follows: Top: 1 inch, Bottom: 1 inch (2.5 cm), Left: 1.25 inches, Right: 1.25 inches (3.2 cm)</a:t>
            </a:r>
          </a:p>
          <a:p>
            <a:pPr algn="just">
              <a:defRPr/>
            </a:pPr>
            <a:r>
              <a:rPr lang="en-GB" sz="1700" dirty="0"/>
              <a:t>The assignment word limit does not include the cover page, reference list or appendices.</a:t>
            </a:r>
          </a:p>
        </p:txBody>
      </p:sp>
      <p:pic>
        <p:nvPicPr>
          <p:cNvPr id="9" name="Picture 8" descr="Text&#10;&#10;Description automatically generated">
            <a:extLst>
              <a:ext uri="{FF2B5EF4-FFF2-40B4-BE49-F238E27FC236}">
                <a16:creationId xmlns:a16="http://schemas.microsoft.com/office/drawing/2014/main" id="{EF8C4363-6083-4D79-9852-6DFF29A95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
        <p:nvSpPr>
          <p:cNvPr id="12" name="Title 1">
            <a:extLst>
              <a:ext uri="{FF2B5EF4-FFF2-40B4-BE49-F238E27FC236}">
                <a16:creationId xmlns:a16="http://schemas.microsoft.com/office/drawing/2014/main" id="{DA81FE2E-1334-44FF-A0D8-842E652087EC}"/>
              </a:ext>
            </a:extLst>
          </p:cNvPr>
          <p:cNvSpPr>
            <a:spLocks noGrp="1"/>
          </p:cNvSpPr>
          <p:nvPr>
            <p:ph type="title"/>
          </p:nvPr>
        </p:nvSpPr>
        <p:spPr>
          <a:xfrm>
            <a:off x="1226645" y="1297772"/>
            <a:ext cx="3354068" cy="2846070"/>
          </a:xfrm>
        </p:spPr>
        <p:txBody>
          <a:bodyPr vert="horz" lIns="91440" tIns="45720" rIns="91440" bIns="45720" rtlCol="0" anchor="ctr">
            <a:normAutofit/>
          </a:bodyPr>
          <a:lstStyle/>
          <a:p>
            <a:r>
              <a:rPr lang="en-US" sz="3700" b="1" dirty="0"/>
              <a:t>Presenting Coursework For Assessment (1)</a:t>
            </a:r>
            <a:br>
              <a:rPr lang="en-US" sz="3700" b="1" dirty="0"/>
            </a:br>
            <a:endParaRPr lang="en-US" sz="3700" b="1" dirty="0"/>
          </a:p>
        </p:txBody>
      </p:sp>
    </p:spTree>
    <p:extLst>
      <p:ext uri="{BB962C8B-B14F-4D97-AF65-F5344CB8AC3E}">
        <p14:creationId xmlns:p14="http://schemas.microsoft.com/office/powerpoint/2010/main" val="51326189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350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2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620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2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890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890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2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400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2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660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2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2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444836" y="839585"/>
            <a:ext cx="5753769" cy="5353397"/>
          </a:xfrm>
        </p:spPr>
        <p:txBody>
          <a:bodyPr anchor="t">
            <a:noAutofit/>
          </a:bodyPr>
          <a:lstStyle/>
          <a:p>
            <a:pPr algn="just">
              <a:defRPr/>
            </a:pPr>
            <a:r>
              <a:rPr lang="en-GB" sz="1500" dirty="0"/>
              <a:t>The length of an assignment is limited by a set number of words to contribute towards the development of writing skills and to ensure all work is assessed equitably. We, therefore, require you to complete your assignments within the number of words specified in the assignment brief. If you write more than required words, the extra words will not be marked to ensure equality of marking.</a:t>
            </a:r>
          </a:p>
          <a:p>
            <a:pPr algn="just">
              <a:defRPr/>
            </a:pPr>
            <a:r>
              <a:rPr lang="en-GB" sz="1500" dirty="0"/>
              <a:t>Your report will be assessed based on the content within the main body of your report (within the word limit). However, you are encouraged to use appendices for the presentation of the detailed research which supports your discussion, and for the detailed analysis using course models. Please ensure, however, that your main argument and key findings are included in the body of your report.</a:t>
            </a:r>
          </a:p>
          <a:p>
            <a:pPr algn="just">
              <a:defRPr/>
            </a:pPr>
            <a:r>
              <a:rPr lang="en-GB" sz="1500" dirty="0"/>
              <a:t>Please also remember that a report can be enhanced or damaged through layout, for example, placing all tables and drawings in appendices can hamper the flow of discussion. Decisions, therefore, need to be made about the most appropriate place to use tables etc. to support your case.</a:t>
            </a:r>
          </a:p>
          <a:p>
            <a:pPr algn="just">
              <a:defRPr/>
            </a:pPr>
            <a:r>
              <a:rPr lang="en-GB" sz="1500" dirty="0"/>
              <a:t>Appendices themselves will not be marked. However, inappropriate use of appendices will be taken into consideration when awarding the final mark.</a:t>
            </a:r>
          </a:p>
          <a:p>
            <a:pPr algn="just">
              <a:defRPr/>
            </a:pPr>
            <a:r>
              <a:rPr lang="en-GB" sz="1500" dirty="0"/>
              <a:t>Assignments not complying with this format might be returned to students unmarked.</a:t>
            </a:r>
          </a:p>
        </p:txBody>
      </p:sp>
      <p:pic>
        <p:nvPicPr>
          <p:cNvPr id="9" name="Picture 8" descr="Text&#10;&#10;Description automatically generated">
            <a:extLst>
              <a:ext uri="{FF2B5EF4-FFF2-40B4-BE49-F238E27FC236}">
                <a16:creationId xmlns:a16="http://schemas.microsoft.com/office/drawing/2014/main" id="{EF8C4363-6083-4D79-9852-6DFF29A95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
        <p:nvSpPr>
          <p:cNvPr id="12" name="Title 1">
            <a:extLst>
              <a:ext uri="{FF2B5EF4-FFF2-40B4-BE49-F238E27FC236}">
                <a16:creationId xmlns:a16="http://schemas.microsoft.com/office/drawing/2014/main" id="{DA81FE2E-1334-44FF-A0D8-842E652087EC}"/>
              </a:ext>
            </a:extLst>
          </p:cNvPr>
          <p:cNvSpPr>
            <a:spLocks noGrp="1"/>
          </p:cNvSpPr>
          <p:nvPr>
            <p:ph type="title"/>
          </p:nvPr>
        </p:nvSpPr>
        <p:spPr>
          <a:xfrm>
            <a:off x="1226645" y="1297772"/>
            <a:ext cx="3354068" cy="2846070"/>
          </a:xfrm>
        </p:spPr>
        <p:txBody>
          <a:bodyPr vert="horz" lIns="91440" tIns="45720" rIns="91440" bIns="45720" rtlCol="0" anchor="ctr">
            <a:normAutofit/>
          </a:bodyPr>
          <a:lstStyle/>
          <a:p>
            <a:r>
              <a:rPr lang="en-US" sz="3700" b="1" dirty="0"/>
              <a:t>Presenting Coursework For Assessment (2)</a:t>
            </a:r>
            <a:br>
              <a:rPr lang="en-US" sz="3700" b="1" dirty="0"/>
            </a:br>
            <a:endParaRPr lang="en-US" sz="3700" b="1" dirty="0"/>
          </a:p>
        </p:txBody>
      </p:sp>
    </p:spTree>
    <p:extLst>
      <p:ext uri="{BB962C8B-B14F-4D97-AF65-F5344CB8AC3E}">
        <p14:creationId xmlns:p14="http://schemas.microsoft.com/office/powerpoint/2010/main" val="1516396713"/>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75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175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35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1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5250"/>
                            </p:stCondLst>
                            <p:childTnLst>
                              <p:par>
                                <p:cTn id="20" presetID="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175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175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7000"/>
                            </p:stCondLst>
                            <p:childTnLst>
                              <p:par>
                                <p:cTn id="25" presetID="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175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175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444836" y="1026367"/>
            <a:ext cx="5753769" cy="5166615"/>
          </a:xfrm>
        </p:spPr>
        <p:txBody>
          <a:bodyPr anchor="t">
            <a:noAutofit/>
          </a:bodyPr>
          <a:lstStyle/>
          <a:p>
            <a:pPr algn="just">
              <a:defRPr/>
            </a:pPr>
            <a:r>
              <a:rPr lang="en-GB" sz="1400" b="1" dirty="0">
                <a:solidFill>
                  <a:srgbClr val="7030A0"/>
                </a:solidFill>
              </a:rPr>
              <a:t>Submitting other people's work as your own </a:t>
            </a:r>
            <a:r>
              <a:rPr lang="en-GB" sz="1400" dirty="0"/>
              <a:t>– either with or without their knowledge. This includes copying in examinations; using notes or unauthorised materials in examinations; submitting work you have paid for as your own; impersonation – taking an assessment on behalf of or pretending to be another student, or allowing another person to take an assessment on your behalf or pretend to be you.</a:t>
            </a:r>
          </a:p>
          <a:p>
            <a:pPr algn="just">
              <a:defRPr/>
            </a:pPr>
            <a:r>
              <a:rPr lang="en-GB" sz="1400" b="1" dirty="0">
                <a:solidFill>
                  <a:srgbClr val="7030A0"/>
                </a:solidFill>
              </a:rPr>
              <a:t>Plagiarism</a:t>
            </a:r>
            <a:r>
              <a:rPr lang="en-GB" sz="1400" dirty="0"/>
              <a:t> – taking or using another person's thoughts, writings or inventions as your own. To avoid plagiarism you must make sure that quotations from whatever source are clearly identified and attributed at the point where they occur in the text of your work by using one of the standard conventions for referencing. The Library has a leaflet about how to reference your work correctly and your tutor can also help you. It is not enough just to list sources in a bibliography at the end of your essay or dissertation if you do not acknowledge the actual quotations in the text. Neither is it acceptable to change some of the words or the order of sentences if, by failing to acknowledge the source properly, you give the impression that it is your own work.</a:t>
            </a:r>
          </a:p>
          <a:p>
            <a:pPr algn="just">
              <a:defRPr/>
            </a:pPr>
            <a:r>
              <a:rPr lang="en-GB" sz="1400" b="1" dirty="0">
                <a:solidFill>
                  <a:srgbClr val="7030A0"/>
                </a:solidFill>
              </a:rPr>
              <a:t>Collusion</a:t>
            </a:r>
            <a:r>
              <a:rPr lang="en-GB" sz="1400" dirty="0"/>
              <a:t> – except where written instructions specify that work for assessment may be produced jointly and submitted as the work of more than one student, you must not collude with others to produce a piece of work jointly, copy or share another student's work or lend your work to another student in the reasonable knowledge that some or all of it will be copied.</a:t>
            </a:r>
          </a:p>
        </p:txBody>
      </p:sp>
      <p:pic>
        <p:nvPicPr>
          <p:cNvPr id="9" name="Picture 8" descr="Text&#10;&#10;Description automatically generated">
            <a:extLst>
              <a:ext uri="{FF2B5EF4-FFF2-40B4-BE49-F238E27FC236}">
                <a16:creationId xmlns:a16="http://schemas.microsoft.com/office/drawing/2014/main" id="{EF8C4363-6083-4D79-9852-6DFF29A95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
        <p:nvSpPr>
          <p:cNvPr id="12" name="Title 1">
            <a:extLst>
              <a:ext uri="{FF2B5EF4-FFF2-40B4-BE49-F238E27FC236}">
                <a16:creationId xmlns:a16="http://schemas.microsoft.com/office/drawing/2014/main" id="{DA81FE2E-1334-44FF-A0D8-842E652087EC}"/>
              </a:ext>
            </a:extLst>
          </p:cNvPr>
          <p:cNvSpPr>
            <a:spLocks noGrp="1"/>
          </p:cNvSpPr>
          <p:nvPr>
            <p:ph type="title"/>
          </p:nvPr>
        </p:nvSpPr>
        <p:spPr>
          <a:xfrm>
            <a:off x="1226645" y="1297772"/>
            <a:ext cx="3079347" cy="2846070"/>
          </a:xfrm>
        </p:spPr>
        <p:txBody>
          <a:bodyPr vert="horz" lIns="91440" tIns="45720" rIns="91440" bIns="45720" rtlCol="0" anchor="ctr">
            <a:normAutofit/>
          </a:bodyPr>
          <a:lstStyle/>
          <a:p>
            <a:r>
              <a:rPr lang="en-US" sz="3700" b="1" dirty="0"/>
              <a:t>Cheating / Plagiarism (1)</a:t>
            </a:r>
            <a:br>
              <a:rPr lang="en-US" sz="3700" b="1" dirty="0"/>
            </a:br>
            <a:endParaRPr lang="en-US" sz="3700" b="1" dirty="0"/>
          </a:p>
        </p:txBody>
      </p:sp>
    </p:spTree>
    <p:extLst>
      <p:ext uri="{BB962C8B-B14F-4D97-AF65-F5344CB8AC3E}">
        <p14:creationId xmlns:p14="http://schemas.microsoft.com/office/powerpoint/2010/main" val="1664150316"/>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4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650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1010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3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3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444836" y="1026367"/>
            <a:ext cx="5753769" cy="5166615"/>
          </a:xfrm>
        </p:spPr>
        <p:txBody>
          <a:bodyPr anchor="t">
            <a:noAutofit/>
          </a:bodyPr>
          <a:lstStyle/>
          <a:p>
            <a:pPr algn="just">
              <a:defRPr/>
            </a:pPr>
            <a:r>
              <a:rPr lang="en-GB" sz="1600" b="1" dirty="0">
                <a:solidFill>
                  <a:srgbClr val="7030A0"/>
                </a:solidFill>
              </a:rPr>
              <a:t>Duplication</a:t>
            </a:r>
            <a:r>
              <a:rPr lang="en-GB" sz="1600" dirty="0"/>
              <a:t> – submitting work for assessment that is the same as, or broadly similar to, work submitted earlier for academic credit, without acknowledgement of the previous submission.</a:t>
            </a:r>
          </a:p>
          <a:p>
            <a:pPr algn="just">
              <a:defRPr/>
            </a:pPr>
            <a:r>
              <a:rPr lang="en-GB" sz="1600" b="1" dirty="0">
                <a:solidFill>
                  <a:srgbClr val="7030A0"/>
                </a:solidFill>
              </a:rPr>
              <a:t>Falsification</a:t>
            </a:r>
            <a:r>
              <a:rPr lang="en-GB" sz="1600" dirty="0"/>
              <a:t> – the invention of data, its alteration, its copying from any other source, or otherwise obtaining it by unfair means, or inventing quotations and/or references.</a:t>
            </a:r>
          </a:p>
          <a:p>
            <a:pPr algn="just">
              <a:defRPr/>
            </a:pPr>
            <a:r>
              <a:rPr lang="en-GB" sz="1600" b="1" dirty="0">
                <a:solidFill>
                  <a:srgbClr val="7030A0"/>
                </a:solidFill>
              </a:rPr>
              <a:t>Custom Writing Services </a:t>
            </a:r>
            <a:r>
              <a:rPr lang="en-GB" sz="1600" dirty="0"/>
              <a:t>– this includes the use of any service which produces custom materials for a fee or other benefit. The University may consider any request placed with any form of custom writing service to be a form of cheating, whatever use is then made of the material produced, and therefore to be an offence under the Student Conduct Regulations. This extends to include any request for any piece of work (either formative or summative assessment or work which is not linked to any form of assessment or credit-bearing element of your programme) including, but not limited to, essays and dissertations (including outlines and guides), reports, exam notes, proposals, posters, presentations, the editing or improvement of existing work, statistical services and computing services including programme and code development.</a:t>
            </a:r>
          </a:p>
        </p:txBody>
      </p:sp>
      <p:pic>
        <p:nvPicPr>
          <p:cNvPr id="9" name="Picture 8" descr="Text&#10;&#10;Description automatically generated">
            <a:extLst>
              <a:ext uri="{FF2B5EF4-FFF2-40B4-BE49-F238E27FC236}">
                <a16:creationId xmlns:a16="http://schemas.microsoft.com/office/drawing/2014/main" id="{EF8C4363-6083-4D79-9852-6DFF29A95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
        <p:nvSpPr>
          <p:cNvPr id="12" name="Title 1">
            <a:extLst>
              <a:ext uri="{FF2B5EF4-FFF2-40B4-BE49-F238E27FC236}">
                <a16:creationId xmlns:a16="http://schemas.microsoft.com/office/drawing/2014/main" id="{DA81FE2E-1334-44FF-A0D8-842E652087EC}"/>
              </a:ext>
            </a:extLst>
          </p:cNvPr>
          <p:cNvSpPr>
            <a:spLocks noGrp="1"/>
          </p:cNvSpPr>
          <p:nvPr>
            <p:ph type="title"/>
          </p:nvPr>
        </p:nvSpPr>
        <p:spPr>
          <a:xfrm>
            <a:off x="1226645" y="1297772"/>
            <a:ext cx="3079347" cy="2846070"/>
          </a:xfrm>
        </p:spPr>
        <p:txBody>
          <a:bodyPr vert="horz" lIns="91440" tIns="45720" rIns="91440" bIns="45720" rtlCol="0" anchor="ctr">
            <a:normAutofit/>
          </a:bodyPr>
          <a:lstStyle/>
          <a:p>
            <a:r>
              <a:rPr lang="en-US" sz="3700" b="1" dirty="0"/>
              <a:t>Cheating / Plagiarism (2)</a:t>
            </a:r>
            <a:br>
              <a:rPr lang="en-US" sz="3700" b="1" dirty="0"/>
            </a:br>
            <a:endParaRPr lang="en-US" sz="3700" b="1" dirty="0"/>
          </a:p>
        </p:txBody>
      </p:sp>
    </p:spTree>
    <p:extLst>
      <p:ext uri="{BB962C8B-B14F-4D97-AF65-F5344CB8AC3E}">
        <p14:creationId xmlns:p14="http://schemas.microsoft.com/office/powerpoint/2010/main" val="137428804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1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3000"/>
                            </p:stCondLst>
                            <p:childTnLst>
                              <p:par>
                                <p:cTn id="15" presetID="2" presetClass="entr" presetSubtype="4"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1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Rectangle 2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C62825-7737-48AC-B5A9-F71551EB8AB9}"/>
              </a:ext>
            </a:extLst>
          </p:cNvPr>
          <p:cNvSpPr>
            <a:spLocks noGrp="1"/>
          </p:cNvSpPr>
          <p:nvPr>
            <p:ph idx="1"/>
          </p:nvPr>
        </p:nvSpPr>
        <p:spPr>
          <a:xfrm>
            <a:off x="5656218" y="2576946"/>
            <a:ext cx="5542387" cy="2003368"/>
          </a:xfrm>
        </p:spPr>
        <p:txBody>
          <a:bodyPr anchor="t">
            <a:normAutofit/>
          </a:bodyPr>
          <a:lstStyle/>
          <a:p>
            <a:pPr marL="0" indent="0">
              <a:buNone/>
              <a:defRPr/>
            </a:pPr>
            <a:r>
              <a:rPr lang="en-GB" sz="6000" dirty="0"/>
              <a:t>Good Luck </a:t>
            </a:r>
            <a:r>
              <a:rPr lang="en-GB" sz="6000" dirty="0">
                <a:sym typeface="Wingdings" panose="05000000000000000000" pitchFamily="2" charset="2"/>
              </a:rPr>
              <a:t></a:t>
            </a:r>
            <a:endParaRPr lang="en-GB" sz="6000" dirty="0"/>
          </a:p>
        </p:txBody>
      </p:sp>
      <p:pic>
        <p:nvPicPr>
          <p:cNvPr id="9" name="Picture 8" descr="Text&#10;&#10;Description automatically generated">
            <a:extLst>
              <a:ext uri="{FF2B5EF4-FFF2-40B4-BE49-F238E27FC236}">
                <a16:creationId xmlns:a16="http://schemas.microsoft.com/office/drawing/2014/main" id="{EF8C4363-6083-4D79-9852-6DFF29A95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48" y="354959"/>
            <a:ext cx="2037510" cy="675774"/>
          </a:xfrm>
          <a:prstGeom prst="rect">
            <a:avLst/>
          </a:prstGeom>
        </p:spPr>
      </p:pic>
    </p:spTree>
    <p:extLst>
      <p:ext uri="{BB962C8B-B14F-4D97-AF65-F5344CB8AC3E}">
        <p14:creationId xmlns:p14="http://schemas.microsoft.com/office/powerpoint/2010/main" val="191514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63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63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63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6132</TotalTime>
  <Words>2525</Words>
  <Application>Microsoft Office PowerPoint</Application>
  <PresentationFormat>Widescreen</PresentationFormat>
  <Paragraphs>124</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AcmeFont</vt:lpstr>
      <vt:lpstr>Arial</vt:lpstr>
      <vt:lpstr>Arial Black</vt:lpstr>
      <vt:lpstr>Arial Nova</vt:lpstr>
      <vt:lpstr>Calibri</vt:lpstr>
      <vt:lpstr>Calibri Light</vt:lpstr>
      <vt:lpstr>Comic Sans MS</vt:lpstr>
      <vt:lpstr>Wingdings</vt:lpstr>
      <vt:lpstr>Office Theme</vt:lpstr>
      <vt:lpstr>Workplace culture and its impact on organisational efficiency (BMSW 5105)</vt:lpstr>
      <vt:lpstr>Assignment Tasks</vt:lpstr>
      <vt:lpstr>Module Learning Outcomes</vt:lpstr>
      <vt:lpstr>Six Steps to produce a high-quality work</vt:lpstr>
      <vt:lpstr>Assignment Description</vt:lpstr>
      <vt:lpstr>Six Steps to produce a high-quality work</vt:lpstr>
      <vt:lpstr>Assignment Requirements</vt:lpstr>
      <vt:lpstr>Six Steps to produce a high-quality work</vt:lpstr>
      <vt:lpstr>Six Steps to produce a high-quality work</vt:lpstr>
      <vt:lpstr>Six Steps to produce a high-quality work</vt:lpstr>
      <vt:lpstr>Six Steps to produce a high-quality work</vt:lpstr>
      <vt:lpstr>Suggested Structure / Contents</vt:lpstr>
      <vt:lpstr>Suggested Structure / Contents</vt:lpstr>
      <vt:lpstr>Suggested Structure / Contents</vt:lpstr>
      <vt:lpstr>Suggested Structure / Contents</vt:lpstr>
      <vt:lpstr>Assignment Guidance</vt:lpstr>
      <vt:lpstr>Assignment Assessment Criteria</vt:lpstr>
      <vt:lpstr>Assignment Assessment Criteria</vt:lpstr>
      <vt:lpstr>General guidelines  for assessment</vt:lpstr>
      <vt:lpstr>Presenting Coursework For Assessment (1) </vt:lpstr>
      <vt:lpstr>Presenting Coursework For Assessment (2) </vt:lpstr>
      <vt:lpstr>Cheating / Plagiarism (1) </vt:lpstr>
      <vt:lpstr>Cheating / Plagiarism (2)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Workplace Critical Thinking  (BMSW5101_LON)   Resit Assignment Guidance </dc:title>
  <dc:creator>Hossein Shokri (Doctoral Researcher)</dc:creator>
  <cp:lastModifiedBy>Md Kalam</cp:lastModifiedBy>
  <cp:revision>111</cp:revision>
  <dcterms:created xsi:type="dcterms:W3CDTF">2020-07-15T23:29:31Z</dcterms:created>
  <dcterms:modified xsi:type="dcterms:W3CDTF">2022-03-21T12:44:17Z</dcterms:modified>
</cp:coreProperties>
</file>