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66" r:id="rId4"/>
    <p:sldId id="257" r:id="rId5"/>
    <p:sldId id="258" r:id="rId6"/>
    <p:sldId id="260" r:id="rId7"/>
    <p:sldId id="259" r:id="rId8"/>
    <p:sldId id="264" r:id="rId9"/>
    <p:sldId id="267" r:id="rId10"/>
    <p:sldId id="272" r:id="rId11"/>
    <p:sldId id="268" r:id="rId12"/>
    <p:sldId id="269" r:id="rId13"/>
    <p:sldId id="262" r:id="rId14"/>
    <p:sldId id="265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6AAFFF-33B1-156A-CD44-8C65D07B0185}" v="15" dt="2026-01-07T16:08:44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47245B-6119-44CC-9C40-8341D621F8C8}" type="doc">
      <dgm:prSet loTypeId="urn:microsoft.com/office/officeart/2005/8/layout/chevron1" loCatId="process" qsTypeId="urn:microsoft.com/office/officeart/2005/8/quickstyle/simple1" qsCatId="simple" csTypeId="urn:microsoft.com/office/officeart/2005/8/colors/colorful4" csCatId="colorful" phldr="1"/>
      <dgm:spPr/>
    </dgm:pt>
    <dgm:pt modelId="{53242BB8-68EF-4363-9D90-09D7BAAC18E5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Read the assignment brief</a:t>
          </a:r>
          <a:endParaRPr lang="en-GB" dirty="0"/>
        </a:p>
      </dgm:t>
    </dgm:pt>
    <dgm:pt modelId="{D1BCA56D-4E61-4ACC-8EC6-1C27076C05C7}" type="parTrans" cxnId="{CA656337-E073-4F15-93BD-281565893061}">
      <dgm:prSet/>
      <dgm:spPr/>
    </dgm:pt>
    <dgm:pt modelId="{90C980ED-EF1B-41F6-B088-4A8F4EC0A356}" type="sibTrans" cxnId="{CA656337-E073-4F15-93BD-281565893061}">
      <dgm:prSet/>
      <dgm:spPr/>
      <dgm:t>
        <a:bodyPr/>
        <a:lstStyle/>
        <a:p>
          <a:endParaRPr lang="en-GB"/>
        </a:p>
      </dgm:t>
    </dgm:pt>
    <dgm:pt modelId="{2B3D3792-4E7C-4960-A08B-A617A32FFE0E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Started reseraching</a:t>
          </a:r>
          <a:endParaRPr lang="en-GB" dirty="0"/>
        </a:p>
      </dgm:t>
    </dgm:pt>
    <dgm:pt modelId="{950A3D96-1912-4E6D-9CA2-E5B9E3CE8FE3}" type="parTrans" cxnId="{D96FCEB1-6E6C-43C7-BB2F-1576E0C94027}">
      <dgm:prSet/>
      <dgm:spPr/>
    </dgm:pt>
    <dgm:pt modelId="{759CFEB7-175E-4F3A-9640-EA2B2CD40F55}" type="sibTrans" cxnId="{D96FCEB1-6E6C-43C7-BB2F-1576E0C94027}">
      <dgm:prSet/>
      <dgm:spPr/>
      <dgm:t>
        <a:bodyPr/>
        <a:lstStyle/>
        <a:p>
          <a:endParaRPr lang="en-GB"/>
        </a:p>
      </dgm:t>
    </dgm:pt>
    <dgm:pt modelId="{7DC8B501-1493-4BCB-981F-E9A490F382BA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 Created the slides and titles </a:t>
          </a:r>
          <a:endParaRPr lang="en-GB" dirty="0"/>
        </a:p>
      </dgm:t>
    </dgm:pt>
    <dgm:pt modelId="{7279F9C3-1CD1-4884-BE10-BD2A0CB4015C}" type="parTrans" cxnId="{D94E173C-D0BF-4941-953C-68B2C82029E8}">
      <dgm:prSet/>
      <dgm:spPr/>
    </dgm:pt>
    <dgm:pt modelId="{D25DA6A9-9202-452D-971D-96CA9B77D12D}" type="sibTrans" cxnId="{D94E173C-D0BF-4941-953C-68B2C82029E8}">
      <dgm:prSet/>
      <dgm:spPr/>
      <dgm:t>
        <a:bodyPr/>
        <a:lstStyle/>
        <a:p>
          <a:endParaRPr lang="en-GB"/>
        </a:p>
      </dgm:t>
    </dgm:pt>
    <dgm:pt modelId="{4AC86F86-D1D5-449A-94C0-1DD75777B45F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Made notes/speak</a:t>
          </a:r>
        </a:p>
      </dgm:t>
    </dgm:pt>
    <dgm:pt modelId="{8BF4211C-43D4-4BEC-B7D4-96D8F4F44B8E}" type="parTrans" cxnId="{2E35ADC5-0098-483C-828A-E422F48F521D}">
      <dgm:prSet/>
      <dgm:spPr/>
    </dgm:pt>
    <dgm:pt modelId="{5B7417EF-5770-47F8-8154-61A5CC2BBA00}" type="sibTrans" cxnId="{2E35ADC5-0098-483C-828A-E422F48F521D}">
      <dgm:prSet/>
      <dgm:spPr/>
      <dgm:t>
        <a:bodyPr/>
        <a:lstStyle/>
        <a:p>
          <a:endParaRPr lang="en-GB"/>
        </a:p>
      </dgm:t>
    </dgm:pt>
    <dgm:pt modelId="{CE29E510-D986-4B52-93DB-EE9266D85A26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Included images</a:t>
          </a:r>
        </a:p>
      </dgm:t>
    </dgm:pt>
    <dgm:pt modelId="{599FF5D7-DD80-4FCD-A5CA-1C05D448883B}" type="parTrans" cxnId="{D439A323-F50F-4BDB-A8AE-F28519EEE401}">
      <dgm:prSet/>
      <dgm:spPr/>
    </dgm:pt>
    <dgm:pt modelId="{8D09C3ED-EA7E-4A45-9992-0FFB32A41A80}" type="sibTrans" cxnId="{D439A323-F50F-4BDB-A8AE-F28519EEE401}">
      <dgm:prSet/>
      <dgm:spPr/>
      <dgm:t>
        <a:bodyPr/>
        <a:lstStyle/>
        <a:p>
          <a:endParaRPr lang="en-GB"/>
        </a:p>
      </dgm:t>
    </dgm:pt>
    <dgm:pt modelId="{292DB6A0-D096-4697-A42B-95B96DBE1656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Added a reference list</a:t>
          </a:r>
        </a:p>
      </dgm:t>
    </dgm:pt>
    <dgm:pt modelId="{F8777C07-50AE-49DE-83ED-D060B2518EBB}" type="parTrans" cxnId="{49B6D9FB-32E8-4CB7-B6BF-5F6C843A70DA}">
      <dgm:prSet/>
      <dgm:spPr/>
    </dgm:pt>
    <dgm:pt modelId="{5ED2B3C3-BF25-45D2-AEEF-FF21762BB24F}" type="sibTrans" cxnId="{49B6D9FB-32E8-4CB7-B6BF-5F6C843A70DA}">
      <dgm:prSet/>
      <dgm:spPr/>
      <dgm:t>
        <a:bodyPr/>
        <a:lstStyle/>
        <a:p>
          <a:endParaRPr lang="en-GB"/>
        </a:p>
      </dgm:t>
    </dgm:pt>
    <dgm:pt modelId="{7EC14A0E-D8DD-4BB9-B69B-A13021CBD21D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Added a Timeline.</a:t>
          </a:r>
        </a:p>
      </dgm:t>
    </dgm:pt>
    <dgm:pt modelId="{96227FC7-0E72-464A-ABC7-E5627A9900A3}" type="parTrans" cxnId="{609D8FA3-3BBC-4C12-9FF2-2B8709825020}">
      <dgm:prSet/>
      <dgm:spPr/>
    </dgm:pt>
    <dgm:pt modelId="{84F9C198-54D1-44C8-B3BA-4732C9CC989A}" type="sibTrans" cxnId="{609D8FA3-3BBC-4C12-9FF2-2B8709825020}">
      <dgm:prSet/>
      <dgm:spPr/>
    </dgm:pt>
    <dgm:pt modelId="{162BD86C-C04C-446B-A92F-6CD306879F93}" type="pres">
      <dgm:prSet presAssocID="{AC47245B-6119-44CC-9C40-8341D621F8C8}" presName="Name0" presStyleCnt="0">
        <dgm:presLayoutVars>
          <dgm:dir/>
          <dgm:animLvl val="lvl"/>
          <dgm:resizeHandles val="exact"/>
        </dgm:presLayoutVars>
      </dgm:prSet>
      <dgm:spPr/>
    </dgm:pt>
    <dgm:pt modelId="{651DEFF4-F869-4759-BFA3-E335E8837C65}" type="pres">
      <dgm:prSet presAssocID="{53242BB8-68EF-4363-9D90-09D7BAAC18E5}" presName="parTxOnly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AA92B834-356F-41EB-AA73-4E5E15779EF7}" type="pres">
      <dgm:prSet presAssocID="{90C980ED-EF1B-41F6-B088-4A8F4EC0A356}" presName="parTxOnlySpace" presStyleCnt="0"/>
      <dgm:spPr/>
    </dgm:pt>
    <dgm:pt modelId="{1CCB2588-70D2-4A6C-A114-0A4091084572}" type="pres">
      <dgm:prSet presAssocID="{2B3D3792-4E7C-4960-A08B-A617A32FFE0E}" presName="parTxOnly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6D1C4445-0861-48E7-AA09-D6972659ED81}" type="pres">
      <dgm:prSet presAssocID="{759CFEB7-175E-4F3A-9640-EA2B2CD40F55}" presName="parTxOnlySpace" presStyleCnt="0"/>
      <dgm:spPr/>
    </dgm:pt>
    <dgm:pt modelId="{9F4F43F7-5707-404E-8335-2536B14B3B7C}" type="pres">
      <dgm:prSet presAssocID="{7DC8B501-1493-4BCB-981F-E9A490F382BA}" presName="parTxOnly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76FCB1B5-80D8-45E3-AFE1-60D03665DF5D}" type="pres">
      <dgm:prSet presAssocID="{D25DA6A9-9202-452D-971D-96CA9B77D12D}" presName="parTxOnlySpace" presStyleCnt="0"/>
      <dgm:spPr/>
    </dgm:pt>
    <dgm:pt modelId="{D2D40C78-6BFA-4A61-A22E-50ACB16F9B67}" type="pres">
      <dgm:prSet presAssocID="{4AC86F86-D1D5-449A-94C0-1DD75777B45F}" presName="parTxOnly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8B768678-6C53-4719-A388-4C4C108E6F47}" type="pres">
      <dgm:prSet presAssocID="{5B7417EF-5770-47F8-8154-61A5CC2BBA00}" presName="parTxOnlySpace" presStyleCnt="0"/>
      <dgm:spPr/>
    </dgm:pt>
    <dgm:pt modelId="{ED861897-574D-48A5-AF42-51ED0459FB6A}" type="pres">
      <dgm:prSet presAssocID="{CE29E510-D986-4B52-93DB-EE9266D85A26}" presName="parTxOnly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D0F0CBC3-4B99-43D7-AD02-5B048B08644A}" type="pres">
      <dgm:prSet presAssocID="{8D09C3ED-EA7E-4A45-9992-0FFB32A41A80}" presName="parTxOnlySpace" presStyleCnt="0"/>
      <dgm:spPr/>
    </dgm:pt>
    <dgm:pt modelId="{47DE43A0-98CA-4457-AAE9-2DBCD3D2E9F9}" type="pres">
      <dgm:prSet presAssocID="{292DB6A0-D096-4697-A42B-95B96DBE1656}" presName="parTxOnly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5599892C-F67C-4D16-B6B0-A8CB30816B18}" type="pres">
      <dgm:prSet presAssocID="{5ED2B3C3-BF25-45D2-AEEF-FF21762BB24F}" presName="parTxOnlySpace" presStyleCnt="0"/>
      <dgm:spPr/>
    </dgm:pt>
    <dgm:pt modelId="{15FB2980-833F-47AA-A820-3B8F01C9EC80}" type="pres">
      <dgm:prSet presAssocID="{7EC14A0E-D8DD-4BB9-B69B-A13021CBD21D}" presName="parTxOnly" presStyleLbl="node1" presStyleIdx="6" presStyleCnt="7">
        <dgm:presLayoutVars>
          <dgm:chMax val="0"/>
          <dgm:chPref val="0"/>
          <dgm:bulletEnabled val="1"/>
        </dgm:presLayoutVars>
      </dgm:prSet>
      <dgm:spPr/>
    </dgm:pt>
  </dgm:ptLst>
  <dgm:cxnLst>
    <dgm:cxn modelId="{D439A323-F50F-4BDB-A8AE-F28519EEE401}" srcId="{AC47245B-6119-44CC-9C40-8341D621F8C8}" destId="{CE29E510-D986-4B52-93DB-EE9266D85A26}" srcOrd="4" destOrd="0" parTransId="{599FF5D7-DD80-4FCD-A5CA-1C05D448883B}" sibTransId="{8D09C3ED-EA7E-4A45-9992-0FFB32A41A80}"/>
    <dgm:cxn modelId="{CA656337-E073-4F15-93BD-281565893061}" srcId="{AC47245B-6119-44CC-9C40-8341D621F8C8}" destId="{53242BB8-68EF-4363-9D90-09D7BAAC18E5}" srcOrd="0" destOrd="0" parTransId="{D1BCA56D-4E61-4ACC-8EC6-1C27076C05C7}" sibTransId="{90C980ED-EF1B-41F6-B088-4A8F4EC0A356}"/>
    <dgm:cxn modelId="{43DCBC37-832A-43E0-90E1-D5B0644E85BA}" type="presOf" srcId="{7EC14A0E-D8DD-4BB9-B69B-A13021CBD21D}" destId="{15FB2980-833F-47AA-A820-3B8F01C9EC80}" srcOrd="0" destOrd="0" presId="urn:microsoft.com/office/officeart/2005/8/layout/chevron1"/>
    <dgm:cxn modelId="{D94E173C-D0BF-4941-953C-68B2C82029E8}" srcId="{AC47245B-6119-44CC-9C40-8341D621F8C8}" destId="{7DC8B501-1493-4BCB-981F-E9A490F382BA}" srcOrd="2" destOrd="0" parTransId="{7279F9C3-1CD1-4884-BE10-BD2A0CB4015C}" sibTransId="{D25DA6A9-9202-452D-971D-96CA9B77D12D}"/>
    <dgm:cxn modelId="{BAF87440-F1C0-49C8-AF0A-353C9331B219}" type="presOf" srcId="{AC47245B-6119-44CC-9C40-8341D621F8C8}" destId="{162BD86C-C04C-446B-A92F-6CD306879F93}" srcOrd="0" destOrd="0" presId="urn:microsoft.com/office/officeart/2005/8/layout/chevron1"/>
    <dgm:cxn modelId="{F07C9941-45F8-43D1-95EB-58508559EBBB}" type="presOf" srcId="{53242BB8-68EF-4363-9D90-09D7BAAC18E5}" destId="{651DEFF4-F869-4759-BFA3-E335E8837C65}" srcOrd="0" destOrd="0" presId="urn:microsoft.com/office/officeart/2005/8/layout/chevron1"/>
    <dgm:cxn modelId="{B42E7C6E-F387-4015-B9E8-1D30BA4CE15C}" type="presOf" srcId="{CE29E510-D986-4B52-93DB-EE9266D85A26}" destId="{ED861897-574D-48A5-AF42-51ED0459FB6A}" srcOrd="0" destOrd="0" presId="urn:microsoft.com/office/officeart/2005/8/layout/chevron1"/>
    <dgm:cxn modelId="{02B68295-2305-485A-BEC5-72A5B848E761}" type="presOf" srcId="{2B3D3792-4E7C-4960-A08B-A617A32FFE0E}" destId="{1CCB2588-70D2-4A6C-A114-0A4091084572}" srcOrd="0" destOrd="0" presId="urn:microsoft.com/office/officeart/2005/8/layout/chevron1"/>
    <dgm:cxn modelId="{609D8FA3-3BBC-4C12-9FF2-2B8709825020}" srcId="{AC47245B-6119-44CC-9C40-8341D621F8C8}" destId="{7EC14A0E-D8DD-4BB9-B69B-A13021CBD21D}" srcOrd="6" destOrd="0" parTransId="{96227FC7-0E72-464A-ABC7-E5627A9900A3}" sibTransId="{84F9C198-54D1-44C8-B3BA-4732C9CC989A}"/>
    <dgm:cxn modelId="{7DE04CA4-ACFF-4877-B832-1EF9ACD343C8}" type="presOf" srcId="{4AC86F86-D1D5-449A-94C0-1DD75777B45F}" destId="{D2D40C78-6BFA-4A61-A22E-50ACB16F9B67}" srcOrd="0" destOrd="0" presId="urn:microsoft.com/office/officeart/2005/8/layout/chevron1"/>
    <dgm:cxn modelId="{D96FCEB1-6E6C-43C7-BB2F-1576E0C94027}" srcId="{AC47245B-6119-44CC-9C40-8341D621F8C8}" destId="{2B3D3792-4E7C-4960-A08B-A617A32FFE0E}" srcOrd="1" destOrd="0" parTransId="{950A3D96-1912-4E6D-9CA2-E5B9E3CE8FE3}" sibTransId="{759CFEB7-175E-4F3A-9640-EA2B2CD40F55}"/>
    <dgm:cxn modelId="{2E35ADC5-0098-483C-828A-E422F48F521D}" srcId="{AC47245B-6119-44CC-9C40-8341D621F8C8}" destId="{4AC86F86-D1D5-449A-94C0-1DD75777B45F}" srcOrd="3" destOrd="0" parTransId="{8BF4211C-43D4-4BEC-B7D4-96D8F4F44B8E}" sibTransId="{5B7417EF-5770-47F8-8154-61A5CC2BBA00}"/>
    <dgm:cxn modelId="{84FBF6DA-F323-4A23-B34B-73B2455FDD16}" type="presOf" srcId="{292DB6A0-D096-4697-A42B-95B96DBE1656}" destId="{47DE43A0-98CA-4457-AAE9-2DBCD3D2E9F9}" srcOrd="0" destOrd="0" presId="urn:microsoft.com/office/officeart/2005/8/layout/chevron1"/>
    <dgm:cxn modelId="{1CCCEAF0-F0B2-4C20-8864-07A5174E6685}" type="presOf" srcId="{7DC8B501-1493-4BCB-981F-E9A490F382BA}" destId="{9F4F43F7-5707-404E-8335-2536B14B3B7C}" srcOrd="0" destOrd="0" presId="urn:microsoft.com/office/officeart/2005/8/layout/chevron1"/>
    <dgm:cxn modelId="{49B6D9FB-32E8-4CB7-B6BF-5F6C843A70DA}" srcId="{AC47245B-6119-44CC-9C40-8341D621F8C8}" destId="{292DB6A0-D096-4697-A42B-95B96DBE1656}" srcOrd="5" destOrd="0" parTransId="{F8777C07-50AE-49DE-83ED-D060B2518EBB}" sibTransId="{5ED2B3C3-BF25-45D2-AEEF-FF21762BB24F}"/>
    <dgm:cxn modelId="{4CCE1C2C-F838-41F7-B1E5-EC3AE47EDA32}" type="presParOf" srcId="{162BD86C-C04C-446B-A92F-6CD306879F93}" destId="{651DEFF4-F869-4759-BFA3-E335E8837C65}" srcOrd="0" destOrd="0" presId="urn:microsoft.com/office/officeart/2005/8/layout/chevron1"/>
    <dgm:cxn modelId="{45D59A43-C72D-4FC9-837A-CFD86E3988B4}" type="presParOf" srcId="{162BD86C-C04C-446B-A92F-6CD306879F93}" destId="{AA92B834-356F-41EB-AA73-4E5E15779EF7}" srcOrd="1" destOrd="0" presId="urn:microsoft.com/office/officeart/2005/8/layout/chevron1"/>
    <dgm:cxn modelId="{35681C98-9BFB-4101-95C2-46F58ABB84FB}" type="presParOf" srcId="{162BD86C-C04C-446B-A92F-6CD306879F93}" destId="{1CCB2588-70D2-4A6C-A114-0A4091084572}" srcOrd="2" destOrd="0" presId="urn:microsoft.com/office/officeart/2005/8/layout/chevron1"/>
    <dgm:cxn modelId="{B2D6AF05-C87D-443F-944C-55EC6BE37D35}" type="presParOf" srcId="{162BD86C-C04C-446B-A92F-6CD306879F93}" destId="{6D1C4445-0861-48E7-AA09-D6972659ED81}" srcOrd="3" destOrd="0" presId="urn:microsoft.com/office/officeart/2005/8/layout/chevron1"/>
    <dgm:cxn modelId="{31A7339B-7699-43F4-BD55-5E3B69958AC7}" type="presParOf" srcId="{162BD86C-C04C-446B-A92F-6CD306879F93}" destId="{9F4F43F7-5707-404E-8335-2536B14B3B7C}" srcOrd="4" destOrd="0" presId="urn:microsoft.com/office/officeart/2005/8/layout/chevron1"/>
    <dgm:cxn modelId="{02AD5FDC-811E-4C7E-BF20-E2C3759ADA68}" type="presParOf" srcId="{162BD86C-C04C-446B-A92F-6CD306879F93}" destId="{76FCB1B5-80D8-45E3-AFE1-60D03665DF5D}" srcOrd="5" destOrd="0" presId="urn:microsoft.com/office/officeart/2005/8/layout/chevron1"/>
    <dgm:cxn modelId="{F9CBC61A-DEF3-409E-AB62-6AFED4AAF7AB}" type="presParOf" srcId="{162BD86C-C04C-446B-A92F-6CD306879F93}" destId="{D2D40C78-6BFA-4A61-A22E-50ACB16F9B67}" srcOrd="6" destOrd="0" presId="urn:microsoft.com/office/officeart/2005/8/layout/chevron1"/>
    <dgm:cxn modelId="{BB8D516D-D0E7-4F67-A89B-D17DF001D1A8}" type="presParOf" srcId="{162BD86C-C04C-446B-A92F-6CD306879F93}" destId="{8B768678-6C53-4719-A388-4C4C108E6F47}" srcOrd="7" destOrd="0" presId="urn:microsoft.com/office/officeart/2005/8/layout/chevron1"/>
    <dgm:cxn modelId="{2D1BAE72-29D2-468E-A398-D9041AEF8345}" type="presParOf" srcId="{162BD86C-C04C-446B-A92F-6CD306879F93}" destId="{ED861897-574D-48A5-AF42-51ED0459FB6A}" srcOrd="8" destOrd="0" presId="urn:microsoft.com/office/officeart/2005/8/layout/chevron1"/>
    <dgm:cxn modelId="{8254E381-3144-4575-AFA6-32EEA3E61C0C}" type="presParOf" srcId="{162BD86C-C04C-446B-A92F-6CD306879F93}" destId="{D0F0CBC3-4B99-43D7-AD02-5B048B08644A}" srcOrd="9" destOrd="0" presId="urn:microsoft.com/office/officeart/2005/8/layout/chevron1"/>
    <dgm:cxn modelId="{2E370D27-C2B0-4D63-9CEF-0331F3533589}" type="presParOf" srcId="{162BD86C-C04C-446B-A92F-6CD306879F93}" destId="{47DE43A0-98CA-4457-AAE9-2DBCD3D2E9F9}" srcOrd="10" destOrd="0" presId="urn:microsoft.com/office/officeart/2005/8/layout/chevron1"/>
    <dgm:cxn modelId="{3328D7DE-F057-45F4-AA7F-5202C0A88386}" type="presParOf" srcId="{162BD86C-C04C-446B-A92F-6CD306879F93}" destId="{5599892C-F67C-4D16-B6B0-A8CB30816B18}" srcOrd="11" destOrd="0" presId="urn:microsoft.com/office/officeart/2005/8/layout/chevron1"/>
    <dgm:cxn modelId="{BE7C712A-91C8-4212-B1B7-178B76198505}" type="presParOf" srcId="{162BD86C-C04C-446B-A92F-6CD306879F93}" destId="{15FB2980-833F-47AA-A820-3B8F01C9EC80}" srcOrd="1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DEFF4-F869-4759-BFA3-E335E8837C65}">
      <dsp:nvSpPr>
        <dsp:cNvPr id="0" name=""/>
        <dsp:cNvSpPr/>
      </dsp:nvSpPr>
      <dsp:spPr>
        <a:xfrm>
          <a:off x="0" y="2439566"/>
          <a:ext cx="1902198" cy="760879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Read the assignment brief</a:t>
          </a:r>
          <a:endParaRPr lang="en-GB" sz="1600" kern="1200" dirty="0"/>
        </a:p>
      </dsp:txBody>
      <dsp:txXfrm>
        <a:off x="380440" y="2439566"/>
        <a:ext cx="1141319" cy="760879"/>
      </dsp:txXfrm>
    </dsp:sp>
    <dsp:sp modelId="{1CCB2588-70D2-4A6C-A114-0A4091084572}">
      <dsp:nvSpPr>
        <dsp:cNvPr id="0" name=""/>
        <dsp:cNvSpPr/>
      </dsp:nvSpPr>
      <dsp:spPr>
        <a:xfrm>
          <a:off x="1711978" y="2439566"/>
          <a:ext cx="1902198" cy="760879"/>
        </a:xfrm>
        <a:prstGeom prst="chevron">
          <a:avLst/>
        </a:prstGeom>
        <a:solidFill>
          <a:schemeClr val="accent4">
            <a:hueOff val="1099990"/>
            <a:satOff val="-4867"/>
            <a:lumOff val="-8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Started reseraching</a:t>
          </a:r>
          <a:endParaRPr lang="en-GB" sz="1600" kern="1200" dirty="0"/>
        </a:p>
      </dsp:txBody>
      <dsp:txXfrm>
        <a:off x="2092418" y="2439566"/>
        <a:ext cx="1141319" cy="760879"/>
      </dsp:txXfrm>
    </dsp:sp>
    <dsp:sp modelId="{9F4F43F7-5707-404E-8335-2536B14B3B7C}">
      <dsp:nvSpPr>
        <dsp:cNvPr id="0" name=""/>
        <dsp:cNvSpPr/>
      </dsp:nvSpPr>
      <dsp:spPr>
        <a:xfrm>
          <a:off x="3423956" y="2439566"/>
          <a:ext cx="1902198" cy="760879"/>
        </a:xfrm>
        <a:prstGeom prst="chevron">
          <a:avLst/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 Created the slides and titles </a:t>
          </a:r>
          <a:endParaRPr lang="en-GB" sz="1600" kern="1200" dirty="0"/>
        </a:p>
      </dsp:txBody>
      <dsp:txXfrm>
        <a:off x="3804396" y="2439566"/>
        <a:ext cx="1141319" cy="760879"/>
      </dsp:txXfrm>
    </dsp:sp>
    <dsp:sp modelId="{D2D40C78-6BFA-4A61-A22E-50ACB16F9B67}">
      <dsp:nvSpPr>
        <dsp:cNvPr id="0" name=""/>
        <dsp:cNvSpPr/>
      </dsp:nvSpPr>
      <dsp:spPr>
        <a:xfrm>
          <a:off x="5135935" y="2439566"/>
          <a:ext cx="1902198" cy="760879"/>
        </a:xfrm>
        <a:prstGeom prst="chevron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Made notes/speak</a:t>
          </a:r>
        </a:p>
      </dsp:txBody>
      <dsp:txXfrm>
        <a:off x="5516375" y="2439566"/>
        <a:ext cx="1141319" cy="760879"/>
      </dsp:txXfrm>
    </dsp:sp>
    <dsp:sp modelId="{ED861897-574D-48A5-AF42-51ED0459FB6A}">
      <dsp:nvSpPr>
        <dsp:cNvPr id="0" name=""/>
        <dsp:cNvSpPr/>
      </dsp:nvSpPr>
      <dsp:spPr>
        <a:xfrm>
          <a:off x="6847913" y="2439566"/>
          <a:ext cx="1902198" cy="760879"/>
        </a:xfrm>
        <a:prstGeom prst="chevron">
          <a:avLst/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Included images</a:t>
          </a:r>
        </a:p>
      </dsp:txBody>
      <dsp:txXfrm>
        <a:off x="7228353" y="2439566"/>
        <a:ext cx="1141319" cy="760879"/>
      </dsp:txXfrm>
    </dsp:sp>
    <dsp:sp modelId="{47DE43A0-98CA-4457-AAE9-2DBCD3D2E9F9}">
      <dsp:nvSpPr>
        <dsp:cNvPr id="0" name=""/>
        <dsp:cNvSpPr/>
      </dsp:nvSpPr>
      <dsp:spPr>
        <a:xfrm>
          <a:off x="8559892" y="2439566"/>
          <a:ext cx="1902198" cy="760879"/>
        </a:xfrm>
        <a:prstGeom prst="chevron">
          <a:avLst/>
        </a:prstGeom>
        <a:solidFill>
          <a:schemeClr val="accent4">
            <a:hueOff val="5499947"/>
            <a:satOff val="-24335"/>
            <a:lumOff val="-408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Added a reference list</a:t>
          </a:r>
        </a:p>
      </dsp:txBody>
      <dsp:txXfrm>
        <a:off x="8940332" y="2439566"/>
        <a:ext cx="1141319" cy="760879"/>
      </dsp:txXfrm>
    </dsp:sp>
    <dsp:sp modelId="{15FB2980-833F-47AA-A820-3B8F01C9EC80}">
      <dsp:nvSpPr>
        <dsp:cNvPr id="0" name=""/>
        <dsp:cNvSpPr/>
      </dsp:nvSpPr>
      <dsp:spPr>
        <a:xfrm>
          <a:off x="10271870" y="2439566"/>
          <a:ext cx="1902198" cy="760879"/>
        </a:xfrm>
        <a:prstGeom prst="chevron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Added a Timeline.</a:t>
          </a:r>
        </a:p>
      </dsp:txBody>
      <dsp:txXfrm>
        <a:off x="10652310" y="2439566"/>
        <a:ext cx="1141319" cy="760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shorturl.at/jjVLn" TargetMode="External"/><Relationship Id="rId3" Type="http://schemas.openxmlformats.org/officeDocument/2006/relationships/hyperlink" Target="https://www.policechiefmagazine.org/changing-the-face-crime-prevention/" TargetMode="External"/><Relationship Id="rId7" Type="http://schemas.openxmlformats.org/officeDocument/2006/relationships/hyperlink" Target="https://shorturl.at/MraKo" TargetMode="External"/><Relationship Id="rId2" Type="http://schemas.openxmlformats.org/officeDocument/2006/relationships/hyperlink" Target="https://doi.org/10.1080/23311886.2024.232713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yfed-powys.police.uk/police-forces/dyfed-powys-police/areas/campaigns/campaigns/2025/operation-scotney/police-intelligence---how-does-it-work/#:~:text=Intelligence%20is%20information%20which%20the,where%20you%20live%20or%20work" TargetMode="External"/><Relationship Id="rId11" Type="http://schemas.openxmlformats.org/officeDocument/2006/relationships/hyperlink" Target="https://sirixmonitoring.com/blog/facial-recognition-security-camera/" TargetMode="External"/><Relationship Id="rId5" Type="http://schemas.openxmlformats.org/officeDocument/2006/relationships/hyperlink" Target="https://policinginsight.com/feature/analysis/21st-century-community-engagement-the-gap-between-expectations-and-reality-in-neighbourhood-policing-skills/" TargetMode="External"/><Relationship Id="rId10" Type="http://schemas.openxmlformats.org/officeDocument/2006/relationships/hyperlink" Target="https://doi.org/10.1177/0002716206287118" TargetMode="External"/><Relationship Id="rId4" Type="http://schemas.openxmlformats.org/officeDocument/2006/relationships/hyperlink" Target="https://www.college.police.uk/app/national-decision-model" TargetMode="External"/><Relationship Id="rId9" Type="http://schemas.openxmlformats.org/officeDocument/2006/relationships/hyperlink" Target="https://www.policechiefmagazine.org/investigative-use-artificial-intelligence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tudy.com/academy/lesson/video/intelligence-led-policing-definition-lesson.html" TargetMode="External"/><Relationship Id="rId3" Type="http://schemas.openxmlformats.org/officeDocument/2006/relationships/hyperlink" Target="https://doi.org/10.1108/13639511011085105" TargetMode="External"/><Relationship Id="rId7" Type="http://schemas.openxmlformats.org/officeDocument/2006/relationships/hyperlink" Target="https://www.polfed.org/suffolk/news/2023/federation-deputy-chair-urges-return-to-community-policing/" TargetMode="External"/><Relationship Id="rId12" Type="http://schemas.openxmlformats.org/officeDocument/2006/relationships/hyperlink" Target="https://thehiddenedge.co.uk/portfolio/data-protection/" TargetMode="External"/><Relationship Id="rId2" Type="http://schemas.openxmlformats.org/officeDocument/2006/relationships/hyperlink" Target="https://yadda.icm.edu.pl/baztech/element/bwmeta1.element.baztech-75687ca0-c0f3-4c9e-ab80-8ab3d9f26c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horturl.at/hXgVz" TargetMode="External"/><Relationship Id="rId11" Type="http://schemas.openxmlformats.org/officeDocument/2006/relationships/hyperlink" Target="https://shorturl.at/KpP1v" TargetMode="External"/><Relationship Id="rId5" Type="http://schemas.openxmlformats.org/officeDocument/2006/relationships/hyperlink" Target="https://doi.org/10.4324/9780203118238" TargetMode="External"/><Relationship Id="rId10" Type="http://schemas.openxmlformats.org/officeDocument/2006/relationships/hyperlink" Target="https://www.south-wales.police.uk/police-forces/south-wales-police/areas/about-us/about-us/neighbourhood-policing/" TargetMode="External"/><Relationship Id="rId4" Type="http://schemas.openxmlformats.org/officeDocument/2006/relationships/hyperlink" Target="https://minnesotareformer.com/2020/12/15/the-bad-cops-how-minneapolis-protects-its-worst-police-officers-until-its-too-late/" TargetMode="External"/><Relationship Id="rId9" Type="http://schemas.openxmlformats.org/officeDocument/2006/relationships/hyperlink" Target="https://doi.org/10.1080/10439463.2017.1342645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0" y="109842"/>
            <a:ext cx="9144000" cy="2387600"/>
          </a:xfrm>
        </p:spPr>
        <p:txBody>
          <a:bodyPr>
            <a:normAutofit fontScale="90000"/>
          </a:bodyPr>
          <a:lstStyle/>
          <a:p>
            <a:pPr algn="r"/>
            <a:r>
              <a:rPr lang="en-GB" sz="3200" dirty="0">
                <a:latin typeface="Arial"/>
                <a:cs typeface="Arial"/>
              </a:rPr>
              <a:t>Name: Harvey Thomas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Student number: 2305659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Module code: BMPL6017A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Lecturer: Wynne Jones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485134"/>
            <a:ext cx="9144000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 dirty="0">
                <a:latin typeface="Arial"/>
                <a:cs typeface="Arial"/>
              </a:rPr>
              <a:t>The integration of information and intelligence and how it </a:t>
            </a:r>
            <a:r>
              <a:rPr lang="en-GB" sz="3600" dirty="0" err="1">
                <a:latin typeface="Arial"/>
                <a:cs typeface="Arial"/>
              </a:rPr>
              <a:t>enhance's</a:t>
            </a:r>
            <a:r>
              <a:rPr lang="en-GB" sz="3600" dirty="0">
                <a:latin typeface="Arial"/>
                <a:cs typeface="Arial"/>
              </a:rPr>
              <a:t> the effectiveness of both operational and digital policing?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FE694-62C0-1CDE-BB27-F37ECA860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Table of contents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FF421-DE53-4789-F950-25A6B9D54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GB" dirty="0"/>
              <a:t>1: assignment title</a:t>
            </a:r>
            <a:endParaRPr lang="en-US" dirty="0"/>
          </a:p>
          <a:p>
            <a:pPr algn="ctr"/>
            <a:r>
              <a:rPr lang="en-GB" dirty="0"/>
              <a:t>2: Table of contents</a:t>
            </a:r>
          </a:p>
          <a:p>
            <a:pPr algn="ctr"/>
            <a:r>
              <a:rPr lang="en-GB" dirty="0"/>
              <a:t>3: Introduction</a:t>
            </a:r>
          </a:p>
          <a:p>
            <a:pPr algn="ctr"/>
            <a:r>
              <a:rPr lang="en-GB" dirty="0"/>
              <a:t>4: what is information</a:t>
            </a:r>
          </a:p>
          <a:p>
            <a:pPr algn="ctr"/>
            <a:r>
              <a:rPr lang="en-GB" dirty="0"/>
              <a:t>5: what is intelligence</a:t>
            </a:r>
          </a:p>
          <a:p>
            <a:pPr algn="ctr"/>
            <a:r>
              <a:rPr lang="en-GB" dirty="0"/>
              <a:t>6: best method of gathering information</a:t>
            </a:r>
          </a:p>
          <a:p>
            <a:pPr algn="ctr"/>
            <a:r>
              <a:rPr lang="en-GB" dirty="0"/>
              <a:t>7: how is intelligence used </a:t>
            </a:r>
          </a:p>
          <a:p>
            <a:pPr algn="ctr"/>
            <a:r>
              <a:rPr lang="en-GB" dirty="0"/>
              <a:t>8: the effects of no information</a:t>
            </a:r>
          </a:p>
          <a:p>
            <a:pPr algn="ctr"/>
            <a:r>
              <a:rPr lang="en-GB" dirty="0"/>
              <a:t>9: future of information and intelligence</a:t>
            </a:r>
          </a:p>
          <a:p>
            <a:pPr algn="ctr"/>
            <a:r>
              <a:rPr lang="en-GB" dirty="0"/>
              <a:t>10: summary</a:t>
            </a:r>
          </a:p>
          <a:p>
            <a:pPr algn="ctr"/>
            <a:r>
              <a:rPr lang="en-GB" dirty="0"/>
              <a:t>11: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193470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32BBB-9730-C8BE-D972-F1C4D652C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8C44D-5C32-2CA2-C5AA-E95335B5A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KEY Aims</a:t>
            </a:r>
          </a:p>
          <a:p>
            <a:r>
              <a:rPr lang="en-GB" dirty="0"/>
              <a:t>1 how does police gather/get information.</a:t>
            </a:r>
          </a:p>
          <a:p>
            <a:r>
              <a:rPr lang="en-GB" dirty="0"/>
              <a:t>2 how does the police determine what's intelligence.</a:t>
            </a:r>
          </a:p>
          <a:p>
            <a:r>
              <a:rPr lang="en-GB" dirty="0"/>
              <a:t>3 how does intelligence affect the police's ability to police by consent.</a:t>
            </a:r>
          </a:p>
          <a:p>
            <a:r>
              <a:rPr lang="en-GB" dirty="0"/>
              <a:t>4 the future of intelligence and information.</a:t>
            </a:r>
          </a:p>
        </p:txBody>
      </p:sp>
    </p:spTree>
    <p:extLst>
      <p:ext uri="{BB962C8B-B14F-4D97-AF65-F5344CB8AC3E}">
        <p14:creationId xmlns:p14="http://schemas.microsoft.com/office/powerpoint/2010/main" val="3691783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21st century community engagement: The gap between expectations and reality  in neighbourhood policing skills - Policing Insight">
            <a:extLst>
              <a:ext uri="{FF2B5EF4-FFF2-40B4-BE49-F238E27FC236}">
                <a16:creationId xmlns:a16="http://schemas.microsoft.com/office/drawing/2014/main" id="{610F900C-649E-0473-C284-EFA179887B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71D89-1933-490D-5DC2-82481F79C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What is Information?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F2B0B-8301-EBA7-A56D-DB830A36C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Dyfed-powys (2025)</a:t>
            </a:r>
          </a:p>
          <a:p>
            <a:r>
              <a:rPr lang="en-GB" sz="2000"/>
              <a:t>Curtis, (2023)</a:t>
            </a:r>
          </a:p>
        </p:txBody>
      </p:sp>
    </p:spTree>
    <p:extLst>
      <p:ext uri="{BB962C8B-B14F-4D97-AF65-F5344CB8AC3E}">
        <p14:creationId xmlns:p14="http://schemas.microsoft.com/office/powerpoint/2010/main" val="756621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07A47C-AAC3-8193-3CC5-D2553DA92F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06" b="-2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76909B-CD52-C666-9EEB-B813F9B3E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98" y="202441"/>
            <a:ext cx="3161940" cy="26402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What is intelligence?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48102E-7027-E817-D538-97B799E7ED63}"/>
              </a:ext>
            </a:extLst>
          </p:cNvPr>
          <p:cNvSpPr txBox="1"/>
          <p:nvPr/>
        </p:nvSpPr>
        <p:spPr>
          <a:xfrm>
            <a:off x="2273" y="3299916"/>
            <a:ext cx="3306089" cy="6658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Chief of police (2025)</a:t>
            </a:r>
          </a:p>
        </p:txBody>
      </p:sp>
    </p:spTree>
    <p:extLst>
      <p:ext uri="{BB962C8B-B14F-4D97-AF65-F5344CB8AC3E}">
        <p14:creationId xmlns:p14="http://schemas.microsoft.com/office/powerpoint/2010/main" val="3192536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tanding next to a person in uniform">
            <a:extLst>
              <a:ext uri="{FF2B5EF4-FFF2-40B4-BE49-F238E27FC236}">
                <a16:creationId xmlns:a16="http://schemas.microsoft.com/office/drawing/2014/main" id="{5622FB96-B05F-E3E9-725D-43C49C48A2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499B1-918A-AD67-4101-FD87FDB6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700" dirty="0"/>
              <a:t>Best methods at gathering information.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3DE25-57C1-7BAF-4973-A5597937E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South Wales Police (2025)</a:t>
            </a:r>
            <a:endParaRPr lang="en-US" sz="2000" dirty="0"/>
          </a:p>
          <a:p>
            <a:r>
              <a:rPr lang="en-GB" sz="2000" dirty="0"/>
              <a:t>Police Federation (2023)</a:t>
            </a:r>
          </a:p>
          <a:p>
            <a:r>
              <a:rPr lang="en-GB" sz="2000" dirty="0"/>
              <a:t>Merritt, J. (2010)</a:t>
            </a:r>
          </a:p>
        </p:txBody>
      </p:sp>
    </p:spTree>
    <p:extLst>
      <p:ext uri="{BB962C8B-B14F-4D97-AF65-F5344CB8AC3E}">
        <p14:creationId xmlns:p14="http://schemas.microsoft.com/office/powerpoint/2010/main" val="1931109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looking at a large screen&#10;&#10;AI-generated content may be incorrect.">
            <a:extLst>
              <a:ext uri="{FF2B5EF4-FFF2-40B4-BE49-F238E27FC236}">
                <a16:creationId xmlns:a16="http://schemas.microsoft.com/office/drawing/2014/main" id="{EED9A11B-36B9-9CB0-9143-E491AC178C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890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0A391C-A9DC-ADB0-6EFA-6845B5ADF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 fontScale="90000"/>
          </a:bodyPr>
          <a:lstStyle/>
          <a:p>
            <a:pPr algn="r"/>
            <a:r>
              <a:rPr lang="en-GB" sz="8000" dirty="0">
                <a:ln w="22225">
                  <a:solidFill>
                    <a:srgbClr val="FFFFFF"/>
                  </a:solidFill>
                </a:ln>
                <a:solidFill>
                  <a:srgbClr val="FF0000"/>
                </a:solidFill>
              </a:rPr>
              <a:t>How intelligence is utilised and its effectiveness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35C97-9381-6B46-3B13-28AB53326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8223" y="-1413481"/>
            <a:ext cx="3860002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IACP, (2025).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Innes, (2006).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OSCE, (2020).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Saleh and Keith, (2025).</a:t>
            </a:r>
          </a:p>
        </p:txBody>
      </p:sp>
    </p:spTree>
    <p:extLst>
      <p:ext uri="{BB962C8B-B14F-4D97-AF65-F5344CB8AC3E}">
        <p14:creationId xmlns:p14="http://schemas.microsoft.com/office/powerpoint/2010/main" val="4002853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38837-59E8-147B-C8CE-5A9BDAE35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000"/>
              <a:t>What would the police be like if they did not have any information or intelligence.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0EB79-57F5-F5EC-4043-1B07F055B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Abid and Hashi (2024)</a:t>
            </a:r>
          </a:p>
          <a:p>
            <a:r>
              <a:rPr lang="en-GB" sz="2200"/>
              <a:t>HMICFRS (2025)</a:t>
            </a:r>
          </a:p>
          <a:p>
            <a:r>
              <a:rPr lang="en-GB" sz="2200"/>
              <a:t>Newburn (2011)</a:t>
            </a:r>
          </a:p>
        </p:txBody>
      </p:sp>
      <p:pic>
        <p:nvPicPr>
          <p:cNvPr id="5" name="Picture 4" descr="The Bad Cops: How Minneapolis protects its worst police officers until it's  too late • Minnesota Reformer">
            <a:extLst>
              <a:ext uri="{FF2B5EF4-FFF2-40B4-BE49-F238E27FC236}">
                <a16:creationId xmlns:a16="http://schemas.microsoft.com/office/drawing/2014/main" id="{FCB80A16-2428-FE56-1F52-2A2B3CA2FE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96" r="1634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53111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55C76-1D71-4E5D-1772-EE2150DBE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1" y="-244475"/>
            <a:ext cx="10515600" cy="1325563"/>
          </a:xfrm>
        </p:spPr>
        <p:txBody>
          <a:bodyPr/>
          <a:lstStyle/>
          <a:p>
            <a:r>
              <a:rPr lang="en-GB" dirty="0"/>
              <a:t>The Future of intelligence and information.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89E67-D315-BC03-8CEA-E98D4B616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4132502"/>
            <a:ext cx="63021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1 in 6000 people are wrongly identified by Face recognition software (Home office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7C2718-4626-948C-61F8-FC3554361CB6}"/>
              </a:ext>
            </a:extLst>
          </p:cNvPr>
          <p:cNvSpPr txBox="1"/>
          <p:nvPr/>
        </p:nvSpPr>
        <p:spPr>
          <a:xfrm>
            <a:off x="10205479" y="5921807"/>
            <a:ext cx="208767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aseline="0" dirty="0">
                <a:latin typeface="Aptos"/>
              </a:rPr>
              <a:t>Matuszek</a:t>
            </a:r>
            <a:r>
              <a:rPr lang="en-GB" dirty="0">
                <a:latin typeface="Aptos"/>
              </a:rPr>
              <a:t> (2020)</a:t>
            </a:r>
            <a:endParaRPr lang="en-GB" dirty="0"/>
          </a:p>
          <a:p>
            <a:r>
              <a:rPr lang="en-GB" dirty="0"/>
              <a:t>South Wales (2025</a:t>
            </a:r>
          </a:p>
          <a:p>
            <a:r>
              <a:rPr lang="en-GB" dirty="0"/>
              <a:t>Leduc (2023)</a:t>
            </a:r>
          </a:p>
          <a:p>
            <a:pPr algn="ctr"/>
            <a:endParaRPr lang="en-GB"/>
          </a:p>
        </p:txBody>
      </p:sp>
      <p:pic>
        <p:nvPicPr>
          <p:cNvPr id="5" name="Picture 4" descr="A diagram of a room with people in it&#10;&#10;AI-generated content may be incorrect.">
            <a:extLst>
              <a:ext uri="{FF2B5EF4-FFF2-40B4-BE49-F238E27FC236}">
                <a16:creationId xmlns:a16="http://schemas.microsoft.com/office/drawing/2014/main" id="{525AA830-9E13-9754-BF6A-737893DD3B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4768" y="719138"/>
            <a:ext cx="5626553" cy="5202010"/>
          </a:xfrm>
          <a:prstGeom prst="rect">
            <a:avLst/>
          </a:prstGeom>
        </p:spPr>
      </p:pic>
      <p:pic>
        <p:nvPicPr>
          <p:cNvPr id="6" name="Picture 5" descr="facial-recognition-biometric-data-sirix.">
            <a:extLst>
              <a:ext uri="{FF2B5EF4-FFF2-40B4-BE49-F238E27FC236}">
                <a16:creationId xmlns:a16="http://schemas.microsoft.com/office/drawing/2014/main" id="{95594279-6B8D-91AA-CEC2-CCDCBD52F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3" y="723240"/>
            <a:ext cx="6563637" cy="38040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5A7A29-9AD1-A5B1-55CD-4ED2F8EA4A60}"/>
              </a:ext>
            </a:extLst>
          </p:cNvPr>
          <p:cNvSpPr txBox="1"/>
          <p:nvPr/>
        </p:nvSpPr>
        <p:spPr>
          <a:xfrm>
            <a:off x="8218511" y="593338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Home Office (2025)</a:t>
            </a:r>
          </a:p>
        </p:txBody>
      </p:sp>
    </p:spTree>
    <p:extLst>
      <p:ext uri="{BB962C8B-B14F-4D97-AF65-F5344CB8AC3E}">
        <p14:creationId xmlns:p14="http://schemas.microsoft.com/office/powerpoint/2010/main" val="3167542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81FCC82-9A43-8E33-28C0-C79FCE112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04340"/>
            <a:ext cx="3976716" cy="1477870"/>
          </a:xfrm>
        </p:spPr>
        <p:txBody>
          <a:bodyPr anchor="b">
            <a:normAutofit/>
          </a:bodyPr>
          <a:lstStyle/>
          <a:p>
            <a:r>
              <a:rPr lang="en-GB" sz="5400" dirty="0"/>
              <a:t>NDM/NIM</a:t>
            </a: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8D8E3B9-8845-1595-BFDC-21532FE9C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is a national decision model, and its purpose is to help people make decisions quickly and effectively (College of Policing, 2013).</a:t>
            </a:r>
          </a:p>
        </p:txBody>
      </p:sp>
      <p:pic>
        <p:nvPicPr>
          <p:cNvPr id="4" name="Content Placeholder 3" descr="A diagram of ethics&#10;&#10;AI-generated content may be incorrect.">
            <a:extLst>
              <a:ext uri="{FF2B5EF4-FFF2-40B4-BE49-F238E27FC236}">
                <a16:creationId xmlns:a16="http://schemas.microsoft.com/office/drawing/2014/main" id="{5C9B65CB-B0DB-7208-31B5-50CE21B181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0" r="299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99045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CF3A8-D489-E5B1-4C4C-87411BA91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4800"/>
              <a:t>To Conclude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2D5A0D8-8B23-AD53-3FC2-7230DD0FB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7640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/>
              <a:t>Data Protection act 1998 Is designed to protect personal data (The hidden edge, 2017)</a:t>
            </a:r>
          </a:p>
        </p:txBody>
      </p:sp>
      <p:pic>
        <p:nvPicPr>
          <p:cNvPr id="4" name="Content Placeholder 3" descr="big-data-little-data-013">
            <a:extLst>
              <a:ext uri="{FF2B5EF4-FFF2-40B4-BE49-F238E27FC236}">
                <a16:creationId xmlns:a16="http://schemas.microsoft.com/office/drawing/2014/main" id="{1067D884-CFA4-739F-9FF3-E39E85D026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6" r="9247" b="-3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555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The Reading Room Renaissance: Extraordinary Libraries Worldwide | by Zilpha  Rodrigues | Medium">
            <a:extLst>
              <a:ext uri="{FF2B5EF4-FFF2-40B4-BE49-F238E27FC236}">
                <a16:creationId xmlns:a16="http://schemas.microsoft.com/office/drawing/2014/main" id="{CEBCD401-9797-D2C1-3D1D-5490221DCD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605" b="1573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CC1D4E-B283-E32A-5D04-3D8C2C572677}"/>
              </a:ext>
            </a:extLst>
          </p:cNvPr>
          <p:cNvSpPr txBox="1"/>
          <p:nvPr/>
        </p:nvSpPr>
        <p:spPr>
          <a:xfrm>
            <a:off x="4494270" y="4029656"/>
            <a:ext cx="568884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0491160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DB927-7E33-1021-C4A4-C2D2E34DB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40" y="-932"/>
            <a:ext cx="12196481" cy="68614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ea typeface="+mn-lt"/>
                <a:cs typeface="+mn-lt"/>
              </a:rPr>
              <a:t>Abdi, A.-N.M. and Hashi, M.B. (2024) ‘Impact of police effectiveness on public trust and public cooperation with the Somalia police service: exploring the mediating role of citizen satisfaction’, </a:t>
            </a:r>
            <a:r>
              <a:rPr lang="en-GB" sz="1600" i="1" dirty="0">
                <a:ea typeface="+mn-lt"/>
                <a:cs typeface="+mn-lt"/>
              </a:rPr>
              <a:t>Cogent social sciences</a:t>
            </a:r>
            <a:r>
              <a:rPr lang="en-GB" sz="1600" dirty="0">
                <a:ea typeface="+mn-lt"/>
                <a:cs typeface="+mn-lt"/>
              </a:rPr>
              <a:t>, 10(1). 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https://doi.org/10.1080/23311886.2024.2327137</a:t>
            </a:r>
            <a:r>
              <a:rPr lang="en-GB" sz="1600" dirty="0">
                <a:ea typeface="+mn-lt"/>
                <a:cs typeface="+mn-lt"/>
              </a:rPr>
              <a:t>. (Accessed: 9/12/2025).</a:t>
            </a:r>
            <a:endParaRPr lang="en-GB" sz="1600" dirty="0"/>
          </a:p>
          <a:p>
            <a:r>
              <a:rPr lang="en-GB" sz="1600" dirty="0"/>
              <a:t>Chief of Police (2025) </a:t>
            </a:r>
            <a:r>
              <a:rPr lang="en-GB" sz="1600" i="1" dirty="0"/>
              <a:t>intelligence led Policing: changing the face of crime prevention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https://www.policechiefmagazine.org/changing-the-face-crime-prevention/</a:t>
            </a:r>
            <a:r>
              <a:rPr lang="en-GB" sz="1600" dirty="0">
                <a:ea typeface="+mn-lt"/>
                <a:cs typeface="+mn-lt"/>
              </a:rPr>
              <a:t> (Accessed: 14/11/</a:t>
            </a:r>
            <a:r>
              <a:rPr lang="en-GB" sz="1600" dirty="0"/>
              <a:t>2025).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/>
              <a:t>College of policing (2013)</a:t>
            </a:r>
            <a:r>
              <a:rPr lang="en-GB" sz="1600" i="1" dirty="0"/>
              <a:t> National Decision Model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https://www.college.police.uk/app/national-decision-model</a:t>
            </a:r>
            <a:r>
              <a:rPr lang="en-GB" sz="1600" dirty="0">
                <a:ea typeface="+mn-lt"/>
                <a:cs typeface="+mn-lt"/>
              </a:rPr>
              <a:t> (Accessed: 1/1/2026). </a:t>
            </a:r>
          </a:p>
          <a:p>
            <a:r>
              <a:rPr lang="en-GB" sz="1600" dirty="0"/>
              <a:t>Curtis, T. (2023) </a:t>
            </a:r>
            <a:r>
              <a:rPr lang="en-GB" sz="1600" i="1" dirty="0"/>
              <a:t>21st Century community engagement: the gap between expectations and reality in community policing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5"/>
              </a:rPr>
              <a:t>https://policinginsight.com/feature/analysis/21st-century-community-engagement-the-gap-between-expectations-and-reality-in-neighbourhood-policing-skills/</a:t>
            </a:r>
            <a:r>
              <a:rPr lang="en-GB" sz="1600" dirty="0">
                <a:ea typeface="+mn-lt"/>
                <a:cs typeface="+mn-lt"/>
              </a:rPr>
              <a:t> (Accessed: 14/11/2025).</a:t>
            </a:r>
            <a:endParaRPr lang="en-GB" sz="1600" dirty="0"/>
          </a:p>
          <a:p>
            <a:r>
              <a:rPr lang="en-GB" sz="1600" dirty="0"/>
              <a:t>Dyfed-</a:t>
            </a:r>
            <a:r>
              <a:rPr lang="en-GB" sz="1600" dirty="0" err="1"/>
              <a:t>powys</a:t>
            </a:r>
            <a:r>
              <a:rPr lang="en-GB" sz="1600" dirty="0"/>
              <a:t> (2025)</a:t>
            </a:r>
            <a:r>
              <a:rPr lang="en-GB" sz="1600" i="1" dirty="0"/>
              <a:t> Police Intelligence</a:t>
            </a:r>
            <a:r>
              <a:rPr lang="en-GB" sz="1600" dirty="0"/>
              <a:t>. Available at: </a:t>
            </a:r>
            <a:r>
              <a:rPr lang="en-GB" sz="1600" dirty="0">
                <a:ea typeface="+mn-lt"/>
                <a:cs typeface="+mn-lt"/>
                <a:hlinkClick r:id="rId6"/>
              </a:rPr>
              <a:t>https://www.dyfed-powys.police.uk/police-forces/dyfed-powys-police/areas/campaigns/campaigns/2025/operation-scotney/police-intelligence---how-does-it-work/#:~:text=Intelligence%20is%20information%20which%20the,where%20you%20live%20or%20work</a:t>
            </a:r>
            <a:r>
              <a:rPr lang="en-GB" sz="1600" dirty="0">
                <a:ea typeface="+mn-lt"/>
                <a:cs typeface="+mn-lt"/>
              </a:rPr>
              <a:t>. (Accessed: 14/11/2025).</a:t>
            </a:r>
          </a:p>
          <a:p>
            <a:r>
              <a:rPr lang="en-GB" sz="1600" dirty="0">
                <a:ea typeface="+mn-lt"/>
                <a:cs typeface="+mn-lt"/>
              </a:rPr>
              <a:t>HMICFRS (2025) </a:t>
            </a:r>
            <a:r>
              <a:rPr lang="en-GB" sz="1600" i="1" dirty="0">
                <a:ea typeface="+mn-lt"/>
                <a:cs typeface="+mn-lt"/>
              </a:rPr>
              <a:t>An inspection into how effectively the police investigate Crime.</a:t>
            </a:r>
            <a:r>
              <a:rPr lang="en-GB" sz="1600" dirty="0">
                <a:ea typeface="+mn-lt"/>
                <a:cs typeface="+mn-lt"/>
              </a:rPr>
              <a:t> Available at: </a:t>
            </a:r>
            <a:r>
              <a:rPr lang="en-GB" sz="1600" dirty="0">
                <a:ea typeface="+mn-lt"/>
                <a:cs typeface="+mn-lt"/>
                <a:hlinkClick r:id="rId7"/>
              </a:rPr>
              <a:t>https://shorturl.at/MraKo</a:t>
            </a:r>
            <a:r>
              <a:rPr lang="en-GB" sz="1600" dirty="0">
                <a:ea typeface="+mn-lt"/>
                <a:cs typeface="+mn-lt"/>
              </a:rPr>
              <a:t> (Accessed: 9/12/2025).</a:t>
            </a:r>
          </a:p>
          <a:p>
            <a:r>
              <a:rPr lang="en-GB" sz="1600" dirty="0">
                <a:ea typeface="+mn-lt"/>
                <a:cs typeface="+mn-lt"/>
              </a:rPr>
              <a:t>Home office (2025) </a:t>
            </a:r>
            <a:r>
              <a:rPr lang="en-GB" sz="1600" i="1" dirty="0">
                <a:ea typeface="+mn-lt"/>
                <a:cs typeface="+mn-lt"/>
              </a:rPr>
              <a:t>police use of facial </a:t>
            </a:r>
            <a:r>
              <a:rPr lang="en-GB" sz="1600" i="1">
                <a:ea typeface="+mn-lt"/>
                <a:cs typeface="+mn-lt"/>
              </a:rPr>
              <a:t>recognition: Factsheet</a:t>
            </a:r>
            <a:r>
              <a:rPr lang="en-GB" sz="160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8"/>
              </a:rPr>
              <a:t>https://shorturl.at/jjVLn</a:t>
            </a:r>
            <a:r>
              <a:rPr lang="en-GB" sz="1600" dirty="0">
                <a:ea typeface="+mn-lt"/>
                <a:cs typeface="+mn-lt"/>
              </a:rPr>
              <a:t> (Accessed: 1/1/2026).</a:t>
            </a:r>
          </a:p>
          <a:p>
            <a:r>
              <a:rPr lang="en-GB" sz="1600" dirty="0">
                <a:ea typeface="+mn-lt"/>
                <a:cs typeface="+mn-lt"/>
              </a:rPr>
              <a:t>IACP, (2025)</a:t>
            </a:r>
            <a:r>
              <a:rPr lang="en-GB" sz="1600" i="1" dirty="0">
                <a:ea typeface="+mn-lt"/>
                <a:cs typeface="+mn-lt"/>
              </a:rPr>
              <a:t> Investigative use of AI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9"/>
              </a:rPr>
              <a:t>https://www.policechiefmagazine.org/investigative-use-artificial-intelligence/</a:t>
            </a:r>
            <a:r>
              <a:rPr lang="en-GB" sz="1600" dirty="0">
                <a:ea typeface="+mn-lt"/>
                <a:cs typeface="+mn-lt"/>
              </a:rPr>
              <a:t> (Accessed: 17/11/2025).</a:t>
            </a:r>
          </a:p>
          <a:p>
            <a:r>
              <a:rPr lang="en-GB" sz="1600" dirty="0">
                <a:ea typeface="+mn-lt"/>
                <a:cs typeface="+mn-lt"/>
              </a:rPr>
              <a:t>Innes, M. (2006) ‘Policing Uncertainty: Countering Terror through Community Intelligence and Democratic Policing’, </a:t>
            </a:r>
            <a:r>
              <a:rPr lang="en-GB" sz="1600" i="1" dirty="0">
                <a:ea typeface="+mn-lt"/>
                <a:cs typeface="+mn-lt"/>
              </a:rPr>
              <a:t>The Annals of the American Academy of Political and Social Science</a:t>
            </a:r>
            <a:r>
              <a:rPr lang="en-GB" sz="1600" dirty="0">
                <a:ea typeface="+mn-lt"/>
                <a:cs typeface="+mn-lt"/>
              </a:rPr>
              <a:t>, 605(1), pp. 222–241. Available at: </a:t>
            </a:r>
            <a:r>
              <a:rPr lang="en-GB" sz="1600" dirty="0">
                <a:ea typeface="+mn-lt"/>
                <a:cs typeface="+mn-lt"/>
                <a:hlinkClick r:id="rId10"/>
              </a:rPr>
              <a:t>https://doi.org/10.1177/0002716206287118</a:t>
            </a:r>
            <a:r>
              <a:rPr lang="en-GB" sz="1600" dirty="0">
                <a:ea typeface="+mn-lt"/>
                <a:cs typeface="+mn-lt"/>
              </a:rPr>
              <a:t> .(Accessed: (17/11/2025).</a:t>
            </a:r>
          </a:p>
          <a:p>
            <a:r>
              <a:rPr lang="en-GB" sz="1600" dirty="0">
                <a:ea typeface="+mn-lt"/>
                <a:cs typeface="+mn-lt"/>
              </a:rPr>
              <a:t>Leduc, J (2023)</a:t>
            </a:r>
            <a:r>
              <a:rPr lang="en-GB" sz="1600" i="1" dirty="0">
                <a:ea typeface="+mn-lt"/>
                <a:cs typeface="+mn-lt"/>
              </a:rPr>
              <a:t> Facial Recognition Security Camera: Regulations and Does Your Business Need It</a:t>
            </a:r>
            <a:r>
              <a:rPr lang="en-GB" sz="1600" dirty="0">
                <a:ea typeface="+mn-lt"/>
                <a:cs typeface="+mn-lt"/>
              </a:rPr>
              <a:t>? Available at: </a:t>
            </a:r>
            <a:r>
              <a:rPr lang="en-GB" sz="1600" dirty="0">
                <a:ea typeface="+mn-lt"/>
                <a:cs typeface="+mn-lt"/>
                <a:hlinkClick r:id="rId11"/>
              </a:rPr>
              <a:t>https://sirixmonitoring.com/blog/facial-recognition-security-camera/</a:t>
            </a:r>
            <a:r>
              <a:rPr lang="en-GB" sz="1600" dirty="0">
                <a:ea typeface="+mn-lt"/>
                <a:cs typeface="+mn-lt"/>
              </a:rPr>
              <a:t> (Accessed: 1/1/2026).</a:t>
            </a:r>
          </a:p>
          <a:p>
            <a:endParaRPr lang="en-GB" sz="1600" dirty="0">
              <a:ea typeface="+mn-lt"/>
              <a:cs typeface="+mn-lt"/>
            </a:endParaRPr>
          </a:p>
          <a:p>
            <a:endParaRPr lang="en-GB" sz="16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74678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D53B9-0FE7-C5FC-1599-86A668C3E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40" y="-932"/>
            <a:ext cx="12185276" cy="68614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/>
              <a:t> </a:t>
            </a:r>
          </a:p>
          <a:p>
            <a:r>
              <a:rPr lang="en-GB" sz="1600" dirty="0"/>
              <a:t>Matuszek, G. (2020) CCTV and Systems – Technological and Legal Aspects. The Present and The Future.</a:t>
            </a:r>
            <a:r>
              <a:rPr lang="en-GB" sz="1600" i="1" dirty="0"/>
              <a:t> Main School of Fire Service,</a:t>
            </a:r>
            <a:r>
              <a:rPr lang="en-GB" sz="1600" dirty="0"/>
              <a:t> 73(1), pp. 317-338. Available at: </a:t>
            </a:r>
            <a:r>
              <a:rPr lang="en-GB" sz="1600" dirty="0">
                <a:hlinkClick r:id="rId2"/>
              </a:rPr>
              <a:t>https://yadda.icm.edu.pl/baztech/element/bwmeta1.element.baztech-75687ca0-c0f3-4c9e-ab80-8ab3d9f26cad</a:t>
            </a:r>
            <a:r>
              <a:rPr lang="en-GB" sz="1600" dirty="0"/>
              <a:t> (Accessed: 1/1/2026). </a:t>
            </a:r>
            <a:endParaRPr lang="en-US" sz="1600" dirty="0"/>
          </a:p>
          <a:p>
            <a:r>
              <a:rPr lang="en-GB" sz="1600" dirty="0"/>
              <a:t>Merritt, J. (2010) ‘W(h)ither the PCSO?: Police perceptions of the Police Community Support Officer’s role, powers and future directions’, </a:t>
            </a:r>
            <a:r>
              <a:rPr lang="en-GB" sz="1600" i="1" dirty="0"/>
              <a:t>Policing : an international journal of police strategies &amp; management</a:t>
            </a:r>
            <a:r>
              <a:rPr lang="en-GB" sz="1600" dirty="0"/>
              <a:t>, 33(4), pp. 731–749. Available at: </a:t>
            </a:r>
            <a:r>
              <a:rPr lang="en-GB" sz="1600" dirty="0">
                <a:hlinkClick r:id="rId3"/>
              </a:rPr>
              <a:t>https://doi.org/10.1108/13639511011085105</a:t>
            </a:r>
            <a:r>
              <a:rPr lang="en-GB" sz="1600" dirty="0"/>
              <a:t>. (Accessed: 8/12/2025).</a:t>
            </a:r>
            <a:r>
              <a:rPr lang="en-GB" sz="1600" dirty="0" err="1"/>
              <a:t>Nesterak</a:t>
            </a:r>
            <a:r>
              <a:rPr lang="en-GB" sz="1600" dirty="0"/>
              <a:t>, M and Webster, T (2020) </a:t>
            </a:r>
            <a:r>
              <a:rPr lang="en-GB" sz="1600" i="1" dirty="0"/>
              <a:t>The Bad cops.</a:t>
            </a:r>
            <a:r>
              <a:rPr lang="en-GB" sz="1600" dirty="0"/>
              <a:t> 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https://minnesotareformer.com/2020/12/15/the-bad-cops-how-minneapolis-protects-its-worst-police-officers-until-its-too-late/</a:t>
            </a:r>
            <a:r>
              <a:rPr lang="en-GB" sz="1600" dirty="0">
                <a:ea typeface="+mn-lt"/>
                <a:cs typeface="+mn-lt"/>
              </a:rPr>
              <a:t> (Accessed: 9/12/2025).</a:t>
            </a:r>
            <a:endParaRPr lang="en-GB"/>
          </a:p>
          <a:p>
            <a:r>
              <a:rPr lang="en-GB" sz="1600" dirty="0"/>
              <a:t>Newburn, T. (2011) </a:t>
            </a:r>
            <a:r>
              <a:rPr lang="en-GB" sz="1600" i="1" dirty="0"/>
              <a:t>Handbook of policing</a:t>
            </a:r>
            <a:r>
              <a:rPr lang="en-GB" sz="1600" dirty="0"/>
              <a:t>. 2nd ed. Abingdon, Oxon: Routledge. Available at: </a:t>
            </a:r>
            <a:r>
              <a:rPr lang="en-GB" sz="1600" dirty="0">
                <a:hlinkClick r:id="rId5"/>
              </a:rPr>
              <a:t>https://doi.org/10.4324/9780203118238</a:t>
            </a:r>
            <a:r>
              <a:rPr lang="en-GB" sz="1600" dirty="0"/>
              <a:t>. ( Accessed: 9/12/2025).</a:t>
            </a:r>
          </a:p>
          <a:p>
            <a:r>
              <a:rPr lang="en-GB" sz="1600" dirty="0"/>
              <a:t>OSCE, (2020)</a:t>
            </a:r>
            <a:r>
              <a:rPr lang="en-GB" sz="1600" i="1" dirty="0"/>
              <a:t> Law enforcement for the 21st century: intelligence led-policing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6"/>
              </a:rPr>
              <a:t>https://shorturl.at/hXgVz</a:t>
            </a:r>
            <a:r>
              <a:rPr lang="en-GB" sz="1600" dirty="0">
                <a:ea typeface="+mn-lt"/>
                <a:cs typeface="+mn-lt"/>
              </a:rPr>
              <a:t> (Accessed: 9/12/2025).</a:t>
            </a:r>
            <a:endParaRPr lang="en-GB" sz="1600" dirty="0"/>
          </a:p>
          <a:p>
            <a:r>
              <a:rPr lang="en-GB" sz="1600" dirty="0"/>
              <a:t>Police Federation (2023) </a:t>
            </a:r>
            <a:r>
              <a:rPr lang="en-GB" sz="1600" i="1" dirty="0"/>
              <a:t>Community policing</a:t>
            </a:r>
            <a:r>
              <a:rPr lang="en-GB" sz="1600" dirty="0"/>
              <a:t>. Available at: </a:t>
            </a:r>
            <a:r>
              <a:rPr lang="en-GB" sz="1600" dirty="0">
                <a:hlinkClick r:id="rId7"/>
              </a:rPr>
              <a:t>https://www.polfed.org/suffolk/news/2023/federation-deputy-chair-urges-return-to-community-policing/</a:t>
            </a:r>
            <a:r>
              <a:rPr lang="en-GB" sz="1600" dirty="0"/>
              <a:t> (Accessed : 17/11/2025).</a:t>
            </a:r>
            <a:endParaRPr lang="en-GB" dirty="0"/>
          </a:p>
          <a:p>
            <a:r>
              <a:rPr lang="en-GB" sz="1600" dirty="0"/>
              <a:t>Saleh and Keith, (2025) </a:t>
            </a:r>
            <a:r>
              <a:rPr lang="en-GB" sz="1600" i="1" dirty="0"/>
              <a:t>Intelligence led policing.</a:t>
            </a:r>
            <a:r>
              <a:rPr lang="en-GB" sz="1600" dirty="0"/>
              <a:t> Available at: </a:t>
            </a:r>
            <a:r>
              <a:rPr lang="en-GB" sz="1600" dirty="0">
                <a:ea typeface="+mn-lt"/>
                <a:cs typeface="+mn-lt"/>
                <a:hlinkClick r:id="rId8"/>
              </a:rPr>
              <a:t>https://study.com/academy/lesson/video/intelligence-led-policing-definition-lesson.html</a:t>
            </a:r>
            <a:r>
              <a:rPr lang="en-GB" sz="1600" dirty="0">
                <a:ea typeface="+mn-lt"/>
                <a:cs typeface="+mn-lt"/>
              </a:rPr>
              <a:t> (Accessed: 17/11/2025).</a:t>
            </a:r>
            <a:endParaRPr lang="en-GB" sz="1600" dirty="0"/>
          </a:p>
          <a:p>
            <a:r>
              <a:rPr lang="en-GB" sz="1600" dirty="0" err="1"/>
              <a:t>Sheptycki</a:t>
            </a:r>
            <a:r>
              <a:rPr lang="en-GB" sz="1600" dirty="0"/>
              <a:t>, J. (2017) ‘The police intelligence division-of-labour’, </a:t>
            </a:r>
            <a:r>
              <a:rPr lang="en-GB" sz="1600" i="1" dirty="0"/>
              <a:t>Policing &amp; society</a:t>
            </a:r>
            <a:r>
              <a:rPr lang="en-GB" sz="1600" dirty="0"/>
              <a:t>, 27(6), pp. 620–635. Available at: </a:t>
            </a:r>
            <a:r>
              <a:rPr lang="en-GB" sz="1600" dirty="0">
                <a:hlinkClick r:id="rId9"/>
              </a:rPr>
              <a:t>https://doi.org/10.1080/10439463.2017.1342645</a:t>
            </a:r>
            <a:r>
              <a:rPr lang="en-GB" sz="1600" dirty="0"/>
              <a:t>. (Accessed: 14/11/2025).</a:t>
            </a:r>
            <a:endParaRPr lang="en-US" sz="1600" dirty="0"/>
          </a:p>
          <a:p>
            <a:r>
              <a:rPr lang="en-GB" sz="1600" dirty="0"/>
              <a:t>South Wales Police (2025) </a:t>
            </a:r>
            <a:r>
              <a:rPr lang="en-GB" sz="1600" i="1" dirty="0"/>
              <a:t>Neighbourhood policing</a:t>
            </a:r>
            <a:r>
              <a:rPr lang="en-GB" sz="1600" dirty="0"/>
              <a:t>. Available at: </a:t>
            </a:r>
            <a:r>
              <a:rPr lang="en-GB" sz="1600" dirty="0">
                <a:hlinkClick r:id="rId10"/>
              </a:rPr>
              <a:t>https://www.south-wales.police.uk/police-forces/south-wales-police/areas/about-us/about-us/neighbourhood-policing/</a:t>
            </a:r>
            <a:r>
              <a:rPr lang="en-GB" sz="1600" dirty="0"/>
              <a:t> (Accessed: 14/11/2025).</a:t>
            </a:r>
          </a:p>
          <a:p>
            <a:r>
              <a:rPr lang="en-GB" sz="1600" dirty="0"/>
              <a:t>South Wales Police (2025)</a:t>
            </a:r>
            <a:r>
              <a:rPr lang="en-GB" sz="1600" i="1" dirty="0"/>
              <a:t> Facial Recognition Technology. </a:t>
            </a:r>
            <a:r>
              <a:rPr lang="en-GB" sz="1600" dirty="0"/>
              <a:t>Available at: </a:t>
            </a:r>
            <a:r>
              <a:rPr lang="en-GB" sz="1600" dirty="0">
                <a:ea typeface="+mn-lt"/>
                <a:cs typeface="+mn-lt"/>
                <a:hlinkClick r:id="rId11"/>
              </a:rPr>
              <a:t>https://shorturl.at/KpP1v</a:t>
            </a:r>
            <a:r>
              <a:rPr lang="en-GB" sz="1600" dirty="0">
                <a:ea typeface="+mn-lt"/>
                <a:cs typeface="+mn-lt"/>
              </a:rPr>
              <a:t> (Accessed: 1/1/2026).</a:t>
            </a:r>
          </a:p>
          <a:p>
            <a:r>
              <a:rPr lang="en-GB" sz="1600" dirty="0"/>
              <a:t>The hidden edge (2017)</a:t>
            </a:r>
            <a:r>
              <a:rPr lang="en-GB" sz="1600" i="1" dirty="0"/>
              <a:t> Data Protection. </a:t>
            </a:r>
            <a:r>
              <a:rPr lang="en-GB" sz="1600" dirty="0"/>
              <a:t>Available at: </a:t>
            </a:r>
            <a:r>
              <a:rPr lang="en-GB" sz="1600" dirty="0">
                <a:ea typeface="+mn-lt"/>
                <a:cs typeface="+mn-lt"/>
                <a:hlinkClick r:id="rId12"/>
              </a:rPr>
              <a:t>https://thehiddenedge.co.uk/portfolio/data-protection/</a:t>
            </a:r>
            <a:r>
              <a:rPr lang="en-GB" sz="1600" dirty="0">
                <a:ea typeface="+mn-lt"/>
                <a:cs typeface="+mn-lt"/>
              </a:rPr>
              <a:t> (Accessed: 1/1/2026).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93798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F6D3A-CD89-7926-0DF3-EFFDD62A2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Timeline</a:t>
            </a:r>
            <a:endParaRPr lang="en-US" dirty="0"/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FC43D203-A652-8B0C-8CD9-DD30EB883A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167015"/>
              </p:ext>
            </p:extLst>
          </p:nvPr>
        </p:nvGraphicFramePr>
        <p:xfrm>
          <a:off x="8966" y="1030009"/>
          <a:ext cx="12174069" cy="5640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1335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Name: Harvey Thomas Student number: 2305659 Module code: BMPL6017A Lecturer: Wynne Jones </vt:lpstr>
      <vt:lpstr>Table of contents</vt:lpstr>
      <vt:lpstr>Introduction</vt:lpstr>
      <vt:lpstr>What is Information?</vt:lpstr>
      <vt:lpstr>What is intelligence?</vt:lpstr>
      <vt:lpstr>Best methods at gathering information.</vt:lpstr>
      <vt:lpstr>How intelligence is utilised and its effectiveness</vt:lpstr>
      <vt:lpstr>What would the police be like if they did not have any information or intelligence.</vt:lpstr>
      <vt:lpstr>The Future of intelligence and information.</vt:lpstr>
      <vt:lpstr>NDM/NIM</vt:lpstr>
      <vt:lpstr>To Conclude</vt:lpstr>
      <vt:lpstr>PowerPoint Presentation</vt:lpstr>
      <vt:lpstr>PowerPoint Presentation</vt:lpstr>
      <vt:lpstr>PowerPoint Presentation</vt:lpstr>
      <vt:lpstr>Timeline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826</cp:revision>
  <dcterms:created xsi:type="dcterms:W3CDTF">2025-11-12T11:53:50Z</dcterms:created>
  <dcterms:modified xsi:type="dcterms:W3CDTF">2026-01-09T23:10:53Z</dcterms:modified>
</cp:coreProperties>
</file>