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61" r:id="rId3"/>
    <p:sldId id="260" r:id="rId4"/>
    <p:sldId id="276" r:id="rId5"/>
    <p:sldId id="262" r:id="rId6"/>
    <p:sldId id="271" r:id="rId7"/>
    <p:sldId id="277" r:id="rId8"/>
    <p:sldId id="272" r:id="rId9"/>
    <p:sldId id="263" r:id="rId10"/>
    <p:sldId id="264" r:id="rId11"/>
    <p:sldId id="273" r:id="rId12"/>
    <p:sldId id="265" r:id="rId13"/>
    <p:sldId id="266" r:id="rId14"/>
    <p:sldId id="274" r:id="rId15"/>
    <p:sldId id="275" r:id="rId16"/>
    <p:sldId id="278" r:id="rId17"/>
    <p:sldId id="284" r:id="rId18"/>
    <p:sldId id="269" r:id="rId19"/>
    <p:sldId id="270"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beel Masih" initials="NM" lastIdx="1" clrIdx="0">
    <p:extLst>
      <p:ext uri="{19B8F6BF-5375-455C-9EA6-DF929625EA0E}">
        <p15:presenceInfo xmlns:p15="http://schemas.microsoft.com/office/powerpoint/2012/main" userId="S::n.masih@uwtsd.ac.uk::3b4867f3-4bea-4354-93d5-4848f7105c6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629" autoAdjust="0"/>
    <p:restoredTop sz="94660"/>
  </p:normalViewPr>
  <p:slideViewPr>
    <p:cSldViewPr snapToGrid="0">
      <p:cViewPr varScale="1">
        <p:scale>
          <a:sx n="128" d="100"/>
          <a:sy n="128" d="100"/>
        </p:scale>
        <p:origin x="35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AABC6CF-E57E-48D8-BC1F-491E8707E923}" type="datetimeFigureOut">
              <a:rPr lang="en-GB" smtClean="0"/>
              <a:t>03/10/2023</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16661658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ABC6CF-E57E-48D8-BC1F-491E8707E923}" type="datetimeFigureOut">
              <a:rPr lang="en-GB" smtClean="0"/>
              <a:t>03/10/2023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4277466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ABC6CF-E57E-48D8-BC1F-491E8707E923}" type="datetimeFigureOut">
              <a:rPr lang="en-GB" smtClean="0"/>
              <a:t>03/10/2023</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39032554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AABC6CF-E57E-48D8-BC1F-491E8707E923}" type="datetimeFigureOut">
              <a:rPr lang="en-GB" smtClean="0"/>
              <a:t>03/10/2023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654622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AABC6CF-E57E-48D8-BC1F-491E8707E923}" type="datetimeFigureOut">
              <a:rPr lang="en-GB" smtClean="0"/>
              <a:t>03/10/2023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615391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AABC6CF-E57E-48D8-BC1F-491E8707E923}" type="datetimeFigureOut">
              <a:rPr lang="en-GB" smtClean="0"/>
              <a:t>03/10/2023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1370540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ABC6CF-E57E-48D8-BC1F-491E8707E923}" type="datetimeFigureOut">
              <a:rPr lang="en-GB" smtClean="0"/>
              <a:t>03/10/2023</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53193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ABC6CF-E57E-48D8-BC1F-491E8707E923}" type="datetimeFigureOut">
              <a:rPr lang="en-GB" smtClean="0"/>
              <a:t>03/10/2023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2300133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ABC6CF-E57E-48D8-BC1F-491E8707E923}" type="datetimeFigureOut">
              <a:rPr lang="en-GB" smtClean="0"/>
              <a:t>03/10/2023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41121431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ABC6CF-E57E-48D8-BC1F-491E8707E923}" type="datetimeFigureOut">
              <a:rPr lang="en-GB" smtClean="0"/>
              <a:t>03/10/2023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2414892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AABC6CF-E57E-48D8-BC1F-491E8707E923}" type="datetimeFigureOut">
              <a:rPr lang="en-GB" smtClean="0"/>
              <a:t>03/10/2023</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3252861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AABC6CF-E57E-48D8-BC1F-491E8707E923}" type="datetimeFigureOut">
              <a:rPr lang="en-GB" smtClean="0"/>
              <a:t>03/10/2023</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7437140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ABC6CF-E57E-48D8-BC1F-491E8707E923}" type="datetimeFigureOut">
              <a:rPr lang="en-GB" smtClean="0"/>
              <a:t>03/10/2023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9921074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AABC6CF-E57E-48D8-BC1F-491E8707E923}" type="datetimeFigureOut">
              <a:rPr lang="en-GB" smtClean="0"/>
              <a:t>03/10/2023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17038120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AABC6CF-E57E-48D8-BC1F-491E8707E923}" type="datetimeFigureOut">
              <a:rPr lang="en-GB" smtClean="0"/>
              <a:t>03/10/2023</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18457311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AABC6CF-E57E-48D8-BC1F-491E8707E923}" type="datetimeFigureOut">
              <a:rPr lang="en-GB" smtClean="0"/>
              <a:t>03/10/2023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12204856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5AABC6CF-E57E-48D8-BC1F-491E8707E923}" type="datetimeFigureOut">
              <a:rPr lang="en-GB" smtClean="0"/>
              <a:t>03/10/2023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2782022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AABC6CF-E57E-48D8-BC1F-491E8707E923}" type="datetimeFigureOut">
              <a:rPr lang="en-GB" smtClean="0"/>
              <a:t>03/10/2023</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494A7097-36FB-4C40-9C7C-ABCE5CDE5905}" type="slidenum">
              <a:rPr lang="en-GB" smtClean="0"/>
              <a:t>‹#›</a:t>
            </a:fld>
            <a:endParaRPr lang="en-GB"/>
          </a:p>
        </p:txBody>
      </p:sp>
    </p:spTree>
    <p:extLst>
      <p:ext uri="{BB962C8B-B14F-4D97-AF65-F5344CB8AC3E}">
        <p14:creationId xmlns:p14="http://schemas.microsoft.com/office/powerpoint/2010/main" val="1131130704"/>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7.jpeg"/><Relationship Id="rId7" Type="http://schemas.openxmlformats.org/officeDocument/2006/relationships/image" Target="../media/image11.png"/><Relationship Id="rId2" Type="http://schemas.openxmlformats.org/officeDocument/2006/relationships/image" Target="../media/image6.tiff"/><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 Id="rId9" Type="http://schemas.openxmlformats.org/officeDocument/2006/relationships/image" Target="../media/image13.jpeg"/></Relationships>
</file>

<file path=ppt/slides/_rels/slide16.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video" Target="https://www.youtube.com/embed/Wqcmh-tBmnY?feature=oembed" TargetMode="External"/><Relationship Id="rId7" Type="http://schemas.openxmlformats.org/officeDocument/2006/relationships/image" Target="../media/image15.jpeg"/><Relationship Id="rId2" Type="http://schemas.openxmlformats.org/officeDocument/2006/relationships/video" Target="https://www.youtube.com/embed/MlCSLZBLOlE?feature=oembed" TargetMode="External"/><Relationship Id="rId1" Type="http://schemas.openxmlformats.org/officeDocument/2006/relationships/video" Target="https://www.youtube.com/embed/2xpfL_qfaPg?feature=oembed" TargetMode="External"/><Relationship Id="rId6" Type="http://schemas.openxmlformats.org/officeDocument/2006/relationships/image" Target="../media/image14.jpeg"/><Relationship Id="rId5" Type="http://schemas.openxmlformats.org/officeDocument/2006/relationships/slideLayout" Target="../slideLayouts/slideLayout7.xml"/><Relationship Id="rId4" Type="http://schemas.openxmlformats.org/officeDocument/2006/relationships/video" Target="https://www.youtube.com/embed/nvM9rP2ITa8?feature=oembed" TargetMode="External"/><Relationship Id="rId9" Type="http://schemas.openxmlformats.org/officeDocument/2006/relationships/image" Target="../media/image17.jpeg"/></Relationships>
</file>

<file path=ppt/slides/_rels/slide17.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video" Target="https://www.youtube.com/embed/mVgdeZ_hnvQ?feature=oembed" TargetMode="External"/><Relationship Id="rId7" Type="http://schemas.openxmlformats.org/officeDocument/2006/relationships/image" Target="../media/image19.jpeg"/><Relationship Id="rId2" Type="http://schemas.openxmlformats.org/officeDocument/2006/relationships/video" Target="https://www.youtube.com/embed/X64YVu3HXEA?feature=oembed" TargetMode="External"/><Relationship Id="rId1" Type="http://schemas.openxmlformats.org/officeDocument/2006/relationships/video" Target="https://www.youtube.com/embed/jAYHexQacGs?feature=oembed" TargetMode="External"/><Relationship Id="rId6" Type="http://schemas.openxmlformats.org/officeDocument/2006/relationships/image" Target="../media/image18.jpeg"/><Relationship Id="rId5" Type="http://schemas.openxmlformats.org/officeDocument/2006/relationships/slideLayout" Target="../slideLayouts/slideLayout7.xml"/><Relationship Id="rId4" Type="http://schemas.openxmlformats.org/officeDocument/2006/relationships/video" Target="https://www.youtube.com/embed/eKXQEThQzMc?feature=oembed" TargetMode="External"/><Relationship Id="rId9" Type="http://schemas.openxmlformats.org/officeDocument/2006/relationships/image" Target="../media/image21.jpeg"/></Relationships>
</file>

<file path=ppt/slides/_rels/slide18.xml.rels><?xml version="1.0" encoding="UTF-8" standalone="yes"?>
<Relationships xmlns="http://schemas.openxmlformats.org/package/2006/relationships"><Relationship Id="rId3" Type="http://schemas.openxmlformats.org/officeDocument/2006/relationships/hyperlink" Target="https://www.fiverr.com/artistsnavel/create-dynamic-and-realistic-3d-product-animation-video?context_referrer=subcategory_listing&amp;ref_ctx_id=c9800af64cff7dad5cb2088065ce462b&amp;pckg_id=1&amp;pos=6&amp;context_type=rating&amp;funnel=c9800af64cff7dad5cb2088065ce462b" TargetMode="External"/><Relationship Id="rId2" Type="http://schemas.openxmlformats.org/officeDocument/2006/relationships/hyperlink" Target="https://cgifurniture.com/product-animation/" TargetMode="External"/><Relationship Id="rId1" Type="http://schemas.openxmlformats.org/officeDocument/2006/relationships/slideLayout" Target="../slideLayouts/slideLayout2.xml"/><Relationship Id="rId5" Type="http://schemas.openxmlformats.org/officeDocument/2006/relationships/hyperlink" Target="https://www.youtube.com/watch?v=lZPedlX6CMw" TargetMode="External"/><Relationship Id="rId4" Type="http://schemas.openxmlformats.org/officeDocument/2006/relationships/hyperlink" Target="https://www.youtube.com/watch?v=WF4SM8QCDuw"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padlet.com/nmasih1/2di3syzt1g8fnml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4E1BE-D387-433E-95D2-1D201087DFF5}"/>
              </a:ext>
            </a:extLst>
          </p:cNvPr>
          <p:cNvSpPr>
            <a:spLocks noGrp="1"/>
          </p:cNvSpPr>
          <p:nvPr>
            <p:ph type="ctrTitle"/>
          </p:nvPr>
        </p:nvSpPr>
        <p:spPr>
          <a:xfrm>
            <a:off x="688428" y="472537"/>
            <a:ext cx="10725805" cy="2677648"/>
          </a:xfrm>
        </p:spPr>
        <p:txBody>
          <a:bodyPr/>
          <a:lstStyle/>
          <a:p>
            <a:pPr algn="ctr"/>
            <a:r>
              <a:rPr lang="en-GB" sz="4500"/>
              <a:t>Welcome to MA </a:t>
            </a:r>
            <a:br>
              <a:rPr lang="en-GB" sz="4500"/>
            </a:br>
            <a:r>
              <a:rPr lang="en-GB" sz="4500"/>
              <a:t>3D Computer Animation</a:t>
            </a:r>
            <a:br>
              <a:rPr lang="en-GB" sz="4500"/>
            </a:br>
            <a:endParaRPr lang="en-GB" sz="4500" dirty="0"/>
          </a:p>
        </p:txBody>
      </p:sp>
      <p:sp>
        <p:nvSpPr>
          <p:cNvPr id="3" name="Subtitle 2">
            <a:extLst>
              <a:ext uri="{FF2B5EF4-FFF2-40B4-BE49-F238E27FC236}">
                <a16:creationId xmlns:a16="http://schemas.microsoft.com/office/drawing/2014/main" id="{A5928238-5AC4-4B21-AA56-1AE7BE79AE62}"/>
              </a:ext>
            </a:extLst>
          </p:cNvPr>
          <p:cNvSpPr>
            <a:spLocks noGrp="1"/>
          </p:cNvSpPr>
          <p:nvPr>
            <p:ph type="subTitle" idx="1"/>
          </p:nvPr>
        </p:nvSpPr>
        <p:spPr>
          <a:xfrm>
            <a:off x="1180540" y="2998290"/>
            <a:ext cx="9830919" cy="861420"/>
          </a:xfrm>
        </p:spPr>
        <p:txBody>
          <a:bodyPr>
            <a:noAutofit/>
          </a:bodyPr>
          <a:lstStyle/>
          <a:p>
            <a:pPr algn="ctr"/>
            <a:r>
              <a:rPr lang="en-GB" sz="3200">
                <a:solidFill>
                  <a:schemeClr val="bg1"/>
                </a:solidFill>
              </a:rPr>
              <a:t>Production Methods Though - ADGD7003 </a:t>
            </a:r>
          </a:p>
          <a:p>
            <a:pPr algn="ctr"/>
            <a:endParaRPr lang="en-GB" altLang="en-US" sz="3000" cap="none">
              <a:solidFill>
                <a:schemeClr val="bg1"/>
              </a:solidFill>
              <a:latin typeface="Century Gothic" panose="020B0502020202020204" pitchFamily="34" charset="0"/>
              <a:cs typeface="Arial" panose="020B0604020202020204" pitchFamily="34" charset="0"/>
            </a:endParaRPr>
          </a:p>
          <a:p>
            <a:pPr algn="ctr"/>
            <a:r>
              <a:rPr lang="en-GB" altLang="en-US" sz="3000" cap="none">
                <a:solidFill>
                  <a:schemeClr val="bg1"/>
                </a:solidFill>
                <a:latin typeface="Century Gothic" panose="020B0502020202020204" pitchFamily="34" charset="0"/>
                <a:cs typeface="Arial" panose="020B0604020202020204" pitchFamily="34" charset="0"/>
              </a:rPr>
              <a:t>Nabeel Masih</a:t>
            </a:r>
            <a:br>
              <a:rPr lang="en-GB" altLang="en-US" sz="2000" cap="none">
                <a:solidFill>
                  <a:schemeClr val="bg1"/>
                </a:solidFill>
                <a:latin typeface="Century Gothic" panose="020B0502020202020204" pitchFamily="34" charset="0"/>
                <a:cs typeface="Arial" panose="020B0604020202020204" pitchFamily="34" charset="0"/>
              </a:rPr>
            </a:br>
            <a:r>
              <a:rPr lang="en-GB" sz="2000" cap="none">
                <a:solidFill>
                  <a:schemeClr val="bg1"/>
                </a:solidFill>
              </a:rPr>
              <a:t>n.masih@uwtsd.ac.uk</a:t>
            </a:r>
            <a:endParaRPr lang="en-GB" sz="2000" cap="none" dirty="0">
              <a:solidFill>
                <a:schemeClr val="bg1"/>
              </a:solidFill>
            </a:endParaRPr>
          </a:p>
        </p:txBody>
      </p:sp>
    </p:spTree>
    <p:extLst>
      <p:ext uri="{BB962C8B-B14F-4D97-AF65-F5344CB8AC3E}">
        <p14:creationId xmlns:p14="http://schemas.microsoft.com/office/powerpoint/2010/main" val="27085536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CC11-C486-4881-8E43-A5C6140FC9F5}"/>
              </a:ext>
            </a:extLst>
          </p:cNvPr>
          <p:cNvSpPr>
            <a:spLocks noGrp="1"/>
          </p:cNvSpPr>
          <p:nvPr>
            <p:ph type="title"/>
          </p:nvPr>
        </p:nvSpPr>
        <p:spPr>
          <a:xfrm>
            <a:off x="1154954" y="973668"/>
            <a:ext cx="9928205" cy="706964"/>
          </a:xfrm>
        </p:spPr>
        <p:txBody>
          <a:bodyPr/>
          <a:lstStyle/>
          <a:p>
            <a:r>
              <a:rPr lang="en-GB"/>
              <a:t>Production Methods Though – ADGD7003</a:t>
            </a:r>
            <a:endParaRPr lang="en-GB" dirty="0"/>
          </a:p>
        </p:txBody>
      </p:sp>
      <p:sp>
        <p:nvSpPr>
          <p:cNvPr id="3" name="Content Placeholder 2">
            <a:extLst>
              <a:ext uri="{FF2B5EF4-FFF2-40B4-BE49-F238E27FC236}">
                <a16:creationId xmlns:a16="http://schemas.microsoft.com/office/drawing/2014/main" id="{E3A3E4E0-73DE-44CE-B148-2E4141A910B3}"/>
              </a:ext>
            </a:extLst>
          </p:cNvPr>
          <p:cNvSpPr>
            <a:spLocks noGrp="1"/>
          </p:cNvSpPr>
          <p:nvPr>
            <p:ph idx="1"/>
          </p:nvPr>
        </p:nvSpPr>
        <p:spPr>
          <a:xfrm>
            <a:off x="639947" y="2493141"/>
            <a:ext cx="11205212" cy="3960210"/>
          </a:xfrm>
        </p:spPr>
        <p:txBody>
          <a:bodyPr>
            <a:normAutofit/>
          </a:bodyPr>
          <a:lstStyle/>
          <a:p>
            <a:pPr marL="0" indent="0">
              <a:buNone/>
            </a:pPr>
            <a:r>
              <a:rPr lang="en-GB" sz="2400" b="1"/>
              <a:t>Aims: </a:t>
            </a:r>
          </a:p>
          <a:p>
            <a:pPr marL="0" indent="0">
              <a:buNone/>
            </a:pPr>
            <a:r>
              <a:rPr lang="en-GB" sz="2400"/>
              <a:t>To gain a systematic knowledge of contemporary industry standard media production software relevant to their chosen field of research. </a:t>
            </a:r>
          </a:p>
          <a:p>
            <a:pPr marL="0" indent="0">
              <a:buNone/>
            </a:pPr>
            <a:r>
              <a:rPr lang="en-GB" sz="2400"/>
              <a:t>Learning Outcomes: </a:t>
            </a:r>
          </a:p>
          <a:p>
            <a:pPr marL="0" indent="0">
              <a:buNone/>
            </a:pPr>
            <a:r>
              <a:rPr lang="en-GB" sz="2400"/>
              <a:t>Have a systematic understanding of a range of contemporary industry standard media production software. </a:t>
            </a:r>
          </a:p>
          <a:p>
            <a:pPr marL="0" indent="0">
              <a:buNone/>
            </a:pPr>
            <a:r>
              <a:rPr lang="en-GB" sz="2400"/>
              <a:t>Understand the creative and technical issues of the integration of software into production work flows</a:t>
            </a:r>
            <a:endParaRPr lang="en-GB" sz="2400" dirty="0"/>
          </a:p>
        </p:txBody>
      </p:sp>
    </p:spTree>
    <p:extLst>
      <p:ext uri="{BB962C8B-B14F-4D97-AF65-F5344CB8AC3E}">
        <p14:creationId xmlns:p14="http://schemas.microsoft.com/office/powerpoint/2010/main" val="346114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CC11-C486-4881-8E43-A5C6140FC9F5}"/>
              </a:ext>
            </a:extLst>
          </p:cNvPr>
          <p:cNvSpPr>
            <a:spLocks noGrp="1"/>
          </p:cNvSpPr>
          <p:nvPr>
            <p:ph type="title"/>
          </p:nvPr>
        </p:nvSpPr>
        <p:spPr>
          <a:xfrm>
            <a:off x="886940" y="816012"/>
            <a:ext cx="9928205" cy="706964"/>
          </a:xfrm>
        </p:spPr>
        <p:txBody>
          <a:bodyPr/>
          <a:lstStyle/>
          <a:p>
            <a:r>
              <a:rPr lang="en-GB"/>
              <a:t>Production Methods Though – ADGD7003</a:t>
            </a:r>
            <a:br>
              <a:rPr lang="en-GB"/>
            </a:br>
            <a:endParaRPr lang="en-GB" sz="2000" dirty="0"/>
          </a:p>
        </p:txBody>
      </p:sp>
      <p:sp>
        <p:nvSpPr>
          <p:cNvPr id="3" name="Content Placeholder 2">
            <a:extLst>
              <a:ext uri="{FF2B5EF4-FFF2-40B4-BE49-F238E27FC236}">
                <a16:creationId xmlns:a16="http://schemas.microsoft.com/office/drawing/2014/main" id="{E3A3E4E0-73DE-44CE-B148-2E4141A910B3}"/>
              </a:ext>
            </a:extLst>
          </p:cNvPr>
          <p:cNvSpPr>
            <a:spLocks noGrp="1"/>
          </p:cNvSpPr>
          <p:nvPr>
            <p:ph idx="1"/>
          </p:nvPr>
        </p:nvSpPr>
        <p:spPr>
          <a:xfrm>
            <a:off x="639947" y="2493141"/>
            <a:ext cx="11205212" cy="3960210"/>
          </a:xfrm>
        </p:spPr>
        <p:txBody>
          <a:bodyPr>
            <a:normAutofit/>
          </a:bodyPr>
          <a:lstStyle/>
          <a:p>
            <a:pPr marL="0" indent="0">
              <a:buNone/>
            </a:pPr>
            <a:r>
              <a:rPr lang="en-GB" sz="2400" b="1" dirty="0"/>
              <a:t>Module Content: </a:t>
            </a:r>
          </a:p>
          <a:p>
            <a:pPr marL="0" indent="0">
              <a:buNone/>
            </a:pPr>
            <a:r>
              <a:rPr lang="en-GB" sz="2400" dirty="0"/>
              <a:t>You will be making a complete instructional video or advertising Ad  which will demonstrate to an audience how to complete a difficult technical task. This module is designed to encourage you to use a mixture different applications and packages to compete the finished animated film. The key to this project is the integration of a 3D application with a compositing package like After Effects/NUKE and Painting package like Photoshop. Sound editing should also be included</a:t>
            </a:r>
          </a:p>
        </p:txBody>
      </p:sp>
    </p:spTree>
    <p:extLst>
      <p:ext uri="{BB962C8B-B14F-4D97-AF65-F5344CB8AC3E}">
        <p14:creationId xmlns:p14="http://schemas.microsoft.com/office/powerpoint/2010/main" val="2874755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CC11-C486-4881-8E43-A5C6140FC9F5}"/>
              </a:ext>
            </a:extLst>
          </p:cNvPr>
          <p:cNvSpPr>
            <a:spLocks noGrp="1"/>
          </p:cNvSpPr>
          <p:nvPr>
            <p:ph type="title"/>
          </p:nvPr>
        </p:nvSpPr>
        <p:spPr>
          <a:xfrm>
            <a:off x="886940" y="816012"/>
            <a:ext cx="9928205" cy="706964"/>
          </a:xfrm>
        </p:spPr>
        <p:txBody>
          <a:bodyPr/>
          <a:lstStyle/>
          <a:p>
            <a:r>
              <a:rPr lang="en-GB"/>
              <a:t>Production Methods Though – ADGD7003</a:t>
            </a:r>
            <a:br>
              <a:rPr lang="en-GB"/>
            </a:br>
            <a:endParaRPr lang="en-GB" sz="2000" dirty="0"/>
          </a:p>
        </p:txBody>
      </p:sp>
      <p:pic>
        <p:nvPicPr>
          <p:cNvPr id="7" name="Picture 6">
            <a:extLst>
              <a:ext uri="{FF2B5EF4-FFF2-40B4-BE49-F238E27FC236}">
                <a16:creationId xmlns:a16="http://schemas.microsoft.com/office/drawing/2014/main" id="{F467E339-729D-5942-9879-F3887BE73A13}"/>
              </a:ext>
            </a:extLst>
          </p:cNvPr>
          <p:cNvPicPr>
            <a:picLocks noChangeAspect="1"/>
          </p:cNvPicPr>
          <p:nvPr/>
        </p:nvPicPr>
        <p:blipFill>
          <a:blip r:embed="rId2"/>
          <a:stretch>
            <a:fillRect/>
          </a:stretch>
        </p:blipFill>
        <p:spPr>
          <a:xfrm>
            <a:off x="152400" y="2588686"/>
            <a:ext cx="8948623" cy="3562350"/>
          </a:xfrm>
          <a:prstGeom prst="rect">
            <a:avLst/>
          </a:prstGeom>
        </p:spPr>
      </p:pic>
      <p:pic>
        <p:nvPicPr>
          <p:cNvPr id="12" name="Picture 11">
            <a:extLst>
              <a:ext uri="{FF2B5EF4-FFF2-40B4-BE49-F238E27FC236}">
                <a16:creationId xmlns:a16="http://schemas.microsoft.com/office/drawing/2014/main" id="{DA869E09-C4BC-E44A-B08D-3E1C166A0519}"/>
              </a:ext>
            </a:extLst>
          </p:cNvPr>
          <p:cNvPicPr>
            <a:picLocks noChangeAspect="1"/>
          </p:cNvPicPr>
          <p:nvPr/>
        </p:nvPicPr>
        <p:blipFill rotWithShape="1">
          <a:blip r:embed="rId3"/>
          <a:srcRect l="51400" t="-1" r="29400" b="66153"/>
          <a:stretch/>
        </p:blipFill>
        <p:spPr>
          <a:xfrm>
            <a:off x="9348294" y="2588686"/>
            <a:ext cx="1466851" cy="1454961"/>
          </a:xfrm>
          <a:prstGeom prst="rect">
            <a:avLst/>
          </a:prstGeom>
        </p:spPr>
      </p:pic>
      <p:pic>
        <p:nvPicPr>
          <p:cNvPr id="13" name="Picture 12">
            <a:extLst>
              <a:ext uri="{FF2B5EF4-FFF2-40B4-BE49-F238E27FC236}">
                <a16:creationId xmlns:a16="http://schemas.microsoft.com/office/drawing/2014/main" id="{55324DFC-6A33-2347-A8F7-1566250F9759}"/>
              </a:ext>
            </a:extLst>
          </p:cNvPr>
          <p:cNvPicPr>
            <a:picLocks noChangeAspect="1"/>
          </p:cNvPicPr>
          <p:nvPr/>
        </p:nvPicPr>
        <p:blipFill rotWithShape="1">
          <a:blip r:embed="rId3"/>
          <a:srcRect l="28800" t="53871" r="28400" b="29068"/>
          <a:stretch/>
        </p:blipFill>
        <p:spPr>
          <a:xfrm>
            <a:off x="8700972" y="4652155"/>
            <a:ext cx="3151877" cy="706963"/>
          </a:xfrm>
          <a:prstGeom prst="rect">
            <a:avLst/>
          </a:prstGeom>
        </p:spPr>
      </p:pic>
    </p:spTree>
    <p:extLst>
      <p:ext uri="{BB962C8B-B14F-4D97-AF65-F5344CB8AC3E}">
        <p14:creationId xmlns:p14="http://schemas.microsoft.com/office/powerpoint/2010/main" val="39246218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CC11-C486-4881-8E43-A5C6140FC9F5}"/>
              </a:ext>
            </a:extLst>
          </p:cNvPr>
          <p:cNvSpPr>
            <a:spLocks noGrp="1"/>
          </p:cNvSpPr>
          <p:nvPr>
            <p:ph type="title"/>
          </p:nvPr>
        </p:nvSpPr>
        <p:spPr>
          <a:xfrm>
            <a:off x="886940" y="816012"/>
            <a:ext cx="9928205" cy="706964"/>
          </a:xfrm>
        </p:spPr>
        <p:txBody>
          <a:bodyPr/>
          <a:lstStyle/>
          <a:p>
            <a:r>
              <a:rPr lang="en-GB" dirty="0"/>
              <a:t>Production Methods Though – ADGD7003</a:t>
            </a:r>
            <a:br>
              <a:rPr lang="en-GB" dirty="0"/>
            </a:br>
            <a:endParaRPr lang="en-GB" sz="2000" dirty="0"/>
          </a:p>
        </p:txBody>
      </p:sp>
      <p:sp>
        <p:nvSpPr>
          <p:cNvPr id="3" name="Content Placeholder 2">
            <a:extLst>
              <a:ext uri="{FF2B5EF4-FFF2-40B4-BE49-F238E27FC236}">
                <a16:creationId xmlns:a16="http://schemas.microsoft.com/office/drawing/2014/main" id="{E3A3E4E0-73DE-44CE-B148-2E4141A910B3}"/>
              </a:ext>
            </a:extLst>
          </p:cNvPr>
          <p:cNvSpPr>
            <a:spLocks noGrp="1"/>
          </p:cNvSpPr>
          <p:nvPr>
            <p:ph idx="1"/>
          </p:nvPr>
        </p:nvSpPr>
        <p:spPr>
          <a:xfrm>
            <a:off x="628796" y="2312677"/>
            <a:ext cx="11205212" cy="3960210"/>
          </a:xfrm>
        </p:spPr>
        <p:txBody>
          <a:bodyPr>
            <a:normAutofit/>
          </a:bodyPr>
          <a:lstStyle/>
          <a:p>
            <a:pPr marL="0" indent="0">
              <a:buNone/>
            </a:pPr>
            <a:r>
              <a:rPr lang="en-GB" b="1" dirty="0"/>
              <a:t>LEARNING AND TEACHING STRATEGY</a:t>
            </a:r>
          </a:p>
          <a:p>
            <a:pPr marL="0" indent="0">
              <a:buNone/>
            </a:pPr>
            <a:endParaRPr lang="en-GB" sz="2400" b="1" dirty="0"/>
          </a:p>
          <a:p>
            <a:pPr marL="0" indent="0">
              <a:buNone/>
            </a:pPr>
            <a:endParaRPr lang="en-GB" sz="2400" b="1" dirty="0"/>
          </a:p>
        </p:txBody>
      </p:sp>
      <p:graphicFrame>
        <p:nvGraphicFramePr>
          <p:cNvPr id="4" name="Table 3">
            <a:extLst>
              <a:ext uri="{FF2B5EF4-FFF2-40B4-BE49-F238E27FC236}">
                <a16:creationId xmlns:a16="http://schemas.microsoft.com/office/drawing/2014/main" id="{1E2DC9AE-C914-284D-BAC2-4A9F3E4A097F}"/>
              </a:ext>
            </a:extLst>
          </p:cNvPr>
          <p:cNvGraphicFramePr>
            <a:graphicFrameLocks noGrp="1"/>
          </p:cNvGraphicFramePr>
          <p:nvPr>
            <p:extLst>
              <p:ext uri="{D42A27DB-BD31-4B8C-83A1-F6EECF244321}">
                <p14:modId xmlns:p14="http://schemas.microsoft.com/office/powerpoint/2010/main" val="3133626556"/>
              </p:ext>
            </p:extLst>
          </p:nvPr>
        </p:nvGraphicFramePr>
        <p:xfrm>
          <a:off x="731214" y="2759825"/>
          <a:ext cx="10498064" cy="3693526"/>
        </p:xfrm>
        <a:graphic>
          <a:graphicData uri="http://schemas.openxmlformats.org/drawingml/2006/table">
            <a:tbl>
              <a:tblPr firstRow="1" firstCol="1" bandRow="1">
                <a:tableStyleId>{5C22544A-7EE6-4342-B048-85BDC9FD1C3A}</a:tableStyleId>
              </a:tblPr>
              <a:tblGrid>
                <a:gridCol w="5554346">
                  <a:extLst>
                    <a:ext uri="{9D8B030D-6E8A-4147-A177-3AD203B41FA5}">
                      <a16:colId xmlns:a16="http://schemas.microsoft.com/office/drawing/2014/main" val="2726056627"/>
                    </a:ext>
                  </a:extLst>
                </a:gridCol>
                <a:gridCol w="2368457">
                  <a:extLst>
                    <a:ext uri="{9D8B030D-6E8A-4147-A177-3AD203B41FA5}">
                      <a16:colId xmlns:a16="http://schemas.microsoft.com/office/drawing/2014/main" val="3504010482"/>
                    </a:ext>
                  </a:extLst>
                </a:gridCol>
                <a:gridCol w="2575261">
                  <a:extLst>
                    <a:ext uri="{9D8B030D-6E8A-4147-A177-3AD203B41FA5}">
                      <a16:colId xmlns:a16="http://schemas.microsoft.com/office/drawing/2014/main" val="2220977842"/>
                    </a:ext>
                  </a:extLst>
                </a:gridCol>
              </a:tblGrid>
              <a:tr h="738478">
                <a:tc>
                  <a:txBody>
                    <a:bodyPr/>
                    <a:lstStyle/>
                    <a:p>
                      <a:pPr>
                        <a:lnSpc>
                          <a:spcPct val="115000"/>
                        </a:lnSpc>
                        <a:spcAft>
                          <a:spcPts val="1000"/>
                        </a:spcAft>
                      </a:pPr>
                      <a:r>
                        <a:rPr lang="en-US" sz="2400">
                          <a:effectLst/>
                        </a:rPr>
                        <a:t>Activity type</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2400">
                          <a:effectLst/>
                        </a:rPr>
                        <a:t>Hours</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2400">
                          <a:effectLst/>
                        </a:rPr>
                        <a:t>Percentage</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93178610"/>
                  </a:ext>
                </a:extLst>
              </a:tr>
              <a:tr h="738762">
                <a:tc>
                  <a:txBody>
                    <a:bodyPr/>
                    <a:lstStyle/>
                    <a:p>
                      <a:pPr>
                        <a:lnSpc>
                          <a:spcPct val="115000"/>
                        </a:lnSpc>
                        <a:spcAft>
                          <a:spcPts val="1000"/>
                        </a:spcAft>
                      </a:pPr>
                      <a:r>
                        <a:rPr lang="en-US" sz="2400" dirty="0">
                          <a:effectLst/>
                        </a:rPr>
                        <a:t>Scheduled learning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2400">
                          <a:effectLst/>
                        </a:rPr>
                        <a:t>24</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2400" dirty="0">
                          <a:effectLst/>
                        </a:rPr>
                        <a:t>24</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31594335"/>
                  </a:ext>
                </a:extLst>
              </a:tr>
              <a:tr h="738762">
                <a:tc>
                  <a:txBody>
                    <a:bodyPr/>
                    <a:lstStyle/>
                    <a:p>
                      <a:pPr>
                        <a:lnSpc>
                          <a:spcPct val="115000"/>
                        </a:lnSpc>
                        <a:spcAft>
                          <a:spcPts val="1000"/>
                        </a:spcAft>
                      </a:pPr>
                      <a:r>
                        <a:rPr lang="en-US" sz="2400" dirty="0">
                          <a:effectLst/>
                        </a:rPr>
                        <a:t>Independent learning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2400">
                          <a:effectLst/>
                        </a:rPr>
                        <a:t>76</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2400">
                          <a:effectLst/>
                        </a:rPr>
                        <a:t>76</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02217874"/>
                  </a:ext>
                </a:extLst>
              </a:tr>
              <a:tr h="738762">
                <a:tc>
                  <a:txBody>
                    <a:bodyPr/>
                    <a:lstStyle/>
                    <a:p>
                      <a:pPr>
                        <a:lnSpc>
                          <a:spcPct val="115000"/>
                        </a:lnSpc>
                        <a:spcAft>
                          <a:spcPts val="1000"/>
                        </a:spcAft>
                      </a:pPr>
                      <a:r>
                        <a:rPr lang="en-US" sz="2400" dirty="0">
                          <a:effectLst/>
                        </a:rPr>
                        <a:t>Placement learning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2400">
                          <a:effectLst/>
                        </a:rPr>
                        <a:t>0</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2400">
                          <a:effectLst/>
                        </a:rPr>
                        <a:t>0</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51361111"/>
                  </a:ext>
                </a:extLst>
              </a:tr>
              <a:tr h="738762">
                <a:tc>
                  <a:txBody>
                    <a:bodyPr/>
                    <a:lstStyle/>
                    <a:p>
                      <a:pPr>
                        <a:lnSpc>
                          <a:spcPct val="115000"/>
                        </a:lnSpc>
                        <a:spcAft>
                          <a:spcPts val="1000"/>
                        </a:spcAft>
                      </a:pPr>
                      <a:r>
                        <a:rPr lang="en-US" sz="2400" dirty="0">
                          <a:effectLst/>
                        </a:rPr>
                        <a:t>TOTAL</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2400">
                          <a:effectLst/>
                        </a:rPr>
                        <a:t>100</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2400" dirty="0">
                          <a:effectLst/>
                        </a:rPr>
                        <a:t>100%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17389086"/>
                  </a:ext>
                </a:extLst>
              </a:tr>
            </a:tbl>
          </a:graphicData>
        </a:graphic>
      </p:graphicFrame>
    </p:spTree>
    <p:extLst>
      <p:ext uri="{BB962C8B-B14F-4D97-AF65-F5344CB8AC3E}">
        <p14:creationId xmlns:p14="http://schemas.microsoft.com/office/powerpoint/2010/main" val="3860329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CC11-C486-4881-8E43-A5C6140FC9F5}"/>
              </a:ext>
            </a:extLst>
          </p:cNvPr>
          <p:cNvSpPr>
            <a:spLocks noGrp="1"/>
          </p:cNvSpPr>
          <p:nvPr>
            <p:ph type="title"/>
          </p:nvPr>
        </p:nvSpPr>
        <p:spPr>
          <a:xfrm>
            <a:off x="886940" y="816012"/>
            <a:ext cx="9928205" cy="706964"/>
          </a:xfrm>
        </p:spPr>
        <p:txBody>
          <a:bodyPr/>
          <a:lstStyle/>
          <a:p>
            <a:r>
              <a:rPr lang="en-GB" dirty="0"/>
              <a:t>Production Methods Though – ADGD7003</a:t>
            </a:r>
            <a:br>
              <a:rPr lang="en-GB" dirty="0"/>
            </a:br>
            <a:endParaRPr lang="en-GB" sz="2000" dirty="0"/>
          </a:p>
        </p:txBody>
      </p:sp>
      <p:sp>
        <p:nvSpPr>
          <p:cNvPr id="3" name="Content Placeholder 2">
            <a:extLst>
              <a:ext uri="{FF2B5EF4-FFF2-40B4-BE49-F238E27FC236}">
                <a16:creationId xmlns:a16="http://schemas.microsoft.com/office/drawing/2014/main" id="{E3A3E4E0-73DE-44CE-B148-2E4141A910B3}"/>
              </a:ext>
            </a:extLst>
          </p:cNvPr>
          <p:cNvSpPr>
            <a:spLocks noGrp="1"/>
          </p:cNvSpPr>
          <p:nvPr>
            <p:ph idx="1"/>
          </p:nvPr>
        </p:nvSpPr>
        <p:spPr>
          <a:xfrm>
            <a:off x="628796" y="2312677"/>
            <a:ext cx="11205212" cy="3960210"/>
          </a:xfrm>
        </p:spPr>
        <p:txBody>
          <a:bodyPr>
            <a:normAutofit/>
          </a:bodyPr>
          <a:lstStyle/>
          <a:p>
            <a:pPr marL="0" indent="0">
              <a:buNone/>
            </a:pPr>
            <a:r>
              <a:rPr lang="en-GB" b="1" dirty="0"/>
              <a:t>LEARNING AND TEACHING STRATEGY</a:t>
            </a:r>
          </a:p>
          <a:p>
            <a:pPr marL="0" indent="0">
              <a:buNone/>
            </a:pPr>
            <a:r>
              <a:rPr lang="en-US" sz="3000" dirty="0"/>
              <a:t>Each student is required to execute an instructional or an Ad which demonstrates a simple process. The instructional video requires the student to able to plan, use and integrate assets generated from different software applications and bring them together into a final animated film.  The project involves the use and integration of a painting, 3D, compositing, editing and sound applications</a:t>
            </a:r>
            <a:endParaRPr lang="en-GB" sz="3000" dirty="0"/>
          </a:p>
          <a:p>
            <a:pPr marL="0" indent="0">
              <a:buNone/>
            </a:pPr>
            <a:endParaRPr lang="en-GB" sz="3000" b="1" dirty="0"/>
          </a:p>
          <a:p>
            <a:pPr marL="0" indent="0">
              <a:buNone/>
            </a:pPr>
            <a:endParaRPr lang="en-GB" sz="2400" b="1" dirty="0"/>
          </a:p>
        </p:txBody>
      </p:sp>
      <p:graphicFrame>
        <p:nvGraphicFramePr>
          <p:cNvPr id="4" name="Table 3">
            <a:extLst>
              <a:ext uri="{FF2B5EF4-FFF2-40B4-BE49-F238E27FC236}">
                <a16:creationId xmlns:a16="http://schemas.microsoft.com/office/drawing/2014/main" id="{1E2DC9AE-C914-284D-BAC2-4A9F3E4A097F}"/>
              </a:ext>
            </a:extLst>
          </p:cNvPr>
          <p:cNvGraphicFramePr>
            <a:graphicFrameLocks noGrp="1"/>
          </p:cNvGraphicFramePr>
          <p:nvPr>
            <p:extLst>
              <p:ext uri="{D42A27DB-BD31-4B8C-83A1-F6EECF244321}">
                <p14:modId xmlns:p14="http://schemas.microsoft.com/office/powerpoint/2010/main" val="1490544774"/>
              </p:ext>
            </p:extLst>
          </p:nvPr>
        </p:nvGraphicFramePr>
        <p:xfrm>
          <a:off x="-1612975" y="2899403"/>
          <a:ext cx="487680" cy="17094835"/>
        </p:xfrm>
        <a:graphic>
          <a:graphicData uri="http://schemas.openxmlformats.org/drawingml/2006/table">
            <a:tbl>
              <a:tblPr firstRow="1" firstCol="1" bandRow="1">
                <a:tableStyleId>{5C22544A-7EE6-4342-B048-85BDC9FD1C3A}</a:tableStyleId>
              </a:tblPr>
              <a:tblGrid>
                <a:gridCol w="162560">
                  <a:extLst>
                    <a:ext uri="{9D8B030D-6E8A-4147-A177-3AD203B41FA5}">
                      <a16:colId xmlns:a16="http://schemas.microsoft.com/office/drawing/2014/main" val="2726056627"/>
                    </a:ext>
                  </a:extLst>
                </a:gridCol>
                <a:gridCol w="162560">
                  <a:extLst>
                    <a:ext uri="{9D8B030D-6E8A-4147-A177-3AD203B41FA5}">
                      <a16:colId xmlns:a16="http://schemas.microsoft.com/office/drawing/2014/main" val="3504010482"/>
                    </a:ext>
                  </a:extLst>
                </a:gridCol>
                <a:gridCol w="162560">
                  <a:extLst>
                    <a:ext uri="{9D8B030D-6E8A-4147-A177-3AD203B41FA5}">
                      <a16:colId xmlns:a16="http://schemas.microsoft.com/office/drawing/2014/main" val="2220977842"/>
                    </a:ext>
                  </a:extLst>
                </a:gridCol>
              </a:tblGrid>
              <a:tr h="363456">
                <a:tc>
                  <a:txBody>
                    <a:bodyPr/>
                    <a:lstStyle/>
                    <a:p>
                      <a:pPr>
                        <a:lnSpc>
                          <a:spcPct val="115000"/>
                        </a:lnSpc>
                        <a:spcAft>
                          <a:spcPts val="1000"/>
                        </a:spcAft>
                      </a:pPr>
                      <a:r>
                        <a:rPr lang="en-US" sz="1400">
                          <a:effectLst/>
                        </a:rPr>
                        <a:t>Activity type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1400" dirty="0">
                          <a:effectLst/>
                        </a:rPr>
                        <a:t>ours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1400">
                          <a:effectLst/>
                        </a:rPr>
                        <a:t>Percentage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93178610"/>
                  </a:ext>
                </a:extLst>
              </a:tr>
              <a:tr h="175601">
                <a:tc>
                  <a:txBody>
                    <a:bodyPr/>
                    <a:lstStyle/>
                    <a:p>
                      <a:pPr>
                        <a:lnSpc>
                          <a:spcPct val="115000"/>
                        </a:lnSpc>
                        <a:spcAft>
                          <a:spcPts val="1000"/>
                        </a:spcAft>
                      </a:pPr>
                      <a:r>
                        <a:rPr lang="en-US" sz="1400" dirty="0">
                          <a:effectLst/>
                        </a:rPr>
                        <a:t>Scheduled learning</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1400">
                          <a:effectLst/>
                        </a:rPr>
                        <a:t>24</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1400" dirty="0">
                          <a:effectLst/>
                        </a:rPr>
                        <a:t>24</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31594335"/>
                  </a:ext>
                </a:extLst>
              </a:tr>
              <a:tr h="175601">
                <a:tc>
                  <a:txBody>
                    <a:bodyPr/>
                    <a:lstStyle/>
                    <a:p>
                      <a:pPr>
                        <a:lnSpc>
                          <a:spcPct val="115000"/>
                        </a:lnSpc>
                        <a:spcAft>
                          <a:spcPts val="1000"/>
                        </a:spcAft>
                      </a:pPr>
                      <a:r>
                        <a:rPr lang="en-US" sz="1400" dirty="0">
                          <a:effectLst/>
                        </a:rPr>
                        <a:t>Independent learning</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1400">
                          <a:effectLst/>
                        </a:rPr>
                        <a:t>76</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1400">
                          <a:effectLst/>
                        </a:rPr>
                        <a:t>76</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02217874"/>
                  </a:ext>
                </a:extLst>
              </a:tr>
              <a:tr h="175601">
                <a:tc>
                  <a:txBody>
                    <a:bodyPr/>
                    <a:lstStyle/>
                    <a:p>
                      <a:pPr>
                        <a:lnSpc>
                          <a:spcPct val="115000"/>
                        </a:lnSpc>
                        <a:spcAft>
                          <a:spcPts val="1000"/>
                        </a:spcAft>
                      </a:pPr>
                      <a:r>
                        <a:rPr lang="en-US" sz="1400">
                          <a:effectLst/>
                        </a:rPr>
                        <a:t>Placement learning</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1400">
                          <a:effectLst/>
                        </a:rPr>
                        <a:t>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1400">
                          <a:effectLst/>
                        </a:rPr>
                        <a:t>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51361111"/>
                  </a:ext>
                </a:extLst>
              </a:tr>
              <a:tr h="175601">
                <a:tc>
                  <a:txBody>
                    <a:bodyPr/>
                    <a:lstStyle/>
                    <a:p>
                      <a:pPr>
                        <a:lnSpc>
                          <a:spcPct val="115000"/>
                        </a:lnSpc>
                        <a:spcAft>
                          <a:spcPts val="1000"/>
                        </a:spcAft>
                      </a:pPr>
                      <a:r>
                        <a:rPr lang="en-US" sz="1400">
                          <a:effectLst/>
                        </a:rPr>
                        <a:t>TOTAL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1400">
                          <a:effectLst/>
                        </a:rPr>
                        <a:t>100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1400" dirty="0">
                          <a:effectLst/>
                        </a:rPr>
                        <a:t>100%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17389086"/>
                  </a:ext>
                </a:extLst>
              </a:tr>
            </a:tbl>
          </a:graphicData>
        </a:graphic>
      </p:graphicFrame>
    </p:spTree>
    <p:extLst>
      <p:ext uri="{BB962C8B-B14F-4D97-AF65-F5344CB8AC3E}">
        <p14:creationId xmlns:p14="http://schemas.microsoft.com/office/powerpoint/2010/main" val="427579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CC11-C486-4881-8E43-A5C6140FC9F5}"/>
              </a:ext>
            </a:extLst>
          </p:cNvPr>
          <p:cNvSpPr>
            <a:spLocks noGrp="1"/>
          </p:cNvSpPr>
          <p:nvPr>
            <p:ph type="title"/>
          </p:nvPr>
        </p:nvSpPr>
        <p:spPr>
          <a:xfrm>
            <a:off x="886940" y="816012"/>
            <a:ext cx="9928205" cy="706964"/>
          </a:xfrm>
        </p:spPr>
        <p:txBody>
          <a:bodyPr/>
          <a:lstStyle/>
          <a:p>
            <a:r>
              <a:rPr lang="en-GB" dirty="0"/>
              <a:t>Production Methods Though – ADGD7003</a:t>
            </a:r>
            <a:br>
              <a:rPr lang="en-GB" dirty="0"/>
            </a:br>
            <a:endParaRPr lang="en-GB" sz="2000" dirty="0"/>
          </a:p>
        </p:txBody>
      </p:sp>
      <p:graphicFrame>
        <p:nvGraphicFramePr>
          <p:cNvPr id="4" name="Table 3">
            <a:extLst>
              <a:ext uri="{FF2B5EF4-FFF2-40B4-BE49-F238E27FC236}">
                <a16:creationId xmlns:a16="http://schemas.microsoft.com/office/drawing/2014/main" id="{1E2DC9AE-C914-284D-BAC2-4A9F3E4A097F}"/>
              </a:ext>
            </a:extLst>
          </p:cNvPr>
          <p:cNvGraphicFramePr>
            <a:graphicFrameLocks noGrp="1"/>
          </p:cNvGraphicFramePr>
          <p:nvPr/>
        </p:nvGraphicFramePr>
        <p:xfrm>
          <a:off x="-1612975" y="2899403"/>
          <a:ext cx="487680" cy="17094835"/>
        </p:xfrm>
        <a:graphic>
          <a:graphicData uri="http://schemas.openxmlformats.org/drawingml/2006/table">
            <a:tbl>
              <a:tblPr firstRow="1" firstCol="1" bandRow="1">
                <a:tableStyleId>{5C22544A-7EE6-4342-B048-85BDC9FD1C3A}</a:tableStyleId>
              </a:tblPr>
              <a:tblGrid>
                <a:gridCol w="162560">
                  <a:extLst>
                    <a:ext uri="{9D8B030D-6E8A-4147-A177-3AD203B41FA5}">
                      <a16:colId xmlns:a16="http://schemas.microsoft.com/office/drawing/2014/main" val="2726056627"/>
                    </a:ext>
                  </a:extLst>
                </a:gridCol>
                <a:gridCol w="162560">
                  <a:extLst>
                    <a:ext uri="{9D8B030D-6E8A-4147-A177-3AD203B41FA5}">
                      <a16:colId xmlns:a16="http://schemas.microsoft.com/office/drawing/2014/main" val="3504010482"/>
                    </a:ext>
                  </a:extLst>
                </a:gridCol>
                <a:gridCol w="162560">
                  <a:extLst>
                    <a:ext uri="{9D8B030D-6E8A-4147-A177-3AD203B41FA5}">
                      <a16:colId xmlns:a16="http://schemas.microsoft.com/office/drawing/2014/main" val="2220977842"/>
                    </a:ext>
                  </a:extLst>
                </a:gridCol>
              </a:tblGrid>
              <a:tr h="363456">
                <a:tc>
                  <a:txBody>
                    <a:bodyPr/>
                    <a:lstStyle/>
                    <a:p>
                      <a:pPr>
                        <a:lnSpc>
                          <a:spcPct val="115000"/>
                        </a:lnSpc>
                        <a:spcAft>
                          <a:spcPts val="1000"/>
                        </a:spcAft>
                      </a:pPr>
                      <a:r>
                        <a:rPr lang="en-US" sz="1400">
                          <a:effectLst/>
                        </a:rPr>
                        <a:t>Activity type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1400" dirty="0">
                          <a:effectLst/>
                        </a:rPr>
                        <a:t>ours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1400">
                          <a:effectLst/>
                        </a:rPr>
                        <a:t>Percentage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93178610"/>
                  </a:ext>
                </a:extLst>
              </a:tr>
              <a:tr h="175601">
                <a:tc>
                  <a:txBody>
                    <a:bodyPr/>
                    <a:lstStyle/>
                    <a:p>
                      <a:pPr>
                        <a:lnSpc>
                          <a:spcPct val="115000"/>
                        </a:lnSpc>
                        <a:spcAft>
                          <a:spcPts val="1000"/>
                        </a:spcAft>
                      </a:pPr>
                      <a:r>
                        <a:rPr lang="en-US" sz="1400" dirty="0">
                          <a:effectLst/>
                        </a:rPr>
                        <a:t>Scheduled learning</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1400">
                          <a:effectLst/>
                        </a:rPr>
                        <a:t>24</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1400" dirty="0">
                          <a:effectLst/>
                        </a:rPr>
                        <a:t>24</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31594335"/>
                  </a:ext>
                </a:extLst>
              </a:tr>
              <a:tr h="175601">
                <a:tc>
                  <a:txBody>
                    <a:bodyPr/>
                    <a:lstStyle/>
                    <a:p>
                      <a:pPr>
                        <a:lnSpc>
                          <a:spcPct val="115000"/>
                        </a:lnSpc>
                        <a:spcAft>
                          <a:spcPts val="1000"/>
                        </a:spcAft>
                      </a:pPr>
                      <a:r>
                        <a:rPr lang="en-US" sz="1400" dirty="0">
                          <a:effectLst/>
                        </a:rPr>
                        <a:t>Independent learning</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1400">
                          <a:effectLst/>
                        </a:rPr>
                        <a:t>76</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1400">
                          <a:effectLst/>
                        </a:rPr>
                        <a:t>76</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02217874"/>
                  </a:ext>
                </a:extLst>
              </a:tr>
              <a:tr h="175601">
                <a:tc>
                  <a:txBody>
                    <a:bodyPr/>
                    <a:lstStyle/>
                    <a:p>
                      <a:pPr>
                        <a:lnSpc>
                          <a:spcPct val="115000"/>
                        </a:lnSpc>
                        <a:spcAft>
                          <a:spcPts val="1000"/>
                        </a:spcAft>
                      </a:pPr>
                      <a:r>
                        <a:rPr lang="en-US" sz="1400">
                          <a:effectLst/>
                        </a:rPr>
                        <a:t>Placement learning</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1400">
                          <a:effectLst/>
                        </a:rPr>
                        <a:t>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1400">
                          <a:effectLst/>
                        </a:rPr>
                        <a:t>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51361111"/>
                  </a:ext>
                </a:extLst>
              </a:tr>
              <a:tr h="175601">
                <a:tc>
                  <a:txBody>
                    <a:bodyPr/>
                    <a:lstStyle/>
                    <a:p>
                      <a:pPr>
                        <a:lnSpc>
                          <a:spcPct val="115000"/>
                        </a:lnSpc>
                        <a:spcAft>
                          <a:spcPts val="1000"/>
                        </a:spcAft>
                      </a:pPr>
                      <a:r>
                        <a:rPr lang="en-US" sz="1400">
                          <a:effectLst/>
                        </a:rPr>
                        <a:t>TOTAL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1400">
                          <a:effectLst/>
                        </a:rPr>
                        <a:t>100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US" sz="1400" dirty="0">
                          <a:effectLst/>
                        </a:rPr>
                        <a:t>100%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17389086"/>
                  </a:ext>
                </a:extLst>
              </a:tr>
            </a:tbl>
          </a:graphicData>
        </a:graphic>
      </p:graphicFrame>
      <p:pic>
        <p:nvPicPr>
          <p:cNvPr id="7" name="Content Placeholder 6">
            <a:extLst>
              <a:ext uri="{FF2B5EF4-FFF2-40B4-BE49-F238E27FC236}">
                <a16:creationId xmlns:a16="http://schemas.microsoft.com/office/drawing/2014/main" id="{B1D0CD03-9F04-934D-9AFC-98A230D99D19}"/>
              </a:ext>
            </a:extLst>
          </p:cNvPr>
          <p:cNvPicPr>
            <a:picLocks noGrp="1" noChangeAspect="1"/>
          </p:cNvPicPr>
          <p:nvPr>
            <p:ph idx="1"/>
          </p:nvPr>
        </p:nvPicPr>
        <p:blipFill>
          <a:blip r:embed="rId2"/>
          <a:stretch>
            <a:fillRect/>
          </a:stretch>
        </p:blipFill>
        <p:spPr>
          <a:xfrm>
            <a:off x="2507837" y="1807868"/>
            <a:ext cx="7583815" cy="5050132"/>
          </a:xfrm>
        </p:spPr>
      </p:pic>
      <p:pic>
        <p:nvPicPr>
          <p:cNvPr id="8" name="Picture 7">
            <a:extLst>
              <a:ext uri="{FF2B5EF4-FFF2-40B4-BE49-F238E27FC236}">
                <a16:creationId xmlns:a16="http://schemas.microsoft.com/office/drawing/2014/main" id="{4BD4A3FC-9500-934E-B691-7F69694E93BD}"/>
              </a:ext>
            </a:extLst>
          </p:cNvPr>
          <p:cNvPicPr>
            <a:picLocks noChangeAspect="1"/>
          </p:cNvPicPr>
          <p:nvPr/>
        </p:nvPicPr>
        <p:blipFill rotWithShape="1">
          <a:blip r:embed="rId3"/>
          <a:srcRect l="77105" t="53052"/>
          <a:stretch/>
        </p:blipFill>
        <p:spPr>
          <a:xfrm>
            <a:off x="10426836" y="5326044"/>
            <a:ext cx="1302882" cy="1431888"/>
          </a:xfrm>
          <a:prstGeom prst="rect">
            <a:avLst/>
          </a:prstGeom>
        </p:spPr>
      </p:pic>
    </p:spTree>
    <p:extLst>
      <p:ext uri="{BB962C8B-B14F-4D97-AF65-F5344CB8AC3E}">
        <p14:creationId xmlns:p14="http://schemas.microsoft.com/office/powerpoint/2010/main" val="39761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CC11-C486-4881-8E43-A5C6140FC9F5}"/>
              </a:ext>
            </a:extLst>
          </p:cNvPr>
          <p:cNvSpPr>
            <a:spLocks noGrp="1"/>
          </p:cNvSpPr>
          <p:nvPr>
            <p:ph type="title"/>
          </p:nvPr>
        </p:nvSpPr>
        <p:spPr>
          <a:xfrm>
            <a:off x="886940" y="816012"/>
            <a:ext cx="9928205" cy="706964"/>
          </a:xfrm>
        </p:spPr>
        <p:txBody>
          <a:bodyPr/>
          <a:lstStyle/>
          <a:p>
            <a:r>
              <a:rPr lang="en-GB" dirty="0"/>
              <a:t>Production Methods Though – ADGD7003</a:t>
            </a:r>
            <a:br>
              <a:rPr lang="en-GB" dirty="0"/>
            </a:br>
            <a:endParaRPr lang="en-GB" sz="2000" dirty="0"/>
          </a:p>
        </p:txBody>
      </p:sp>
      <p:sp>
        <p:nvSpPr>
          <p:cNvPr id="3" name="Content Placeholder 2">
            <a:extLst>
              <a:ext uri="{FF2B5EF4-FFF2-40B4-BE49-F238E27FC236}">
                <a16:creationId xmlns:a16="http://schemas.microsoft.com/office/drawing/2014/main" id="{E3A3E4E0-73DE-44CE-B148-2E4141A910B3}"/>
              </a:ext>
            </a:extLst>
          </p:cNvPr>
          <p:cNvSpPr>
            <a:spLocks noGrp="1"/>
          </p:cNvSpPr>
          <p:nvPr>
            <p:ph idx="1"/>
          </p:nvPr>
        </p:nvSpPr>
        <p:spPr>
          <a:xfrm>
            <a:off x="628796" y="2312677"/>
            <a:ext cx="11205212" cy="3960210"/>
          </a:xfrm>
        </p:spPr>
        <p:txBody>
          <a:bodyPr>
            <a:normAutofit fontScale="85000" lnSpcReduction="20000"/>
          </a:bodyPr>
          <a:lstStyle/>
          <a:p>
            <a:pPr marL="0" indent="0" hangingPunct="0">
              <a:buNone/>
            </a:pPr>
            <a:r>
              <a:rPr lang="en-GB" b="1" dirty="0"/>
              <a:t>ASSESSMENT</a:t>
            </a:r>
          </a:p>
          <a:p>
            <a:pPr marL="0" indent="0" hangingPunct="0">
              <a:buNone/>
            </a:pPr>
            <a:r>
              <a:rPr lang="en-GB" sz="3000" b="1" dirty="0"/>
              <a:t> </a:t>
            </a:r>
          </a:p>
          <a:p>
            <a:pPr marL="0" indent="0">
              <a:buNone/>
            </a:pPr>
            <a:r>
              <a:rPr lang="en-US" sz="3000" b="1" dirty="0"/>
              <a:t>Coursework </a:t>
            </a:r>
          </a:p>
          <a:p>
            <a:pPr marL="0" indent="0">
              <a:buNone/>
            </a:pPr>
            <a:r>
              <a:rPr lang="en-US" sz="3000" dirty="0"/>
              <a:t>Assessment will consist of a presentation of their final instructional film. </a:t>
            </a:r>
            <a:endParaRPr lang="en-GB" sz="3000" dirty="0"/>
          </a:p>
          <a:p>
            <a:pPr marL="0" indent="0">
              <a:buNone/>
            </a:pPr>
            <a:r>
              <a:rPr lang="en-US" sz="3000" dirty="0"/>
              <a:t>The assessment will be entirely project based, with the student presenting their work to the peer group and lecturers for feedback and evaluation. Group discussion about the work should take place to encourage students to be articulate about the work and how they can  promote their of ideas.</a:t>
            </a:r>
          </a:p>
          <a:p>
            <a:pPr marL="0" indent="0">
              <a:buNone/>
            </a:pPr>
            <a:endParaRPr lang="en-GB" dirty="0"/>
          </a:p>
          <a:p>
            <a:pPr marL="0" indent="0">
              <a:buNone/>
            </a:pPr>
            <a:endParaRPr lang="en-GB" sz="2400" b="1" dirty="0"/>
          </a:p>
        </p:txBody>
      </p:sp>
    </p:spTree>
    <p:extLst>
      <p:ext uri="{BB962C8B-B14F-4D97-AF65-F5344CB8AC3E}">
        <p14:creationId xmlns:p14="http://schemas.microsoft.com/office/powerpoint/2010/main" val="31239024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CC11-C486-4881-8E43-A5C6140FC9F5}"/>
              </a:ext>
            </a:extLst>
          </p:cNvPr>
          <p:cNvSpPr>
            <a:spLocks noGrp="1"/>
          </p:cNvSpPr>
          <p:nvPr>
            <p:ph type="title"/>
          </p:nvPr>
        </p:nvSpPr>
        <p:spPr>
          <a:xfrm>
            <a:off x="886940" y="816012"/>
            <a:ext cx="9928205" cy="706964"/>
          </a:xfrm>
        </p:spPr>
        <p:txBody>
          <a:bodyPr/>
          <a:lstStyle/>
          <a:p>
            <a:r>
              <a:rPr lang="en-GB" dirty="0"/>
              <a:t>Production Methods Though – ADGD7003</a:t>
            </a:r>
            <a:br>
              <a:rPr lang="en-GB" dirty="0"/>
            </a:br>
            <a:endParaRPr lang="en-GB" sz="2000" dirty="0"/>
          </a:p>
        </p:txBody>
      </p:sp>
      <p:sp>
        <p:nvSpPr>
          <p:cNvPr id="3" name="Content Placeholder 2">
            <a:extLst>
              <a:ext uri="{FF2B5EF4-FFF2-40B4-BE49-F238E27FC236}">
                <a16:creationId xmlns:a16="http://schemas.microsoft.com/office/drawing/2014/main" id="{E3A3E4E0-73DE-44CE-B148-2E4141A910B3}"/>
              </a:ext>
            </a:extLst>
          </p:cNvPr>
          <p:cNvSpPr>
            <a:spLocks noGrp="1"/>
          </p:cNvSpPr>
          <p:nvPr>
            <p:ph idx="1"/>
          </p:nvPr>
        </p:nvSpPr>
        <p:spPr>
          <a:xfrm>
            <a:off x="628796" y="2312677"/>
            <a:ext cx="11205212" cy="3960210"/>
          </a:xfrm>
        </p:spPr>
        <p:txBody>
          <a:bodyPr>
            <a:normAutofit/>
          </a:bodyPr>
          <a:lstStyle/>
          <a:p>
            <a:pPr marL="0" indent="0" hangingPunct="0">
              <a:buNone/>
            </a:pPr>
            <a:r>
              <a:rPr lang="en-GB" b="1" dirty="0"/>
              <a:t>ASSESSMENT</a:t>
            </a:r>
          </a:p>
          <a:p>
            <a:pPr marL="0" indent="0" hangingPunct="0">
              <a:buNone/>
            </a:pPr>
            <a:r>
              <a:rPr lang="en-GB" b="1" dirty="0"/>
              <a:t> </a:t>
            </a:r>
          </a:p>
          <a:p>
            <a:pPr marL="0" indent="0">
              <a:buNone/>
            </a:pPr>
            <a:r>
              <a:rPr lang="en-US" sz="3000" b="1" dirty="0"/>
              <a:t>Coursework </a:t>
            </a:r>
          </a:p>
          <a:p>
            <a:pPr marL="0" indent="0">
              <a:buNone/>
            </a:pPr>
            <a:endParaRPr lang="en-US" sz="3000" b="1" dirty="0"/>
          </a:p>
          <a:p>
            <a:pPr marL="0" indent="0">
              <a:buNone/>
            </a:pPr>
            <a:r>
              <a:rPr lang="en-GB" sz="3000" dirty="0"/>
              <a:t>The post production, including the compositing, text or typographical overlays and sound preparation.</a:t>
            </a:r>
          </a:p>
          <a:p>
            <a:pPr marL="0" indent="0">
              <a:buNone/>
            </a:pPr>
            <a:endParaRPr lang="en-GB" sz="2400" b="1" dirty="0"/>
          </a:p>
        </p:txBody>
      </p:sp>
    </p:spTree>
    <p:extLst>
      <p:ext uri="{BB962C8B-B14F-4D97-AF65-F5344CB8AC3E}">
        <p14:creationId xmlns:p14="http://schemas.microsoft.com/office/powerpoint/2010/main" val="32338465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CC11-C486-4881-8E43-A5C6140FC9F5}"/>
              </a:ext>
            </a:extLst>
          </p:cNvPr>
          <p:cNvSpPr>
            <a:spLocks noGrp="1"/>
          </p:cNvSpPr>
          <p:nvPr>
            <p:ph type="title"/>
          </p:nvPr>
        </p:nvSpPr>
        <p:spPr>
          <a:xfrm>
            <a:off x="886940" y="816012"/>
            <a:ext cx="9928205" cy="706964"/>
          </a:xfrm>
        </p:spPr>
        <p:txBody>
          <a:bodyPr/>
          <a:lstStyle/>
          <a:p>
            <a:r>
              <a:rPr lang="en-GB" dirty="0"/>
              <a:t>Production Methods Though – ADGD7003</a:t>
            </a:r>
            <a:br>
              <a:rPr lang="en-GB" dirty="0"/>
            </a:br>
            <a:endParaRPr lang="en-GB" sz="2000" dirty="0"/>
          </a:p>
        </p:txBody>
      </p:sp>
      <p:sp>
        <p:nvSpPr>
          <p:cNvPr id="3" name="Content Placeholder 2">
            <a:extLst>
              <a:ext uri="{FF2B5EF4-FFF2-40B4-BE49-F238E27FC236}">
                <a16:creationId xmlns:a16="http://schemas.microsoft.com/office/drawing/2014/main" id="{E3A3E4E0-73DE-44CE-B148-2E4141A910B3}"/>
              </a:ext>
            </a:extLst>
          </p:cNvPr>
          <p:cNvSpPr>
            <a:spLocks noGrp="1"/>
          </p:cNvSpPr>
          <p:nvPr>
            <p:ph idx="1"/>
          </p:nvPr>
        </p:nvSpPr>
        <p:spPr>
          <a:xfrm>
            <a:off x="628796" y="2312677"/>
            <a:ext cx="11205212" cy="3960210"/>
          </a:xfrm>
        </p:spPr>
        <p:txBody>
          <a:bodyPr>
            <a:normAutofit fontScale="85000" lnSpcReduction="20000"/>
          </a:bodyPr>
          <a:lstStyle/>
          <a:p>
            <a:pPr marL="0" indent="0" hangingPunct="0">
              <a:buNone/>
            </a:pPr>
            <a:r>
              <a:rPr lang="en-GB" b="1" dirty="0"/>
              <a:t>ASSESSMENT</a:t>
            </a:r>
          </a:p>
          <a:p>
            <a:pPr marL="0" indent="0" hangingPunct="0">
              <a:buNone/>
            </a:pPr>
            <a:r>
              <a:rPr lang="en-GB" b="1" dirty="0"/>
              <a:t> </a:t>
            </a:r>
          </a:p>
          <a:p>
            <a:pPr marL="0" indent="0">
              <a:buNone/>
            </a:pPr>
            <a:r>
              <a:rPr lang="en-GB" sz="3000" dirty="0"/>
              <a:t>This specification requires you to present: - </a:t>
            </a:r>
          </a:p>
          <a:p>
            <a:r>
              <a:rPr lang="en-GB" sz="3000" dirty="0"/>
              <a:t>• A video (720 HD.mp4) video showing your progress of your Maya 3D choreography. </a:t>
            </a:r>
          </a:p>
          <a:p>
            <a:r>
              <a:rPr lang="en-GB" sz="3000" dirty="0"/>
              <a:t>• A selection of single frame renders demonstrating your surface attributes and lighting. </a:t>
            </a:r>
          </a:p>
          <a:p>
            <a:r>
              <a:rPr lang="en-GB" sz="3000" dirty="0"/>
              <a:t>• A selection of screen grabs from your 3D software scene file which shows the rigging controls. </a:t>
            </a:r>
          </a:p>
          <a:p>
            <a:r>
              <a:rPr lang="en-GB" sz="3000" dirty="0"/>
              <a:t>• A screen grab of the Maya outliner window showing the full.</a:t>
            </a:r>
          </a:p>
          <a:p>
            <a:pPr marL="0" indent="0">
              <a:buNone/>
            </a:pPr>
            <a:endParaRPr lang="en-GB" sz="3000" dirty="0"/>
          </a:p>
          <a:p>
            <a:pPr marL="0" indent="0">
              <a:buNone/>
            </a:pPr>
            <a:endParaRPr lang="en-GB" sz="2400" b="1" dirty="0"/>
          </a:p>
        </p:txBody>
      </p:sp>
    </p:spTree>
    <p:extLst>
      <p:ext uri="{BB962C8B-B14F-4D97-AF65-F5344CB8AC3E}">
        <p14:creationId xmlns:p14="http://schemas.microsoft.com/office/powerpoint/2010/main" val="28708159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CC11-C486-4881-8E43-A5C6140FC9F5}"/>
              </a:ext>
            </a:extLst>
          </p:cNvPr>
          <p:cNvSpPr>
            <a:spLocks noGrp="1"/>
          </p:cNvSpPr>
          <p:nvPr>
            <p:ph type="title"/>
          </p:nvPr>
        </p:nvSpPr>
        <p:spPr>
          <a:xfrm>
            <a:off x="886940" y="816012"/>
            <a:ext cx="9928205" cy="706964"/>
          </a:xfrm>
        </p:spPr>
        <p:txBody>
          <a:bodyPr/>
          <a:lstStyle/>
          <a:p>
            <a:r>
              <a:rPr lang="en-GB" dirty="0"/>
              <a:t>Production Methods Though – ADGD7003</a:t>
            </a:r>
            <a:br>
              <a:rPr lang="en-GB" dirty="0"/>
            </a:br>
            <a:endParaRPr lang="en-GB" sz="2000" dirty="0"/>
          </a:p>
        </p:txBody>
      </p:sp>
      <p:sp>
        <p:nvSpPr>
          <p:cNvPr id="3" name="Content Placeholder 2">
            <a:extLst>
              <a:ext uri="{FF2B5EF4-FFF2-40B4-BE49-F238E27FC236}">
                <a16:creationId xmlns:a16="http://schemas.microsoft.com/office/drawing/2014/main" id="{E3A3E4E0-73DE-44CE-B148-2E4141A910B3}"/>
              </a:ext>
            </a:extLst>
          </p:cNvPr>
          <p:cNvSpPr>
            <a:spLocks noGrp="1"/>
          </p:cNvSpPr>
          <p:nvPr>
            <p:ph idx="1"/>
          </p:nvPr>
        </p:nvSpPr>
        <p:spPr>
          <a:xfrm>
            <a:off x="628796" y="2312677"/>
            <a:ext cx="11205212" cy="3960210"/>
          </a:xfrm>
        </p:spPr>
        <p:txBody>
          <a:bodyPr>
            <a:normAutofit fontScale="92500" lnSpcReduction="10000"/>
          </a:bodyPr>
          <a:lstStyle/>
          <a:p>
            <a:pPr marL="0" indent="0" hangingPunct="0">
              <a:buNone/>
            </a:pPr>
            <a:r>
              <a:rPr lang="en-GB" b="1" dirty="0"/>
              <a:t>ASSESSMENT</a:t>
            </a:r>
          </a:p>
          <a:p>
            <a:pPr marL="0" indent="0" hangingPunct="0">
              <a:buNone/>
            </a:pPr>
            <a:r>
              <a:rPr lang="en-GB" sz="3000" b="1" dirty="0"/>
              <a:t> </a:t>
            </a:r>
          </a:p>
          <a:p>
            <a:r>
              <a:rPr lang="en-GB" sz="3000" dirty="0"/>
              <a:t>In this production process, you must use any compositing package including After Effects, NUKE for sequence enhancement. </a:t>
            </a:r>
          </a:p>
          <a:p>
            <a:r>
              <a:rPr lang="en-GB" sz="3000" dirty="0"/>
              <a:t>You may use After Effects to convert your animation test into .mov video. </a:t>
            </a:r>
          </a:p>
          <a:p>
            <a:r>
              <a:rPr lang="en-GB" sz="3000" dirty="0"/>
              <a:t>Your video must start with an opening title and include your name. </a:t>
            </a:r>
          </a:p>
          <a:p>
            <a:pPr marL="0" indent="0">
              <a:buNone/>
            </a:pPr>
            <a:endParaRPr lang="en-GB" sz="2400" b="1" dirty="0"/>
          </a:p>
        </p:txBody>
      </p:sp>
    </p:spTree>
    <p:extLst>
      <p:ext uri="{BB962C8B-B14F-4D97-AF65-F5344CB8AC3E}">
        <p14:creationId xmlns:p14="http://schemas.microsoft.com/office/powerpoint/2010/main" val="9794587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CC11-C486-4881-8E43-A5C6140FC9F5}"/>
              </a:ext>
            </a:extLst>
          </p:cNvPr>
          <p:cNvSpPr>
            <a:spLocks noGrp="1"/>
          </p:cNvSpPr>
          <p:nvPr>
            <p:ph type="title"/>
          </p:nvPr>
        </p:nvSpPr>
        <p:spPr>
          <a:xfrm>
            <a:off x="886940" y="816012"/>
            <a:ext cx="9928205" cy="706964"/>
          </a:xfrm>
        </p:spPr>
        <p:txBody>
          <a:bodyPr/>
          <a:lstStyle/>
          <a:p>
            <a:r>
              <a:rPr lang="en-GB" dirty="0"/>
              <a:t>Production Methods Though – ADGD7003</a:t>
            </a:r>
            <a:br>
              <a:rPr lang="en-GB" dirty="0"/>
            </a:br>
            <a:endParaRPr lang="en-GB" sz="2000" dirty="0"/>
          </a:p>
        </p:txBody>
      </p:sp>
      <p:sp>
        <p:nvSpPr>
          <p:cNvPr id="3" name="Content Placeholder 2">
            <a:extLst>
              <a:ext uri="{FF2B5EF4-FFF2-40B4-BE49-F238E27FC236}">
                <a16:creationId xmlns:a16="http://schemas.microsoft.com/office/drawing/2014/main" id="{E3A3E4E0-73DE-44CE-B148-2E4141A910B3}"/>
              </a:ext>
            </a:extLst>
          </p:cNvPr>
          <p:cNvSpPr>
            <a:spLocks noGrp="1"/>
          </p:cNvSpPr>
          <p:nvPr>
            <p:ph idx="1"/>
          </p:nvPr>
        </p:nvSpPr>
        <p:spPr>
          <a:xfrm>
            <a:off x="493394" y="2276101"/>
            <a:ext cx="11205212" cy="3960210"/>
          </a:xfrm>
        </p:spPr>
        <p:txBody>
          <a:bodyPr>
            <a:noAutofit/>
          </a:bodyPr>
          <a:lstStyle/>
          <a:p>
            <a:pPr marL="0" indent="0" hangingPunct="0">
              <a:buNone/>
            </a:pPr>
            <a:r>
              <a:rPr lang="en-GB" sz="2500" b="1" dirty="0"/>
              <a:t>ASSESSMENT</a:t>
            </a:r>
          </a:p>
          <a:p>
            <a:pPr marL="0" indent="0" hangingPunct="0">
              <a:buNone/>
            </a:pPr>
            <a:r>
              <a:rPr lang="en-GB" sz="2500" b="1" dirty="0"/>
              <a:t> </a:t>
            </a:r>
          </a:p>
          <a:p>
            <a:r>
              <a:rPr lang="en-GB" sz="2500" dirty="0"/>
              <a:t>Your final video should be HD 720 format and compressed to MOV (with H264) or MP4 video clip </a:t>
            </a:r>
          </a:p>
          <a:p>
            <a:r>
              <a:rPr lang="en-GB" sz="2500" dirty="0"/>
              <a:t>A presentation of 10 minutes showing and discussing the key points of your animated sequences, followed by a maximum 5 minute Q&amp;A session. </a:t>
            </a:r>
          </a:p>
          <a:p>
            <a:r>
              <a:rPr lang="en-GB" sz="2500" dirty="0"/>
              <a:t>Your presentation may be recorded for later viewing by tutors and external examiners. </a:t>
            </a:r>
          </a:p>
          <a:p>
            <a:pPr marL="0" indent="0">
              <a:buNone/>
            </a:pPr>
            <a:endParaRPr lang="en-GB" sz="2500" b="1" dirty="0"/>
          </a:p>
        </p:txBody>
      </p:sp>
    </p:spTree>
    <p:extLst>
      <p:ext uri="{BB962C8B-B14F-4D97-AF65-F5344CB8AC3E}">
        <p14:creationId xmlns:p14="http://schemas.microsoft.com/office/powerpoint/2010/main" val="9234739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CC11-C486-4881-8E43-A5C6140FC9F5}"/>
              </a:ext>
            </a:extLst>
          </p:cNvPr>
          <p:cNvSpPr>
            <a:spLocks noGrp="1"/>
          </p:cNvSpPr>
          <p:nvPr>
            <p:ph type="title"/>
          </p:nvPr>
        </p:nvSpPr>
        <p:spPr>
          <a:xfrm>
            <a:off x="886940" y="816012"/>
            <a:ext cx="9928205" cy="706964"/>
          </a:xfrm>
        </p:spPr>
        <p:txBody>
          <a:bodyPr/>
          <a:lstStyle/>
          <a:p>
            <a:r>
              <a:rPr lang="en-GB" dirty="0"/>
              <a:t>Production Methods Though – ADGD7003</a:t>
            </a:r>
            <a:br>
              <a:rPr lang="en-GB" dirty="0"/>
            </a:br>
            <a:endParaRPr lang="en-GB" sz="2000" dirty="0"/>
          </a:p>
        </p:txBody>
      </p:sp>
      <p:sp>
        <p:nvSpPr>
          <p:cNvPr id="3" name="Content Placeholder 2">
            <a:extLst>
              <a:ext uri="{FF2B5EF4-FFF2-40B4-BE49-F238E27FC236}">
                <a16:creationId xmlns:a16="http://schemas.microsoft.com/office/drawing/2014/main" id="{E3A3E4E0-73DE-44CE-B148-2E4141A910B3}"/>
              </a:ext>
            </a:extLst>
          </p:cNvPr>
          <p:cNvSpPr>
            <a:spLocks noGrp="1"/>
          </p:cNvSpPr>
          <p:nvPr>
            <p:ph idx="1"/>
          </p:nvPr>
        </p:nvSpPr>
        <p:spPr>
          <a:xfrm>
            <a:off x="628796" y="2312677"/>
            <a:ext cx="11205212" cy="3960210"/>
          </a:xfrm>
        </p:spPr>
        <p:txBody>
          <a:bodyPr>
            <a:normAutofit/>
          </a:bodyPr>
          <a:lstStyle/>
          <a:p>
            <a:pPr marL="0" indent="0" hangingPunct="0">
              <a:buNone/>
            </a:pPr>
            <a:r>
              <a:rPr lang="en-GB" sz="3000" b="1" dirty="0"/>
              <a:t>ASSESSMENT</a:t>
            </a:r>
          </a:p>
          <a:p>
            <a:pPr marL="0" indent="0" hangingPunct="0">
              <a:buNone/>
            </a:pPr>
            <a:r>
              <a:rPr lang="en-GB" sz="3000" b="1" dirty="0"/>
              <a:t> </a:t>
            </a:r>
          </a:p>
          <a:p>
            <a:r>
              <a:rPr lang="en-GB" sz="3000" dirty="0"/>
              <a:t>Before your presentation day, check that you have done the following: - </a:t>
            </a:r>
          </a:p>
          <a:p>
            <a:r>
              <a:rPr lang="en-GB" sz="3000" dirty="0"/>
              <a:t>Your final video should be HD 720 and compressed to MOV (with H264) or MP4 video clip.. </a:t>
            </a:r>
          </a:p>
          <a:p>
            <a:r>
              <a:rPr lang="en-GB" sz="3000" dirty="0"/>
              <a:t>Saved your Video: </a:t>
            </a:r>
          </a:p>
          <a:p>
            <a:pPr marL="0" indent="0">
              <a:buNone/>
            </a:pPr>
            <a:endParaRPr lang="en-GB" sz="2400" b="1" dirty="0"/>
          </a:p>
        </p:txBody>
      </p:sp>
    </p:spTree>
    <p:extLst>
      <p:ext uri="{BB962C8B-B14F-4D97-AF65-F5344CB8AC3E}">
        <p14:creationId xmlns:p14="http://schemas.microsoft.com/office/powerpoint/2010/main" val="17280149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CC11-C486-4881-8E43-A5C6140FC9F5}"/>
              </a:ext>
            </a:extLst>
          </p:cNvPr>
          <p:cNvSpPr>
            <a:spLocks noGrp="1"/>
          </p:cNvSpPr>
          <p:nvPr>
            <p:ph type="title"/>
          </p:nvPr>
        </p:nvSpPr>
        <p:spPr>
          <a:xfrm>
            <a:off x="886940" y="816012"/>
            <a:ext cx="9928205" cy="706964"/>
          </a:xfrm>
        </p:spPr>
        <p:txBody>
          <a:bodyPr/>
          <a:lstStyle/>
          <a:p>
            <a:r>
              <a:rPr lang="en-GB" dirty="0"/>
              <a:t>Production Methods Though – ADGD7003</a:t>
            </a:r>
            <a:br>
              <a:rPr lang="en-GB" dirty="0"/>
            </a:br>
            <a:endParaRPr lang="en-GB" sz="2000" dirty="0"/>
          </a:p>
        </p:txBody>
      </p:sp>
      <p:sp>
        <p:nvSpPr>
          <p:cNvPr id="3" name="Content Placeholder 2">
            <a:extLst>
              <a:ext uri="{FF2B5EF4-FFF2-40B4-BE49-F238E27FC236}">
                <a16:creationId xmlns:a16="http://schemas.microsoft.com/office/drawing/2014/main" id="{E3A3E4E0-73DE-44CE-B148-2E4141A910B3}"/>
              </a:ext>
            </a:extLst>
          </p:cNvPr>
          <p:cNvSpPr>
            <a:spLocks noGrp="1"/>
          </p:cNvSpPr>
          <p:nvPr>
            <p:ph idx="1"/>
          </p:nvPr>
        </p:nvSpPr>
        <p:spPr>
          <a:xfrm>
            <a:off x="701948" y="2422405"/>
            <a:ext cx="11205212" cy="3960210"/>
          </a:xfrm>
        </p:spPr>
        <p:txBody>
          <a:bodyPr>
            <a:noAutofit/>
          </a:bodyPr>
          <a:lstStyle/>
          <a:p>
            <a:pPr marL="0" indent="0" hangingPunct="0">
              <a:buNone/>
            </a:pPr>
            <a:r>
              <a:rPr lang="en-GB" sz="3000" b="1" dirty="0"/>
              <a:t>ASSESSMENT</a:t>
            </a:r>
          </a:p>
          <a:p>
            <a:r>
              <a:rPr lang="en-GB" sz="3000" dirty="0"/>
              <a:t>Make sure you have saved your video and loaded it onto the tutor’s computer on the presentation day but before the presentation is due to start. </a:t>
            </a:r>
          </a:p>
          <a:p>
            <a:r>
              <a:rPr lang="en-GB" sz="3000" dirty="0"/>
              <a:t>Saved scene file: </a:t>
            </a:r>
          </a:p>
          <a:p>
            <a:r>
              <a:rPr lang="en-GB" sz="3000" dirty="0"/>
              <a:t>Make sure you have saved the last version of the MAYA scene file as .ma or .mb onto the tutor’s computer on the presentation day. </a:t>
            </a:r>
          </a:p>
          <a:p>
            <a:pPr marL="0" indent="0">
              <a:buNone/>
            </a:pPr>
            <a:endParaRPr lang="en-GB" sz="3000" b="1" dirty="0"/>
          </a:p>
        </p:txBody>
      </p:sp>
    </p:spTree>
    <p:extLst>
      <p:ext uri="{BB962C8B-B14F-4D97-AF65-F5344CB8AC3E}">
        <p14:creationId xmlns:p14="http://schemas.microsoft.com/office/powerpoint/2010/main" val="21455042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CC11-C486-4881-8E43-A5C6140FC9F5}"/>
              </a:ext>
            </a:extLst>
          </p:cNvPr>
          <p:cNvSpPr>
            <a:spLocks noGrp="1"/>
          </p:cNvSpPr>
          <p:nvPr>
            <p:ph type="title"/>
          </p:nvPr>
        </p:nvSpPr>
        <p:spPr>
          <a:xfrm>
            <a:off x="886940" y="816012"/>
            <a:ext cx="9928205" cy="706964"/>
          </a:xfrm>
        </p:spPr>
        <p:txBody>
          <a:bodyPr/>
          <a:lstStyle/>
          <a:p>
            <a:r>
              <a:rPr lang="en-GB" dirty="0"/>
              <a:t>Production Methods Though – ADGD7003</a:t>
            </a:r>
            <a:br>
              <a:rPr lang="en-GB" dirty="0"/>
            </a:br>
            <a:endParaRPr lang="en-GB" sz="2000" dirty="0"/>
          </a:p>
        </p:txBody>
      </p:sp>
      <p:pic>
        <p:nvPicPr>
          <p:cNvPr id="4" name="Picture 3">
            <a:extLst>
              <a:ext uri="{FF2B5EF4-FFF2-40B4-BE49-F238E27FC236}">
                <a16:creationId xmlns:a16="http://schemas.microsoft.com/office/drawing/2014/main" id="{1601DA77-3F84-8F4A-9D34-1D7A40AA8D93}"/>
              </a:ext>
            </a:extLst>
          </p:cNvPr>
          <p:cNvPicPr>
            <a:picLocks noChangeAspect="1"/>
          </p:cNvPicPr>
          <p:nvPr/>
        </p:nvPicPr>
        <p:blipFill>
          <a:blip r:embed="rId2"/>
          <a:stretch>
            <a:fillRect/>
          </a:stretch>
        </p:blipFill>
        <p:spPr>
          <a:xfrm>
            <a:off x="0" y="2619921"/>
            <a:ext cx="4673600" cy="2919098"/>
          </a:xfrm>
          <a:prstGeom prst="rect">
            <a:avLst/>
          </a:prstGeom>
        </p:spPr>
      </p:pic>
      <p:pic>
        <p:nvPicPr>
          <p:cNvPr id="7" name="Picture 6">
            <a:extLst>
              <a:ext uri="{FF2B5EF4-FFF2-40B4-BE49-F238E27FC236}">
                <a16:creationId xmlns:a16="http://schemas.microsoft.com/office/drawing/2014/main" id="{7C289EA4-6931-454E-BA41-D24FC78E83C5}"/>
              </a:ext>
            </a:extLst>
          </p:cNvPr>
          <p:cNvPicPr>
            <a:picLocks noChangeAspect="1"/>
          </p:cNvPicPr>
          <p:nvPr/>
        </p:nvPicPr>
        <p:blipFill>
          <a:blip r:embed="rId3"/>
          <a:stretch>
            <a:fillRect/>
          </a:stretch>
        </p:blipFill>
        <p:spPr>
          <a:xfrm>
            <a:off x="4673600" y="-513"/>
            <a:ext cx="5249333" cy="2624667"/>
          </a:xfrm>
          <a:prstGeom prst="rect">
            <a:avLst/>
          </a:prstGeom>
        </p:spPr>
      </p:pic>
      <p:pic>
        <p:nvPicPr>
          <p:cNvPr id="8" name="Picture 7">
            <a:extLst>
              <a:ext uri="{FF2B5EF4-FFF2-40B4-BE49-F238E27FC236}">
                <a16:creationId xmlns:a16="http://schemas.microsoft.com/office/drawing/2014/main" id="{CA42C036-8788-354F-B963-5DEA7DA65A48}"/>
              </a:ext>
            </a:extLst>
          </p:cNvPr>
          <p:cNvPicPr>
            <a:picLocks noChangeAspect="1"/>
          </p:cNvPicPr>
          <p:nvPr/>
        </p:nvPicPr>
        <p:blipFill>
          <a:blip r:embed="rId4"/>
          <a:stretch>
            <a:fillRect/>
          </a:stretch>
        </p:blipFill>
        <p:spPr>
          <a:xfrm>
            <a:off x="0" y="26788"/>
            <a:ext cx="4673600" cy="2616200"/>
          </a:xfrm>
          <a:prstGeom prst="rect">
            <a:avLst/>
          </a:prstGeom>
        </p:spPr>
      </p:pic>
      <p:pic>
        <p:nvPicPr>
          <p:cNvPr id="9" name="Picture 8">
            <a:extLst>
              <a:ext uri="{FF2B5EF4-FFF2-40B4-BE49-F238E27FC236}">
                <a16:creationId xmlns:a16="http://schemas.microsoft.com/office/drawing/2014/main" id="{14F9F376-3052-7A43-A6AD-9A7D7AB3173A}"/>
              </a:ext>
            </a:extLst>
          </p:cNvPr>
          <p:cNvPicPr>
            <a:picLocks noChangeAspect="1"/>
          </p:cNvPicPr>
          <p:nvPr/>
        </p:nvPicPr>
        <p:blipFill>
          <a:blip r:embed="rId5"/>
          <a:stretch>
            <a:fillRect/>
          </a:stretch>
        </p:blipFill>
        <p:spPr>
          <a:xfrm>
            <a:off x="4673600" y="2619921"/>
            <a:ext cx="4512734" cy="4211291"/>
          </a:xfrm>
          <a:prstGeom prst="rect">
            <a:avLst/>
          </a:prstGeom>
        </p:spPr>
      </p:pic>
      <p:pic>
        <p:nvPicPr>
          <p:cNvPr id="10" name="Picture 9">
            <a:extLst>
              <a:ext uri="{FF2B5EF4-FFF2-40B4-BE49-F238E27FC236}">
                <a16:creationId xmlns:a16="http://schemas.microsoft.com/office/drawing/2014/main" id="{63BEFA0D-16A9-C94D-9022-90119A99C428}"/>
              </a:ext>
            </a:extLst>
          </p:cNvPr>
          <p:cNvPicPr>
            <a:picLocks noChangeAspect="1"/>
          </p:cNvPicPr>
          <p:nvPr/>
        </p:nvPicPr>
        <p:blipFill>
          <a:blip r:embed="rId6"/>
          <a:stretch>
            <a:fillRect/>
          </a:stretch>
        </p:blipFill>
        <p:spPr>
          <a:xfrm>
            <a:off x="9128036" y="2611454"/>
            <a:ext cx="3063963" cy="1723479"/>
          </a:xfrm>
          <a:prstGeom prst="rect">
            <a:avLst/>
          </a:prstGeom>
        </p:spPr>
      </p:pic>
      <p:pic>
        <p:nvPicPr>
          <p:cNvPr id="11" name="Picture 10">
            <a:extLst>
              <a:ext uri="{FF2B5EF4-FFF2-40B4-BE49-F238E27FC236}">
                <a16:creationId xmlns:a16="http://schemas.microsoft.com/office/drawing/2014/main" id="{83020063-2A80-1C4F-9A81-3A5EC7830EF8}"/>
              </a:ext>
            </a:extLst>
          </p:cNvPr>
          <p:cNvPicPr>
            <a:picLocks noChangeAspect="1"/>
          </p:cNvPicPr>
          <p:nvPr/>
        </p:nvPicPr>
        <p:blipFill rotWithShape="1">
          <a:blip r:embed="rId7"/>
          <a:srcRect l="30570" t="916" r="5721" b="1980"/>
          <a:stretch/>
        </p:blipFill>
        <p:spPr>
          <a:xfrm>
            <a:off x="9922933" y="-19347"/>
            <a:ext cx="2269066" cy="2591756"/>
          </a:xfrm>
          <a:prstGeom prst="rect">
            <a:avLst/>
          </a:prstGeom>
        </p:spPr>
      </p:pic>
      <p:pic>
        <p:nvPicPr>
          <p:cNvPr id="12" name="Picture 11">
            <a:extLst>
              <a:ext uri="{FF2B5EF4-FFF2-40B4-BE49-F238E27FC236}">
                <a16:creationId xmlns:a16="http://schemas.microsoft.com/office/drawing/2014/main" id="{CED6815A-4939-944B-9633-78A974646F85}"/>
              </a:ext>
            </a:extLst>
          </p:cNvPr>
          <p:cNvPicPr>
            <a:picLocks noChangeAspect="1"/>
          </p:cNvPicPr>
          <p:nvPr/>
        </p:nvPicPr>
        <p:blipFill>
          <a:blip r:embed="rId8"/>
          <a:stretch>
            <a:fillRect/>
          </a:stretch>
        </p:blipFill>
        <p:spPr>
          <a:xfrm>
            <a:off x="9128036" y="4283586"/>
            <a:ext cx="3063963" cy="2547626"/>
          </a:xfrm>
          <a:prstGeom prst="rect">
            <a:avLst/>
          </a:prstGeom>
        </p:spPr>
      </p:pic>
      <p:pic>
        <p:nvPicPr>
          <p:cNvPr id="13" name="Picture 12">
            <a:extLst>
              <a:ext uri="{FF2B5EF4-FFF2-40B4-BE49-F238E27FC236}">
                <a16:creationId xmlns:a16="http://schemas.microsoft.com/office/drawing/2014/main" id="{D676ED2A-C406-054F-A00D-0BE177926371}"/>
              </a:ext>
            </a:extLst>
          </p:cNvPr>
          <p:cNvPicPr>
            <a:picLocks noChangeAspect="1"/>
          </p:cNvPicPr>
          <p:nvPr/>
        </p:nvPicPr>
        <p:blipFill rotWithShape="1">
          <a:blip r:embed="rId9"/>
          <a:srcRect t="10080" b="8909"/>
          <a:stretch/>
        </p:blipFill>
        <p:spPr>
          <a:xfrm>
            <a:off x="388982" y="5539019"/>
            <a:ext cx="4114800" cy="1292193"/>
          </a:xfrm>
          <a:prstGeom prst="rect">
            <a:avLst/>
          </a:prstGeom>
        </p:spPr>
      </p:pic>
    </p:spTree>
    <p:extLst>
      <p:ext uri="{BB962C8B-B14F-4D97-AF65-F5344CB8AC3E}">
        <p14:creationId xmlns:p14="http://schemas.microsoft.com/office/powerpoint/2010/main" val="31317302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nline Media 6" descr="Phone Product Animation / Rendering  by 3D Animation Studio - Third Dimension Studios">
            <a:hlinkClick r:id="" action="ppaction://media"/>
            <a:extLst>
              <a:ext uri="{FF2B5EF4-FFF2-40B4-BE49-F238E27FC236}">
                <a16:creationId xmlns:a16="http://schemas.microsoft.com/office/drawing/2014/main" id="{D8068DD4-EFB7-7FB6-F145-8AE9F5DB8523}"/>
              </a:ext>
            </a:extLst>
          </p:cNvPr>
          <p:cNvPicPr>
            <a:picLocks noRot="1" noChangeAspect="1"/>
          </p:cNvPicPr>
          <p:nvPr>
            <a:videoFile r:link="rId1"/>
          </p:nvPr>
        </p:nvPicPr>
        <p:blipFill>
          <a:blip r:embed="rId6"/>
          <a:stretch>
            <a:fillRect/>
          </a:stretch>
        </p:blipFill>
        <p:spPr>
          <a:xfrm>
            <a:off x="0" y="0"/>
            <a:ext cx="6069026" cy="3429000"/>
          </a:xfrm>
          <a:prstGeom prst="rect">
            <a:avLst/>
          </a:prstGeom>
        </p:spPr>
      </p:pic>
      <p:pic>
        <p:nvPicPr>
          <p:cNvPr id="8" name="Online Media 7" descr="3D Product Animation Showreel by JaguarVFX - Blender">
            <a:hlinkClick r:id="" action="ppaction://media"/>
            <a:extLst>
              <a:ext uri="{FF2B5EF4-FFF2-40B4-BE49-F238E27FC236}">
                <a16:creationId xmlns:a16="http://schemas.microsoft.com/office/drawing/2014/main" id="{9E6983E3-F4FF-F1DE-64A8-8696D9F38E68}"/>
              </a:ext>
            </a:extLst>
          </p:cNvPr>
          <p:cNvPicPr>
            <a:picLocks noRot="1" noChangeAspect="1"/>
          </p:cNvPicPr>
          <p:nvPr>
            <a:videoFile r:link="rId2"/>
          </p:nvPr>
        </p:nvPicPr>
        <p:blipFill>
          <a:blip r:embed="rId7"/>
          <a:stretch>
            <a:fillRect/>
          </a:stretch>
        </p:blipFill>
        <p:spPr>
          <a:xfrm>
            <a:off x="6129717" y="0"/>
            <a:ext cx="6069026" cy="3429000"/>
          </a:xfrm>
          <a:prstGeom prst="rect">
            <a:avLst/>
          </a:prstGeom>
        </p:spPr>
      </p:pic>
      <p:pic>
        <p:nvPicPr>
          <p:cNvPr id="10" name="Online Media 9" descr="3D Triathlon Bike Commercial - High Tech Animated Marketing Video | Trinity Animation">
            <a:hlinkClick r:id="" action="ppaction://media"/>
            <a:extLst>
              <a:ext uri="{FF2B5EF4-FFF2-40B4-BE49-F238E27FC236}">
                <a16:creationId xmlns:a16="http://schemas.microsoft.com/office/drawing/2014/main" id="{33DEF0EC-0CB2-FE73-8125-956A1937DC9A}"/>
              </a:ext>
            </a:extLst>
          </p:cNvPr>
          <p:cNvPicPr>
            <a:picLocks noRot="1" noChangeAspect="1"/>
          </p:cNvPicPr>
          <p:nvPr>
            <a:videoFile r:link="rId3"/>
          </p:nvPr>
        </p:nvPicPr>
        <p:blipFill>
          <a:blip r:embed="rId8"/>
          <a:stretch>
            <a:fillRect/>
          </a:stretch>
        </p:blipFill>
        <p:spPr>
          <a:xfrm>
            <a:off x="26974" y="3429000"/>
            <a:ext cx="6069026" cy="3429000"/>
          </a:xfrm>
          <a:prstGeom prst="rect">
            <a:avLst/>
          </a:prstGeom>
        </p:spPr>
      </p:pic>
      <p:pic>
        <p:nvPicPr>
          <p:cNvPr id="13" name="Online Media 12" descr="V-Ray Advertising Demo Reel 2012">
            <a:hlinkClick r:id="" action="ppaction://media"/>
            <a:extLst>
              <a:ext uri="{FF2B5EF4-FFF2-40B4-BE49-F238E27FC236}">
                <a16:creationId xmlns:a16="http://schemas.microsoft.com/office/drawing/2014/main" id="{C5CBC3E5-247B-8CE9-02B5-2E82D76CE1B0}"/>
              </a:ext>
            </a:extLst>
          </p:cNvPr>
          <p:cNvPicPr>
            <a:picLocks noRot="1" noChangeAspect="1"/>
          </p:cNvPicPr>
          <p:nvPr>
            <a:videoFile r:link="rId4"/>
          </p:nvPr>
        </p:nvPicPr>
        <p:blipFill>
          <a:blip r:embed="rId9"/>
          <a:stretch>
            <a:fillRect/>
          </a:stretch>
        </p:blipFill>
        <p:spPr>
          <a:xfrm>
            <a:off x="6129717" y="3429000"/>
            <a:ext cx="6069026" cy="3429000"/>
          </a:xfrm>
          <a:prstGeom prst="rect">
            <a:avLst/>
          </a:prstGeom>
        </p:spPr>
      </p:pic>
    </p:spTree>
    <p:extLst>
      <p:ext uri="{BB962C8B-B14F-4D97-AF65-F5344CB8AC3E}">
        <p14:creationId xmlns:p14="http://schemas.microsoft.com/office/powerpoint/2010/main" val="2703815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8"/>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10"/>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7"/>
                </p:tgtEl>
              </p:cMediaNode>
            </p:video>
            <p:seq concurrent="1" nextAc="seek">
              <p:cTn id="20" restart="whenNotActive" fill="hold" evtFilter="cancelBubble" nodeType="interactiveSeq">
                <p:stCondLst>
                  <p:cond evt="onClick" delay="0">
                    <p:tgtEl>
                      <p:spTgt spid="7"/>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7"/>
                                        </p:tgtEl>
                                      </p:cBhvr>
                                    </p:cmd>
                                  </p:childTnLst>
                                </p:cTn>
                              </p:par>
                            </p:childTnLst>
                          </p:cTn>
                        </p:par>
                      </p:childTnLst>
                    </p:cTn>
                  </p:par>
                </p:childTnLst>
              </p:cTn>
              <p:nextCondLst>
                <p:cond evt="onClick" delay="0">
                  <p:tgtEl>
                    <p:spTgt spid="7"/>
                  </p:tgtEl>
                </p:cond>
              </p:nextCondLst>
            </p:seq>
            <p:video>
              <p:cMediaNode vol="80000">
                <p:cTn id="25" fill="hold" display="0">
                  <p:stCondLst>
                    <p:cond delay="indefinite"/>
                  </p:stCondLst>
                </p:cTn>
                <p:tgtEl>
                  <p:spTgt spid="8"/>
                </p:tgtEl>
              </p:cMediaNode>
            </p:video>
            <p:seq concurrent="1" nextAc="seek">
              <p:cTn id="26" restart="whenNotActive" fill="hold" evtFilter="cancelBubble" nodeType="interactiveSeq">
                <p:stCondLst>
                  <p:cond evt="onClick" delay="0">
                    <p:tgtEl>
                      <p:spTgt spid="8"/>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8"/>
                                        </p:tgtEl>
                                      </p:cBhvr>
                                    </p:cmd>
                                  </p:childTnLst>
                                </p:cTn>
                              </p:par>
                            </p:childTnLst>
                          </p:cTn>
                        </p:par>
                      </p:childTnLst>
                    </p:cTn>
                  </p:par>
                </p:childTnLst>
              </p:cTn>
              <p:nextCondLst>
                <p:cond evt="onClick" delay="0">
                  <p:tgtEl>
                    <p:spTgt spid="8"/>
                  </p:tgtEl>
                </p:cond>
              </p:nextCondLst>
            </p:seq>
            <p:video>
              <p:cMediaNode vol="80000">
                <p:cTn id="31" fill="hold" display="0">
                  <p:stCondLst>
                    <p:cond delay="indefinite"/>
                  </p:stCondLst>
                </p:cTn>
                <p:tgtEl>
                  <p:spTgt spid="10"/>
                </p:tgtEl>
              </p:cMediaNode>
            </p:video>
            <p:seq concurrent="1" nextAc="seek">
              <p:cTn id="32" restart="whenNotActive" fill="hold" evtFilter="cancelBubble" nodeType="interactiveSeq">
                <p:stCondLst>
                  <p:cond evt="onClick" delay="0">
                    <p:tgtEl>
                      <p:spTgt spid="10"/>
                    </p:tgtEl>
                  </p:cond>
                </p:stCondLst>
                <p:endSync evt="end" delay="0">
                  <p:rtn val="all"/>
                </p:endSync>
                <p:childTnLst>
                  <p:par>
                    <p:cTn id="33" fill="hold">
                      <p:stCondLst>
                        <p:cond delay="0"/>
                      </p:stCondLst>
                      <p:childTnLst>
                        <p:par>
                          <p:cTn id="34" fill="hold">
                            <p:stCondLst>
                              <p:cond delay="0"/>
                            </p:stCondLst>
                            <p:childTnLst>
                              <p:par>
                                <p:cTn id="35" presetID="2" presetClass="mediacall" presetSubtype="0" fill="hold" nodeType="clickEffect">
                                  <p:stCondLst>
                                    <p:cond delay="0"/>
                                  </p:stCondLst>
                                  <p:childTnLst>
                                    <p:cmd type="call" cmd="togglePause">
                                      <p:cBhvr>
                                        <p:cTn id="36" dur="1" fill="hold"/>
                                        <p:tgtEl>
                                          <p:spTgt spid="10"/>
                                        </p:tgtEl>
                                      </p:cBhvr>
                                    </p:cmd>
                                  </p:childTnLst>
                                </p:cTn>
                              </p:par>
                            </p:childTnLst>
                          </p:cTn>
                        </p:par>
                      </p:childTnLst>
                    </p:cTn>
                  </p:par>
                </p:childTnLst>
              </p:cTn>
              <p:nextCondLst>
                <p:cond evt="onClick" delay="0">
                  <p:tgtEl>
                    <p:spTgt spid="10"/>
                  </p:tgtEl>
                </p:cond>
              </p:nextCondLst>
            </p:seq>
            <p:video>
              <p:cMediaNode vol="80000">
                <p:cTn id="37" fill="hold" display="0">
                  <p:stCondLst>
                    <p:cond delay="indefinite"/>
                  </p:stCondLst>
                </p:cTn>
                <p:tgtEl>
                  <p:spTgt spid="13"/>
                </p:tgtEl>
              </p:cMediaNode>
            </p:video>
            <p:seq concurrent="1" nextAc="seek">
              <p:cTn id="38" restart="whenNotActive" fill="hold" evtFilter="cancelBubble" nodeType="interactiveSeq">
                <p:stCondLst>
                  <p:cond evt="onClick" delay="0">
                    <p:tgtEl>
                      <p:spTgt spid="13"/>
                    </p:tgtEl>
                  </p:cond>
                </p:stCondLst>
                <p:endSync evt="end" delay="0">
                  <p:rtn val="all"/>
                </p:endSync>
                <p:childTnLst>
                  <p:par>
                    <p:cTn id="39" fill="hold">
                      <p:stCondLst>
                        <p:cond delay="0"/>
                      </p:stCondLst>
                      <p:childTnLst>
                        <p:par>
                          <p:cTn id="40" fill="hold">
                            <p:stCondLst>
                              <p:cond delay="0"/>
                            </p:stCondLst>
                            <p:childTnLst>
                              <p:par>
                                <p:cTn id="41" presetID="2" presetClass="mediacall" presetSubtype="0" fill="hold" nodeType="clickEffect">
                                  <p:stCondLst>
                                    <p:cond delay="0"/>
                                  </p:stCondLst>
                                  <p:childTnLst>
                                    <p:cmd type="call" cmd="togglePause">
                                      <p:cBhvr>
                                        <p:cTn id="4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DSLR Camera 3D Product Modeling - Video Production 3D Rendering from Zco">
            <a:hlinkClick r:id="" action="ppaction://media"/>
            <a:extLst>
              <a:ext uri="{FF2B5EF4-FFF2-40B4-BE49-F238E27FC236}">
                <a16:creationId xmlns:a16="http://schemas.microsoft.com/office/drawing/2014/main" id="{53DE6485-64FE-2DBD-F9B6-A447E000C161}"/>
              </a:ext>
            </a:extLst>
          </p:cNvPr>
          <p:cNvPicPr>
            <a:picLocks noRot="1" noChangeAspect="1"/>
          </p:cNvPicPr>
          <p:nvPr>
            <a:videoFile r:link="rId1"/>
          </p:nvPr>
        </p:nvPicPr>
        <p:blipFill>
          <a:blip r:embed="rId6"/>
          <a:stretch>
            <a:fillRect/>
          </a:stretch>
        </p:blipFill>
        <p:spPr>
          <a:xfrm>
            <a:off x="0" y="0"/>
            <a:ext cx="6069027" cy="3429000"/>
          </a:xfrm>
          <a:prstGeom prst="rect">
            <a:avLst/>
          </a:prstGeom>
        </p:spPr>
      </p:pic>
      <p:pic>
        <p:nvPicPr>
          <p:cNvPr id="4" name="Online Media 3" descr="3D Product Animation Showreel 2020 | Wow-How Studio">
            <a:hlinkClick r:id="" action="ppaction://media"/>
            <a:extLst>
              <a:ext uri="{FF2B5EF4-FFF2-40B4-BE49-F238E27FC236}">
                <a16:creationId xmlns:a16="http://schemas.microsoft.com/office/drawing/2014/main" id="{A7B18152-E014-4CAA-9299-67734C3E9A52}"/>
              </a:ext>
            </a:extLst>
          </p:cNvPr>
          <p:cNvPicPr>
            <a:picLocks noRot="1" noChangeAspect="1"/>
          </p:cNvPicPr>
          <p:nvPr>
            <a:videoFile r:link="rId2"/>
          </p:nvPr>
        </p:nvPicPr>
        <p:blipFill>
          <a:blip r:embed="rId7"/>
          <a:stretch>
            <a:fillRect/>
          </a:stretch>
        </p:blipFill>
        <p:spPr>
          <a:xfrm>
            <a:off x="6122973" y="0"/>
            <a:ext cx="6069027" cy="3429000"/>
          </a:xfrm>
          <a:prstGeom prst="rect">
            <a:avLst/>
          </a:prstGeom>
        </p:spPr>
      </p:pic>
      <p:pic>
        <p:nvPicPr>
          <p:cNvPr id="5" name="Online Media 4" descr="Cinema 4D motion graphic | 3D Product Animation">
            <a:hlinkClick r:id="" action="ppaction://media"/>
            <a:extLst>
              <a:ext uri="{FF2B5EF4-FFF2-40B4-BE49-F238E27FC236}">
                <a16:creationId xmlns:a16="http://schemas.microsoft.com/office/drawing/2014/main" id="{7C941109-5B00-CA43-2146-979838CAD461}"/>
              </a:ext>
            </a:extLst>
          </p:cNvPr>
          <p:cNvPicPr>
            <a:picLocks noRot="1" noChangeAspect="1"/>
          </p:cNvPicPr>
          <p:nvPr>
            <a:videoFile r:link="rId3"/>
          </p:nvPr>
        </p:nvPicPr>
        <p:blipFill>
          <a:blip r:embed="rId8"/>
          <a:stretch>
            <a:fillRect/>
          </a:stretch>
        </p:blipFill>
        <p:spPr>
          <a:xfrm>
            <a:off x="0" y="3429000"/>
            <a:ext cx="6069027" cy="3429001"/>
          </a:xfrm>
          <a:prstGeom prst="rect">
            <a:avLst/>
          </a:prstGeom>
        </p:spPr>
      </p:pic>
      <p:pic>
        <p:nvPicPr>
          <p:cNvPr id="6" name="Online Media 5" descr="3D product animation design video">
            <a:hlinkClick r:id="" action="ppaction://media"/>
            <a:extLst>
              <a:ext uri="{FF2B5EF4-FFF2-40B4-BE49-F238E27FC236}">
                <a16:creationId xmlns:a16="http://schemas.microsoft.com/office/drawing/2014/main" id="{4690CC2F-DD41-F2DC-7743-A7A7AB2D45B6}"/>
              </a:ext>
            </a:extLst>
          </p:cNvPr>
          <p:cNvPicPr>
            <a:picLocks noRot="1" noChangeAspect="1"/>
          </p:cNvPicPr>
          <p:nvPr>
            <a:videoFile r:link="rId4"/>
          </p:nvPr>
        </p:nvPicPr>
        <p:blipFill>
          <a:blip r:embed="rId9"/>
          <a:stretch>
            <a:fillRect/>
          </a:stretch>
        </p:blipFill>
        <p:spPr>
          <a:xfrm>
            <a:off x="6122972" y="3428999"/>
            <a:ext cx="6069028" cy="3429001"/>
          </a:xfrm>
          <a:prstGeom prst="rect">
            <a:avLst/>
          </a:prstGeom>
        </p:spPr>
      </p:pic>
    </p:spTree>
    <p:extLst>
      <p:ext uri="{BB962C8B-B14F-4D97-AF65-F5344CB8AC3E}">
        <p14:creationId xmlns:p14="http://schemas.microsoft.com/office/powerpoint/2010/main" val="1819752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5"/>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2"/>
                </p:tgtEl>
              </p:cMediaNode>
            </p:video>
            <p:seq concurrent="1" nextAc="seek">
              <p:cTn id="20" restart="whenNotActive" fill="hold" evtFilter="cancelBubble" nodeType="interactiveSeq">
                <p:stCondLst>
                  <p:cond evt="onClick" delay="0">
                    <p:tgtEl>
                      <p:spTgt spid="2"/>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2"/>
                                        </p:tgtEl>
                                      </p:cBhvr>
                                    </p:cmd>
                                  </p:childTnLst>
                                </p:cTn>
                              </p:par>
                            </p:childTnLst>
                          </p:cTn>
                        </p:par>
                      </p:childTnLst>
                    </p:cTn>
                  </p:par>
                </p:childTnLst>
              </p:cTn>
              <p:nextCondLst>
                <p:cond evt="onClick" delay="0">
                  <p:tgtEl>
                    <p:spTgt spid="2"/>
                  </p:tgtEl>
                </p:cond>
              </p:nextCondLst>
            </p:seq>
            <p:video>
              <p:cMediaNode vol="80000">
                <p:cTn id="25" fill="hold" display="0">
                  <p:stCondLst>
                    <p:cond delay="indefinite"/>
                  </p:stCondLst>
                </p:cTn>
                <p:tgtEl>
                  <p:spTgt spid="4"/>
                </p:tgtEl>
              </p:cMediaNode>
            </p:video>
            <p:seq concurrent="1" nextAc="seek">
              <p:cTn id="26" restart="whenNotActive" fill="hold" evtFilter="cancelBubble" nodeType="interactiveSeq">
                <p:stCondLst>
                  <p:cond evt="onClick" delay="0">
                    <p:tgtEl>
                      <p:spTgt spid="4"/>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4"/>
                                        </p:tgtEl>
                                      </p:cBhvr>
                                    </p:cmd>
                                  </p:childTnLst>
                                </p:cTn>
                              </p:par>
                            </p:childTnLst>
                          </p:cTn>
                        </p:par>
                      </p:childTnLst>
                    </p:cTn>
                  </p:par>
                </p:childTnLst>
              </p:cTn>
              <p:nextCondLst>
                <p:cond evt="onClick" delay="0">
                  <p:tgtEl>
                    <p:spTgt spid="4"/>
                  </p:tgtEl>
                </p:cond>
              </p:nextCondLst>
            </p:seq>
            <p:video>
              <p:cMediaNode vol="80000">
                <p:cTn id="31" fill="hold" display="0">
                  <p:stCondLst>
                    <p:cond delay="indefinite"/>
                  </p:stCondLst>
                </p:cTn>
                <p:tgtEl>
                  <p:spTgt spid="5"/>
                </p:tgtEl>
              </p:cMediaNode>
            </p:video>
            <p:seq concurrent="1" nextAc="seek">
              <p:cTn id="32" restart="whenNotActive" fill="hold" evtFilter="cancelBubble" nodeType="interactiveSeq">
                <p:stCondLst>
                  <p:cond evt="onClick" delay="0">
                    <p:tgtEl>
                      <p:spTgt spid="5"/>
                    </p:tgtEl>
                  </p:cond>
                </p:stCondLst>
                <p:endSync evt="end" delay="0">
                  <p:rtn val="all"/>
                </p:endSync>
                <p:childTnLst>
                  <p:par>
                    <p:cTn id="33" fill="hold">
                      <p:stCondLst>
                        <p:cond delay="0"/>
                      </p:stCondLst>
                      <p:childTnLst>
                        <p:par>
                          <p:cTn id="34" fill="hold">
                            <p:stCondLst>
                              <p:cond delay="0"/>
                            </p:stCondLst>
                            <p:childTnLst>
                              <p:par>
                                <p:cTn id="35" presetID="2" presetClass="mediacall" presetSubtype="0" fill="hold" nodeType="clickEffect">
                                  <p:stCondLst>
                                    <p:cond delay="0"/>
                                  </p:stCondLst>
                                  <p:childTnLst>
                                    <p:cmd type="call" cmd="togglePause">
                                      <p:cBhvr>
                                        <p:cTn id="36" dur="1" fill="hold"/>
                                        <p:tgtEl>
                                          <p:spTgt spid="5"/>
                                        </p:tgtEl>
                                      </p:cBhvr>
                                    </p:cmd>
                                  </p:childTnLst>
                                </p:cTn>
                              </p:par>
                            </p:childTnLst>
                          </p:cTn>
                        </p:par>
                      </p:childTnLst>
                    </p:cTn>
                  </p:par>
                </p:childTnLst>
              </p:cTn>
              <p:nextCondLst>
                <p:cond evt="onClick" delay="0">
                  <p:tgtEl>
                    <p:spTgt spid="5"/>
                  </p:tgtEl>
                </p:cond>
              </p:nextCondLst>
            </p:seq>
            <p:video>
              <p:cMediaNode vol="80000">
                <p:cTn id="37" fill="hold" display="0">
                  <p:stCondLst>
                    <p:cond delay="indefinite"/>
                  </p:stCondLst>
                </p:cTn>
                <p:tgtEl>
                  <p:spTgt spid="6"/>
                </p:tgtEl>
              </p:cMediaNode>
            </p:video>
            <p:seq concurrent="1" nextAc="seek">
              <p:cTn id="38" restart="whenNotActive" fill="hold" evtFilter="cancelBubble" nodeType="interactiveSeq">
                <p:stCondLst>
                  <p:cond evt="onClick" delay="0">
                    <p:tgtEl>
                      <p:spTgt spid="6"/>
                    </p:tgtEl>
                  </p:cond>
                </p:stCondLst>
                <p:endSync evt="end" delay="0">
                  <p:rtn val="all"/>
                </p:endSync>
                <p:childTnLst>
                  <p:par>
                    <p:cTn id="39" fill="hold">
                      <p:stCondLst>
                        <p:cond delay="0"/>
                      </p:stCondLst>
                      <p:childTnLst>
                        <p:par>
                          <p:cTn id="40" fill="hold">
                            <p:stCondLst>
                              <p:cond delay="0"/>
                            </p:stCondLst>
                            <p:childTnLst>
                              <p:par>
                                <p:cTn id="41" presetID="2" presetClass="mediacall" presetSubtype="0" fill="hold" nodeType="clickEffect">
                                  <p:stCondLst>
                                    <p:cond delay="0"/>
                                  </p:stCondLst>
                                  <p:childTnLst>
                                    <p:cmd type="call" cmd="togglePause">
                                      <p:cBhvr>
                                        <p:cTn id="4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CC11-C486-4881-8E43-A5C6140FC9F5}"/>
              </a:ext>
            </a:extLst>
          </p:cNvPr>
          <p:cNvSpPr>
            <a:spLocks noGrp="1"/>
          </p:cNvSpPr>
          <p:nvPr>
            <p:ph type="title"/>
          </p:nvPr>
        </p:nvSpPr>
        <p:spPr>
          <a:xfrm>
            <a:off x="886940" y="816012"/>
            <a:ext cx="9928205" cy="706964"/>
          </a:xfrm>
        </p:spPr>
        <p:txBody>
          <a:bodyPr/>
          <a:lstStyle/>
          <a:p>
            <a:r>
              <a:rPr lang="en-GB" dirty="0"/>
              <a:t>Production Methods Though – ADGD7003</a:t>
            </a:r>
            <a:br>
              <a:rPr lang="en-GB" dirty="0"/>
            </a:br>
            <a:endParaRPr lang="en-GB" sz="2000" dirty="0"/>
          </a:p>
        </p:txBody>
      </p:sp>
      <p:sp>
        <p:nvSpPr>
          <p:cNvPr id="6" name="Content Placeholder 5">
            <a:extLst>
              <a:ext uri="{FF2B5EF4-FFF2-40B4-BE49-F238E27FC236}">
                <a16:creationId xmlns:a16="http://schemas.microsoft.com/office/drawing/2014/main" id="{AE2D83CA-2D30-5345-86C0-EB037368DD11}"/>
              </a:ext>
            </a:extLst>
          </p:cNvPr>
          <p:cNvSpPr>
            <a:spLocks noGrp="1"/>
          </p:cNvSpPr>
          <p:nvPr>
            <p:ph idx="1"/>
          </p:nvPr>
        </p:nvSpPr>
        <p:spPr>
          <a:xfrm>
            <a:off x="1154954" y="1978429"/>
            <a:ext cx="10241592" cy="4671753"/>
          </a:xfrm>
        </p:spPr>
        <p:txBody>
          <a:bodyPr>
            <a:normAutofit/>
          </a:bodyPr>
          <a:lstStyle/>
          <a:p>
            <a:endParaRPr lang="en-US" sz="1400" dirty="0">
              <a:solidFill>
                <a:schemeClr val="tx1"/>
              </a:solidFill>
            </a:endParaRPr>
          </a:p>
          <a:p>
            <a:endParaRPr lang="en-US" sz="1400" dirty="0">
              <a:solidFill>
                <a:schemeClr val="tx1"/>
              </a:solidFill>
            </a:endParaRPr>
          </a:p>
          <a:p>
            <a:r>
              <a:rPr lang="en-US" sz="1400" dirty="0">
                <a:solidFill>
                  <a:schemeClr val="tx1"/>
                </a:solidFill>
                <a:hlinkClick r:id="rId2">
                  <a:extLst>
                    <a:ext uri="{A12FA001-AC4F-418D-AE19-62706E023703}">
                      <ahyp:hlinkClr xmlns:ahyp="http://schemas.microsoft.com/office/drawing/2018/hyperlinkcolor" val="tx"/>
                    </a:ext>
                  </a:extLst>
                </a:hlinkClick>
              </a:rPr>
              <a:t>https://cgifurniture.com/product-animation/</a:t>
            </a:r>
            <a:endParaRPr lang="en-US" sz="1400" dirty="0">
              <a:solidFill>
                <a:schemeClr val="tx1"/>
              </a:solidFill>
            </a:endParaRPr>
          </a:p>
          <a:p>
            <a:r>
              <a:rPr lang="en-US" sz="1400" dirty="0">
                <a:solidFill>
                  <a:schemeClr val="tx1"/>
                </a:solidFill>
                <a:hlinkClick r:id="rId3">
                  <a:extLst>
                    <a:ext uri="{A12FA001-AC4F-418D-AE19-62706E023703}">
                      <ahyp:hlinkClr xmlns:ahyp="http://schemas.microsoft.com/office/drawing/2018/hyperlinkcolor" val="tx"/>
                    </a:ext>
                  </a:extLst>
                </a:hlinkClick>
              </a:rPr>
              <a:t>https://www.fiverr.com/artistsnavel/create-dynamic-and-realistic-3d-product-animation-video?context_referrer=subcategory_listing&amp;ref_ctx_id=c9800af64cff7dad5cb2088065ce462b&amp;pckg_id=1&amp;pos=6&amp;context_type=rating&amp;funnel=c9800af64cff7dad5cb2088065ce462b</a:t>
            </a:r>
            <a:endParaRPr lang="en-US" sz="1400" dirty="0">
              <a:solidFill>
                <a:schemeClr val="tx1"/>
              </a:solidFill>
            </a:endParaRPr>
          </a:p>
          <a:p>
            <a:r>
              <a:rPr lang="en-US" sz="1400" dirty="0">
                <a:solidFill>
                  <a:schemeClr val="tx1"/>
                </a:solidFill>
                <a:hlinkClick r:id="rId4">
                  <a:extLst>
                    <a:ext uri="{A12FA001-AC4F-418D-AE19-62706E023703}">
                      <ahyp:hlinkClr xmlns:ahyp="http://schemas.microsoft.com/office/drawing/2018/hyperlinkcolor" val="tx"/>
                    </a:ext>
                  </a:extLst>
                </a:hlinkClick>
              </a:rPr>
              <a:t>https://www.youtube.com/watch?v=WF4SM8QCDuw</a:t>
            </a:r>
            <a:r>
              <a:rPr lang="en-US" sz="1400" dirty="0">
                <a:solidFill>
                  <a:schemeClr val="tx1"/>
                </a:solidFill>
              </a:rPr>
              <a:t>    -   </a:t>
            </a:r>
            <a:r>
              <a:rPr lang="en-GB" sz="1400" dirty="0">
                <a:solidFill>
                  <a:schemeClr val="tx1"/>
                </a:solidFill>
              </a:rPr>
              <a:t>Adobe Start 3D - Rigging &amp; Animating | Adobe Creative Cloud</a:t>
            </a:r>
          </a:p>
          <a:p>
            <a:r>
              <a:rPr lang="en-US" sz="1400" dirty="0">
                <a:solidFill>
                  <a:schemeClr val="tx1"/>
                </a:solidFill>
                <a:hlinkClick r:id="rId5">
                  <a:extLst>
                    <a:ext uri="{A12FA001-AC4F-418D-AE19-62706E023703}">
                      <ahyp:hlinkClr xmlns:ahyp="http://schemas.microsoft.com/office/drawing/2018/hyperlinkcolor" val="tx"/>
                    </a:ext>
                  </a:extLst>
                </a:hlinkClick>
              </a:rPr>
              <a:t>h</a:t>
            </a:r>
            <a:r>
              <a:rPr lang="en-US" sz="1400" dirty="0">
                <a:solidFill>
                  <a:schemeClr val="tx1"/>
                </a:solidFill>
                <a:hlinkClick r:id="rId5">
                  <a:extLst>
                    <a:ext uri="{A12FA001-AC4F-418D-AE19-62706E023703}">
                      <ahyp:hlinkClr xmlns:ahyp="http://schemas.microsoft.com/office/drawing/2018/hyperlinkcolor" val="tx"/>
                    </a:ext>
                  </a:extLst>
                </a:hlinkClick>
              </a:rPr>
              <a:t>t</a:t>
            </a:r>
            <a:r>
              <a:rPr lang="en-US" sz="1400" dirty="0">
                <a:solidFill>
                  <a:schemeClr val="tx1"/>
                </a:solidFill>
                <a:hlinkClick r:id="rId5">
                  <a:extLst>
                    <a:ext uri="{A12FA001-AC4F-418D-AE19-62706E023703}">
                      <ahyp:hlinkClr xmlns:ahyp="http://schemas.microsoft.com/office/drawing/2018/hyperlinkcolor" val="tx"/>
                    </a:ext>
                  </a:extLst>
                </a:hlinkClick>
              </a:rPr>
              <a:t>tps://www.youtube.com/watch?v=lZPedlX6CMw</a:t>
            </a:r>
            <a:r>
              <a:rPr lang="en-US" sz="1400" dirty="0">
                <a:solidFill>
                  <a:schemeClr val="tx1"/>
                </a:solidFill>
              </a:rPr>
              <a:t> – Blender Tutorial</a:t>
            </a:r>
          </a:p>
          <a:p>
            <a:endParaRPr lang="en-GB" sz="1400" dirty="0">
              <a:solidFill>
                <a:schemeClr val="tx1"/>
              </a:solidFill>
            </a:endParaRPr>
          </a:p>
          <a:p>
            <a:endParaRPr lang="en-US" sz="1400" dirty="0">
              <a:solidFill>
                <a:schemeClr val="tx1"/>
              </a:solidFill>
            </a:endParaRPr>
          </a:p>
        </p:txBody>
      </p:sp>
    </p:spTree>
    <p:extLst>
      <p:ext uri="{BB962C8B-B14F-4D97-AF65-F5344CB8AC3E}">
        <p14:creationId xmlns:p14="http://schemas.microsoft.com/office/powerpoint/2010/main" val="2501823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CC11-C486-4881-8E43-A5C6140FC9F5}"/>
              </a:ext>
            </a:extLst>
          </p:cNvPr>
          <p:cNvSpPr>
            <a:spLocks noGrp="1"/>
          </p:cNvSpPr>
          <p:nvPr>
            <p:ph type="title"/>
          </p:nvPr>
        </p:nvSpPr>
        <p:spPr>
          <a:xfrm>
            <a:off x="886940" y="816012"/>
            <a:ext cx="9928205" cy="706964"/>
          </a:xfrm>
        </p:spPr>
        <p:txBody>
          <a:bodyPr/>
          <a:lstStyle/>
          <a:p>
            <a:r>
              <a:rPr lang="en-GB" dirty="0"/>
              <a:t>Production Methods Though – ADGD7003</a:t>
            </a:r>
            <a:br>
              <a:rPr lang="en-GB" dirty="0"/>
            </a:br>
            <a:endParaRPr lang="en-GB" sz="2000" dirty="0"/>
          </a:p>
        </p:txBody>
      </p:sp>
      <p:sp>
        <p:nvSpPr>
          <p:cNvPr id="6" name="Content Placeholder 5">
            <a:extLst>
              <a:ext uri="{FF2B5EF4-FFF2-40B4-BE49-F238E27FC236}">
                <a16:creationId xmlns:a16="http://schemas.microsoft.com/office/drawing/2014/main" id="{AE2D83CA-2D30-5345-86C0-EB037368DD11}"/>
              </a:ext>
            </a:extLst>
          </p:cNvPr>
          <p:cNvSpPr>
            <a:spLocks noGrp="1"/>
          </p:cNvSpPr>
          <p:nvPr>
            <p:ph idx="1"/>
          </p:nvPr>
        </p:nvSpPr>
        <p:spPr>
          <a:xfrm>
            <a:off x="451792" y="2722036"/>
            <a:ext cx="7390039" cy="3154680"/>
          </a:xfrm>
        </p:spPr>
        <p:txBody>
          <a:bodyPr>
            <a:normAutofit/>
          </a:bodyPr>
          <a:lstStyle/>
          <a:p>
            <a:r>
              <a:rPr lang="en-US" sz="2800" dirty="0"/>
              <a:t>Spend some time </a:t>
            </a:r>
            <a:r>
              <a:rPr lang="en-US" sz="2800" dirty="0" err="1"/>
              <a:t>analysing</a:t>
            </a:r>
            <a:r>
              <a:rPr lang="en-US" sz="2800" dirty="0"/>
              <a:t> your own research and picking a few ideas to discuss next week.</a:t>
            </a:r>
          </a:p>
          <a:p>
            <a:endParaRPr lang="en-US" sz="2800" dirty="0">
              <a:hlinkClick r:id="rId2"/>
            </a:endParaRPr>
          </a:p>
          <a:p>
            <a:r>
              <a:rPr lang="en-US" sz="2800" dirty="0"/>
              <a:t>https://</a:t>
            </a:r>
            <a:r>
              <a:rPr lang="en-US" sz="2800" dirty="0" err="1"/>
              <a:t>padlet.com</a:t>
            </a:r>
            <a:r>
              <a:rPr lang="en-US" sz="2800" dirty="0"/>
              <a:t>/nmasih1/production-methods-though-spdys5yd7lrtio2v</a:t>
            </a:r>
          </a:p>
          <a:p>
            <a:pPr marL="0" indent="0">
              <a:buNone/>
            </a:pPr>
            <a:endParaRPr lang="en-US" sz="2800" dirty="0"/>
          </a:p>
          <a:p>
            <a:endParaRPr lang="en-US" sz="2800" dirty="0"/>
          </a:p>
        </p:txBody>
      </p:sp>
      <p:pic>
        <p:nvPicPr>
          <p:cNvPr id="1026" name="Picture 2" descr="QR code for this padlet">
            <a:extLst>
              <a:ext uri="{FF2B5EF4-FFF2-40B4-BE49-F238E27FC236}">
                <a16:creationId xmlns:a16="http://schemas.microsoft.com/office/drawing/2014/main" id="{A2B5DABA-07C7-E34D-6984-0E49AE6C77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29598" y="2632164"/>
            <a:ext cx="3605349" cy="36053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8993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618</TotalTime>
  <Words>886</Words>
  <Application>Microsoft Macintosh PowerPoint</Application>
  <PresentationFormat>Widescreen</PresentationFormat>
  <Paragraphs>120</Paragraphs>
  <Slides>19</Slides>
  <Notes>0</Notes>
  <HiddenSlides>0</HiddenSlides>
  <MMClips>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Century Gothic</vt:lpstr>
      <vt:lpstr>Wingdings 3</vt:lpstr>
      <vt:lpstr>Ion Boardroom</vt:lpstr>
      <vt:lpstr>Welcome to MA  3D Computer Animation </vt:lpstr>
      <vt:lpstr>Production Methods Though – ADGD7003</vt:lpstr>
      <vt:lpstr>Production Methods Though – ADGD7003 </vt:lpstr>
      <vt:lpstr>Production Methods Though – ADGD7003 </vt:lpstr>
      <vt:lpstr>Production Methods Though – ADGD7003 </vt:lpstr>
      <vt:lpstr>Production Methods Though – ADGD7003 </vt:lpstr>
      <vt:lpstr>Production Methods Though – ADGD7003 </vt:lpstr>
      <vt:lpstr>Production Methods Though – ADGD7003 </vt:lpstr>
      <vt:lpstr>Production Methods Though – ADGD7003 </vt:lpstr>
      <vt:lpstr>Production Methods Though – ADGD7003 </vt:lpstr>
      <vt:lpstr>Production Methods Though – ADGD7003 </vt:lpstr>
      <vt:lpstr>Production Methods Though – ADGD7003 </vt:lpstr>
      <vt:lpstr>Production Methods Though – ADGD7003 </vt:lpstr>
      <vt:lpstr>Production Methods Though – ADGD7003 </vt:lpstr>
      <vt:lpstr>Production Methods Though – ADGD7003 </vt:lpstr>
      <vt:lpstr>PowerPoint Presentation</vt:lpstr>
      <vt:lpstr>PowerPoint Presentation</vt:lpstr>
      <vt:lpstr>Production Methods Though – ADGD7003 </vt:lpstr>
      <vt:lpstr>Production Methods Though – ADGD7003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MA  3D Computer Animation</dc:title>
  <dc:creator>Nabeel Masih</dc:creator>
  <cp:lastModifiedBy>Nabeel Masih</cp:lastModifiedBy>
  <cp:revision>9</cp:revision>
  <dcterms:created xsi:type="dcterms:W3CDTF">2021-09-29T05:48:21Z</dcterms:created>
  <dcterms:modified xsi:type="dcterms:W3CDTF">2023-10-03T21:46:20Z</dcterms:modified>
</cp:coreProperties>
</file>