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png&amp;ehk=oNAkCsMIjBfj12g" ContentType="image/p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383" r:id="rId3"/>
    <p:sldId id="282" r:id="rId4"/>
    <p:sldId id="284" r:id="rId5"/>
    <p:sldId id="384" r:id="rId6"/>
    <p:sldId id="385" r:id="rId7"/>
    <p:sldId id="285" r:id="rId8"/>
    <p:sldId id="287" r:id="rId9"/>
    <p:sldId id="283" r:id="rId10"/>
    <p:sldId id="286" r:id="rId11"/>
    <p:sldId id="386" r:id="rId12"/>
    <p:sldId id="379" r:id="rId13"/>
    <p:sldId id="305" r:id="rId14"/>
    <p:sldId id="38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yne Morgan" initials="JEM" lastIdx="1" clrIdx="0">
    <p:extLst>
      <p:ext uri="{19B8F6BF-5375-455C-9EA6-DF929625EA0E}">
        <p15:presenceInfo xmlns:p15="http://schemas.microsoft.com/office/powerpoint/2012/main" userId="Jayne Morgan" providerId="None"/>
      </p:ext>
    </p:extLst>
  </p:cmAuthor>
  <p:cmAuthor id="2" name="Jayne Morgan" initials="JM" lastIdx="3" clrIdx="1">
    <p:extLst>
      <p:ext uri="{19B8F6BF-5375-455C-9EA6-DF929625EA0E}">
        <p15:presenceInfo xmlns:p15="http://schemas.microsoft.com/office/powerpoint/2012/main" userId="S-1-5-21-809251214-2178901256-4152538893-2660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D0FA"/>
    <a:srgbClr val="32C4C8"/>
    <a:srgbClr val="7093D2"/>
    <a:srgbClr val="BCEDEE"/>
    <a:srgbClr val="FAF6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13" autoAdjust="0"/>
    <p:restoredTop sz="56642" autoAdjust="0"/>
  </p:normalViewPr>
  <p:slideViewPr>
    <p:cSldViewPr snapToGrid="0">
      <p:cViewPr varScale="1">
        <p:scale>
          <a:sx n="51" d="100"/>
          <a:sy n="51" d="100"/>
        </p:scale>
        <p:origin x="136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18-09-17T15:44:18.391" idx="1">
    <p:pos x="10" y="10"/>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02DEF8-CECB-4C2C-AC33-52F5F5E6B36F}" type="datetimeFigureOut">
              <a:rPr lang="en-GB" smtClean="0"/>
              <a:t>25/09/2018</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0653A3-662A-41C5-8F4F-41B335F13A5A}" type="slidenum">
              <a:rPr lang="en-GB" smtClean="0"/>
              <a:t>‹#›</a:t>
            </a:fld>
            <a:endParaRPr lang="en-GB" dirty="0"/>
          </a:p>
        </p:txBody>
      </p:sp>
    </p:spTree>
    <p:extLst>
      <p:ext uri="{BB962C8B-B14F-4D97-AF65-F5344CB8AC3E}">
        <p14:creationId xmlns:p14="http://schemas.microsoft.com/office/powerpoint/2010/main" val="180877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Complete register</a:t>
            </a:r>
          </a:p>
        </p:txBody>
      </p:sp>
      <p:sp>
        <p:nvSpPr>
          <p:cNvPr id="4" name="Slide Number Placeholder 3"/>
          <p:cNvSpPr>
            <a:spLocks noGrp="1"/>
          </p:cNvSpPr>
          <p:nvPr>
            <p:ph type="sldNum" sz="quarter" idx="10"/>
          </p:nvPr>
        </p:nvSpPr>
        <p:spPr/>
        <p:txBody>
          <a:bodyPr/>
          <a:lstStyle/>
          <a:p>
            <a:fld id="{7A0653A3-662A-41C5-8F4F-41B335F13A5A}" type="slidenum">
              <a:rPr lang="en-GB" smtClean="0"/>
              <a:t>1</a:t>
            </a:fld>
            <a:endParaRPr lang="en-GB" dirty="0"/>
          </a:p>
        </p:txBody>
      </p:sp>
    </p:spTree>
    <p:extLst>
      <p:ext uri="{BB962C8B-B14F-4D97-AF65-F5344CB8AC3E}">
        <p14:creationId xmlns:p14="http://schemas.microsoft.com/office/powerpoint/2010/main" val="16636999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dirty="0" smtClean="0">
                <a:solidFill>
                  <a:schemeClr val="tx1"/>
                </a:solidFill>
                <a:effectLst/>
                <a:latin typeface="+mn-lt"/>
                <a:ea typeface="+mn-ea"/>
                <a:cs typeface="+mn-cs"/>
              </a:rPr>
              <a:t>Activity: revisiting the directed study task</a:t>
            </a:r>
            <a:endParaRPr lang="en-GB" sz="1200" b="1"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In groups, write 3 things they learnt from the Neil Mercer slide show &amp; make a list of as many of the learning activities as they could think of.</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Explain that we will be using what they learnt later today and in the coming weeks</a:t>
            </a:r>
            <a:r>
              <a:rPr lang="en-GB" sz="1200" b="0" i="1" u="none" strike="noStrike" kern="1200" dirty="0">
                <a:solidFill>
                  <a:schemeClr val="tx1"/>
                </a:solidFill>
                <a:effectLst/>
                <a:latin typeface="+mn-lt"/>
                <a:ea typeface="+mn-ea"/>
                <a:cs typeface="+mn-cs"/>
              </a:rPr>
              <a:t>………. but now we are going to look at today’s focus…..</a:t>
            </a:r>
          </a:p>
          <a:p>
            <a:endParaRPr lang="en-GB" sz="1200" b="0" i="1"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GB" sz="1200" b="1" i="0" u="none" strike="noStrike" kern="1200" dirty="0">
              <a:solidFill>
                <a:schemeClr val="tx1"/>
              </a:solidFill>
              <a:effectLst/>
              <a:latin typeface="+mn-lt"/>
              <a:ea typeface="+mn-ea"/>
              <a:cs typeface="+mn-cs"/>
            </a:endParaRPr>
          </a:p>
          <a:p>
            <a:r>
              <a:rPr lang="en-GB" sz="1200" b="1" i="0" u="none" strike="noStrike" kern="1200" dirty="0">
                <a:solidFill>
                  <a:schemeClr val="tx1"/>
                </a:solidFill>
                <a:effectLst/>
                <a:latin typeface="+mn-lt"/>
                <a:ea typeface="+mn-ea"/>
                <a:cs typeface="+mn-cs"/>
              </a:rPr>
              <a:t>Notes</a:t>
            </a:r>
          </a:p>
          <a:p>
            <a:r>
              <a:rPr lang="en-GB" sz="1200" b="1" i="0" u="none" strike="noStrike" kern="1200" dirty="0">
                <a:solidFill>
                  <a:schemeClr val="tx1"/>
                </a:solidFill>
                <a:effectLst/>
                <a:latin typeface="+mn-lt"/>
                <a:ea typeface="+mn-ea"/>
                <a:cs typeface="+mn-cs"/>
              </a:rPr>
              <a:t>Dialogic</a:t>
            </a:r>
            <a:r>
              <a:rPr lang="en-GB" sz="1200" b="0" i="0" u="none" strike="noStrike" kern="1200" dirty="0">
                <a:solidFill>
                  <a:schemeClr val="tx1"/>
                </a:solidFill>
                <a:effectLst/>
                <a:latin typeface="+mn-lt"/>
                <a:ea typeface="+mn-ea"/>
                <a:cs typeface="+mn-cs"/>
              </a:rPr>
              <a:t> means relates to or is characterized by dialogue and its use. A dialogic is communication presented in the form of dialogue. Dialogic processes refer to implied meaning in words uttered by a speaker and interpreted by a listener. Dialogic works carry on a continual dialogue that includes interaction with previous information presented. </a:t>
            </a:r>
          </a:p>
          <a:p>
            <a:r>
              <a:rPr lang="en-GB" sz="1200" b="1" i="0" u="none" strike="noStrike" kern="1200" dirty="0">
                <a:solidFill>
                  <a:schemeClr val="tx1"/>
                </a:solidFill>
                <a:effectLst/>
                <a:latin typeface="+mn-lt"/>
                <a:ea typeface="+mn-ea"/>
                <a:cs typeface="+mn-cs"/>
              </a:rPr>
              <a:t>Dialogic pedagogy</a:t>
            </a:r>
            <a:r>
              <a:rPr lang="en-GB" sz="1200" b="0" i="0" u="none" strike="noStrike" kern="1200" dirty="0">
                <a:solidFill>
                  <a:schemeClr val="tx1"/>
                </a:solidFill>
                <a:effectLst/>
                <a:latin typeface="+mn-lt"/>
                <a:ea typeface="+mn-ea"/>
                <a:cs typeface="+mn-cs"/>
              </a:rPr>
              <a:t> is a term used by a growing number of scholars, practitioners and policy-makers to describe learning processes in which teacher and pupils critically interrogate the topic of study, express and listen to multiple voices and points of view, and create respectful and equitable classroom relations.</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A980931F-DD2E-4749-8625-BBDB359BF6BD}" type="slidenum">
              <a:rPr lang="en-GB" smtClean="0"/>
              <a:t>2</a:t>
            </a:fld>
            <a:endParaRPr lang="en-GB" dirty="0"/>
          </a:p>
        </p:txBody>
      </p:sp>
    </p:spTree>
    <p:extLst>
      <p:ext uri="{BB962C8B-B14F-4D97-AF65-F5344CB8AC3E}">
        <p14:creationId xmlns:p14="http://schemas.microsoft.com/office/powerpoint/2010/main" val="3557515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Today’s </a:t>
            </a:r>
            <a:r>
              <a:rPr lang="en-GB" dirty="0"/>
              <a:t>focus is children’s literature. We are going to look at existing literature. We are going to think </a:t>
            </a:r>
            <a:r>
              <a:rPr lang="en-GB" dirty="0" smtClean="0"/>
              <a:t>about</a:t>
            </a:r>
            <a:r>
              <a:rPr lang="en-GB" baseline="0" dirty="0" smtClean="0"/>
              <a:t> how it can</a:t>
            </a:r>
            <a:r>
              <a:rPr lang="en-GB" dirty="0" smtClean="0"/>
              <a:t> </a:t>
            </a:r>
            <a:r>
              <a:rPr lang="en-GB" dirty="0"/>
              <a:t>be used and why we should read to children. We are also going to look at how to tell stories and how to use them to develop children’s literacy and thinking skills in the classroom.</a:t>
            </a:r>
          </a:p>
        </p:txBody>
      </p:sp>
      <p:sp>
        <p:nvSpPr>
          <p:cNvPr id="4" name="Slide Number Placeholder 3"/>
          <p:cNvSpPr>
            <a:spLocks noGrp="1"/>
          </p:cNvSpPr>
          <p:nvPr>
            <p:ph type="sldNum" sz="quarter" idx="10"/>
          </p:nvPr>
        </p:nvSpPr>
        <p:spPr/>
        <p:txBody>
          <a:bodyPr/>
          <a:lstStyle/>
          <a:p>
            <a:fld id="{7A0653A3-662A-41C5-8F4F-41B335F13A5A}" type="slidenum">
              <a:rPr lang="en-GB" smtClean="0"/>
              <a:t>3</a:t>
            </a:fld>
            <a:endParaRPr lang="en-GB" dirty="0"/>
          </a:p>
        </p:txBody>
      </p:sp>
    </p:spTree>
    <p:extLst>
      <p:ext uri="{BB962C8B-B14F-4D97-AF65-F5344CB8AC3E}">
        <p14:creationId xmlns:p14="http://schemas.microsoft.com/office/powerpoint/2010/main" val="12245642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Activity</a:t>
            </a:r>
          </a:p>
          <a:p>
            <a:r>
              <a:rPr lang="en-GB" dirty="0" smtClean="0"/>
              <a:t>Pose </a:t>
            </a:r>
            <a:r>
              <a:rPr lang="en-GB" dirty="0"/>
              <a:t>the question and get some responses.</a:t>
            </a:r>
          </a:p>
          <a:p>
            <a:endParaRPr lang="en-GB" dirty="0"/>
          </a:p>
          <a:p>
            <a:r>
              <a:rPr lang="en-GB" dirty="0"/>
              <a:t>This is a slide that will be read, but each point can be expanded upon. This is especially true of the last point, “window on the world”, and reference can be made to Spufford’s book “The Child that Books Made”.</a:t>
            </a:r>
          </a:p>
        </p:txBody>
      </p:sp>
      <p:sp>
        <p:nvSpPr>
          <p:cNvPr id="4" name="Slide Number Placeholder 3"/>
          <p:cNvSpPr>
            <a:spLocks noGrp="1"/>
          </p:cNvSpPr>
          <p:nvPr>
            <p:ph type="sldNum" sz="quarter" idx="10"/>
          </p:nvPr>
        </p:nvSpPr>
        <p:spPr/>
        <p:txBody>
          <a:bodyPr/>
          <a:lstStyle/>
          <a:p>
            <a:fld id="{7A0653A3-662A-41C5-8F4F-41B335F13A5A}" type="slidenum">
              <a:rPr lang="en-GB" smtClean="0"/>
              <a:t>4</a:t>
            </a:fld>
            <a:endParaRPr lang="en-GB" dirty="0"/>
          </a:p>
        </p:txBody>
      </p:sp>
    </p:spTree>
    <p:extLst>
      <p:ext uri="{BB962C8B-B14F-4D97-AF65-F5344CB8AC3E}">
        <p14:creationId xmlns:p14="http://schemas.microsoft.com/office/powerpoint/2010/main" val="11844464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point of this slide is to encourage students to read as much as possible</a:t>
            </a:r>
            <a:r>
              <a:rPr lang="en-GB" dirty="0" smtClean="0"/>
              <a:t>.</a:t>
            </a:r>
          </a:p>
          <a:p>
            <a:endParaRPr lang="en-GB" dirty="0" smtClean="0"/>
          </a:p>
          <a:p>
            <a:r>
              <a:rPr lang="en-GB" b="1" dirty="0" smtClean="0"/>
              <a:t>Activity</a:t>
            </a:r>
            <a:r>
              <a:rPr lang="en-GB" dirty="0" smtClean="0"/>
              <a:t>: quick</a:t>
            </a:r>
            <a:r>
              <a:rPr lang="en-GB" baseline="0" dirty="0" smtClean="0"/>
              <a:t> quiz</a:t>
            </a:r>
          </a:p>
          <a:p>
            <a:endParaRPr lang="en-GB" baseline="0" dirty="0" smtClean="0"/>
          </a:p>
          <a:p>
            <a:endParaRPr lang="en-GB" dirty="0"/>
          </a:p>
          <a:p>
            <a:pPr marL="171450" indent="-171450">
              <a:buFont typeface="Arial" panose="020B0604020202020204" pitchFamily="34" charset="0"/>
              <a:buChar char="•"/>
            </a:pPr>
            <a:r>
              <a:rPr lang="en-GB" dirty="0"/>
              <a:t>Jacqueline Wilson</a:t>
            </a:r>
          </a:p>
          <a:p>
            <a:pPr marL="171450" indent="-171450">
              <a:buFont typeface="Arial" panose="020B0604020202020204" pitchFamily="34" charset="0"/>
              <a:buChar char="•"/>
            </a:pPr>
            <a:r>
              <a:rPr lang="en-GB" dirty="0"/>
              <a:t>Julia Donaldson</a:t>
            </a:r>
          </a:p>
          <a:p>
            <a:pPr marL="171450" indent="-171450">
              <a:buFont typeface="Arial" panose="020B0604020202020204" pitchFamily="34" charset="0"/>
              <a:buChar char="•"/>
            </a:pPr>
            <a:r>
              <a:rPr lang="en-GB" dirty="0"/>
              <a:t>JK Rowling</a:t>
            </a:r>
          </a:p>
          <a:p>
            <a:pPr marL="171450" indent="-171450">
              <a:buFont typeface="Arial" panose="020B0604020202020204" pitchFamily="34" charset="0"/>
              <a:buChar char="•"/>
            </a:pPr>
            <a:r>
              <a:rPr lang="en-GB" dirty="0"/>
              <a:t>Eric Carle</a:t>
            </a:r>
          </a:p>
          <a:p>
            <a:pPr marL="171450" indent="-171450">
              <a:buFont typeface="Arial" panose="020B0604020202020204" pitchFamily="34" charset="0"/>
              <a:buChar char="•"/>
            </a:pPr>
            <a:r>
              <a:rPr lang="en-GB" dirty="0"/>
              <a:t>Michael Morpurgo</a:t>
            </a:r>
          </a:p>
          <a:p>
            <a:endParaRPr lang="en-GB" dirty="0"/>
          </a:p>
          <a:p>
            <a:r>
              <a:rPr lang="en-GB" dirty="0"/>
              <a:t>Ask what they are reading at the moment?!</a:t>
            </a:r>
          </a:p>
        </p:txBody>
      </p:sp>
      <p:sp>
        <p:nvSpPr>
          <p:cNvPr id="4" name="Slide Number Placeholder 3"/>
          <p:cNvSpPr>
            <a:spLocks noGrp="1"/>
          </p:cNvSpPr>
          <p:nvPr>
            <p:ph type="sldNum" sz="quarter" idx="10"/>
          </p:nvPr>
        </p:nvSpPr>
        <p:spPr/>
        <p:txBody>
          <a:bodyPr/>
          <a:lstStyle/>
          <a:p>
            <a:fld id="{7A0653A3-662A-41C5-8F4F-41B335F13A5A}" type="slidenum">
              <a:rPr lang="en-GB" smtClean="0"/>
              <a:t>5</a:t>
            </a:fld>
            <a:endParaRPr lang="en-GB" dirty="0"/>
          </a:p>
        </p:txBody>
      </p:sp>
    </p:spTree>
    <p:extLst>
      <p:ext uri="{BB962C8B-B14F-4D97-AF65-F5344CB8AC3E}">
        <p14:creationId xmlns:p14="http://schemas.microsoft.com/office/powerpoint/2010/main" val="10758269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Story telling is one of the oldest ways of communicating ideas;</a:t>
            </a:r>
          </a:p>
          <a:p>
            <a:r>
              <a:rPr lang="en-GB" dirty="0"/>
              <a:t>Traditional tales in particular have an important role in our collective consciousness;</a:t>
            </a:r>
          </a:p>
          <a:p>
            <a:r>
              <a:rPr lang="en-GB" dirty="0"/>
              <a:t>Learners will often relate their own life and experiences to a story;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Story telling allows for opportunities to express thoughts and possible anxieties;</a:t>
            </a:r>
          </a:p>
          <a:p>
            <a:pPr marL="0" indent="0">
              <a:buNone/>
            </a:pPr>
            <a:r>
              <a:rPr lang="en-GB" altLang="en-US" dirty="0"/>
              <a:t>Sharing books with children across the primary age range is strongly related to language growth;</a:t>
            </a:r>
          </a:p>
          <a:p>
            <a:pPr marL="0" indent="0">
              <a:buNone/>
            </a:pPr>
            <a:endParaRPr lang="en-GB" altLang="en-US"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i="1" dirty="0">
                <a:solidFill>
                  <a:schemeClr val="accent1">
                    <a:lumMod val="75000"/>
                  </a:schemeClr>
                </a:solidFill>
              </a:rPr>
              <a:t>“Reading a book aloud, explaining vocabulary at each reading means that ‘children can acquire  8-12 word meanings per week at school which is enough to maintain average vocabulary gains” (Biemiller, 2007)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t>Bruner refers to story telling as the way in which we translate our understanding of what is happening internally, externally;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AND stories are a great stimulus  for all kinds of learning in the classroom!</a:t>
            </a:r>
          </a:p>
          <a:p>
            <a:endParaRPr lang="en-GB" dirty="0"/>
          </a:p>
          <a:p>
            <a:endParaRPr lang="en-GB" dirty="0"/>
          </a:p>
        </p:txBody>
      </p:sp>
      <p:sp>
        <p:nvSpPr>
          <p:cNvPr id="4" name="Slide Number Placeholder 3"/>
          <p:cNvSpPr>
            <a:spLocks noGrp="1"/>
          </p:cNvSpPr>
          <p:nvPr>
            <p:ph type="sldNum" sz="quarter" idx="10"/>
          </p:nvPr>
        </p:nvSpPr>
        <p:spPr/>
        <p:txBody>
          <a:bodyPr/>
          <a:lstStyle/>
          <a:p>
            <a:fld id="{7A0653A3-662A-41C5-8F4F-41B335F13A5A}" type="slidenum">
              <a:rPr lang="en-GB" smtClean="0"/>
              <a:t>6</a:t>
            </a:fld>
            <a:endParaRPr lang="en-GB" dirty="0"/>
          </a:p>
        </p:txBody>
      </p:sp>
    </p:spTree>
    <p:extLst>
      <p:ext uri="{BB962C8B-B14F-4D97-AF65-F5344CB8AC3E}">
        <p14:creationId xmlns:p14="http://schemas.microsoft.com/office/powerpoint/2010/main" val="6160206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Activity: </a:t>
            </a:r>
            <a:r>
              <a:rPr lang="en-GB" b="0" dirty="0"/>
              <a:t>watch video and makes notes;</a:t>
            </a:r>
          </a:p>
          <a:p>
            <a:r>
              <a:rPr lang="en-GB" b="0" dirty="0"/>
              <a:t>Each group to make a list of characteristics</a:t>
            </a:r>
            <a:r>
              <a:rPr lang="en-GB" b="0" dirty="0" smtClean="0"/>
              <a:t>;</a:t>
            </a:r>
          </a:p>
          <a:p>
            <a:endParaRPr lang="en-GB" b="0" dirty="0" smtClean="0"/>
          </a:p>
          <a:p>
            <a:r>
              <a:rPr lang="en-US" sz="1200" b="1" kern="1200" dirty="0" smtClean="0">
                <a:solidFill>
                  <a:schemeClr val="tx1"/>
                </a:solidFill>
                <a:effectLst/>
                <a:latin typeface="+mn-lt"/>
                <a:ea typeface="+mn-ea"/>
                <a:cs typeface="+mn-cs"/>
              </a:rPr>
              <a:t>Personalization: </a:t>
            </a:r>
            <a:r>
              <a:rPr lang="en-US" sz="1200" kern="1200" dirty="0" smtClean="0">
                <a:solidFill>
                  <a:schemeClr val="tx1"/>
                </a:solidFill>
                <a:effectLst/>
                <a:latin typeface="+mn-lt"/>
                <a:ea typeface="+mn-ea"/>
                <a:cs typeface="+mn-cs"/>
              </a:rPr>
              <a:t>Tell the pupils how you feel about the story.</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Sharing enjoyment: </a:t>
            </a:r>
            <a:r>
              <a:rPr lang="en-US" sz="1200" kern="1200" dirty="0" smtClean="0">
                <a:solidFill>
                  <a:schemeClr val="tx1"/>
                </a:solidFill>
                <a:effectLst/>
                <a:latin typeface="+mn-lt"/>
                <a:ea typeface="+mn-ea"/>
                <a:cs typeface="+mn-cs"/>
              </a:rPr>
              <a:t>Tell the pupils why you enjoy the story and show them that you enjoy the story.</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Scene setting: </a:t>
            </a:r>
            <a:r>
              <a:rPr lang="en-US" sz="1200" kern="1200" dirty="0" smtClean="0">
                <a:solidFill>
                  <a:schemeClr val="tx1"/>
                </a:solidFill>
                <a:effectLst/>
                <a:latin typeface="+mn-lt"/>
                <a:ea typeface="+mn-ea"/>
                <a:cs typeface="+mn-cs"/>
              </a:rPr>
              <a:t>Talk about what might have happened before the story begins, or the place, or the people.</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Body language: </a:t>
            </a:r>
            <a:r>
              <a:rPr lang="en-US" sz="1200" kern="1200" dirty="0" smtClean="0">
                <a:solidFill>
                  <a:schemeClr val="tx1"/>
                </a:solidFill>
                <a:effectLst/>
                <a:latin typeface="+mn-lt"/>
                <a:ea typeface="+mn-ea"/>
                <a:cs typeface="+mn-cs"/>
              </a:rPr>
              <a:t>Use your body to help you tell the story by explaining the meaning of words through gesture, showing characters’ feelings by changing you posture, and so on.</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Facial expression: </a:t>
            </a:r>
            <a:r>
              <a:rPr lang="en-US" sz="1200" kern="1200" dirty="0" smtClean="0">
                <a:solidFill>
                  <a:schemeClr val="tx1"/>
                </a:solidFill>
                <a:effectLst/>
                <a:latin typeface="+mn-lt"/>
                <a:ea typeface="+mn-ea"/>
                <a:cs typeface="+mn-cs"/>
              </a:rPr>
              <a:t>Look scared, happy, sad in accordance with the story, or express a character’s feelings through expression.</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Voice tone and volume: </a:t>
            </a:r>
            <a:r>
              <a:rPr lang="en-US" sz="1200" kern="1200" dirty="0" smtClean="0">
                <a:solidFill>
                  <a:schemeClr val="tx1"/>
                </a:solidFill>
                <a:effectLst/>
                <a:latin typeface="+mn-lt"/>
                <a:ea typeface="+mn-ea"/>
                <a:cs typeface="+mn-cs"/>
              </a:rPr>
              <a:t>Use an angry voice, or a happy voice and so on: varying the volume to gain attention and add expression and interest.</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Changes of pace: </a:t>
            </a:r>
            <a:r>
              <a:rPr lang="en-US" sz="1200" kern="1200" dirty="0" smtClean="0">
                <a:solidFill>
                  <a:schemeClr val="tx1"/>
                </a:solidFill>
                <a:effectLst/>
                <a:latin typeface="+mn-lt"/>
                <a:ea typeface="+mn-ea"/>
                <a:cs typeface="+mn-cs"/>
              </a:rPr>
              <a:t>The story will dictate this to some extent; if it moves quickly, for instance, you can increase the pace at which you are telling the story.</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Vocal expression: </a:t>
            </a:r>
            <a:r>
              <a:rPr lang="en-US" sz="1200" kern="1200" dirty="0" smtClean="0">
                <a:solidFill>
                  <a:schemeClr val="tx1"/>
                </a:solidFill>
                <a:effectLst/>
                <a:latin typeface="+mn-lt"/>
                <a:ea typeface="+mn-ea"/>
                <a:cs typeface="+mn-cs"/>
              </a:rPr>
              <a:t>This can make a huge difference to children’s understanding of the text, and their enjoyment too. Think about the meaning of each word, or phrase, and how you can convey that meaning.</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Anticipation:</a:t>
            </a:r>
            <a:r>
              <a:rPr lang="en-US" sz="1200" kern="1200" dirty="0" smtClean="0">
                <a:solidFill>
                  <a:schemeClr val="tx1"/>
                </a:solidFill>
                <a:effectLst/>
                <a:latin typeface="+mn-lt"/>
                <a:ea typeface="+mn-ea"/>
                <a:cs typeface="+mn-cs"/>
              </a:rPr>
              <a:t> Make it exciting, think about the way you turn the pages over.</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Prediction: </a:t>
            </a:r>
            <a:r>
              <a:rPr lang="en-US" sz="1200" kern="1200" dirty="0" smtClean="0">
                <a:solidFill>
                  <a:schemeClr val="tx1"/>
                </a:solidFill>
                <a:effectLst/>
                <a:latin typeface="+mn-lt"/>
                <a:ea typeface="+mn-ea"/>
                <a:cs typeface="+mn-cs"/>
              </a:rPr>
              <a:t>Get the pupils to think about what might happen during the next part of the story.</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Props: </a:t>
            </a:r>
            <a:r>
              <a:rPr lang="en-US" sz="1200" kern="1200" dirty="0" smtClean="0">
                <a:solidFill>
                  <a:schemeClr val="tx1"/>
                </a:solidFill>
                <a:effectLst/>
                <a:latin typeface="+mn-lt"/>
                <a:ea typeface="+mn-ea"/>
                <a:cs typeface="+mn-cs"/>
              </a:rPr>
              <a:t>If a particular object is mentioned in a story it may be worth getting hold of a similar object to use as you tell the story.  </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Familiarity with the story:</a:t>
            </a:r>
            <a:r>
              <a:rPr lang="en-US" sz="1200" kern="1200" dirty="0" smtClean="0">
                <a:solidFill>
                  <a:schemeClr val="tx1"/>
                </a:solidFill>
                <a:effectLst/>
                <a:latin typeface="+mn-lt"/>
                <a:ea typeface="+mn-ea"/>
                <a:cs typeface="+mn-cs"/>
              </a:rPr>
              <a:t> You need to have gone through the story before you start reading.</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Using illustrations: </a:t>
            </a:r>
            <a:r>
              <a:rPr lang="en-US" sz="1200" kern="1200" dirty="0" smtClean="0">
                <a:solidFill>
                  <a:schemeClr val="tx1"/>
                </a:solidFill>
                <a:effectLst/>
                <a:latin typeface="+mn-lt"/>
                <a:ea typeface="+mn-ea"/>
                <a:cs typeface="+mn-cs"/>
              </a:rPr>
              <a:t>Good quality children’s books usually have excellent illustrations which help tell the story. Draw pupils’ attention to this because it will help them understand, make the words more memorable and increase their enjoyment of the story.</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Sound effects: </a:t>
            </a:r>
            <a:r>
              <a:rPr lang="en-US" sz="1200" kern="1200" dirty="0" smtClean="0">
                <a:solidFill>
                  <a:schemeClr val="tx1"/>
                </a:solidFill>
                <a:effectLst/>
                <a:latin typeface="+mn-lt"/>
                <a:ea typeface="+mn-ea"/>
                <a:cs typeface="+mn-cs"/>
              </a:rPr>
              <a:t>You can make these yourself and get the children to join in.</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Actions: </a:t>
            </a:r>
            <a:r>
              <a:rPr lang="en-US" sz="1200" kern="1200" dirty="0" smtClean="0">
                <a:solidFill>
                  <a:schemeClr val="tx1"/>
                </a:solidFill>
                <a:effectLst/>
                <a:latin typeface="+mn-lt"/>
                <a:ea typeface="+mn-ea"/>
                <a:cs typeface="+mn-cs"/>
              </a:rPr>
              <a:t>This makes the story more memorable for the children and reinforces the meaning of words.</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Ad-libbing: </a:t>
            </a:r>
            <a:r>
              <a:rPr lang="en-US" sz="1200" kern="1200" dirty="0" smtClean="0">
                <a:solidFill>
                  <a:schemeClr val="tx1"/>
                </a:solidFill>
                <a:effectLst/>
                <a:latin typeface="+mn-lt"/>
                <a:ea typeface="+mn-ea"/>
                <a:cs typeface="+mn-cs"/>
              </a:rPr>
              <a:t>You can add bits to the story, if you wish. Don’t be afraid to change the words either if you think your pupils will find the vocabulary too hard.</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Character development: </a:t>
            </a:r>
            <a:r>
              <a:rPr lang="en-US" sz="1200" kern="1200" dirty="0" smtClean="0">
                <a:solidFill>
                  <a:schemeClr val="tx1"/>
                </a:solidFill>
                <a:effectLst/>
                <a:latin typeface="+mn-lt"/>
                <a:ea typeface="+mn-ea"/>
                <a:cs typeface="+mn-cs"/>
              </a:rPr>
              <a:t>This is worth doing because it’s important that pupils can identify how characters are different and how they develop during a story. The easiest way to develop characters is by using a different voice when the characters are talking.</a:t>
            </a:r>
            <a:endParaRPr lang="en-GB" sz="1200" kern="1200" dirty="0" smtClean="0">
              <a:solidFill>
                <a:schemeClr val="tx1"/>
              </a:solidFill>
              <a:effectLst/>
              <a:latin typeface="+mn-lt"/>
              <a:ea typeface="+mn-ea"/>
              <a:cs typeface="+mn-cs"/>
            </a:endParaRPr>
          </a:p>
          <a:p>
            <a:endParaRPr lang="en-GB" b="0" dirty="0"/>
          </a:p>
          <a:p>
            <a:endParaRPr lang="en-GB" dirty="0"/>
          </a:p>
        </p:txBody>
      </p:sp>
      <p:sp>
        <p:nvSpPr>
          <p:cNvPr id="4" name="Slide Number Placeholder 3"/>
          <p:cNvSpPr>
            <a:spLocks noGrp="1"/>
          </p:cNvSpPr>
          <p:nvPr>
            <p:ph type="sldNum" sz="quarter" idx="10"/>
          </p:nvPr>
        </p:nvSpPr>
        <p:spPr/>
        <p:txBody>
          <a:bodyPr/>
          <a:lstStyle/>
          <a:p>
            <a:fld id="{7A0653A3-662A-41C5-8F4F-41B335F13A5A}" type="slidenum">
              <a:rPr lang="en-GB" smtClean="0"/>
              <a:t>7</a:t>
            </a:fld>
            <a:endParaRPr lang="en-GB" dirty="0"/>
          </a:p>
        </p:txBody>
      </p:sp>
    </p:spTree>
    <p:extLst>
      <p:ext uri="{BB962C8B-B14F-4D97-AF65-F5344CB8AC3E}">
        <p14:creationId xmlns:p14="http://schemas.microsoft.com/office/powerpoint/2010/main" val="5255016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Activity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Students to have a go at storytelling to each other and to the whole group. Exact arrangements will depend on numbers and books brought</a:t>
            </a:r>
          </a:p>
          <a:p>
            <a:endParaRPr lang="en-GB" dirty="0"/>
          </a:p>
        </p:txBody>
      </p:sp>
      <p:sp>
        <p:nvSpPr>
          <p:cNvPr id="4" name="Slide Number Placeholder 3"/>
          <p:cNvSpPr>
            <a:spLocks noGrp="1"/>
          </p:cNvSpPr>
          <p:nvPr>
            <p:ph type="sldNum" sz="quarter" idx="10"/>
          </p:nvPr>
        </p:nvSpPr>
        <p:spPr/>
        <p:txBody>
          <a:bodyPr/>
          <a:lstStyle/>
          <a:p>
            <a:fld id="{7A0653A3-662A-41C5-8F4F-41B335F13A5A}" type="slidenum">
              <a:rPr lang="en-GB" smtClean="0"/>
              <a:t>8</a:t>
            </a:fld>
            <a:endParaRPr lang="en-GB" dirty="0"/>
          </a:p>
        </p:txBody>
      </p:sp>
    </p:spTree>
    <p:extLst>
      <p:ext uri="{BB962C8B-B14F-4D97-AF65-F5344CB8AC3E}">
        <p14:creationId xmlns:p14="http://schemas.microsoft.com/office/powerpoint/2010/main" val="2587986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Activity</a:t>
            </a:r>
          </a:p>
          <a:p>
            <a:r>
              <a:rPr lang="en-GB" dirty="0" smtClean="0"/>
              <a:t>Students to discuss this in groups</a:t>
            </a:r>
            <a:endParaRPr lang="en-GB" dirty="0"/>
          </a:p>
        </p:txBody>
      </p:sp>
      <p:sp>
        <p:nvSpPr>
          <p:cNvPr id="4" name="Slide Number Placeholder 3"/>
          <p:cNvSpPr>
            <a:spLocks noGrp="1"/>
          </p:cNvSpPr>
          <p:nvPr>
            <p:ph type="sldNum" sz="quarter" idx="10"/>
          </p:nvPr>
        </p:nvSpPr>
        <p:spPr/>
        <p:txBody>
          <a:bodyPr/>
          <a:lstStyle/>
          <a:p>
            <a:fld id="{7A0653A3-662A-41C5-8F4F-41B335F13A5A}" type="slidenum">
              <a:rPr lang="en-GB" smtClean="0"/>
              <a:t>9</a:t>
            </a:fld>
            <a:endParaRPr lang="en-GB" dirty="0"/>
          </a:p>
        </p:txBody>
      </p:sp>
    </p:spTree>
    <p:extLst>
      <p:ext uri="{BB962C8B-B14F-4D97-AF65-F5344CB8AC3E}">
        <p14:creationId xmlns:p14="http://schemas.microsoft.com/office/powerpoint/2010/main" val="14121550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smtClean="0"/>
              <a:t>First,</a:t>
            </a:r>
            <a:r>
              <a:rPr lang="en-GB" b="0" baseline="0" dirty="0" smtClean="0"/>
              <a:t> simply remind students about these different sources of stories that they may choose to use.</a:t>
            </a:r>
          </a:p>
          <a:p>
            <a:endParaRPr lang="en-GB" b="1" baseline="0" dirty="0" smtClean="0"/>
          </a:p>
          <a:p>
            <a:endParaRPr lang="en-GB" dirty="0"/>
          </a:p>
          <a:p>
            <a:r>
              <a:rPr lang="en-GB" b="1" dirty="0"/>
              <a:t>Notes</a:t>
            </a:r>
          </a:p>
          <a:p>
            <a:r>
              <a:rPr lang="en-GB" dirty="0"/>
              <a:t>A myth: traditional story, especially one concerning the early history of a people or explaining a natural or social phenomenon, and typically involving supernatural beings or events;</a:t>
            </a:r>
          </a:p>
          <a:p>
            <a:endParaRPr lang="en-GB" dirty="0"/>
          </a:p>
          <a:p>
            <a:pPr defTabSz="918606">
              <a:defRPr/>
            </a:pPr>
            <a:r>
              <a:rPr lang="en-GB" dirty="0"/>
              <a:t>A legend: a traditional story sometimes popularly regarded as historical but not authenticated</a:t>
            </a:r>
            <a:r>
              <a:rPr lang="en-GB" dirty="0" smtClean="0"/>
              <a:t>.</a:t>
            </a:r>
          </a:p>
          <a:p>
            <a:pPr defTabSz="918606">
              <a:defRPr/>
            </a:pPr>
            <a:endParaRPr lang="en-GB" dirty="0" smtClean="0"/>
          </a:p>
          <a:p>
            <a:pPr defTabSz="918606">
              <a:defRPr/>
            </a:pPr>
            <a:r>
              <a:rPr lang="en-GB" dirty="0" smtClean="0"/>
              <a:t>IL to give students</a:t>
            </a:r>
            <a:r>
              <a:rPr lang="en-GB" baseline="0" dirty="0" smtClean="0"/>
              <a:t> an example of how to use a story.</a:t>
            </a:r>
            <a:endParaRPr lang="en-GB" dirty="0"/>
          </a:p>
          <a:p>
            <a:endParaRPr lang="en-GB" dirty="0"/>
          </a:p>
        </p:txBody>
      </p:sp>
      <p:sp>
        <p:nvSpPr>
          <p:cNvPr id="4" name="Slide Number Placeholder 3"/>
          <p:cNvSpPr>
            <a:spLocks noGrp="1"/>
          </p:cNvSpPr>
          <p:nvPr>
            <p:ph type="sldNum" sz="quarter" idx="10"/>
          </p:nvPr>
        </p:nvSpPr>
        <p:spPr/>
        <p:txBody>
          <a:bodyPr/>
          <a:lstStyle/>
          <a:p>
            <a:fld id="{7A0653A3-662A-41C5-8F4F-41B335F13A5A}" type="slidenum">
              <a:rPr lang="en-GB" smtClean="0"/>
              <a:t>10</a:t>
            </a:fld>
            <a:endParaRPr lang="en-GB" dirty="0"/>
          </a:p>
        </p:txBody>
      </p:sp>
    </p:spTree>
    <p:extLst>
      <p:ext uri="{BB962C8B-B14F-4D97-AF65-F5344CB8AC3E}">
        <p14:creationId xmlns:p14="http://schemas.microsoft.com/office/powerpoint/2010/main" val="1725888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Activity</a:t>
            </a:r>
          </a:p>
          <a:p>
            <a:r>
              <a:rPr lang="en-GB" dirty="0" smtClean="0"/>
              <a:t>Students to use the lists of activities they were given for directed study to generate ideas for classroom activities linked to a story.</a:t>
            </a:r>
            <a:r>
              <a:rPr lang="en-GB" baseline="0" dirty="0" smtClean="0"/>
              <a:t> </a:t>
            </a:r>
            <a:endParaRPr lang="en-GB" dirty="0" smtClean="0"/>
          </a:p>
          <a:p>
            <a:endParaRPr lang="en-GB" dirty="0" smtClean="0"/>
          </a:p>
          <a:p>
            <a:endParaRPr lang="en-GB" baseline="0" dirty="0" smtClean="0"/>
          </a:p>
          <a:p>
            <a:r>
              <a:rPr lang="en-GB" baseline="0" dirty="0" smtClean="0"/>
              <a:t>Students to share ideas on Padlet?</a:t>
            </a:r>
            <a:endParaRPr lang="en-GB" dirty="0" smtClean="0"/>
          </a:p>
          <a:p>
            <a:endParaRPr lang="en-GB" dirty="0"/>
          </a:p>
        </p:txBody>
      </p:sp>
      <p:sp>
        <p:nvSpPr>
          <p:cNvPr id="4" name="Slide Number Placeholder 3"/>
          <p:cNvSpPr>
            <a:spLocks noGrp="1"/>
          </p:cNvSpPr>
          <p:nvPr>
            <p:ph type="sldNum" sz="quarter" idx="10"/>
          </p:nvPr>
        </p:nvSpPr>
        <p:spPr/>
        <p:txBody>
          <a:bodyPr/>
          <a:lstStyle/>
          <a:p>
            <a:fld id="{7A0653A3-662A-41C5-8F4F-41B335F13A5A}" type="slidenum">
              <a:rPr lang="en-GB" smtClean="0"/>
              <a:t>11</a:t>
            </a:fld>
            <a:endParaRPr lang="en-GB" dirty="0"/>
          </a:p>
        </p:txBody>
      </p:sp>
    </p:spTree>
    <p:extLst>
      <p:ext uri="{BB962C8B-B14F-4D97-AF65-F5344CB8AC3E}">
        <p14:creationId xmlns:p14="http://schemas.microsoft.com/office/powerpoint/2010/main" val="2579126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Activity</a:t>
            </a:r>
          </a:p>
          <a:p>
            <a:r>
              <a:rPr lang="en-GB" dirty="0"/>
              <a:t>Allow students time to jot down their answers.</a:t>
            </a:r>
          </a:p>
          <a:p>
            <a:endParaRPr lang="en-GB" dirty="0"/>
          </a:p>
          <a:p>
            <a:r>
              <a:rPr lang="en-GB" dirty="0"/>
              <a:t>Then summarize:</a:t>
            </a:r>
          </a:p>
          <a:p>
            <a:endParaRPr lang="en-GB" dirty="0"/>
          </a:p>
          <a:p>
            <a:r>
              <a:rPr lang="en-GB" dirty="0"/>
              <a:t>Literature / stories are </a:t>
            </a:r>
            <a:r>
              <a:rPr lang="en-GB" b="1" dirty="0"/>
              <a:t>importan</a:t>
            </a:r>
            <a:r>
              <a:rPr lang="en-GB" dirty="0"/>
              <a:t>t</a:t>
            </a:r>
          </a:p>
          <a:p>
            <a:r>
              <a:rPr lang="en-GB" dirty="0"/>
              <a:t>Teachers should </a:t>
            </a:r>
            <a:r>
              <a:rPr lang="en-GB" b="1" dirty="0"/>
              <a:t>read</a:t>
            </a:r>
          </a:p>
          <a:p>
            <a:r>
              <a:rPr lang="en-GB" dirty="0"/>
              <a:t>Teachers should show </a:t>
            </a:r>
            <a:r>
              <a:rPr lang="en-GB" b="1" dirty="0"/>
              <a:t>enjoyment </a:t>
            </a:r>
            <a:r>
              <a:rPr lang="en-GB" dirty="0"/>
              <a:t>of literature</a:t>
            </a:r>
          </a:p>
          <a:p>
            <a:r>
              <a:rPr lang="en-GB" dirty="0"/>
              <a:t>Telling a story </a:t>
            </a:r>
            <a:r>
              <a:rPr lang="en-GB" b="1" dirty="0"/>
              <a:t>well </a:t>
            </a:r>
            <a:r>
              <a:rPr lang="en-GB" dirty="0"/>
              <a:t>is important</a:t>
            </a:r>
          </a:p>
          <a:p>
            <a:r>
              <a:rPr lang="en-GB" dirty="0"/>
              <a:t>?</a:t>
            </a:r>
          </a:p>
          <a:p>
            <a:r>
              <a:rPr lang="en-GB" dirty="0"/>
              <a:t>READ</a:t>
            </a:r>
          </a:p>
          <a:p>
            <a:endParaRPr lang="en-GB" dirty="0"/>
          </a:p>
        </p:txBody>
      </p:sp>
      <p:sp>
        <p:nvSpPr>
          <p:cNvPr id="4" name="Slide Number Placeholder 3"/>
          <p:cNvSpPr>
            <a:spLocks noGrp="1"/>
          </p:cNvSpPr>
          <p:nvPr>
            <p:ph type="sldNum" sz="quarter" idx="10"/>
          </p:nvPr>
        </p:nvSpPr>
        <p:spPr/>
        <p:txBody>
          <a:bodyPr/>
          <a:lstStyle/>
          <a:p>
            <a:fld id="{7A0653A3-662A-41C5-8F4F-41B335F13A5A}" type="slidenum">
              <a:rPr lang="en-GB" smtClean="0"/>
              <a:t>12</a:t>
            </a:fld>
            <a:endParaRPr lang="en-GB" dirty="0"/>
          </a:p>
        </p:txBody>
      </p:sp>
    </p:spTree>
    <p:extLst>
      <p:ext uri="{BB962C8B-B14F-4D97-AF65-F5344CB8AC3E}">
        <p14:creationId xmlns:p14="http://schemas.microsoft.com/office/powerpoint/2010/main" val="19369966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4363F00-7F05-4888-870A-A771EB1772FD}" type="slidenum">
              <a:rPr lang="en-GB" smtClean="0"/>
              <a:t>14</a:t>
            </a:fld>
            <a:endParaRPr lang="en-GB" dirty="0"/>
          </a:p>
        </p:txBody>
      </p:sp>
    </p:spTree>
    <p:extLst>
      <p:ext uri="{BB962C8B-B14F-4D97-AF65-F5344CB8AC3E}">
        <p14:creationId xmlns:p14="http://schemas.microsoft.com/office/powerpoint/2010/main" val="1598132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C6001-AABB-4974-8ED1-670C0A49CFF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0513F8-D4B7-469E-B0A1-AA5AFDCC24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A532268-9B09-492E-8C4B-1C55B7F15CE0}"/>
              </a:ext>
            </a:extLst>
          </p:cNvPr>
          <p:cNvSpPr>
            <a:spLocks noGrp="1"/>
          </p:cNvSpPr>
          <p:nvPr>
            <p:ph type="dt" sz="half" idx="10"/>
          </p:nvPr>
        </p:nvSpPr>
        <p:spPr/>
        <p:txBody>
          <a:bodyPr/>
          <a:lstStyle/>
          <a:p>
            <a:fld id="{A9277FB7-DF6D-402F-9607-DC62A9FBF168}" type="datetimeFigureOut">
              <a:rPr lang="en-GB" smtClean="0"/>
              <a:t>25/09/2018</a:t>
            </a:fld>
            <a:endParaRPr lang="en-GB" dirty="0"/>
          </a:p>
        </p:txBody>
      </p:sp>
      <p:sp>
        <p:nvSpPr>
          <p:cNvPr id="5" name="Footer Placeholder 4">
            <a:extLst>
              <a:ext uri="{FF2B5EF4-FFF2-40B4-BE49-F238E27FC236}">
                <a16:creationId xmlns:a16="http://schemas.microsoft.com/office/drawing/2014/main" id="{7BA4C71B-DA53-4F2A-B25B-8BA564280D0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87A455A-9E5B-4979-ADC1-E1671050CD82}"/>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274267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B3B7E-8BFC-488F-B97F-FEDB2451603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621AC28-94CC-4B46-802E-1F6E1F3306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AFC93A-B373-4369-B38B-101C0625FE95}"/>
              </a:ext>
            </a:extLst>
          </p:cNvPr>
          <p:cNvSpPr>
            <a:spLocks noGrp="1"/>
          </p:cNvSpPr>
          <p:nvPr>
            <p:ph type="dt" sz="half" idx="10"/>
          </p:nvPr>
        </p:nvSpPr>
        <p:spPr/>
        <p:txBody>
          <a:bodyPr/>
          <a:lstStyle/>
          <a:p>
            <a:fld id="{A9277FB7-DF6D-402F-9607-DC62A9FBF168}" type="datetimeFigureOut">
              <a:rPr lang="en-GB" smtClean="0"/>
              <a:t>25/09/2018</a:t>
            </a:fld>
            <a:endParaRPr lang="en-GB" dirty="0"/>
          </a:p>
        </p:txBody>
      </p:sp>
      <p:sp>
        <p:nvSpPr>
          <p:cNvPr id="5" name="Footer Placeholder 4">
            <a:extLst>
              <a:ext uri="{FF2B5EF4-FFF2-40B4-BE49-F238E27FC236}">
                <a16:creationId xmlns:a16="http://schemas.microsoft.com/office/drawing/2014/main" id="{51CBC91E-CC16-42A2-9798-139323267A6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EEEBD80-1EAE-48AE-A5A9-D87C4C8C8FDA}"/>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3002586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75702-CF2F-4FAC-9199-E5E633A8576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30C063E-31D7-403A-8220-28D1F4214C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B5FCEB9-9E1E-47C0-9B18-4881CBEB3F2F}"/>
              </a:ext>
            </a:extLst>
          </p:cNvPr>
          <p:cNvSpPr>
            <a:spLocks noGrp="1"/>
          </p:cNvSpPr>
          <p:nvPr>
            <p:ph type="dt" sz="half" idx="10"/>
          </p:nvPr>
        </p:nvSpPr>
        <p:spPr/>
        <p:txBody>
          <a:bodyPr/>
          <a:lstStyle/>
          <a:p>
            <a:fld id="{A9277FB7-DF6D-402F-9607-DC62A9FBF168}" type="datetimeFigureOut">
              <a:rPr lang="en-GB" smtClean="0"/>
              <a:t>25/09/2018</a:t>
            </a:fld>
            <a:endParaRPr lang="en-GB" dirty="0"/>
          </a:p>
        </p:txBody>
      </p:sp>
      <p:sp>
        <p:nvSpPr>
          <p:cNvPr id="5" name="Footer Placeholder 4">
            <a:extLst>
              <a:ext uri="{FF2B5EF4-FFF2-40B4-BE49-F238E27FC236}">
                <a16:creationId xmlns:a16="http://schemas.microsoft.com/office/drawing/2014/main" id="{E7DFCBD0-D4B9-400D-A83C-63ACFAB43BE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F23DA7E-270D-498A-9739-403F1688989F}"/>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2876526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1E22C-0680-41EE-A949-1270449017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4A69DF-DFE2-4C30-AF34-C09A8C2A359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A3B41D-6DA7-45E5-BC6A-D3540279037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F9956BF-8C93-47D5-B421-B3937C914116}"/>
              </a:ext>
            </a:extLst>
          </p:cNvPr>
          <p:cNvSpPr>
            <a:spLocks noGrp="1"/>
          </p:cNvSpPr>
          <p:nvPr>
            <p:ph type="dt" sz="half" idx="10"/>
          </p:nvPr>
        </p:nvSpPr>
        <p:spPr/>
        <p:txBody>
          <a:bodyPr/>
          <a:lstStyle/>
          <a:p>
            <a:fld id="{A9277FB7-DF6D-402F-9607-DC62A9FBF168}" type="datetimeFigureOut">
              <a:rPr lang="en-GB" smtClean="0"/>
              <a:t>25/09/2018</a:t>
            </a:fld>
            <a:endParaRPr lang="en-GB" dirty="0"/>
          </a:p>
        </p:txBody>
      </p:sp>
      <p:sp>
        <p:nvSpPr>
          <p:cNvPr id="6" name="Footer Placeholder 5">
            <a:extLst>
              <a:ext uri="{FF2B5EF4-FFF2-40B4-BE49-F238E27FC236}">
                <a16:creationId xmlns:a16="http://schemas.microsoft.com/office/drawing/2014/main" id="{F6FAFD12-3F4D-4304-A5F8-B264101F1CC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8FD1817-0B32-4407-9DEC-446594D4ED1B}"/>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3536177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A1F4B-02CE-4115-92AD-FF7E3DBF6A7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921F1E3-7310-4F7C-B346-D733542AA49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3DFE0BF-D4CC-4B85-AECC-A0945F97032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00D28C3-D83E-4308-A5D6-47DCD7D8A4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3A42313-37D8-4BC0-8D1B-A292C5373DB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84ABE6A-0D18-46BC-A1BB-3430B63AA08A}"/>
              </a:ext>
            </a:extLst>
          </p:cNvPr>
          <p:cNvSpPr>
            <a:spLocks noGrp="1"/>
          </p:cNvSpPr>
          <p:nvPr>
            <p:ph type="dt" sz="half" idx="10"/>
          </p:nvPr>
        </p:nvSpPr>
        <p:spPr/>
        <p:txBody>
          <a:bodyPr/>
          <a:lstStyle/>
          <a:p>
            <a:fld id="{A9277FB7-DF6D-402F-9607-DC62A9FBF168}" type="datetimeFigureOut">
              <a:rPr lang="en-GB" smtClean="0"/>
              <a:t>25/09/2018</a:t>
            </a:fld>
            <a:endParaRPr lang="en-GB" dirty="0"/>
          </a:p>
        </p:txBody>
      </p:sp>
      <p:sp>
        <p:nvSpPr>
          <p:cNvPr id="8" name="Footer Placeholder 7">
            <a:extLst>
              <a:ext uri="{FF2B5EF4-FFF2-40B4-BE49-F238E27FC236}">
                <a16:creationId xmlns:a16="http://schemas.microsoft.com/office/drawing/2014/main" id="{2F896BD2-F434-456A-9434-C9079DDFD9E2}"/>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52C52A11-87FE-4D52-90CD-4C9FD6D3F201}"/>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2077722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E4812-B1F9-4EE2-8EE7-2F866E7CA0A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9F440C0-61DC-4C43-8528-92ED25BDA122}"/>
              </a:ext>
            </a:extLst>
          </p:cNvPr>
          <p:cNvSpPr>
            <a:spLocks noGrp="1"/>
          </p:cNvSpPr>
          <p:nvPr>
            <p:ph type="dt" sz="half" idx="10"/>
          </p:nvPr>
        </p:nvSpPr>
        <p:spPr/>
        <p:txBody>
          <a:bodyPr/>
          <a:lstStyle/>
          <a:p>
            <a:fld id="{A9277FB7-DF6D-402F-9607-DC62A9FBF168}" type="datetimeFigureOut">
              <a:rPr lang="en-GB" smtClean="0"/>
              <a:t>25/09/2018</a:t>
            </a:fld>
            <a:endParaRPr lang="en-GB" dirty="0"/>
          </a:p>
        </p:txBody>
      </p:sp>
      <p:sp>
        <p:nvSpPr>
          <p:cNvPr id="4" name="Footer Placeholder 3">
            <a:extLst>
              <a:ext uri="{FF2B5EF4-FFF2-40B4-BE49-F238E27FC236}">
                <a16:creationId xmlns:a16="http://schemas.microsoft.com/office/drawing/2014/main" id="{42C93CE9-CCDE-48E9-99B2-23E4937995C9}"/>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DE468172-D79D-4F66-8959-6C58A1089201}"/>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3130700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DC9F54-4042-443F-9279-470B297D074B}"/>
              </a:ext>
            </a:extLst>
          </p:cNvPr>
          <p:cNvSpPr>
            <a:spLocks noGrp="1"/>
          </p:cNvSpPr>
          <p:nvPr>
            <p:ph type="dt" sz="half" idx="10"/>
          </p:nvPr>
        </p:nvSpPr>
        <p:spPr/>
        <p:txBody>
          <a:bodyPr/>
          <a:lstStyle/>
          <a:p>
            <a:fld id="{A9277FB7-DF6D-402F-9607-DC62A9FBF168}" type="datetimeFigureOut">
              <a:rPr lang="en-GB" smtClean="0"/>
              <a:t>25/09/2018</a:t>
            </a:fld>
            <a:endParaRPr lang="en-GB" dirty="0"/>
          </a:p>
        </p:txBody>
      </p:sp>
      <p:sp>
        <p:nvSpPr>
          <p:cNvPr id="3" name="Footer Placeholder 2">
            <a:extLst>
              <a:ext uri="{FF2B5EF4-FFF2-40B4-BE49-F238E27FC236}">
                <a16:creationId xmlns:a16="http://schemas.microsoft.com/office/drawing/2014/main" id="{9EFA91FD-CF73-4EE3-8073-1AEFD971C8E9}"/>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BC1ABDF8-4DF1-4905-9E6A-A424B057039F}"/>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3140126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706BE-2D20-4066-8452-F5A230F1D4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E2C8B76-BBBC-456B-913C-D33C45BA846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B4388EE-5CD2-4EA0-B336-27FA77BACF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3D46B56-3C35-4C77-A939-8C1D3447A656}"/>
              </a:ext>
            </a:extLst>
          </p:cNvPr>
          <p:cNvSpPr>
            <a:spLocks noGrp="1"/>
          </p:cNvSpPr>
          <p:nvPr>
            <p:ph type="dt" sz="half" idx="10"/>
          </p:nvPr>
        </p:nvSpPr>
        <p:spPr/>
        <p:txBody>
          <a:bodyPr/>
          <a:lstStyle/>
          <a:p>
            <a:fld id="{A9277FB7-DF6D-402F-9607-DC62A9FBF168}" type="datetimeFigureOut">
              <a:rPr lang="en-GB" smtClean="0"/>
              <a:t>25/09/2018</a:t>
            </a:fld>
            <a:endParaRPr lang="en-GB" dirty="0"/>
          </a:p>
        </p:txBody>
      </p:sp>
      <p:sp>
        <p:nvSpPr>
          <p:cNvPr id="6" name="Footer Placeholder 5">
            <a:extLst>
              <a:ext uri="{FF2B5EF4-FFF2-40B4-BE49-F238E27FC236}">
                <a16:creationId xmlns:a16="http://schemas.microsoft.com/office/drawing/2014/main" id="{20365442-AD04-4664-86BF-B93F1BE205BB}"/>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0636122C-74FA-48DE-8A12-54FC8939570F}"/>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589353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E4239-AC73-48FF-9CA5-3B72ED54DC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B4EB9C-2117-478C-9ADD-362A9515C8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48F679E4-18A0-4C54-9961-127742A285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214AA5-A5B7-4963-8957-1F6FDAD0386F}"/>
              </a:ext>
            </a:extLst>
          </p:cNvPr>
          <p:cNvSpPr>
            <a:spLocks noGrp="1"/>
          </p:cNvSpPr>
          <p:nvPr>
            <p:ph type="dt" sz="half" idx="10"/>
          </p:nvPr>
        </p:nvSpPr>
        <p:spPr/>
        <p:txBody>
          <a:bodyPr/>
          <a:lstStyle/>
          <a:p>
            <a:fld id="{A9277FB7-DF6D-402F-9607-DC62A9FBF168}" type="datetimeFigureOut">
              <a:rPr lang="en-GB" smtClean="0"/>
              <a:t>25/09/2018</a:t>
            </a:fld>
            <a:endParaRPr lang="en-GB" dirty="0"/>
          </a:p>
        </p:txBody>
      </p:sp>
      <p:sp>
        <p:nvSpPr>
          <p:cNvPr id="6" name="Footer Placeholder 5">
            <a:extLst>
              <a:ext uri="{FF2B5EF4-FFF2-40B4-BE49-F238E27FC236}">
                <a16:creationId xmlns:a16="http://schemas.microsoft.com/office/drawing/2014/main" id="{4A9A528F-2478-4D09-BC7F-3FABB39DF1E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73E3EEF-DE66-42F3-9071-1805E5A1C471}"/>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1936382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79510-746F-4179-8C57-B1F4AE85AB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2AC064-88D2-4F30-8F71-1F9A09F8F97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98BBE9-B153-493D-A3F2-7825A5C63E39}"/>
              </a:ext>
            </a:extLst>
          </p:cNvPr>
          <p:cNvSpPr>
            <a:spLocks noGrp="1"/>
          </p:cNvSpPr>
          <p:nvPr>
            <p:ph type="dt" sz="half" idx="10"/>
          </p:nvPr>
        </p:nvSpPr>
        <p:spPr/>
        <p:txBody>
          <a:bodyPr/>
          <a:lstStyle/>
          <a:p>
            <a:fld id="{A9277FB7-DF6D-402F-9607-DC62A9FBF168}" type="datetimeFigureOut">
              <a:rPr lang="en-GB" smtClean="0"/>
              <a:t>25/09/2018</a:t>
            </a:fld>
            <a:endParaRPr lang="en-GB" dirty="0"/>
          </a:p>
        </p:txBody>
      </p:sp>
      <p:sp>
        <p:nvSpPr>
          <p:cNvPr id="5" name="Footer Placeholder 4">
            <a:extLst>
              <a:ext uri="{FF2B5EF4-FFF2-40B4-BE49-F238E27FC236}">
                <a16:creationId xmlns:a16="http://schemas.microsoft.com/office/drawing/2014/main" id="{D2518D2E-63DB-4097-A4D6-B72EC222361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9D83F14-30C5-4F80-AD6D-8278E33B01CF}"/>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2280673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3BF374-81D7-40D6-82BB-817CFCE37D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6FC710-9F40-4DE9-948B-927439F79F8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D3D774-7BCA-476C-A32F-55BB070F39E0}"/>
              </a:ext>
            </a:extLst>
          </p:cNvPr>
          <p:cNvSpPr>
            <a:spLocks noGrp="1"/>
          </p:cNvSpPr>
          <p:nvPr>
            <p:ph type="dt" sz="half" idx="10"/>
          </p:nvPr>
        </p:nvSpPr>
        <p:spPr/>
        <p:txBody>
          <a:bodyPr/>
          <a:lstStyle/>
          <a:p>
            <a:fld id="{A9277FB7-DF6D-402F-9607-DC62A9FBF168}" type="datetimeFigureOut">
              <a:rPr lang="en-GB" smtClean="0"/>
              <a:t>25/09/2018</a:t>
            </a:fld>
            <a:endParaRPr lang="en-GB" dirty="0"/>
          </a:p>
        </p:txBody>
      </p:sp>
      <p:sp>
        <p:nvSpPr>
          <p:cNvPr id="5" name="Footer Placeholder 4">
            <a:extLst>
              <a:ext uri="{FF2B5EF4-FFF2-40B4-BE49-F238E27FC236}">
                <a16:creationId xmlns:a16="http://schemas.microsoft.com/office/drawing/2014/main" id="{F52F540B-5C37-41CA-AAC7-6D68D9927A83}"/>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B479970-CF01-4EDC-9736-7763597D3FFC}"/>
              </a:ext>
            </a:extLst>
          </p:cNvPr>
          <p:cNvSpPr>
            <a:spLocks noGrp="1"/>
          </p:cNvSpPr>
          <p:nvPr>
            <p:ph type="sldNum" sz="quarter" idx="12"/>
          </p:nvPr>
        </p:nvSpPr>
        <p:spPr/>
        <p:txBody>
          <a:bodyPr/>
          <a:lstStyle/>
          <a:p>
            <a:fld id="{7F0F4975-EB68-4BE1-86C9-7A1B80FE1EDB}" type="slidenum">
              <a:rPr lang="en-GB" smtClean="0"/>
              <a:t>‹#›</a:t>
            </a:fld>
            <a:endParaRPr lang="en-GB" dirty="0"/>
          </a:p>
        </p:txBody>
      </p:sp>
    </p:spTree>
    <p:extLst>
      <p:ext uri="{BB962C8B-B14F-4D97-AF65-F5344CB8AC3E}">
        <p14:creationId xmlns:p14="http://schemas.microsoft.com/office/powerpoint/2010/main" val="3062600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Horz">
          <a:fgClr>
            <a:srgbClr val="B0D0FA"/>
          </a:fgClr>
          <a:bgClr>
            <a:srgbClr val="7093D2"/>
          </a:bgClr>
        </a:patt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03F085-C15E-4D38-91C5-74DEF7B72D0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2D98955-F949-43F7-9679-022DDCCD83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EF1912-C65E-4B83-B199-7C4CC178F5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277FB7-DF6D-402F-9607-DC62A9FBF168}" type="datetimeFigureOut">
              <a:rPr lang="en-GB" smtClean="0"/>
              <a:t>25/09/2018</a:t>
            </a:fld>
            <a:endParaRPr lang="en-GB" dirty="0"/>
          </a:p>
        </p:txBody>
      </p:sp>
      <p:sp>
        <p:nvSpPr>
          <p:cNvPr id="5" name="Footer Placeholder 4">
            <a:extLst>
              <a:ext uri="{FF2B5EF4-FFF2-40B4-BE49-F238E27FC236}">
                <a16:creationId xmlns:a16="http://schemas.microsoft.com/office/drawing/2014/main" id="{0C13456E-8C51-4AD4-BE46-D068EF7346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F442816A-78BF-49CE-A62F-032F63F269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F4975-EB68-4BE1-86C9-7A1B80FE1EDB}" type="slidenum">
              <a:rPr lang="en-GB" smtClean="0"/>
              <a:t>‹#›</a:t>
            </a:fld>
            <a:endParaRPr lang="en-GB" dirty="0"/>
          </a:p>
        </p:txBody>
      </p:sp>
    </p:spTree>
    <p:extLst>
      <p:ext uri="{BB962C8B-B14F-4D97-AF65-F5344CB8AC3E}">
        <p14:creationId xmlns:p14="http://schemas.microsoft.com/office/powerpoint/2010/main" val="398772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ipkitten.blogspot.com/2011/08/monday-miscellany.html" TargetMode="Externa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jp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jp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hyperlink" Target="https://padlet.com/jayne_morgan1/fypcco3wzu3a"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png&amp;ehk=oNAkCsMIjBfj12g"/><Relationship Id="rId5" Type="http://schemas.openxmlformats.org/officeDocument/2006/relationships/hyperlink" Target="https://www.youtube.com/watch?v=hEgREFpqFfA" TargetMode="Externa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1.jpg"/><Relationship Id="rId7"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10" Type="http://schemas.openxmlformats.org/officeDocument/2006/relationships/image" Target="../media/image26.jpg"/><Relationship Id="rId4" Type="http://schemas.openxmlformats.org/officeDocument/2006/relationships/image" Target="../media/image20.jpg"/><Relationship Id="rId9"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padlet.com/jayne_morgan1/sbkzqy5dld50" TargetMode="External"/><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1.gif"/><Relationship Id="rId3" Type="http://schemas.openxmlformats.org/officeDocument/2006/relationships/image" Target="../media/image32.png"/><Relationship Id="rId7" Type="http://schemas.openxmlformats.org/officeDocument/2006/relationships/image" Target="../media/image36.png"/><Relationship Id="rId12" Type="http://schemas.openxmlformats.org/officeDocument/2006/relationships/hyperlink" Target="http://www.readwritethink.org/"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png"/><Relationship Id="rId15" Type="http://schemas.openxmlformats.org/officeDocument/2006/relationships/image" Target="../media/image43.pn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png"/><Relationship Id="rId14"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69A03-9FDD-4CE0-B6BD-741406841A27}"/>
              </a:ext>
            </a:extLst>
          </p:cNvPr>
          <p:cNvSpPr>
            <a:spLocks noGrp="1"/>
          </p:cNvSpPr>
          <p:nvPr>
            <p:ph type="ctrTitle"/>
          </p:nvPr>
        </p:nvSpPr>
        <p:spPr>
          <a:xfrm>
            <a:off x="1524000" y="1122363"/>
            <a:ext cx="9144000" cy="2387600"/>
          </a:xfrm>
        </p:spPr>
        <p:txBody>
          <a:bodyPr>
            <a:noAutofit/>
          </a:bodyPr>
          <a:lstStyle/>
          <a:p>
            <a:r>
              <a:rPr lang="en-GB" sz="7200" b="1" dirty="0"/>
              <a:t>Using Children’s Literature</a:t>
            </a:r>
          </a:p>
        </p:txBody>
      </p:sp>
      <p:sp>
        <p:nvSpPr>
          <p:cNvPr id="3" name="Subtitle 2">
            <a:extLst>
              <a:ext uri="{FF2B5EF4-FFF2-40B4-BE49-F238E27FC236}">
                <a16:creationId xmlns:a16="http://schemas.microsoft.com/office/drawing/2014/main" id="{AC29C3FB-2ACA-4990-BE55-815547A4B3D2}"/>
              </a:ext>
            </a:extLst>
          </p:cNvPr>
          <p:cNvSpPr>
            <a:spLocks noGrp="1"/>
          </p:cNvSpPr>
          <p:nvPr>
            <p:ph type="subTitle" idx="1"/>
          </p:nvPr>
        </p:nvSpPr>
        <p:spPr>
          <a:xfrm>
            <a:off x="7965280" y="4445000"/>
            <a:ext cx="3667125" cy="1655762"/>
          </a:xfrm>
          <a:solidFill>
            <a:srgbClr val="32C4C8"/>
          </a:solidFill>
          <a:ln w="38100">
            <a:solidFill>
              <a:schemeClr val="accent1">
                <a:lumMod val="50000"/>
              </a:schemeClr>
            </a:solidFill>
          </a:ln>
        </p:spPr>
        <p:txBody>
          <a:bodyPr>
            <a:normAutofit fontScale="70000" lnSpcReduction="20000"/>
          </a:bodyPr>
          <a:lstStyle/>
          <a:p>
            <a:r>
              <a:rPr lang="en-GB" dirty="0">
                <a:solidFill>
                  <a:schemeClr val="bg1"/>
                </a:solidFill>
              </a:rPr>
              <a:t>Learning and Teaching in the Primary School</a:t>
            </a:r>
          </a:p>
          <a:p>
            <a:r>
              <a:rPr lang="en-GB" dirty="0">
                <a:solidFill>
                  <a:schemeClr val="bg1"/>
                </a:solidFill>
              </a:rPr>
              <a:t>Language, Literacy &amp; Communication</a:t>
            </a:r>
          </a:p>
          <a:p>
            <a:r>
              <a:rPr lang="en-GB" dirty="0">
                <a:solidFill>
                  <a:schemeClr val="bg1"/>
                </a:solidFill>
              </a:rPr>
              <a:t> Session 2</a:t>
            </a:r>
          </a:p>
          <a:p>
            <a:r>
              <a:rPr lang="en-GB" dirty="0">
                <a:solidFill>
                  <a:schemeClr val="bg1"/>
                </a:solidFill>
              </a:rPr>
              <a:t>2018-2019</a:t>
            </a:r>
            <a:endParaRPr lang="en-GB" dirty="0"/>
          </a:p>
        </p:txBody>
      </p:sp>
      <p:pic>
        <p:nvPicPr>
          <p:cNvPr id="5" name="Picture 4">
            <a:extLst>
              <a:ext uri="{FF2B5EF4-FFF2-40B4-BE49-F238E27FC236}">
                <a16:creationId xmlns:a16="http://schemas.microsoft.com/office/drawing/2014/main" id="{6F6AAAE5-37CF-455B-BE94-CDF739E416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pic>
        <p:nvPicPr>
          <p:cNvPr id="6" name="Picture 5">
            <a:extLst>
              <a:ext uri="{FF2B5EF4-FFF2-40B4-BE49-F238E27FC236}">
                <a16:creationId xmlns:a16="http://schemas.microsoft.com/office/drawing/2014/main" id="{3D3107A2-4296-402C-9AA6-FBC067DB15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9595" y="3440080"/>
            <a:ext cx="2947986" cy="2660682"/>
          </a:xfrm>
          <a:prstGeom prst="rect">
            <a:avLst/>
          </a:prstGeom>
          <a:ln w="76200">
            <a:solidFill>
              <a:schemeClr val="accent1">
                <a:lumMod val="75000"/>
              </a:schemeClr>
            </a:solidFill>
          </a:ln>
        </p:spPr>
      </p:pic>
    </p:spTree>
    <p:extLst>
      <p:ext uri="{BB962C8B-B14F-4D97-AF65-F5344CB8AC3E}">
        <p14:creationId xmlns:p14="http://schemas.microsoft.com/office/powerpoint/2010/main" val="9679748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0FED93-0568-4CB3-981C-81BA6AC40F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pic>
        <p:nvPicPr>
          <p:cNvPr id="7" name="Picture 6">
            <a:extLst>
              <a:ext uri="{FF2B5EF4-FFF2-40B4-BE49-F238E27FC236}">
                <a16:creationId xmlns:a16="http://schemas.microsoft.com/office/drawing/2014/main" id="{F7BB6E7F-AC2A-42C0-A8B6-2054E93BF59A}"/>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 xmlns:a1611="http://schemas.microsoft.com/office/drawing/2016/11/main" r:id="rId5"/>
              </a:ext>
            </a:extLst>
          </a:blip>
          <a:stretch>
            <a:fillRect/>
          </a:stretch>
        </p:blipFill>
        <p:spPr>
          <a:xfrm>
            <a:off x="8383226" y="2005533"/>
            <a:ext cx="2444744" cy="2481097"/>
          </a:xfrm>
          <a:prstGeom prst="rect">
            <a:avLst/>
          </a:prstGeom>
          <a:ln w="38100">
            <a:solidFill>
              <a:schemeClr val="accent1">
                <a:lumMod val="75000"/>
              </a:schemeClr>
            </a:solidFill>
          </a:ln>
        </p:spPr>
      </p:pic>
      <p:sp>
        <p:nvSpPr>
          <p:cNvPr id="10" name="TextBox 9">
            <a:extLst>
              <a:ext uri="{FF2B5EF4-FFF2-40B4-BE49-F238E27FC236}">
                <a16:creationId xmlns:a16="http://schemas.microsoft.com/office/drawing/2014/main" id="{D9AF802F-F429-4513-8A3D-FDEA2238064E}"/>
              </a:ext>
            </a:extLst>
          </p:cNvPr>
          <p:cNvSpPr txBox="1"/>
          <p:nvPr/>
        </p:nvSpPr>
        <p:spPr>
          <a:xfrm>
            <a:off x="8015337" y="5090992"/>
            <a:ext cx="3180521" cy="1200329"/>
          </a:xfrm>
          <a:prstGeom prst="rect">
            <a:avLst/>
          </a:prstGeom>
          <a:noFill/>
        </p:spPr>
        <p:txBody>
          <a:bodyPr wrap="square" rtlCol="0">
            <a:spAutoFit/>
          </a:bodyPr>
          <a:lstStyle/>
          <a:p>
            <a:pPr algn="ctr"/>
            <a:r>
              <a:rPr lang="en-GB" dirty="0"/>
              <a:t>Directed Study: read the material in the folder on Moodle named “Dialogic Learning”.</a:t>
            </a:r>
          </a:p>
        </p:txBody>
      </p:sp>
      <p:pic>
        <p:nvPicPr>
          <p:cNvPr id="6" name="Picture 5">
            <a:extLst>
              <a:ext uri="{FF2B5EF4-FFF2-40B4-BE49-F238E27FC236}">
                <a16:creationId xmlns:a16="http://schemas.microsoft.com/office/drawing/2014/main" id="{7BFBAA33-4BAC-4E77-9EA6-A0DEE9648C3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9940" y="519209"/>
            <a:ext cx="6357670" cy="4825789"/>
          </a:xfrm>
          <a:prstGeom prst="rect">
            <a:avLst/>
          </a:prstGeom>
          <a:ln w="38100">
            <a:solidFill>
              <a:schemeClr val="accent1">
                <a:lumMod val="75000"/>
              </a:schemeClr>
            </a:solidFill>
          </a:ln>
        </p:spPr>
      </p:pic>
      <p:pic>
        <p:nvPicPr>
          <p:cNvPr id="9" name="Picture 8">
            <a:extLst>
              <a:ext uri="{FF2B5EF4-FFF2-40B4-BE49-F238E27FC236}">
                <a16:creationId xmlns:a16="http://schemas.microsoft.com/office/drawing/2014/main" id="{8BF31BC0-9AF1-4913-A48F-952D0B7BDA83}"/>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rot="21173791">
            <a:off x="2385415" y="5756564"/>
            <a:ext cx="1105293" cy="764243"/>
          </a:xfrm>
          <a:prstGeom prst="rect">
            <a:avLst/>
          </a:prstGeom>
          <a:ln>
            <a:solidFill>
              <a:schemeClr val="accent1">
                <a:lumMod val="75000"/>
              </a:schemeClr>
            </a:solidFill>
          </a:ln>
        </p:spPr>
      </p:pic>
      <p:pic>
        <p:nvPicPr>
          <p:cNvPr id="12" name="Picture 11">
            <a:extLst>
              <a:ext uri="{FF2B5EF4-FFF2-40B4-BE49-F238E27FC236}">
                <a16:creationId xmlns:a16="http://schemas.microsoft.com/office/drawing/2014/main" id="{0DF7E3C8-F12E-4AEF-AED0-163F3B96BF9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rot="578993">
            <a:off x="4316083" y="5777875"/>
            <a:ext cx="1130827" cy="753693"/>
          </a:xfrm>
          <a:prstGeom prst="rect">
            <a:avLst/>
          </a:prstGeom>
          <a:ln>
            <a:solidFill>
              <a:schemeClr val="accent1">
                <a:lumMod val="75000"/>
              </a:schemeClr>
            </a:solidFill>
          </a:ln>
        </p:spPr>
      </p:pic>
    </p:spTree>
    <p:extLst>
      <p:ext uri="{BB962C8B-B14F-4D97-AF65-F5344CB8AC3E}">
        <p14:creationId xmlns:p14="http://schemas.microsoft.com/office/powerpoint/2010/main" val="3327028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5E1C7-D2BE-4A1B-BBDD-2D5858B42755}"/>
              </a:ext>
            </a:extLst>
          </p:cNvPr>
          <p:cNvSpPr>
            <a:spLocks noGrp="1"/>
          </p:cNvSpPr>
          <p:nvPr>
            <p:ph type="title"/>
          </p:nvPr>
        </p:nvSpPr>
        <p:spPr>
          <a:xfrm>
            <a:off x="3601570" y="500062"/>
            <a:ext cx="4988859" cy="1325563"/>
          </a:xfrm>
        </p:spPr>
        <p:txBody>
          <a:bodyPr/>
          <a:lstStyle/>
          <a:p>
            <a:r>
              <a:rPr lang="en-GB" dirty="0"/>
              <a:t>Aims of this lecture</a:t>
            </a:r>
          </a:p>
        </p:txBody>
      </p:sp>
      <p:pic>
        <p:nvPicPr>
          <p:cNvPr id="4" name="Picture 3">
            <a:extLst>
              <a:ext uri="{FF2B5EF4-FFF2-40B4-BE49-F238E27FC236}">
                <a16:creationId xmlns:a16="http://schemas.microsoft.com/office/drawing/2014/main" id="{0F0FED93-0568-4CB3-981C-81BA6AC40F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graphicFrame>
        <p:nvGraphicFramePr>
          <p:cNvPr id="5" name="Table 4">
            <a:extLst>
              <a:ext uri="{FF2B5EF4-FFF2-40B4-BE49-F238E27FC236}">
                <a16:creationId xmlns:a16="http://schemas.microsoft.com/office/drawing/2014/main" id="{6971B755-387D-43AC-91DE-0E5D309EB36A}"/>
              </a:ext>
            </a:extLst>
          </p:cNvPr>
          <p:cNvGraphicFramePr>
            <a:graphicFrameLocks noGrp="1"/>
          </p:cNvGraphicFramePr>
          <p:nvPr>
            <p:extLst>
              <p:ext uri="{D42A27DB-BD31-4B8C-83A1-F6EECF244321}">
                <p14:modId xmlns:p14="http://schemas.microsoft.com/office/powerpoint/2010/main" val="1644140318"/>
              </p:ext>
            </p:extLst>
          </p:nvPr>
        </p:nvGraphicFramePr>
        <p:xfrm>
          <a:off x="1360487" y="2004060"/>
          <a:ext cx="8626475" cy="4003833"/>
        </p:xfrm>
        <a:graphic>
          <a:graphicData uri="http://schemas.openxmlformats.org/drawingml/2006/table">
            <a:tbl>
              <a:tblPr firstRow="1" bandRow="1">
                <a:tableStyleId>{5C22544A-7EE6-4342-B048-85BDC9FD1C3A}</a:tableStyleId>
              </a:tblPr>
              <a:tblGrid>
                <a:gridCol w="1293129">
                  <a:extLst>
                    <a:ext uri="{9D8B030D-6E8A-4147-A177-3AD203B41FA5}">
                      <a16:colId xmlns:a16="http://schemas.microsoft.com/office/drawing/2014/main" val="99260270"/>
                    </a:ext>
                  </a:extLst>
                </a:gridCol>
                <a:gridCol w="7333346">
                  <a:extLst>
                    <a:ext uri="{9D8B030D-6E8A-4147-A177-3AD203B41FA5}">
                      <a16:colId xmlns:a16="http://schemas.microsoft.com/office/drawing/2014/main" val="1930348219"/>
                    </a:ext>
                  </a:extLst>
                </a:gridCol>
              </a:tblGrid>
              <a:tr h="520998">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76661481"/>
                  </a:ext>
                </a:extLst>
              </a:tr>
              <a:tr h="813613">
                <a:tc>
                  <a:txBody>
                    <a:bodyPr/>
                    <a:lstStyle/>
                    <a:p>
                      <a:pPr algn="ctr"/>
                      <a:r>
                        <a:rPr lang="en-GB" dirty="0">
                          <a:latin typeface="+mj-lt"/>
                        </a:rPr>
                        <a:t>1</a:t>
                      </a:r>
                    </a:p>
                  </a:txBody>
                  <a:tcPr/>
                </a:tc>
                <a:tc>
                  <a:txBody>
                    <a:bodyPr/>
                    <a:lstStyle/>
                    <a:p>
                      <a:r>
                        <a:rPr lang="en-GB" sz="1600" dirty="0">
                          <a:latin typeface="+mj-lt"/>
                        </a:rPr>
                        <a:t>For you to</a:t>
                      </a:r>
                      <a:r>
                        <a:rPr lang="en-GB" sz="1600" baseline="0" dirty="0">
                          <a:latin typeface="+mj-lt"/>
                        </a:rPr>
                        <a:t> think about the range of children’s literature that exists and that you begin to develop a repertoire of stories that you can use in the classroom;</a:t>
                      </a:r>
                      <a:endParaRPr lang="en-GB" sz="1600" dirty="0">
                        <a:latin typeface="+mj-lt"/>
                      </a:endParaRPr>
                    </a:p>
                  </a:txBody>
                  <a:tcPr/>
                </a:tc>
                <a:extLst>
                  <a:ext uri="{0D108BD9-81ED-4DB2-BD59-A6C34878D82A}">
                    <a16:rowId xmlns:a16="http://schemas.microsoft.com/office/drawing/2014/main" val="2163988879"/>
                  </a:ext>
                </a:extLst>
              </a:tr>
              <a:tr h="813613">
                <a:tc>
                  <a:txBody>
                    <a:bodyPr/>
                    <a:lstStyle/>
                    <a:p>
                      <a:pPr algn="ctr"/>
                      <a:r>
                        <a:rPr lang="en-GB" dirty="0">
                          <a:latin typeface="+mj-lt"/>
                        </a:rPr>
                        <a:t>2</a:t>
                      </a:r>
                    </a:p>
                  </a:txBody>
                  <a:tcPr/>
                </a:tc>
                <a:tc>
                  <a:txBody>
                    <a:bodyPr/>
                    <a:lstStyle/>
                    <a:p>
                      <a:r>
                        <a:rPr lang="en-GB" sz="1600" dirty="0">
                          <a:latin typeface="+mj-lt"/>
                        </a:rPr>
                        <a:t>For you to gain an understanding about why stories</a:t>
                      </a:r>
                      <a:r>
                        <a:rPr lang="en-GB" sz="1600" baseline="0" dirty="0">
                          <a:latin typeface="+mj-lt"/>
                        </a:rPr>
                        <a:t> are so important to us as human beings;</a:t>
                      </a:r>
                      <a:endParaRPr lang="en-GB" sz="1600" dirty="0">
                        <a:latin typeface="+mj-lt"/>
                      </a:endParaRPr>
                    </a:p>
                  </a:txBody>
                  <a:tcPr/>
                </a:tc>
                <a:extLst>
                  <a:ext uri="{0D108BD9-81ED-4DB2-BD59-A6C34878D82A}">
                    <a16:rowId xmlns:a16="http://schemas.microsoft.com/office/drawing/2014/main" val="1279221803"/>
                  </a:ext>
                </a:extLst>
              </a:tr>
              <a:tr h="520998">
                <a:tc>
                  <a:txBody>
                    <a:bodyPr/>
                    <a:lstStyle/>
                    <a:p>
                      <a:pPr algn="ctr"/>
                      <a:r>
                        <a:rPr lang="en-GB" dirty="0">
                          <a:latin typeface="+mj-lt"/>
                        </a:rPr>
                        <a:t>3</a:t>
                      </a:r>
                    </a:p>
                  </a:txBody>
                  <a:tcPr/>
                </a:tc>
                <a:tc>
                  <a:txBody>
                    <a:bodyPr/>
                    <a:lstStyle/>
                    <a:p>
                      <a:r>
                        <a:rPr lang="en-GB" sz="1600" dirty="0">
                          <a:latin typeface="+mj-lt"/>
                        </a:rPr>
                        <a:t>For you to identify the</a:t>
                      </a:r>
                      <a:r>
                        <a:rPr lang="en-GB" sz="1600" baseline="0" dirty="0">
                          <a:latin typeface="+mj-lt"/>
                        </a:rPr>
                        <a:t> characteristics of a good story teller;</a:t>
                      </a:r>
                      <a:endParaRPr lang="en-GB" sz="1600" dirty="0">
                        <a:latin typeface="+mj-lt"/>
                      </a:endParaRPr>
                    </a:p>
                  </a:txBody>
                  <a:tcPr/>
                </a:tc>
                <a:extLst>
                  <a:ext uri="{0D108BD9-81ED-4DB2-BD59-A6C34878D82A}">
                    <a16:rowId xmlns:a16="http://schemas.microsoft.com/office/drawing/2014/main" val="1705511571"/>
                  </a:ext>
                </a:extLst>
              </a:tr>
              <a:tr h="520998">
                <a:tc>
                  <a:txBody>
                    <a:bodyPr/>
                    <a:lstStyle/>
                    <a:p>
                      <a:pPr algn="ctr"/>
                      <a:r>
                        <a:rPr lang="en-GB" dirty="0">
                          <a:latin typeface="+mj-lt"/>
                        </a:rPr>
                        <a:t>4</a:t>
                      </a:r>
                    </a:p>
                  </a:txBody>
                  <a:tcPr/>
                </a:tc>
                <a:tc>
                  <a:txBody>
                    <a:bodyPr/>
                    <a:lstStyle/>
                    <a:p>
                      <a:r>
                        <a:rPr lang="en-GB" sz="1600" dirty="0">
                          <a:latin typeface="+mj-lt"/>
                        </a:rPr>
                        <a:t>For you to start</a:t>
                      </a:r>
                      <a:r>
                        <a:rPr lang="en-GB" sz="1600" baseline="0" dirty="0">
                          <a:latin typeface="+mj-lt"/>
                        </a:rPr>
                        <a:t> developing those skills yourself;</a:t>
                      </a:r>
                      <a:endParaRPr lang="en-GB" sz="1600" dirty="0">
                        <a:latin typeface="+mj-lt"/>
                      </a:endParaRPr>
                    </a:p>
                  </a:txBody>
                  <a:tcPr/>
                </a:tc>
                <a:extLst>
                  <a:ext uri="{0D108BD9-81ED-4DB2-BD59-A6C34878D82A}">
                    <a16:rowId xmlns:a16="http://schemas.microsoft.com/office/drawing/2014/main" val="3539918186"/>
                  </a:ext>
                </a:extLst>
              </a:tr>
              <a:tr h="813613">
                <a:tc>
                  <a:txBody>
                    <a:bodyPr/>
                    <a:lstStyle/>
                    <a:p>
                      <a:pPr algn="ctr"/>
                      <a:r>
                        <a:rPr lang="en-GB" dirty="0">
                          <a:latin typeface="+mj-lt"/>
                        </a:rPr>
                        <a:t>5</a:t>
                      </a:r>
                    </a:p>
                  </a:txBody>
                  <a:tcPr/>
                </a:tc>
                <a:tc>
                  <a:txBody>
                    <a:bodyPr/>
                    <a:lstStyle/>
                    <a:p>
                      <a:r>
                        <a:rPr lang="en-GB" sz="1600" dirty="0">
                          <a:latin typeface="+mj-lt"/>
                        </a:rPr>
                        <a:t>For you</a:t>
                      </a:r>
                      <a:r>
                        <a:rPr lang="en-GB" sz="1600" baseline="0" dirty="0">
                          <a:latin typeface="+mj-lt"/>
                        </a:rPr>
                        <a:t> to begin to think about how stories can be used to develop children’s thinking.</a:t>
                      </a:r>
                      <a:endParaRPr lang="en-GB" sz="1600" dirty="0">
                        <a:latin typeface="+mj-lt"/>
                      </a:endParaRPr>
                    </a:p>
                  </a:txBody>
                  <a:tcPr/>
                </a:tc>
                <a:extLst>
                  <a:ext uri="{0D108BD9-81ED-4DB2-BD59-A6C34878D82A}">
                    <a16:rowId xmlns:a16="http://schemas.microsoft.com/office/drawing/2014/main" val="682740993"/>
                  </a:ext>
                </a:extLst>
              </a:tr>
            </a:tbl>
          </a:graphicData>
        </a:graphic>
      </p:graphicFrame>
    </p:spTree>
    <p:extLst>
      <p:ext uri="{BB962C8B-B14F-4D97-AF65-F5344CB8AC3E}">
        <p14:creationId xmlns:p14="http://schemas.microsoft.com/office/powerpoint/2010/main" val="29729319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5E1C7-D2BE-4A1B-BBDD-2D5858B42755}"/>
              </a:ext>
            </a:extLst>
          </p:cNvPr>
          <p:cNvSpPr>
            <a:spLocks noGrp="1"/>
          </p:cNvSpPr>
          <p:nvPr>
            <p:ph type="title"/>
          </p:nvPr>
        </p:nvSpPr>
        <p:spPr/>
        <p:txBody>
          <a:bodyPr/>
          <a:lstStyle/>
          <a:p>
            <a:r>
              <a:rPr lang="en-GB" dirty="0"/>
              <a:t>Why are stories important?</a:t>
            </a:r>
          </a:p>
        </p:txBody>
      </p:sp>
      <p:pic>
        <p:nvPicPr>
          <p:cNvPr id="4" name="Picture 3">
            <a:extLst>
              <a:ext uri="{FF2B5EF4-FFF2-40B4-BE49-F238E27FC236}">
                <a16:creationId xmlns:a16="http://schemas.microsoft.com/office/drawing/2014/main" id="{0F0FED93-0568-4CB3-981C-81BA6AC40F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sp>
        <p:nvSpPr>
          <p:cNvPr id="5" name="Content Placeholder 2">
            <a:extLst>
              <a:ext uri="{FF2B5EF4-FFF2-40B4-BE49-F238E27FC236}">
                <a16:creationId xmlns:a16="http://schemas.microsoft.com/office/drawing/2014/main" id="{A960D33E-0876-474E-A9A1-FF4F3BBAFF2E}"/>
              </a:ext>
            </a:extLst>
          </p:cNvPr>
          <p:cNvSpPr txBox="1">
            <a:spLocks/>
          </p:cNvSpPr>
          <p:nvPr/>
        </p:nvSpPr>
        <p:spPr>
          <a:xfrm>
            <a:off x="345750" y="1690688"/>
            <a:ext cx="11447182" cy="956402"/>
          </a:xfrm>
          <a:prstGeom prst="rect">
            <a:avLst/>
          </a:prstGeom>
          <a:ln>
            <a:solidFill>
              <a:schemeClr val="accent1">
                <a:lumMod val="75000"/>
              </a:schemeClr>
            </a:solidFill>
          </a:ln>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1800" dirty="0"/>
              <a:t>No matter what we are talking about, whether it is about a science experiment or a funny incident, we tend to tell it as a story. Telling a story is a basic skill which underlies all other forms of language, so its important that students are very familiar with it;</a:t>
            </a:r>
          </a:p>
        </p:txBody>
      </p:sp>
      <p:sp>
        <p:nvSpPr>
          <p:cNvPr id="6" name="Rectangle 5">
            <a:extLst>
              <a:ext uri="{FF2B5EF4-FFF2-40B4-BE49-F238E27FC236}">
                <a16:creationId xmlns:a16="http://schemas.microsoft.com/office/drawing/2014/main" id="{2144C082-6357-4CE4-B79C-2EABC06BC635}"/>
              </a:ext>
            </a:extLst>
          </p:cNvPr>
          <p:cNvSpPr/>
          <p:nvPr/>
        </p:nvSpPr>
        <p:spPr>
          <a:xfrm>
            <a:off x="311136" y="3741570"/>
            <a:ext cx="4320519" cy="923330"/>
          </a:xfrm>
          <a:prstGeom prst="rect">
            <a:avLst/>
          </a:prstGeom>
          <a:ln>
            <a:solidFill>
              <a:schemeClr val="accent1">
                <a:lumMod val="75000"/>
              </a:schemeClr>
            </a:solidFill>
          </a:ln>
        </p:spPr>
        <p:txBody>
          <a:bodyPr wrap="square">
            <a:spAutoFit/>
          </a:bodyPr>
          <a:lstStyle/>
          <a:p>
            <a:r>
              <a:rPr lang="en-GB" dirty="0"/>
              <a:t>Stories help students  become familiar</a:t>
            </a:r>
          </a:p>
          <a:p>
            <a:r>
              <a:rPr lang="en-GB" dirty="0"/>
              <a:t> with language;</a:t>
            </a:r>
          </a:p>
          <a:p>
            <a:endParaRPr lang="en-GB" dirty="0"/>
          </a:p>
        </p:txBody>
      </p:sp>
      <p:sp>
        <p:nvSpPr>
          <p:cNvPr id="7" name="Content Placeholder 2">
            <a:extLst>
              <a:ext uri="{FF2B5EF4-FFF2-40B4-BE49-F238E27FC236}">
                <a16:creationId xmlns:a16="http://schemas.microsoft.com/office/drawing/2014/main" id="{37262A28-5A71-4A3F-ABCA-C22701E6124B}"/>
              </a:ext>
            </a:extLst>
          </p:cNvPr>
          <p:cNvSpPr txBox="1">
            <a:spLocks/>
          </p:cNvSpPr>
          <p:nvPr/>
        </p:nvSpPr>
        <p:spPr>
          <a:xfrm>
            <a:off x="311136" y="4882193"/>
            <a:ext cx="4443066" cy="740681"/>
          </a:xfrm>
          <a:prstGeom prst="rect">
            <a:avLst/>
          </a:prstGeom>
          <a:ln>
            <a:solidFill>
              <a:schemeClr val="accent1">
                <a:lumMod val="75000"/>
              </a:schemeClr>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800" dirty="0"/>
              <a:t>Stories help students develop their vocabulary;</a:t>
            </a:r>
          </a:p>
          <a:p>
            <a:pPr marL="0" indent="0">
              <a:buNone/>
            </a:pPr>
            <a:endParaRPr lang="en-GB" sz="1800" dirty="0"/>
          </a:p>
          <a:p>
            <a:pPr marL="0" indent="0">
              <a:buNone/>
            </a:pPr>
            <a:endParaRPr lang="en-GB" sz="4400" dirty="0"/>
          </a:p>
          <a:p>
            <a:pPr marL="0" indent="0">
              <a:buNone/>
            </a:pPr>
            <a:endParaRPr lang="en-GB" dirty="0"/>
          </a:p>
        </p:txBody>
      </p:sp>
      <p:sp>
        <p:nvSpPr>
          <p:cNvPr id="8" name="Content Placeholder 2">
            <a:extLst>
              <a:ext uri="{FF2B5EF4-FFF2-40B4-BE49-F238E27FC236}">
                <a16:creationId xmlns:a16="http://schemas.microsoft.com/office/drawing/2014/main" id="{EC2914CC-C4A1-4033-AA88-4BBBDB66DDA5}"/>
              </a:ext>
            </a:extLst>
          </p:cNvPr>
          <p:cNvSpPr txBox="1">
            <a:spLocks/>
          </p:cNvSpPr>
          <p:nvPr/>
        </p:nvSpPr>
        <p:spPr>
          <a:xfrm>
            <a:off x="345750" y="2834953"/>
            <a:ext cx="4320518" cy="740681"/>
          </a:xfrm>
          <a:prstGeom prst="rect">
            <a:avLst/>
          </a:prstGeom>
          <a:ln>
            <a:solidFill>
              <a:schemeClr val="accent1">
                <a:lumMod val="75000"/>
              </a:schemeClr>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800" dirty="0"/>
              <a:t>Good stories engage and motivate students;</a:t>
            </a:r>
          </a:p>
          <a:p>
            <a:pPr marL="0" indent="0" algn="ctr">
              <a:buNone/>
            </a:pPr>
            <a:endParaRPr lang="en-GB" sz="1800" dirty="0"/>
          </a:p>
          <a:p>
            <a:pPr marL="0" indent="0" algn="ctr">
              <a:buNone/>
            </a:pPr>
            <a:endParaRPr lang="en-GB" sz="1800" dirty="0"/>
          </a:p>
          <a:p>
            <a:pPr marL="0" indent="0" algn="ctr">
              <a:buNone/>
            </a:pPr>
            <a:endParaRPr lang="en-GB" dirty="0"/>
          </a:p>
          <a:p>
            <a:pPr marL="0" indent="0" algn="ctr">
              <a:buNone/>
            </a:pPr>
            <a:endParaRPr lang="en-GB" dirty="0"/>
          </a:p>
        </p:txBody>
      </p:sp>
      <p:sp>
        <p:nvSpPr>
          <p:cNvPr id="9" name="Content Placeholder 2">
            <a:extLst>
              <a:ext uri="{FF2B5EF4-FFF2-40B4-BE49-F238E27FC236}">
                <a16:creationId xmlns:a16="http://schemas.microsoft.com/office/drawing/2014/main" id="{82B3AB83-ED0E-4360-A9C3-4E898CFE8729}"/>
              </a:ext>
            </a:extLst>
          </p:cNvPr>
          <p:cNvSpPr txBox="1">
            <a:spLocks/>
          </p:cNvSpPr>
          <p:nvPr/>
        </p:nvSpPr>
        <p:spPr>
          <a:xfrm>
            <a:off x="345750" y="5787238"/>
            <a:ext cx="4471347" cy="861105"/>
          </a:xfrm>
          <a:prstGeom prst="rect">
            <a:avLst/>
          </a:prstGeom>
          <a:ln>
            <a:solidFill>
              <a:schemeClr val="accent1">
                <a:lumMod val="75000"/>
              </a:schemeClr>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800" dirty="0"/>
              <a:t>The material in stories can be used as a stimulus for speaking, listening and writing;</a:t>
            </a:r>
          </a:p>
          <a:p>
            <a:pPr marL="0" indent="0">
              <a:buNone/>
            </a:pPr>
            <a:endParaRPr lang="en-GB" sz="4400" dirty="0"/>
          </a:p>
          <a:p>
            <a:pPr marL="0" indent="0">
              <a:buNone/>
            </a:pPr>
            <a:endParaRPr lang="en-GB" dirty="0"/>
          </a:p>
        </p:txBody>
      </p:sp>
      <p:sp>
        <p:nvSpPr>
          <p:cNvPr id="10" name="Content Placeholder 2">
            <a:extLst>
              <a:ext uri="{FF2B5EF4-FFF2-40B4-BE49-F238E27FC236}">
                <a16:creationId xmlns:a16="http://schemas.microsoft.com/office/drawing/2014/main" id="{4A0C767C-5DA9-4D9F-A5C0-17D8F79B738E}"/>
              </a:ext>
            </a:extLst>
          </p:cNvPr>
          <p:cNvSpPr txBox="1">
            <a:spLocks/>
          </p:cNvSpPr>
          <p:nvPr/>
        </p:nvSpPr>
        <p:spPr>
          <a:xfrm>
            <a:off x="6733631" y="2807452"/>
            <a:ext cx="5147233" cy="956403"/>
          </a:xfrm>
          <a:prstGeom prst="rect">
            <a:avLst/>
          </a:prstGeom>
          <a:ln>
            <a:solidFill>
              <a:schemeClr val="accent1">
                <a:lumMod val="75000"/>
              </a:schemeClr>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800" dirty="0"/>
              <a:t>Stories help us to empathise with other people. They are important in our development as human beings;</a:t>
            </a:r>
          </a:p>
          <a:p>
            <a:pPr marL="0" indent="0">
              <a:buNone/>
            </a:pPr>
            <a:endParaRPr lang="en-GB" sz="1700" dirty="0"/>
          </a:p>
          <a:p>
            <a:pPr marL="0" indent="0">
              <a:buNone/>
            </a:pPr>
            <a:endParaRPr lang="en-GB" sz="4400" dirty="0"/>
          </a:p>
          <a:p>
            <a:pPr marL="0" indent="0">
              <a:buNone/>
            </a:pPr>
            <a:endParaRPr lang="en-GB" dirty="0"/>
          </a:p>
        </p:txBody>
      </p:sp>
      <p:sp>
        <p:nvSpPr>
          <p:cNvPr id="11" name="Content Placeholder 2">
            <a:extLst>
              <a:ext uri="{FF2B5EF4-FFF2-40B4-BE49-F238E27FC236}">
                <a16:creationId xmlns:a16="http://schemas.microsoft.com/office/drawing/2014/main" id="{D9E9456C-485D-4757-8827-E56B49163C81}"/>
              </a:ext>
            </a:extLst>
          </p:cNvPr>
          <p:cNvSpPr txBox="1">
            <a:spLocks/>
          </p:cNvSpPr>
          <p:nvPr/>
        </p:nvSpPr>
        <p:spPr>
          <a:xfrm>
            <a:off x="6699017" y="4063119"/>
            <a:ext cx="5147233" cy="722269"/>
          </a:xfrm>
          <a:prstGeom prst="rect">
            <a:avLst/>
          </a:prstGeom>
          <a:ln>
            <a:solidFill>
              <a:schemeClr val="accent1">
                <a:lumMod val="75000"/>
              </a:schemeClr>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800" dirty="0"/>
              <a:t>As students think about stories, they are developing their thinking skills;</a:t>
            </a:r>
          </a:p>
          <a:p>
            <a:pPr marL="0" indent="0">
              <a:buNone/>
            </a:pPr>
            <a:endParaRPr lang="en-GB" sz="1600" dirty="0"/>
          </a:p>
          <a:p>
            <a:pPr marL="0" indent="0">
              <a:buNone/>
            </a:pPr>
            <a:endParaRPr lang="en-GB" sz="1600" dirty="0"/>
          </a:p>
        </p:txBody>
      </p:sp>
      <p:sp>
        <p:nvSpPr>
          <p:cNvPr id="12" name="Content Placeholder 2">
            <a:extLst>
              <a:ext uri="{FF2B5EF4-FFF2-40B4-BE49-F238E27FC236}">
                <a16:creationId xmlns:a16="http://schemas.microsoft.com/office/drawing/2014/main" id="{E24C31DC-D337-4F9C-8F85-8EBF72F9C59A}"/>
              </a:ext>
            </a:extLst>
          </p:cNvPr>
          <p:cNvSpPr txBox="1">
            <a:spLocks/>
          </p:cNvSpPr>
          <p:nvPr/>
        </p:nvSpPr>
        <p:spPr>
          <a:xfrm>
            <a:off x="6699015" y="5084652"/>
            <a:ext cx="5216463" cy="795529"/>
          </a:xfrm>
          <a:prstGeom prst="rect">
            <a:avLst/>
          </a:prstGeom>
          <a:ln>
            <a:solidFill>
              <a:schemeClr val="accent1">
                <a:lumMod val="75000"/>
              </a:schemeClr>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800" dirty="0"/>
              <a:t>Stories help us to empathise with other people. They are important in our development as human beings;</a:t>
            </a:r>
          </a:p>
          <a:p>
            <a:pPr marL="0" indent="0">
              <a:buNone/>
            </a:pPr>
            <a:endParaRPr lang="en-GB" sz="1700" dirty="0"/>
          </a:p>
          <a:p>
            <a:pPr marL="0" indent="0">
              <a:buNone/>
            </a:pPr>
            <a:endParaRPr lang="en-GB" sz="4400" dirty="0"/>
          </a:p>
          <a:p>
            <a:pPr marL="0" indent="0">
              <a:buNone/>
            </a:pPr>
            <a:endParaRPr lang="en-GB" dirty="0"/>
          </a:p>
        </p:txBody>
      </p:sp>
      <p:sp>
        <p:nvSpPr>
          <p:cNvPr id="13" name="Content Placeholder 2">
            <a:extLst>
              <a:ext uri="{FF2B5EF4-FFF2-40B4-BE49-F238E27FC236}">
                <a16:creationId xmlns:a16="http://schemas.microsoft.com/office/drawing/2014/main" id="{3E2898EE-E95C-4D1F-B109-C7F4E1C3E93E}"/>
              </a:ext>
            </a:extLst>
          </p:cNvPr>
          <p:cNvSpPr txBox="1">
            <a:spLocks/>
          </p:cNvSpPr>
          <p:nvPr/>
        </p:nvSpPr>
        <p:spPr>
          <a:xfrm>
            <a:off x="6716322" y="6062322"/>
            <a:ext cx="5181847" cy="586021"/>
          </a:xfrm>
          <a:prstGeom prst="rect">
            <a:avLst/>
          </a:prstGeom>
          <a:ln>
            <a:solidFill>
              <a:schemeClr val="accent1">
                <a:lumMod val="75000"/>
              </a:schemeClr>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800" dirty="0"/>
              <a:t>Stories give us a window on the world.</a:t>
            </a:r>
          </a:p>
          <a:p>
            <a:pPr marL="0" indent="0">
              <a:buNone/>
            </a:pPr>
            <a:endParaRPr lang="en-GB" sz="1200" dirty="0"/>
          </a:p>
          <a:p>
            <a:pPr marL="0" indent="0">
              <a:buNone/>
            </a:pPr>
            <a:endParaRPr lang="en-GB" dirty="0"/>
          </a:p>
        </p:txBody>
      </p:sp>
      <p:pic>
        <p:nvPicPr>
          <p:cNvPr id="14" name="Picture 4" descr="http://www.babette-cole.co.uk/wp-content/uploads/2013/09/International-Story-Telling.jpg">
            <a:extLst>
              <a:ext uri="{FF2B5EF4-FFF2-40B4-BE49-F238E27FC236}">
                <a16:creationId xmlns:a16="http://schemas.microsoft.com/office/drawing/2014/main" id="{4EE2D63D-05C3-4D90-964A-88BD9463EC06}"/>
              </a:ext>
            </a:extLst>
          </p:cNvPr>
          <p:cNvPicPr>
            <a:picLocks noGrp="1" noChangeAspect="1" noChangeArrowheads="1"/>
          </p:cNvPicPr>
          <p:nvPr>
            <p:ph idx="1"/>
          </p:nvPr>
        </p:nvPicPr>
        <p:blipFill>
          <a:blip r:embed="rId4" cstate="print"/>
          <a:srcRect/>
          <a:stretch>
            <a:fillRect/>
          </a:stretch>
        </p:blipFill>
        <p:spPr bwMode="auto">
          <a:xfrm>
            <a:off x="3270569" y="1461415"/>
            <a:ext cx="5358235" cy="5251074"/>
          </a:xfrm>
          <a:prstGeom prst="rect">
            <a:avLst/>
          </a:prstGeom>
          <a:noFill/>
          <a:ln>
            <a:solidFill>
              <a:schemeClr val="accent1">
                <a:lumMod val="75000"/>
              </a:schemeClr>
            </a:solidFill>
          </a:ln>
        </p:spPr>
      </p:pic>
    </p:spTree>
    <p:extLst>
      <p:ext uri="{BB962C8B-B14F-4D97-AF65-F5344CB8AC3E}">
        <p14:creationId xmlns:p14="http://schemas.microsoft.com/office/powerpoint/2010/main" val="3671901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5E1C7-D2BE-4A1B-BBDD-2D5858B42755}"/>
              </a:ext>
            </a:extLst>
          </p:cNvPr>
          <p:cNvSpPr>
            <a:spLocks noGrp="1"/>
          </p:cNvSpPr>
          <p:nvPr>
            <p:ph type="title"/>
          </p:nvPr>
        </p:nvSpPr>
        <p:spPr>
          <a:xfrm>
            <a:off x="319726" y="230707"/>
            <a:ext cx="10515600" cy="1325563"/>
          </a:xfrm>
        </p:spPr>
        <p:txBody>
          <a:bodyPr>
            <a:normAutofit/>
          </a:bodyPr>
          <a:lstStyle/>
          <a:p>
            <a:r>
              <a:rPr lang="en-GB" sz="3600" dirty="0" smtClean="0"/>
              <a:t>It is so important that you read children’s literature</a:t>
            </a:r>
            <a:endParaRPr lang="en-GB" sz="3600" dirty="0"/>
          </a:p>
        </p:txBody>
      </p:sp>
      <p:pic>
        <p:nvPicPr>
          <p:cNvPr id="4" name="Picture 3">
            <a:extLst>
              <a:ext uri="{FF2B5EF4-FFF2-40B4-BE49-F238E27FC236}">
                <a16:creationId xmlns:a16="http://schemas.microsoft.com/office/drawing/2014/main" id="{0F0FED93-0568-4CB3-981C-81BA6AC40F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pic>
        <p:nvPicPr>
          <p:cNvPr id="5" name="Picture 4">
            <a:extLst>
              <a:ext uri="{FF2B5EF4-FFF2-40B4-BE49-F238E27FC236}">
                <a16:creationId xmlns:a16="http://schemas.microsoft.com/office/drawing/2014/main" id="{3ED010C6-2AB4-43BE-A4A0-2E559D4D4F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5109" y="1650538"/>
            <a:ext cx="2247900" cy="1828800"/>
          </a:xfrm>
          <a:prstGeom prst="rect">
            <a:avLst/>
          </a:prstGeom>
          <a:ln>
            <a:solidFill>
              <a:srgbClr val="FF0000"/>
            </a:solidFill>
          </a:ln>
        </p:spPr>
      </p:pic>
      <p:pic>
        <p:nvPicPr>
          <p:cNvPr id="6" name="Picture 5">
            <a:extLst>
              <a:ext uri="{FF2B5EF4-FFF2-40B4-BE49-F238E27FC236}">
                <a16:creationId xmlns:a16="http://schemas.microsoft.com/office/drawing/2014/main" id="{B1571811-4603-4E9E-A1D1-7CBE876B76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54291" y="4246365"/>
            <a:ext cx="1562070" cy="2350205"/>
          </a:xfrm>
          <a:prstGeom prst="rect">
            <a:avLst/>
          </a:prstGeom>
          <a:ln>
            <a:solidFill>
              <a:srgbClr val="FF0000"/>
            </a:solidFill>
          </a:ln>
        </p:spPr>
      </p:pic>
      <p:pic>
        <p:nvPicPr>
          <p:cNvPr id="7" name="Picture 6">
            <a:extLst>
              <a:ext uri="{FF2B5EF4-FFF2-40B4-BE49-F238E27FC236}">
                <a16:creationId xmlns:a16="http://schemas.microsoft.com/office/drawing/2014/main" id="{47DC5708-DD4B-4D68-B3F4-679E7303E8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88317" y="4497542"/>
            <a:ext cx="2466975" cy="1847850"/>
          </a:xfrm>
          <a:prstGeom prst="rect">
            <a:avLst/>
          </a:prstGeom>
          <a:ln>
            <a:solidFill>
              <a:srgbClr val="FF0000"/>
            </a:solidFill>
          </a:ln>
        </p:spPr>
      </p:pic>
      <p:pic>
        <p:nvPicPr>
          <p:cNvPr id="8" name="Picture 7">
            <a:extLst>
              <a:ext uri="{FF2B5EF4-FFF2-40B4-BE49-F238E27FC236}">
                <a16:creationId xmlns:a16="http://schemas.microsoft.com/office/drawing/2014/main" id="{D94736E9-05D9-4084-95B8-EBC145B0ADE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07576" y="3385070"/>
            <a:ext cx="2762250" cy="1657350"/>
          </a:xfrm>
          <a:prstGeom prst="rect">
            <a:avLst/>
          </a:prstGeom>
          <a:ln>
            <a:solidFill>
              <a:srgbClr val="FF0000"/>
            </a:solidFill>
          </a:ln>
        </p:spPr>
      </p:pic>
      <p:pic>
        <p:nvPicPr>
          <p:cNvPr id="9" name="Picture 8">
            <a:extLst>
              <a:ext uri="{FF2B5EF4-FFF2-40B4-BE49-F238E27FC236}">
                <a16:creationId xmlns:a16="http://schemas.microsoft.com/office/drawing/2014/main" id="{094BCCCC-9F6F-4ECA-934E-0CF42FA2220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829187" y="1504045"/>
            <a:ext cx="1876425" cy="2438400"/>
          </a:xfrm>
          <a:prstGeom prst="rect">
            <a:avLst/>
          </a:prstGeom>
          <a:ln>
            <a:solidFill>
              <a:srgbClr val="FF0000"/>
            </a:solidFill>
          </a:ln>
        </p:spPr>
      </p:pic>
      <p:sp>
        <p:nvSpPr>
          <p:cNvPr id="3" name="TextBox 2"/>
          <p:cNvSpPr txBox="1"/>
          <p:nvPr/>
        </p:nvSpPr>
        <p:spPr>
          <a:xfrm>
            <a:off x="697584" y="1650538"/>
            <a:ext cx="2865748" cy="3046988"/>
          </a:xfrm>
          <a:prstGeom prst="rect">
            <a:avLst/>
          </a:prstGeom>
          <a:noFill/>
          <a:ln>
            <a:solidFill>
              <a:schemeClr val="accent1"/>
            </a:solidFill>
          </a:ln>
        </p:spPr>
        <p:txBody>
          <a:bodyPr wrap="square" rtlCol="0">
            <a:spAutoFit/>
          </a:bodyPr>
          <a:lstStyle/>
          <a:p>
            <a:pPr algn="ctr"/>
            <a:r>
              <a:rPr lang="en-GB" sz="4800" dirty="0" smtClean="0"/>
              <a:t>What are you reading now?</a:t>
            </a:r>
            <a:endParaRPr lang="en-GB" dirty="0"/>
          </a:p>
        </p:txBody>
      </p:sp>
      <p:sp>
        <p:nvSpPr>
          <p:cNvPr id="10" name="TextBox 9"/>
          <p:cNvSpPr txBox="1"/>
          <p:nvPr/>
        </p:nvSpPr>
        <p:spPr>
          <a:xfrm>
            <a:off x="697584" y="5042420"/>
            <a:ext cx="3148552" cy="923330"/>
          </a:xfrm>
          <a:prstGeom prst="rect">
            <a:avLst/>
          </a:prstGeom>
          <a:noFill/>
        </p:spPr>
        <p:txBody>
          <a:bodyPr wrap="square" rtlCol="0">
            <a:spAutoFit/>
          </a:bodyPr>
          <a:lstStyle/>
          <a:p>
            <a:r>
              <a:rPr lang="en-GB" dirty="0">
                <a:hlinkClick r:id="rId9"/>
              </a:rPr>
              <a:t>https://</a:t>
            </a:r>
            <a:r>
              <a:rPr lang="en-GB" dirty="0" smtClean="0">
                <a:hlinkClick r:id="rId9"/>
              </a:rPr>
              <a:t>padlet.com/jayne_morgan1/fypcco3wzu3a</a:t>
            </a:r>
            <a:endParaRPr lang="en-GB" dirty="0" smtClean="0"/>
          </a:p>
          <a:p>
            <a:endParaRPr lang="en-GB" dirty="0"/>
          </a:p>
        </p:txBody>
      </p:sp>
      <p:pic>
        <p:nvPicPr>
          <p:cNvPr id="11" name="Picture 10"/>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809187" y="5719877"/>
            <a:ext cx="876693" cy="876693"/>
          </a:xfrm>
          <a:prstGeom prst="rect">
            <a:avLst/>
          </a:prstGeom>
        </p:spPr>
      </p:pic>
    </p:spTree>
    <p:extLst>
      <p:ext uri="{BB962C8B-B14F-4D97-AF65-F5344CB8AC3E}">
        <p14:creationId xmlns:p14="http://schemas.microsoft.com/office/powerpoint/2010/main" val="2186386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5E1C7-D2BE-4A1B-BBDD-2D5858B42755}"/>
              </a:ext>
            </a:extLst>
          </p:cNvPr>
          <p:cNvSpPr>
            <a:spLocks noGrp="1"/>
          </p:cNvSpPr>
          <p:nvPr>
            <p:ph type="title"/>
          </p:nvPr>
        </p:nvSpPr>
        <p:spPr>
          <a:xfrm>
            <a:off x="5203596" y="1939401"/>
            <a:ext cx="5615702" cy="3631840"/>
          </a:xfrm>
          <a:ln w="76200">
            <a:solidFill>
              <a:schemeClr val="accent1">
                <a:lumMod val="75000"/>
              </a:schemeClr>
            </a:solidFill>
          </a:ln>
        </p:spPr>
        <p:txBody>
          <a:bodyPr>
            <a:normAutofit/>
          </a:bodyPr>
          <a:lstStyle/>
          <a:p>
            <a:pPr algn="ctr"/>
            <a:r>
              <a:rPr lang="en-GB" sz="7200" dirty="0"/>
              <a:t>Why is storytelling important?</a:t>
            </a:r>
          </a:p>
        </p:txBody>
      </p:sp>
      <p:pic>
        <p:nvPicPr>
          <p:cNvPr id="4" name="Picture 3">
            <a:extLst>
              <a:ext uri="{FF2B5EF4-FFF2-40B4-BE49-F238E27FC236}">
                <a16:creationId xmlns:a16="http://schemas.microsoft.com/office/drawing/2014/main" id="{0F0FED93-0568-4CB3-981C-81BA6AC40F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pic>
        <p:nvPicPr>
          <p:cNvPr id="5" name="Picture 7">
            <a:extLst>
              <a:ext uri="{FF2B5EF4-FFF2-40B4-BE49-F238E27FC236}">
                <a16:creationId xmlns:a16="http://schemas.microsoft.com/office/drawing/2014/main" id="{ADD44CF5-BAE8-4DAF-BEFC-A1A8F03E4CD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2702" y="1690688"/>
            <a:ext cx="3394737" cy="41299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48306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0FED93-0568-4CB3-981C-81BA6AC40F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sp>
        <p:nvSpPr>
          <p:cNvPr id="5" name="TextBox 4">
            <a:extLst>
              <a:ext uri="{FF2B5EF4-FFF2-40B4-BE49-F238E27FC236}">
                <a16:creationId xmlns:a16="http://schemas.microsoft.com/office/drawing/2014/main" id="{F6C72112-C0AA-4E26-B01F-19FE8F19B466}"/>
              </a:ext>
            </a:extLst>
          </p:cNvPr>
          <p:cNvSpPr txBox="1"/>
          <p:nvPr/>
        </p:nvSpPr>
        <p:spPr>
          <a:xfrm>
            <a:off x="6768446" y="1800520"/>
            <a:ext cx="4675695" cy="3785652"/>
          </a:xfrm>
          <a:prstGeom prst="rect">
            <a:avLst/>
          </a:prstGeom>
          <a:noFill/>
          <a:ln w="76200">
            <a:solidFill>
              <a:schemeClr val="accent1">
                <a:lumMod val="75000"/>
              </a:schemeClr>
            </a:solidFill>
          </a:ln>
        </p:spPr>
        <p:txBody>
          <a:bodyPr wrap="square" rtlCol="0">
            <a:spAutoFit/>
          </a:bodyPr>
          <a:lstStyle/>
          <a:p>
            <a:pPr algn="ctr"/>
            <a:r>
              <a:rPr lang="en-GB" sz="6000" dirty="0"/>
              <a:t>What the characteristics of a great storyteller? </a:t>
            </a:r>
          </a:p>
        </p:txBody>
      </p:sp>
      <p:pic>
        <p:nvPicPr>
          <p:cNvPr id="7" name="Picture 6">
            <a:extLst>
              <a:ext uri="{FF2B5EF4-FFF2-40B4-BE49-F238E27FC236}">
                <a16:creationId xmlns:a16="http://schemas.microsoft.com/office/drawing/2014/main" id="{B882353C-F357-4656-800A-4D6DA86D846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4502" y="1948960"/>
            <a:ext cx="5233156" cy="3488771"/>
          </a:xfrm>
          <a:prstGeom prst="rect">
            <a:avLst/>
          </a:prstGeom>
          <a:ln w="76200">
            <a:solidFill>
              <a:schemeClr val="accent1">
                <a:lumMod val="75000"/>
              </a:schemeClr>
            </a:solidFill>
          </a:ln>
        </p:spPr>
      </p:pic>
      <p:sp>
        <p:nvSpPr>
          <p:cNvPr id="8" name="Rectangle 7">
            <a:extLst>
              <a:ext uri="{FF2B5EF4-FFF2-40B4-BE49-F238E27FC236}">
                <a16:creationId xmlns:a16="http://schemas.microsoft.com/office/drawing/2014/main" id="{A17505EB-655E-4F50-AA92-5CF5EC0F4090}"/>
              </a:ext>
            </a:extLst>
          </p:cNvPr>
          <p:cNvSpPr/>
          <p:nvPr/>
        </p:nvSpPr>
        <p:spPr>
          <a:xfrm>
            <a:off x="1330825" y="5586172"/>
            <a:ext cx="4900509" cy="369332"/>
          </a:xfrm>
          <a:prstGeom prst="rect">
            <a:avLst/>
          </a:prstGeom>
        </p:spPr>
        <p:txBody>
          <a:bodyPr wrap="none">
            <a:spAutoFit/>
          </a:bodyPr>
          <a:lstStyle/>
          <a:p>
            <a:r>
              <a:rPr lang="en-GB" dirty="0">
                <a:hlinkClick r:id="rId5"/>
              </a:rPr>
              <a:t>https://www.youtube.com/watch?v=hEgREFpqFfA</a:t>
            </a:r>
            <a:endParaRPr lang="en-GB" dirty="0"/>
          </a:p>
        </p:txBody>
      </p:sp>
      <p:pic>
        <p:nvPicPr>
          <p:cNvPr id="9" name="Picture 8">
            <a:extLst>
              <a:ext uri="{FF2B5EF4-FFF2-40B4-BE49-F238E27FC236}">
                <a16:creationId xmlns:a16="http://schemas.microsoft.com/office/drawing/2014/main" id="{148D9B5F-9773-4D12-B7AB-5C1E6371BD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944237">
            <a:off x="3611149" y="16145"/>
            <a:ext cx="4544298" cy="2272149"/>
          </a:xfrm>
          <a:prstGeom prst="rect">
            <a:avLst/>
          </a:prstGeom>
        </p:spPr>
      </p:pic>
    </p:spTree>
    <p:extLst>
      <p:ext uri="{BB962C8B-B14F-4D97-AF65-F5344CB8AC3E}">
        <p14:creationId xmlns:p14="http://schemas.microsoft.com/office/powerpoint/2010/main" val="1170756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5E1C7-D2BE-4A1B-BBDD-2D5858B42755}"/>
              </a:ext>
            </a:extLst>
          </p:cNvPr>
          <p:cNvSpPr>
            <a:spLocks noGrp="1"/>
          </p:cNvSpPr>
          <p:nvPr>
            <p:ph type="title"/>
          </p:nvPr>
        </p:nvSpPr>
        <p:spPr/>
        <p:txBody>
          <a:bodyPr/>
          <a:lstStyle/>
          <a:p>
            <a:r>
              <a:rPr lang="en-GB" dirty="0"/>
              <a:t>Now it’s your turn …..</a:t>
            </a:r>
          </a:p>
        </p:txBody>
      </p:sp>
      <p:pic>
        <p:nvPicPr>
          <p:cNvPr id="4" name="Picture 3">
            <a:extLst>
              <a:ext uri="{FF2B5EF4-FFF2-40B4-BE49-F238E27FC236}">
                <a16:creationId xmlns:a16="http://schemas.microsoft.com/office/drawing/2014/main" id="{0F0FED93-0568-4CB3-981C-81BA6AC40F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pic>
        <p:nvPicPr>
          <p:cNvPr id="6" name="Picture 5">
            <a:extLst>
              <a:ext uri="{FF2B5EF4-FFF2-40B4-BE49-F238E27FC236}">
                <a16:creationId xmlns:a16="http://schemas.microsoft.com/office/drawing/2014/main" id="{2D345005-EEC6-45D6-B54A-ABB0945A2B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53770" y="1821053"/>
            <a:ext cx="6284459" cy="4313318"/>
          </a:xfrm>
          <a:prstGeom prst="rect">
            <a:avLst/>
          </a:prstGeom>
          <a:ln>
            <a:solidFill>
              <a:schemeClr val="accent1">
                <a:lumMod val="75000"/>
              </a:schemeClr>
            </a:solidFill>
          </a:ln>
        </p:spPr>
      </p:pic>
    </p:spTree>
    <p:extLst>
      <p:ext uri="{BB962C8B-B14F-4D97-AF65-F5344CB8AC3E}">
        <p14:creationId xmlns:p14="http://schemas.microsoft.com/office/powerpoint/2010/main" val="35736376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5E1C7-D2BE-4A1B-BBDD-2D5858B42755}"/>
              </a:ext>
            </a:extLst>
          </p:cNvPr>
          <p:cNvSpPr>
            <a:spLocks noGrp="1"/>
          </p:cNvSpPr>
          <p:nvPr>
            <p:ph type="title"/>
          </p:nvPr>
        </p:nvSpPr>
        <p:spPr>
          <a:xfrm>
            <a:off x="838199" y="365125"/>
            <a:ext cx="8384381" cy="1325563"/>
          </a:xfrm>
        </p:spPr>
        <p:txBody>
          <a:bodyPr/>
          <a:lstStyle/>
          <a:p>
            <a:r>
              <a:rPr lang="en-GB" dirty="0"/>
              <a:t>Something to think about – key idea </a:t>
            </a:r>
          </a:p>
        </p:txBody>
      </p:sp>
      <p:pic>
        <p:nvPicPr>
          <p:cNvPr id="4" name="Picture 3">
            <a:extLst>
              <a:ext uri="{FF2B5EF4-FFF2-40B4-BE49-F238E27FC236}">
                <a16:creationId xmlns:a16="http://schemas.microsoft.com/office/drawing/2014/main" id="{0F0FED93-0568-4CB3-981C-81BA6AC40F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pic>
        <p:nvPicPr>
          <p:cNvPr id="7" name="Content Placeholder 7">
            <a:extLst>
              <a:ext uri="{FF2B5EF4-FFF2-40B4-BE49-F238E27FC236}">
                <a16:creationId xmlns:a16="http://schemas.microsoft.com/office/drawing/2014/main" id="{0DFC3566-073E-4793-9053-C74784D2AB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176711">
            <a:off x="9481403" y="4605455"/>
            <a:ext cx="2032331" cy="1523422"/>
          </a:xfrm>
          <a:prstGeom prst="rect">
            <a:avLst/>
          </a:prstGeom>
          <a:ln>
            <a:solidFill>
              <a:schemeClr val="accent1">
                <a:lumMod val="75000"/>
              </a:schemeClr>
            </a:solidFill>
          </a:ln>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41922" y="1690688"/>
            <a:ext cx="6363092" cy="4782261"/>
          </a:xfrm>
          <a:prstGeom prst="rect">
            <a:avLst/>
          </a:prstGeom>
          <a:ln w="76200">
            <a:solidFill>
              <a:schemeClr val="accent1">
                <a:lumMod val="75000"/>
              </a:schemeClr>
            </a:solidFill>
          </a:ln>
        </p:spPr>
      </p:pic>
    </p:spTree>
    <p:extLst>
      <p:ext uri="{BB962C8B-B14F-4D97-AF65-F5344CB8AC3E}">
        <p14:creationId xmlns:p14="http://schemas.microsoft.com/office/powerpoint/2010/main" val="6212119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5E1C7-D2BE-4A1B-BBDD-2D5858B42755}"/>
              </a:ext>
            </a:extLst>
          </p:cNvPr>
          <p:cNvSpPr>
            <a:spLocks noGrp="1"/>
          </p:cNvSpPr>
          <p:nvPr>
            <p:ph type="title"/>
          </p:nvPr>
        </p:nvSpPr>
        <p:spPr>
          <a:xfrm>
            <a:off x="425115" y="478248"/>
            <a:ext cx="7664355" cy="982908"/>
          </a:xfrm>
        </p:spPr>
        <p:txBody>
          <a:bodyPr>
            <a:normAutofit/>
          </a:bodyPr>
          <a:lstStyle/>
          <a:p>
            <a:pPr algn="ctr"/>
            <a:r>
              <a:rPr lang="en-GB" dirty="0" smtClean="0"/>
              <a:t>Using stories </a:t>
            </a:r>
            <a:r>
              <a:rPr lang="en-GB" dirty="0"/>
              <a:t>in the </a:t>
            </a:r>
            <a:r>
              <a:rPr lang="en-GB" dirty="0" smtClean="0"/>
              <a:t>classroom</a:t>
            </a:r>
            <a:endParaRPr lang="en-GB" dirty="0"/>
          </a:p>
        </p:txBody>
      </p:sp>
      <p:pic>
        <p:nvPicPr>
          <p:cNvPr id="4" name="Picture 3">
            <a:extLst>
              <a:ext uri="{FF2B5EF4-FFF2-40B4-BE49-F238E27FC236}">
                <a16:creationId xmlns:a16="http://schemas.microsoft.com/office/drawing/2014/main" id="{0F0FED93-0568-4CB3-981C-81BA6AC40F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pic>
        <p:nvPicPr>
          <p:cNvPr id="5" name="Content Placeholder 5">
            <a:extLst>
              <a:ext uri="{FF2B5EF4-FFF2-40B4-BE49-F238E27FC236}">
                <a16:creationId xmlns:a16="http://schemas.microsoft.com/office/drawing/2014/main" id="{AFA78A6D-8B68-4B64-92B4-DD8B7883A6AC}"/>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10108975" y="5769580"/>
            <a:ext cx="863825" cy="1088419"/>
          </a:xfrm>
          <a:ln>
            <a:solidFill>
              <a:srgbClr val="FF0000"/>
            </a:solidFill>
          </a:ln>
        </p:spPr>
      </p:pic>
      <p:pic>
        <p:nvPicPr>
          <p:cNvPr id="6" name="Content Placeholder 6">
            <a:extLst>
              <a:ext uri="{FF2B5EF4-FFF2-40B4-BE49-F238E27FC236}">
                <a16:creationId xmlns:a16="http://schemas.microsoft.com/office/drawing/2014/main" id="{B19E5578-FC33-41EC-8F54-AF08029762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55446" y="5769580"/>
            <a:ext cx="794883" cy="1055768"/>
          </a:xfrm>
          <a:prstGeom prst="rect">
            <a:avLst/>
          </a:prstGeom>
          <a:ln>
            <a:solidFill>
              <a:srgbClr val="FF0000"/>
            </a:solidFill>
          </a:ln>
        </p:spPr>
      </p:pic>
      <p:pic>
        <p:nvPicPr>
          <p:cNvPr id="7" name="Picture 6">
            <a:extLst>
              <a:ext uri="{FF2B5EF4-FFF2-40B4-BE49-F238E27FC236}">
                <a16:creationId xmlns:a16="http://schemas.microsoft.com/office/drawing/2014/main" id="{C9A52368-AF42-4F84-9634-C5F8F5BEDCE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42239" y="5806819"/>
            <a:ext cx="960877" cy="1018529"/>
          </a:xfrm>
          <a:prstGeom prst="rect">
            <a:avLst/>
          </a:prstGeom>
          <a:ln>
            <a:solidFill>
              <a:srgbClr val="FF0000"/>
            </a:solidFill>
          </a:ln>
        </p:spPr>
      </p:pic>
      <p:pic>
        <p:nvPicPr>
          <p:cNvPr id="8" name="Picture 7">
            <a:extLst>
              <a:ext uri="{FF2B5EF4-FFF2-40B4-BE49-F238E27FC236}">
                <a16:creationId xmlns:a16="http://schemas.microsoft.com/office/drawing/2014/main" id="{B621C0FD-AB26-4003-9E1D-5337AA11014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63776" y="5806819"/>
            <a:ext cx="928224" cy="1019311"/>
          </a:xfrm>
          <a:prstGeom prst="rect">
            <a:avLst/>
          </a:prstGeom>
          <a:ln>
            <a:solidFill>
              <a:srgbClr val="FF0000"/>
            </a:solidFill>
          </a:ln>
        </p:spPr>
      </p:pic>
      <p:pic>
        <p:nvPicPr>
          <p:cNvPr id="9" name="Picture 8">
            <a:extLst>
              <a:ext uri="{FF2B5EF4-FFF2-40B4-BE49-F238E27FC236}">
                <a16:creationId xmlns:a16="http://schemas.microsoft.com/office/drawing/2014/main" id="{DA7B3FFE-88C2-4AFB-A041-D049DBDC580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43908" y="5793847"/>
            <a:ext cx="807440" cy="1044653"/>
          </a:xfrm>
          <a:prstGeom prst="rect">
            <a:avLst/>
          </a:prstGeom>
          <a:ln>
            <a:solidFill>
              <a:srgbClr val="FF0000"/>
            </a:solidFill>
          </a:ln>
        </p:spPr>
      </p:pic>
      <p:pic>
        <p:nvPicPr>
          <p:cNvPr id="10" name="Picture 9">
            <a:extLst>
              <a:ext uri="{FF2B5EF4-FFF2-40B4-BE49-F238E27FC236}">
                <a16:creationId xmlns:a16="http://schemas.microsoft.com/office/drawing/2014/main" id="{5B65AB6E-FF47-4B14-A29D-6C13896B9E6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5717750"/>
            <a:ext cx="852932" cy="1108379"/>
          </a:xfrm>
          <a:prstGeom prst="rect">
            <a:avLst/>
          </a:prstGeom>
          <a:ln>
            <a:solidFill>
              <a:srgbClr val="FF0000"/>
            </a:solidFill>
          </a:ln>
        </p:spPr>
      </p:pic>
      <p:pic>
        <p:nvPicPr>
          <p:cNvPr id="3" name="Picture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35191" y="1523767"/>
            <a:ext cx="6282715" cy="3789574"/>
          </a:xfrm>
          <a:prstGeom prst="rect">
            <a:avLst/>
          </a:prstGeom>
        </p:spPr>
      </p:pic>
    </p:spTree>
    <p:extLst>
      <p:ext uri="{BB962C8B-B14F-4D97-AF65-F5344CB8AC3E}">
        <p14:creationId xmlns:p14="http://schemas.microsoft.com/office/powerpoint/2010/main" val="42404064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5E1C7-D2BE-4A1B-BBDD-2D5858B42755}"/>
              </a:ext>
            </a:extLst>
          </p:cNvPr>
          <p:cNvSpPr>
            <a:spLocks noGrp="1"/>
          </p:cNvSpPr>
          <p:nvPr>
            <p:ph type="title"/>
          </p:nvPr>
        </p:nvSpPr>
        <p:spPr>
          <a:xfrm>
            <a:off x="264859" y="1948829"/>
            <a:ext cx="3977203" cy="1806176"/>
          </a:xfrm>
        </p:spPr>
        <p:txBody>
          <a:bodyPr>
            <a:normAutofit fontScale="90000"/>
          </a:bodyPr>
          <a:lstStyle/>
          <a:p>
            <a:r>
              <a:rPr lang="en-GB" dirty="0"/>
              <a:t>Directed </a:t>
            </a:r>
            <a:r>
              <a:rPr lang="en-GB" dirty="0" smtClean="0"/>
              <a:t>study - Using </a:t>
            </a:r>
            <a:r>
              <a:rPr lang="en-GB" dirty="0"/>
              <a:t>books and stories in the classroom to develop oracy skills</a:t>
            </a:r>
          </a:p>
        </p:txBody>
      </p:sp>
      <p:pic>
        <p:nvPicPr>
          <p:cNvPr id="4" name="Picture 3">
            <a:extLst>
              <a:ext uri="{FF2B5EF4-FFF2-40B4-BE49-F238E27FC236}">
                <a16:creationId xmlns:a16="http://schemas.microsoft.com/office/drawing/2014/main" id="{0F0FED93-0568-4CB3-981C-81BA6AC40F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pic>
        <p:nvPicPr>
          <p:cNvPr id="12" name="Picture 1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711984" y="904973"/>
            <a:ext cx="4022609" cy="5748807"/>
          </a:xfrm>
          <a:prstGeom prst="rect">
            <a:avLst/>
          </a:prstGeom>
          <a:ln w="28575">
            <a:solidFill>
              <a:schemeClr val="accent1"/>
            </a:solidFill>
          </a:ln>
        </p:spPr>
      </p:pic>
      <p:pic>
        <p:nvPicPr>
          <p:cNvPr id="3" name="Picture 2"/>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769032" y="5650039"/>
            <a:ext cx="1003741" cy="1003741"/>
          </a:xfrm>
          <a:prstGeom prst="rect">
            <a:avLst/>
          </a:prstGeom>
        </p:spPr>
      </p:pic>
      <p:sp>
        <p:nvSpPr>
          <p:cNvPr id="5" name="TextBox 4"/>
          <p:cNvSpPr txBox="1"/>
          <p:nvPr/>
        </p:nvSpPr>
        <p:spPr>
          <a:xfrm>
            <a:off x="9416095" y="3779376"/>
            <a:ext cx="1901372" cy="1754326"/>
          </a:xfrm>
          <a:prstGeom prst="rect">
            <a:avLst/>
          </a:prstGeom>
          <a:noFill/>
        </p:spPr>
        <p:txBody>
          <a:bodyPr wrap="square" rtlCol="0">
            <a:spAutoFit/>
          </a:bodyPr>
          <a:lstStyle/>
          <a:p>
            <a:endParaRPr lang="en-GB" dirty="0" smtClean="0"/>
          </a:p>
          <a:p>
            <a:endParaRPr lang="en-GB" dirty="0"/>
          </a:p>
          <a:p>
            <a:r>
              <a:rPr lang="en-GB" dirty="0">
                <a:hlinkClick r:id="rId6"/>
              </a:rPr>
              <a:t>https://</a:t>
            </a:r>
            <a:r>
              <a:rPr lang="en-GB" dirty="0" smtClean="0">
                <a:hlinkClick r:id="rId6"/>
              </a:rPr>
              <a:t>padlet.com/jayne_morgan1/sbkzqy5dld50</a:t>
            </a:r>
            <a:endParaRPr lang="en-GB" dirty="0" smtClean="0"/>
          </a:p>
          <a:p>
            <a:endParaRPr lang="en-GB" dirty="0"/>
          </a:p>
        </p:txBody>
      </p:sp>
      <p:pic>
        <p:nvPicPr>
          <p:cNvPr id="6" name="Picture 5"/>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899824" y="3404165"/>
            <a:ext cx="723988" cy="512486"/>
          </a:xfrm>
          <a:prstGeom prst="rect">
            <a:avLst/>
          </a:prstGeom>
        </p:spPr>
      </p:pic>
    </p:spTree>
    <p:extLst>
      <p:ext uri="{BB962C8B-B14F-4D97-AF65-F5344CB8AC3E}">
        <p14:creationId xmlns:p14="http://schemas.microsoft.com/office/powerpoint/2010/main" val="32495435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ext Box 3"/>
          <p:cNvSpPr txBox="1">
            <a:spLocks noChangeArrowheads="1"/>
          </p:cNvSpPr>
          <p:nvPr/>
        </p:nvSpPr>
        <p:spPr bwMode="auto">
          <a:xfrm>
            <a:off x="1055439" y="1614669"/>
            <a:ext cx="45005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dirty="0"/>
              <a:t>1.   Write 5 sentences summarising    today’s topic.</a:t>
            </a:r>
          </a:p>
        </p:txBody>
      </p:sp>
      <p:sp>
        <p:nvSpPr>
          <p:cNvPr id="7172" name="Text Box 4"/>
          <p:cNvSpPr txBox="1">
            <a:spLocks noChangeArrowheads="1"/>
          </p:cNvSpPr>
          <p:nvPr/>
        </p:nvSpPr>
        <p:spPr bwMode="auto">
          <a:xfrm>
            <a:off x="6219033" y="654643"/>
            <a:ext cx="388937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dirty="0"/>
              <a:t>2. Now reduce that to 5 key words…</a:t>
            </a:r>
          </a:p>
        </p:txBody>
      </p:sp>
      <p:grpSp>
        <p:nvGrpSpPr>
          <p:cNvPr id="7190" name="Group 22"/>
          <p:cNvGrpSpPr>
            <a:grpSpLocks/>
          </p:cNvGrpSpPr>
          <p:nvPr/>
        </p:nvGrpSpPr>
        <p:grpSpPr bwMode="auto">
          <a:xfrm>
            <a:off x="6860317" y="1230905"/>
            <a:ext cx="4537075" cy="3744912"/>
            <a:chOff x="2744" y="527"/>
            <a:chExt cx="2858" cy="2359"/>
          </a:xfrm>
        </p:grpSpPr>
        <p:sp>
          <p:nvSpPr>
            <p:cNvPr id="7173" name="Oval 5"/>
            <p:cNvSpPr>
              <a:spLocks noChangeArrowheads="1"/>
            </p:cNvSpPr>
            <p:nvPr/>
          </p:nvSpPr>
          <p:spPr bwMode="auto">
            <a:xfrm>
              <a:off x="2880" y="527"/>
              <a:ext cx="1134" cy="9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dirty="0"/>
            </a:p>
          </p:txBody>
        </p:sp>
        <p:sp>
          <p:nvSpPr>
            <p:cNvPr id="7174" name="Oval 6"/>
            <p:cNvSpPr>
              <a:spLocks noChangeArrowheads="1"/>
            </p:cNvSpPr>
            <p:nvPr/>
          </p:nvSpPr>
          <p:spPr bwMode="auto">
            <a:xfrm>
              <a:off x="4422" y="527"/>
              <a:ext cx="1134" cy="9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dirty="0"/>
            </a:p>
          </p:txBody>
        </p:sp>
        <p:sp>
          <p:nvSpPr>
            <p:cNvPr id="7175" name="Oval 7"/>
            <p:cNvSpPr>
              <a:spLocks noChangeArrowheads="1"/>
            </p:cNvSpPr>
            <p:nvPr/>
          </p:nvSpPr>
          <p:spPr bwMode="auto">
            <a:xfrm>
              <a:off x="2744" y="1570"/>
              <a:ext cx="1134" cy="9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dirty="0"/>
            </a:p>
          </p:txBody>
        </p:sp>
        <p:sp>
          <p:nvSpPr>
            <p:cNvPr id="7176" name="Oval 8"/>
            <p:cNvSpPr>
              <a:spLocks noChangeArrowheads="1"/>
            </p:cNvSpPr>
            <p:nvPr/>
          </p:nvSpPr>
          <p:spPr bwMode="auto">
            <a:xfrm>
              <a:off x="4468" y="1888"/>
              <a:ext cx="1134" cy="99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dirty="0"/>
            </a:p>
          </p:txBody>
        </p:sp>
        <p:sp>
          <p:nvSpPr>
            <p:cNvPr id="7177" name="Oval 9"/>
            <p:cNvSpPr>
              <a:spLocks noChangeArrowheads="1"/>
            </p:cNvSpPr>
            <p:nvPr/>
          </p:nvSpPr>
          <p:spPr bwMode="auto">
            <a:xfrm>
              <a:off x="3696" y="1162"/>
              <a:ext cx="1180" cy="1089"/>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dirty="0"/>
            </a:p>
          </p:txBody>
        </p:sp>
      </p:grpSp>
      <p:sp>
        <p:nvSpPr>
          <p:cNvPr id="7178" name="Text Box 10"/>
          <p:cNvSpPr txBox="1">
            <a:spLocks noChangeArrowheads="1"/>
          </p:cNvSpPr>
          <p:nvPr/>
        </p:nvSpPr>
        <p:spPr bwMode="auto">
          <a:xfrm>
            <a:off x="2007109" y="5548944"/>
            <a:ext cx="38893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dirty="0"/>
              <a:t>3.  And finally to one word….</a:t>
            </a:r>
          </a:p>
        </p:txBody>
      </p:sp>
      <p:pic>
        <p:nvPicPr>
          <p:cNvPr id="7179" name="Picture 11" descr="BAN86"/>
          <p:cNvPicPr>
            <a:picLocks noChangeAspect="1" noChangeArrowheads="1"/>
          </p:cNvPicPr>
          <p:nvPr/>
        </p:nvPicPr>
        <p:blipFill>
          <a:blip r:embed="rId3">
            <a:extLst>
              <a:ext uri="{28A0092B-C50C-407E-A947-70E740481C1C}">
                <a14:useLocalDpi xmlns:a14="http://schemas.microsoft.com/office/drawing/2010/main" val="0"/>
              </a:ext>
            </a:extLst>
          </a:blip>
          <a:srcRect t="37047" b="37048"/>
          <a:stretch>
            <a:fillRect/>
          </a:stretch>
        </p:blipFill>
        <p:spPr bwMode="auto">
          <a:xfrm>
            <a:off x="5331183" y="5160007"/>
            <a:ext cx="4265984" cy="1511300"/>
          </a:xfrm>
          <a:prstGeom prst="rect">
            <a:avLst/>
          </a:prstGeom>
          <a:noFill/>
          <a:extLst>
            <a:ext uri="{909E8E84-426E-40DD-AFC4-6F175D3DCCD1}">
              <a14:hiddenFill xmlns:a14="http://schemas.microsoft.com/office/drawing/2010/main">
                <a:solidFill>
                  <a:srgbClr val="FFFFFF"/>
                </a:solidFill>
              </a14:hiddenFill>
            </a:ext>
          </a:extLst>
        </p:spPr>
      </p:pic>
      <p:sp>
        <p:nvSpPr>
          <p:cNvPr id="7180" name="Line 12"/>
          <p:cNvSpPr>
            <a:spLocks noChangeShapeType="1"/>
          </p:cNvSpPr>
          <p:nvPr/>
        </p:nvSpPr>
        <p:spPr bwMode="auto">
          <a:xfrm>
            <a:off x="1212057" y="2978005"/>
            <a:ext cx="374491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7182" name="Line 14"/>
          <p:cNvSpPr>
            <a:spLocks noChangeShapeType="1"/>
          </p:cNvSpPr>
          <p:nvPr/>
        </p:nvSpPr>
        <p:spPr bwMode="auto">
          <a:xfrm>
            <a:off x="1212057" y="3406629"/>
            <a:ext cx="374491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7183" name="Line 15"/>
          <p:cNvSpPr>
            <a:spLocks noChangeShapeType="1"/>
          </p:cNvSpPr>
          <p:nvPr/>
        </p:nvSpPr>
        <p:spPr bwMode="auto">
          <a:xfrm>
            <a:off x="1212057" y="3790157"/>
            <a:ext cx="374491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7184" name="Line 16"/>
          <p:cNvSpPr>
            <a:spLocks noChangeShapeType="1"/>
          </p:cNvSpPr>
          <p:nvPr/>
        </p:nvSpPr>
        <p:spPr bwMode="auto">
          <a:xfrm>
            <a:off x="1212057" y="4267849"/>
            <a:ext cx="374491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7185" name="Line 17"/>
          <p:cNvSpPr>
            <a:spLocks noChangeShapeType="1"/>
          </p:cNvSpPr>
          <p:nvPr/>
        </p:nvSpPr>
        <p:spPr bwMode="auto">
          <a:xfrm>
            <a:off x="1212057" y="4724255"/>
            <a:ext cx="374491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7187" name="Line 19"/>
          <p:cNvSpPr>
            <a:spLocks noChangeShapeType="1"/>
          </p:cNvSpPr>
          <p:nvPr/>
        </p:nvSpPr>
        <p:spPr bwMode="auto">
          <a:xfrm>
            <a:off x="1212057" y="2561287"/>
            <a:ext cx="374491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
        <p:nvSpPr>
          <p:cNvPr id="19" name="Title 1">
            <a:extLst>
              <a:ext uri="{FF2B5EF4-FFF2-40B4-BE49-F238E27FC236}">
                <a16:creationId xmlns:a16="http://schemas.microsoft.com/office/drawing/2014/main" id="{DE91D5AB-206B-4E87-A9A0-236479F13CA6}"/>
              </a:ext>
            </a:extLst>
          </p:cNvPr>
          <p:cNvSpPr txBox="1">
            <a:spLocks/>
          </p:cNvSpPr>
          <p:nvPr/>
        </p:nvSpPr>
        <p:spPr>
          <a:xfrm>
            <a:off x="838200" y="365125"/>
            <a:ext cx="434816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To conclude ……..</a:t>
            </a:r>
          </a:p>
        </p:txBody>
      </p:sp>
      <p:pic>
        <p:nvPicPr>
          <p:cNvPr id="20" name="Picture 19">
            <a:extLst>
              <a:ext uri="{FF2B5EF4-FFF2-40B4-BE49-F238E27FC236}">
                <a16:creationId xmlns:a16="http://schemas.microsoft.com/office/drawing/2014/main" id="{0F0FED93-0568-4CB3-981C-81BA6AC40F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spTree>
    <p:extLst>
      <p:ext uri="{BB962C8B-B14F-4D97-AF65-F5344CB8AC3E}">
        <p14:creationId xmlns:p14="http://schemas.microsoft.com/office/powerpoint/2010/main" val="2175989385"/>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5E1C7-D2BE-4A1B-BBDD-2D5858B42755}"/>
              </a:ext>
            </a:extLst>
          </p:cNvPr>
          <p:cNvSpPr>
            <a:spLocks noGrp="1"/>
          </p:cNvSpPr>
          <p:nvPr>
            <p:ph type="title"/>
          </p:nvPr>
        </p:nvSpPr>
        <p:spPr>
          <a:xfrm>
            <a:off x="3657599" y="367506"/>
            <a:ext cx="4477871" cy="1325563"/>
          </a:xfrm>
        </p:spPr>
        <p:txBody>
          <a:bodyPr/>
          <a:lstStyle/>
          <a:p>
            <a:pPr algn="ctr"/>
            <a:r>
              <a:rPr lang="en-GB" dirty="0"/>
              <a:t>References</a:t>
            </a:r>
          </a:p>
        </p:txBody>
      </p:sp>
      <p:pic>
        <p:nvPicPr>
          <p:cNvPr id="4" name="Picture 3">
            <a:extLst>
              <a:ext uri="{FF2B5EF4-FFF2-40B4-BE49-F238E27FC236}">
                <a16:creationId xmlns:a16="http://schemas.microsoft.com/office/drawing/2014/main" id="{0F0FED93-0568-4CB3-981C-81BA6AC40F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9824" y="234760"/>
            <a:ext cx="2081784" cy="795528"/>
          </a:xfrm>
          <a:prstGeom prst="rect">
            <a:avLst/>
          </a:prstGeom>
        </p:spPr>
      </p:pic>
      <p:sp>
        <p:nvSpPr>
          <p:cNvPr id="5" name="Content Placeholder 2">
            <a:extLst>
              <a:ext uri="{FF2B5EF4-FFF2-40B4-BE49-F238E27FC236}">
                <a16:creationId xmlns:a16="http://schemas.microsoft.com/office/drawing/2014/main" id="{F33148F0-E844-46D2-B75D-AFC11DBEFE92}"/>
              </a:ext>
            </a:extLst>
          </p:cNvPr>
          <p:cNvSpPr txBox="1">
            <a:spLocks/>
          </p:cNvSpPr>
          <p:nvPr/>
        </p:nvSpPr>
        <p:spPr>
          <a:xfrm>
            <a:off x="934040" y="1515359"/>
            <a:ext cx="10515600" cy="307549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latin typeface="+mj-lt"/>
            </a:endParaRPr>
          </a:p>
          <a:p>
            <a:pPr marL="0" indent="0">
              <a:buNone/>
            </a:pPr>
            <a:r>
              <a:rPr lang="en-GB" dirty="0">
                <a:latin typeface="+mj-lt"/>
              </a:rPr>
              <a:t>Biemiller A. </a:t>
            </a:r>
            <a:r>
              <a:rPr lang="en-GB" i="1" dirty="0">
                <a:latin typeface="+mj-lt"/>
              </a:rPr>
              <a:t>Teaching vocabulary: Early, direct, and sequential.</a:t>
            </a:r>
            <a:r>
              <a:rPr lang="en-GB" dirty="0">
                <a:latin typeface="+mj-lt"/>
              </a:rPr>
              <a:t> American Educator. 2001;25:24–28.</a:t>
            </a:r>
          </a:p>
          <a:p>
            <a:pPr marL="0" indent="0">
              <a:buNone/>
            </a:pPr>
            <a:r>
              <a:rPr lang="en-GB" dirty="0">
                <a:latin typeface="+mj-lt"/>
              </a:rPr>
              <a:t>Bruner, J</a:t>
            </a:r>
            <a:r>
              <a:rPr lang="en-GB" dirty="0" smtClean="0">
                <a:latin typeface="+mj-lt"/>
              </a:rPr>
              <a:t>.</a:t>
            </a:r>
          </a:p>
          <a:p>
            <a:pPr marL="0" indent="0">
              <a:buNone/>
            </a:pPr>
            <a:r>
              <a:rPr lang="en-GB" dirty="0" smtClean="0">
                <a:latin typeface="+mj-lt"/>
              </a:rPr>
              <a:t>Gamble, N. </a:t>
            </a:r>
            <a:endParaRPr lang="en-GB" dirty="0">
              <a:latin typeface="+mj-lt"/>
            </a:endParaRPr>
          </a:p>
          <a:p>
            <a:pPr marL="0" indent="0">
              <a:buNone/>
            </a:pPr>
            <a:r>
              <a:rPr lang="en-GB" dirty="0">
                <a:latin typeface="+mj-lt"/>
              </a:rPr>
              <a:t>Meek, M (1988)  </a:t>
            </a:r>
            <a:r>
              <a:rPr lang="en-GB" i="1" dirty="0">
                <a:latin typeface="+mj-lt"/>
              </a:rPr>
              <a:t>How Texts Teach What Readers Learn </a:t>
            </a:r>
            <a:r>
              <a:rPr lang="en-GB" dirty="0">
                <a:latin typeface="+mj-lt"/>
              </a:rPr>
              <a:t>Thimble Press</a:t>
            </a:r>
          </a:p>
          <a:p>
            <a:pPr marL="0" indent="0">
              <a:buNone/>
            </a:pPr>
            <a:r>
              <a:rPr lang="en-US" dirty="0">
                <a:latin typeface="+mj-lt"/>
              </a:rPr>
              <a:t>Spufford, F. (2003</a:t>
            </a:r>
            <a:r>
              <a:rPr lang="en-US" dirty="0" smtClean="0">
                <a:latin typeface="+mj-lt"/>
              </a:rPr>
              <a:t>) </a:t>
            </a:r>
            <a:r>
              <a:rPr lang="en-US" i="1" dirty="0">
                <a:latin typeface="+mj-lt"/>
              </a:rPr>
              <a:t>The child that books built.</a:t>
            </a:r>
            <a:r>
              <a:rPr lang="en-US" dirty="0">
                <a:latin typeface="+mj-lt"/>
              </a:rPr>
              <a:t> London: Faber and Faber. </a:t>
            </a:r>
            <a:endParaRPr lang="en-GB" dirty="0">
              <a:latin typeface="+mj-lt"/>
            </a:endParaRPr>
          </a:p>
          <a:p>
            <a:endParaRPr lang="en-GB" dirty="0">
              <a:latin typeface="+mj-lt"/>
            </a:endParaRPr>
          </a:p>
          <a:p>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a:p>
            <a:pPr marL="0" indent="0">
              <a:buFont typeface="Arial" panose="020B0604020202020204" pitchFamily="34" charset="0"/>
              <a:buNone/>
            </a:pPr>
            <a:endParaRPr lang="en-GB" dirty="0">
              <a:latin typeface="Comic Sans MS" panose="030F0702030302020204" pitchFamily="66" charset="0"/>
            </a:endParaRPr>
          </a:p>
          <a:p>
            <a:endParaRPr lang="en-GB" dirty="0"/>
          </a:p>
          <a:p>
            <a:endParaRPr lang="en-GB" dirty="0"/>
          </a:p>
          <a:p>
            <a:pPr marL="0" indent="0">
              <a:buFont typeface="Arial" panose="020B0604020202020204" pitchFamily="34" charset="0"/>
              <a:buNone/>
            </a:pPr>
            <a:endParaRPr lang="en-GB" dirty="0"/>
          </a:p>
          <a:p>
            <a:pPr marL="0" indent="0">
              <a:buFont typeface="Arial" panose="020B0604020202020204" pitchFamily="34" charset="0"/>
              <a:buNone/>
            </a:pPr>
            <a:endParaRPr lang="en-GB" dirty="0">
              <a:latin typeface="Comic Sans MS" panose="030F0702030302020204" pitchFamily="66" charset="0"/>
            </a:endParaRPr>
          </a:p>
          <a:p>
            <a:endParaRPr lang="en-GB" dirty="0">
              <a:latin typeface="Comic Sans MS" panose="030F0702030302020204" pitchFamily="66" charset="0"/>
            </a:endParaRPr>
          </a:p>
        </p:txBody>
      </p:sp>
      <p:sp>
        <p:nvSpPr>
          <p:cNvPr id="3" name="Rectangle 2"/>
          <p:cNvSpPr/>
          <p:nvPr/>
        </p:nvSpPr>
        <p:spPr>
          <a:xfrm>
            <a:off x="1407126" y="4899830"/>
            <a:ext cx="4664354" cy="1754326"/>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Recommended </a:t>
            </a:r>
          </a:p>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Read</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6" name="Picture 5"/>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395016" y="4862204"/>
            <a:ext cx="1258789" cy="1753006"/>
          </a:xfrm>
          <a:prstGeom prst="rect">
            <a:avLst/>
          </a:prstGeom>
        </p:spPr>
      </p:pic>
    </p:spTree>
    <p:extLst>
      <p:ext uri="{BB962C8B-B14F-4D97-AF65-F5344CB8AC3E}">
        <p14:creationId xmlns:p14="http://schemas.microsoft.com/office/powerpoint/2010/main" val="20872844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eview of your QR Cod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08944" y="1176815"/>
            <a:ext cx="904056" cy="9040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9920" y="312737"/>
            <a:ext cx="1918016" cy="1918016"/>
          </a:xfrm>
          <a:prstGeom prst="rect">
            <a:avLst/>
          </a:prstGeom>
        </p:spPr>
      </p:pic>
      <p:pic>
        <p:nvPicPr>
          <p:cNvPr id="1028" name="Picture 4" descr="Preview of your QR Cod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63006" y="574880"/>
            <a:ext cx="1109458" cy="1109458"/>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40740" y="655638"/>
            <a:ext cx="1447800"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descr="Preview of your QR Cod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99336" y="3742198"/>
            <a:ext cx="948664" cy="948664"/>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9" descr="Image result for book trust"/>
          <p:cNvSpPr>
            <a:spLocks noChangeAspect="1" noChangeArrowheads="1"/>
          </p:cNvSpPr>
          <p:nvPr/>
        </p:nvSpPr>
        <p:spPr bwMode="auto">
          <a:xfrm>
            <a:off x="15240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8" name="AutoShape 11" descr="Image result for book trust"/>
          <p:cNvSpPr>
            <a:spLocks noChangeAspect="1" noChangeArrowheads="1"/>
          </p:cNvSpPr>
          <p:nvPr/>
        </p:nvSpPr>
        <p:spPr bwMode="auto">
          <a:xfrm>
            <a:off x="1676400"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AutoShape 13" descr="Image result for book trust"/>
          <p:cNvSpPr>
            <a:spLocks noChangeAspect="1" noChangeArrowheads="1"/>
          </p:cNvSpPr>
          <p:nvPr/>
        </p:nvSpPr>
        <p:spPr bwMode="auto">
          <a:xfrm>
            <a:off x="1828800"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0" name="AutoShape 15" descr="Image result for book trust"/>
          <p:cNvSpPr>
            <a:spLocks noChangeAspect="1" noChangeArrowheads="1"/>
          </p:cNvSpPr>
          <p:nvPr/>
        </p:nvSpPr>
        <p:spPr bwMode="auto">
          <a:xfrm>
            <a:off x="1981200" y="312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1" name="AutoShape 17" descr="Image result for book trust"/>
          <p:cNvSpPr>
            <a:spLocks noChangeAspect="1" noChangeArrowheads="1"/>
          </p:cNvSpPr>
          <p:nvPr/>
        </p:nvSpPr>
        <p:spPr bwMode="auto">
          <a:xfrm>
            <a:off x="2133600" y="4651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42" name="Picture 1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00400" y="4566090"/>
            <a:ext cx="2809774" cy="12506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AutoShape 20" descr="Image result for book trust"/>
          <p:cNvSpPr>
            <a:spLocks noChangeAspect="1" noChangeArrowheads="1"/>
          </p:cNvSpPr>
          <p:nvPr/>
        </p:nvSpPr>
        <p:spPr bwMode="auto">
          <a:xfrm>
            <a:off x="2286000" y="6175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3" name="AutoShape 22" descr="Image result for book trust"/>
          <p:cNvSpPr>
            <a:spLocks noChangeAspect="1" noChangeArrowheads="1"/>
          </p:cNvSpPr>
          <p:nvPr/>
        </p:nvSpPr>
        <p:spPr bwMode="auto">
          <a:xfrm>
            <a:off x="2438400" y="769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4" name="AutoShape 24" descr="Image result for book trust"/>
          <p:cNvSpPr>
            <a:spLocks noChangeAspect="1" noChangeArrowheads="1"/>
          </p:cNvSpPr>
          <p:nvPr/>
        </p:nvSpPr>
        <p:spPr bwMode="auto">
          <a:xfrm>
            <a:off x="2590800" y="922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5" name="AutoShape 26" descr="Image result for book trust"/>
          <p:cNvSpPr>
            <a:spLocks noChangeAspect="1" noChangeArrowheads="1"/>
          </p:cNvSpPr>
          <p:nvPr/>
        </p:nvSpPr>
        <p:spPr bwMode="auto">
          <a:xfrm>
            <a:off x="2743200" y="1074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6" name="AutoShape 28" descr="Image result for book trust"/>
          <p:cNvSpPr>
            <a:spLocks noChangeAspect="1" noChangeArrowheads="1"/>
          </p:cNvSpPr>
          <p:nvPr/>
        </p:nvSpPr>
        <p:spPr bwMode="auto">
          <a:xfrm>
            <a:off x="2895600" y="12271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7" name="AutoShape 30" descr="Image result for book trust"/>
          <p:cNvSpPr>
            <a:spLocks noChangeAspect="1" noChangeArrowheads="1"/>
          </p:cNvSpPr>
          <p:nvPr/>
        </p:nvSpPr>
        <p:spPr bwMode="auto">
          <a:xfrm>
            <a:off x="3048000" y="13795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8" name="AutoShape 32" descr="Image result for book trust"/>
          <p:cNvSpPr>
            <a:spLocks noChangeAspect="1" noChangeArrowheads="1"/>
          </p:cNvSpPr>
          <p:nvPr/>
        </p:nvSpPr>
        <p:spPr bwMode="auto">
          <a:xfrm>
            <a:off x="3200400" y="1531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9" name="AutoShape 34" descr="Image result for book trust"/>
          <p:cNvSpPr>
            <a:spLocks noChangeAspect="1" noChangeArrowheads="1"/>
          </p:cNvSpPr>
          <p:nvPr/>
        </p:nvSpPr>
        <p:spPr bwMode="auto">
          <a:xfrm>
            <a:off x="3352800" y="1684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2" name="Picture 2" descr="Preview of your QR Cod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26198" y="4429099"/>
            <a:ext cx="1015380" cy="1015380"/>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4" descr="Image result for literacy shed"/>
          <p:cNvSpPr>
            <a:spLocks noChangeAspect="1" noChangeArrowheads="1"/>
          </p:cNvSpPr>
          <p:nvPr/>
        </p:nvSpPr>
        <p:spPr bwMode="auto">
          <a:xfrm>
            <a:off x="3505200" y="1836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4" name="AutoShape 6" descr="Image result for literacy shed"/>
          <p:cNvSpPr>
            <a:spLocks noChangeAspect="1" noChangeArrowheads="1"/>
          </p:cNvSpPr>
          <p:nvPr/>
        </p:nvSpPr>
        <p:spPr bwMode="auto">
          <a:xfrm>
            <a:off x="3657600" y="19891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5" name="Picture 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307936" y="4216530"/>
            <a:ext cx="2286000" cy="1600200"/>
          </a:xfrm>
          <a:prstGeom prst="rect">
            <a:avLst/>
          </a:prstGeom>
        </p:spPr>
      </p:pic>
      <p:pic>
        <p:nvPicPr>
          <p:cNvPr id="2050" name="Picture 2" descr="Preview of your QR Code"/>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496806" y="2606620"/>
            <a:ext cx="895338" cy="89533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adWriteThink">
            <a:hlinkClick r:id="rId12" tooltip="ReadWriteThink"/>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22410" y="3286884"/>
            <a:ext cx="2789241" cy="4301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hildren's literature centre logo"/>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439816" y="2501833"/>
            <a:ext cx="1084684" cy="1388925"/>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Preview of your QR Code"/>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313272" y="2501833"/>
            <a:ext cx="846137" cy="846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1473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421</TotalTime>
  <Words>1365</Words>
  <Application>Microsoft Office PowerPoint</Application>
  <PresentationFormat>Widescreen</PresentationFormat>
  <Paragraphs>166</Paragraphs>
  <Slides>14</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Comic Sans MS</vt:lpstr>
      <vt:lpstr>Office Theme</vt:lpstr>
      <vt:lpstr>Using Children’s Literature</vt:lpstr>
      <vt:lpstr>PowerPoint Presentation</vt:lpstr>
      <vt:lpstr>Aims of this lecture</vt:lpstr>
      <vt:lpstr>Why are stories important?</vt:lpstr>
      <vt:lpstr>It is so important that you read children’s literature</vt:lpstr>
      <vt:lpstr>Why is storytelling important?</vt:lpstr>
      <vt:lpstr>PowerPoint Presentation</vt:lpstr>
      <vt:lpstr>Now it’s your turn …..</vt:lpstr>
      <vt:lpstr>Something to think about – key idea </vt:lpstr>
      <vt:lpstr>Using stories in the classroom</vt:lpstr>
      <vt:lpstr>Directed study - Using books and stories in the classroom to develop oracy skills</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Jayne Morgan</dc:creator>
  <cp:lastModifiedBy>Jayne Morgan</cp:lastModifiedBy>
  <cp:revision>105</cp:revision>
  <dcterms:created xsi:type="dcterms:W3CDTF">2018-06-19T15:42:58Z</dcterms:created>
  <dcterms:modified xsi:type="dcterms:W3CDTF">2018-09-25T10:51:52Z</dcterms:modified>
</cp:coreProperties>
</file>