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8" r:id="rId2"/>
    <p:sldId id="257" r:id="rId3"/>
    <p:sldId id="270" r:id="rId4"/>
    <p:sldId id="262" r:id="rId5"/>
    <p:sldId id="260" r:id="rId6"/>
    <p:sldId id="267" r:id="rId7"/>
    <p:sldId id="263" r:id="rId8"/>
    <p:sldId id="261" r:id="rId9"/>
    <p:sldId id="264" r:id="rId10"/>
    <p:sldId id="265" r:id="rId11"/>
    <p:sldId id="266" r:id="rId12"/>
    <p:sldId id="268" r:id="rId13"/>
    <p:sldId id="269" r:id="rId14"/>
    <p:sldId id="280" r:id="rId15"/>
    <p:sldId id="27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AA7BE8-D9ED-A948-A60C-CBB9E644977E}" v="7" dt="2021-02-22T19:14:45.7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64" autoAdjust="0"/>
    <p:restoredTop sz="86412" autoAdjust="0"/>
  </p:normalViewPr>
  <p:slideViewPr>
    <p:cSldViewPr>
      <p:cViewPr varScale="1">
        <p:scale>
          <a:sx n="97" d="100"/>
          <a:sy n="97" d="100"/>
        </p:scale>
        <p:origin x="99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32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uart Morgan" userId="1aa4e975-22b9-445c-a42a-81b89751dafc" providerId="ADAL" clId="{F2AA7BE8-D9ED-A948-A60C-CBB9E644977E}"/>
    <pc:docChg chg="custSel addSld modSld">
      <pc:chgData name="Stuart Morgan" userId="1aa4e975-22b9-445c-a42a-81b89751dafc" providerId="ADAL" clId="{F2AA7BE8-D9ED-A948-A60C-CBB9E644977E}" dt="2021-02-22T19:15:28.563" v="208" actId="20577"/>
      <pc:docMkLst>
        <pc:docMk/>
      </pc:docMkLst>
      <pc:sldChg chg="addSp delSp modSp mod">
        <pc:chgData name="Stuart Morgan" userId="1aa4e975-22b9-445c-a42a-81b89751dafc" providerId="ADAL" clId="{F2AA7BE8-D9ED-A948-A60C-CBB9E644977E}" dt="2021-02-22T18:52:21.148" v="28"/>
        <pc:sldMkLst>
          <pc:docMk/>
          <pc:sldMk cId="1483705279" sldId="257"/>
        </pc:sldMkLst>
        <pc:spChg chg="mod">
          <ac:chgData name="Stuart Morgan" userId="1aa4e975-22b9-445c-a42a-81b89751dafc" providerId="ADAL" clId="{F2AA7BE8-D9ED-A948-A60C-CBB9E644977E}" dt="2021-02-22T18:52:06.768" v="25" actId="113"/>
          <ac:spMkLst>
            <pc:docMk/>
            <pc:sldMk cId="1483705279" sldId="257"/>
            <ac:spMk id="2" creationId="{00000000-0000-0000-0000-000000000000}"/>
          </ac:spMkLst>
        </pc:spChg>
        <pc:spChg chg="add del mod">
          <ac:chgData name="Stuart Morgan" userId="1aa4e975-22b9-445c-a42a-81b89751dafc" providerId="ADAL" clId="{F2AA7BE8-D9ED-A948-A60C-CBB9E644977E}" dt="2021-02-22T18:52:21.148" v="28"/>
          <ac:spMkLst>
            <pc:docMk/>
            <pc:sldMk cId="1483705279" sldId="257"/>
            <ac:spMk id="4" creationId="{D9035BD2-92A0-5644-BBAD-3B3498407F25}"/>
          </ac:spMkLst>
        </pc:spChg>
      </pc:sldChg>
      <pc:sldChg chg="modSp mod">
        <pc:chgData name="Stuart Morgan" userId="1aa4e975-22b9-445c-a42a-81b89751dafc" providerId="ADAL" clId="{F2AA7BE8-D9ED-A948-A60C-CBB9E644977E}" dt="2021-02-22T18:51:39.720" v="21" actId="113"/>
        <pc:sldMkLst>
          <pc:docMk/>
          <pc:sldMk cId="400945439" sldId="260"/>
        </pc:sldMkLst>
        <pc:spChg chg="mod">
          <ac:chgData name="Stuart Morgan" userId="1aa4e975-22b9-445c-a42a-81b89751dafc" providerId="ADAL" clId="{F2AA7BE8-D9ED-A948-A60C-CBB9E644977E}" dt="2021-02-22T18:51:39.720" v="21" actId="113"/>
          <ac:spMkLst>
            <pc:docMk/>
            <pc:sldMk cId="400945439" sldId="260"/>
            <ac:spMk id="2" creationId="{00000000-0000-0000-0000-000000000000}"/>
          </ac:spMkLst>
        </pc:spChg>
        <pc:spChg chg="mod">
          <ac:chgData name="Stuart Morgan" userId="1aa4e975-22b9-445c-a42a-81b89751dafc" providerId="ADAL" clId="{F2AA7BE8-D9ED-A948-A60C-CBB9E644977E}" dt="2021-02-22T18:50:01.654" v="15" actId="20577"/>
          <ac:spMkLst>
            <pc:docMk/>
            <pc:sldMk cId="400945439" sldId="260"/>
            <ac:spMk id="3" creationId="{00000000-0000-0000-0000-000000000000}"/>
          </ac:spMkLst>
        </pc:spChg>
      </pc:sldChg>
      <pc:sldChg chg="modSp mod">
        <pc:chgData name="Stuart Morgan" userId="1aa4e975-22b9-445c-a42a-81b89751dafc" providerId="ADAL" clId="{F2AA7BE8-D9ED-A948-A60C-CBB9E644977E}" dt="2021-02-22T18:52:26.311" v="29" actId="113"/>
        <pc:sldMkLst>
          <pc:docMk/>
          <pc:sldMk cId="3562441643" sldId="261"/>
        </pc:sldMkLst>
        <pc:spChg chg="mod">
          <ac:chgData name="Stuart Morgan" userId="1aa4e975-22b9-445c-a42a-81b89751dafc" providerId="ADAL" clId="{F2AA7BE8-D9ED-A948-A60C-CBB9E644977E}" dt="2021-02-22T18:52:26.311" v="29" actId="113"/>
          <ac:spMkLst>
            <pc:docMk/>
            <pc:sldMk cId="3562441643" sldId="261"/>
            <ac:spMk id="2" creationId="{00000000-0000-0000-0000-000000000000}"/>
          </ac:spMkLst>
        </pc:spChg>
      </pc:sldChg>
      <pc:sldChg chg="delSp modSp mod">
        <pc:chgData name="Stuart Morgan" userId="1aa4e975-22b9-445c-a42a-81b89751dafc" providerId="ADAL" clId="{F2AA7BE8-D9ED-A948-A60C-CBB9E644977E}" dt="2021-02-22T18:51:48.590" v="22" actId="113"/>
        <pc:sldMkLst>
          <pc:docMk/>
          <pc:sldMk cId="3050162684" sldId="262"/>
        </pc:sldMkLst>
        <pc:spChg chg="mod">
          <ac:chgData name="Stuart Morgan" userId="1aa4e975-22b9-445c-a42a-81b89751dafc" providerId="ADAL" clId="{F2AA7BE8-D9ED-A948-A60C-CBB9E644977E}" dt="2021-02-22T18:51:48.590" v="22" actId="113"/>
          <ac:spMkLst>
            <pc:docMk/>
            <pc:sldMk cId="3050162684" sldId="262"/>
            <ac:spMk id="2" creationId="{00000000-0000-0000-0000-000000000000}"/>
          </ac:spMkLst>
        </pc:spChg>
        <pc:spChg chg="del">
          <ac:chgData name="Stuart Morgan" userId="1aa4e975-22b9-445c-a42a-81b89751dafc" providerId="ADAL" clId="{F2AA7BE8-D9ED-A948-A60C-CBB9E644977E}" dt="2021-02-22T18:49:27.093" v="7" actId="478"/>
          <ac:spMkLst>
            <pc:docMk/>
            <pc:sldMk cId="3050162684" sldId="262"/>
            <ac:spMk id="4" creationId="{00000000-0000-0000-0000-000000000000}"/>
          </ac:spMkLst>
        </pc:spChg>
      </pc:sldChg>
      <pc:sldChg chg="modSp mod">
        <pc:chgData name="Stuart Morgan" userId="1aa4e975-22b9-445c-a42a-81b89751dafc" providerId="ADAL" clId="{F2AA7BE8-D9ED-A948-A60C-CBB9E644977E}" dt="2021-02-22T18:52:18.306" v="26" actId="113"/>
        <pc:sldMkLst>
          <pc:docMk/>
          <pc:sldMk cId="3890605448" sldId="263"/>
        </pc:sldMkLst>
        <pc:spChg chg="mod">
          <ac:chgData name="Stuart Morgan" userId="1aa4e975-22b9-445c-a42a-81b89751dafc" providerId="ADAL" clId="{F2AA7BE8-D9ED-A948-A60C-CBB9E644977E}" dt="2021-02-22T18:52:18.306" v="26" actId="113"/>
          <ac:spMkLst>
            <pc:docMk/>
            <pc:sldMk cId="3890605448" sldId="263"/>
            <ac:spMk id="2" creationId="{00000000-0000-0000-0000-000000000000}"/>
          </ac:spMkLst>
        </pc:spChg>
      </pc:sldChg>
      <pc:sldChg chg="modSp mod">
        <pc:chgData name="Stuart Morgan" userId="1aa4e975-22b9-445c-a42a-81b89751dafc" providerId="ADAL" clId="{F2AA7BE8-D9ED-A948-A60C-CBB9E644977E}" dt="2021-02-22T18:52:38.997" v="30" actId="113"/>
        <pc:sldMkLst>
          <pc:docMk/>
          <pc:sldMk cId="135458286" sldId="264"/>
        </pc:sldMkLst>
        <pc:spChg chg="mod">
          <ac:chgData name="Stuart Morgan" userId="1aa4e975-22b9-445c-a42a-81b89751dafc" providerId="ADAL" clId="{F2AA7BE8-D9ED-A948-A60C-CBB9E644977E}" dt="2021-02-22T18:52:38.997" v="30" actId="113"/>
          <ac:spMkLst>
            <pc:docMk/>
            <pc:sldMk cId="135458286" sldId="264"/>
            <ac:spMk id="2" creationId="{00000000-0000-0000-0000-000000000000}"/>
          </ac:spMkLst>
        </pc:spChg>
      </pc:sldChg>
      <pc:sldChg chg="modSp mod">
        <pc:chgData name="Stuart Morgan" userId="1aa4e975-22b9-445c-a42a-81b89751dafc" providerId="ADAL" clId="{F2AA7BE8-D9ED-A948-A60C-CBB9E644977E}" dt="2021-02-22T18:52:51.460" v="32" actId="113"/>
        <pc:sldMkLst>
          <pc:docMk/>
          <pc:sldMk cId="1131289885" sldId="265"/>
        </pc:sldMkLst>
        <pc:spChg chg="mod">
          <ac:chgData name="Stuart Morgan" userId="1aa4e975-22b9-445c-a42a-81b89751dafc" providerId="ADAL" clId="{F2AA7BE8-D9ED-A948-A60C-CBB9E644977E}" dt="2021-02-22T18:52:51.460" v="32" actId="113"/>
          <ac:spMkLst>
            <pc:docMk/>
            <pc:sldMk cId="1131289885" sldId="265"/>
            <ac:spMk id="2" creationId="{00000000-0000-0000-0000-000000000000}"/>
          </ac:spMkLst>
        </pc:spChg>
      </pc:sldChg>
      <pc:sldChg chg="modSp mod">
        <pc:chgData name="Stuart Morgan" userId="1aa4e975-22b9-445c-a42a-81b89751dafc" providerId="ADAL" clId="{F2AA7BE8-D9ED-A948-A60C-CBB9E644977E}" dt="2021-02-22T18:52:58.296" v="33" actId="113"/>
        <pc:sldMkLst>
          <pc:docMk/>
          <pc:sldMk cId="2459579019" sldId="266"/>
        </pc:sldMkLst>
        <pc:spChg chg="mod">
          <ac:chgData name="Stuart Morgan" userId="1aa4e975-22b9-445c-a42a-81b89751dafc" providerId="ADAL" clId="{F2AA7BE8-D9ED-A948-A60C-CBB9E644977E}" dt="2021-02-22T18:52:58.296" v="33" actId="113"/>
          <ac:spMkLst>
            <pc:docMk/>
            <pc:sldMk cId="2459579019" sldId="266"/>
            <ac:spMk id="2" creationId="{00000000-0000-0000-0000-000000000000}"/>
          </ac:spMkLst>
        </pc:spChg>
      </pc:sldChg>
      <pc:sldChg chg="modSp mod">
        <pc:chgData name="Stuart Morgan" userId="1aa4e975-22b9-445c-a42a-81b89751dafc" providerId="ADAL" clId="{F2AA7BE8-D9ED-A948-A60C-CBB9E644977E}" dt="2021-02-22T18:51:29.917" v="20" actId="113"/>
        <pc:sldMkLst>
          <pc:docMk/>
          <pc:sldMk cId="756213366" sldId="267"/>
        </pc:sldMkLst>
        <pc:spChg chg="mod">
          <ac:chgData name="Stuart Morgan" userId="1aa4e975-22b9-445c-a42a-81b89751dafc" providerId="ADAL" clId="{F2AA7BE8-D9ED-A948-A60C-CBB9E644977E}" dt="2021-02-22T18:51:29.917" v="20" actId="113"/>
          <ac:spMkLst>
            <pc:docMk/>
            <pc:sldMk cId="756213366" sldId="267"/>
            <ac:spMk id="2" creationId="{00000000-0000-0000-0000-000000000000}"/>
          </ac:spMkLst>
        </pc:spChg>
        <pc:spChg chg="mod">
          <ac:chgData name="Stuart Morgan" userId="1aa4e975-22b9-445c-a42a-81b89751dafc" providerId="ADAL" clId="{F2AA7BE8-D9ED-A948-A60C-CBB9E644977E}" dt="2021-02-22T18:50:46.402" v="19" actId="20577"/>
          <ac:spMkLst>
            <pc:docMk/>
            <pc:sldMk cId="756213366" sldId="267"/>
            <ac:spMk id="3" creationId="{00000000-0000-0000-0000-000000000000}"/>
          </ac:spMkLst>
        </pc:spChg>
      </pc:sldChg>
      <pc:sldChg chg="modSp mod">
        <pc:chgData name="Stuart Morgan" userId="1aa4e975-22b9-445c-a42a-81b89751dafc" providerId="ADAL" clId="{F2AA7BE8-D9ED-A948-A60C-CBB9E644977E}" dt="2021-02-22T18:53:13.248" v="35" actId="113"/>
        <pc:sldMkLst>
          <pc:docMk/>
          <pc:sldMk cId="1720920585" sldId="268"/>
        </pc:sldMkLst>
        <pc:spChg chg="mod">
          <ac:chgData name="Stuart Morgan" userId="1aa4e975-22b9-445c-a42a-81b89751dafc" providerId="ADAL" clId="{F2AA7BE8-D9ED-A948-A60C-CBB9E644977E}" dt="2021-02-22T18:53:13.248" v="35" actId="113"/>
          <ac:spMkLst>
            <pc:docMk/>
            <pc:sldMk cId="1720920585" sldId="268"/>
            <ac:spMk id="2" creationId="{00000000-0000-0000-0000-000000000000}"/>
          </ac:spMkLst>
        </pc:spChg>
      </pc:sldChg>
      <pc:sldChg chg="modSp mod">
        <pc:chgData name="Stuart Morgan" userId="1aa4e975-22b9-445c-a42a-81b89751dafc" providerId="ADAL" clId="{F2AA7BE8-D9ED-A948-A60C-CBB9E644977E}" dt="2021-02-22T18:53:20.140" v="36" actId="113"/>
        <pc:sldMkLst>
          <pc:docMk/>
          <pc:sldMk cId="3452737565" sldId="269"/>
        </pc:sldMkLst>
        <pc:spChg chg="mod">
          <ac:chgData name="Stuart Morgan" userId="1aa4e975-22b9-445c-a42a-81b89751dafc" providerId="ADAL" clId="{F2AA7BE8-D9ED-A948-A60C-CBB9E644977E}" dt="2021-02-22T18:53:20.140" v="36" actId="113"/>
          <ac:spMkLst>
            <pc:docMk/>
            <pc:sldMk cId="3452737565" sldId="269"/>
            <ac:spMk id="2" creationId="{00000000-0000-0000-0000-000000000000}"/>
          </ac:spMkLst>
        </pc:spChg>
      </pc:sldChg>
      <pc:sldChg chg="modSp mod">
        <pc:chgData name="Stuart Morgan" userId="1aa4e975-22b9-445c-a42a-81b89751dafc" providerId="ADAL" clId="{F2AA7BE8-D9ED-A948-A60C-CBB9E644977E}" dt="2021-02-22T18:51:57.250" v="23" actId="113"/>
        <pc:sldMkLst>
          <pc:docMk/>
          <pc:sldMk cId="2835505423" sldId="270"/>
        </pc:sldMkLst>
        <pc:spChg chg="mod">
          <ac:chgData name="Stuart Morgan" userId="1aa4e975-22b9-445c-a42a-81b89751dafc" providerId="ADAL" clId="{F2AA7BE8-D9ED-A948-A60C-CBB9E644977E}" dt="2021-02-22T18:51:57.250" v="23" actId="113"/>
          <ac:spMkLst>
            <pc:docMk/>
            <pc:sldMk cId="2835505423" sldId="270"/>
            <ac:spMk id="2" creationId="{00000000-0000-0000-0000-000000000000}"/>
          </ac:spMkLst>
        </pc:spChg>
        <pc:spChg chg="mod">
          <ac:chgData name="Stuart Morgan" userId="1aa4e975-22b9-445c-a42a-81b89751dafc" providerId="ADAL" clId="{F2AA7BE8-D9ED-A948-A60C-CBB9E644977E}" dt="2021-02-22T18:49:15.605" v="6" actId="20577"/>
          <ac:spMkLst>
            <pc:docMk/>
            <pc:sldMk cId="2835505423" sldId="270"/>
            <ac:spMk id="3" creationId="{00000000-0000-0000-0000-000000000000}"/>
          </ac:spMkLst>
        </pc:spChg>
      </pc:sldChg>
      <pc:sldChg chg="modSp new mod">
        <pc:chgData name="Stuart Morgan" userId="1aa4e975-22b9-445c-a42a-81b89751dafc" providerId="ADAL" clId="{F2AA7BE8-D9ED-A948-A60C-CBB9E644977E}" dt="2021-02-22T19:15:28.563" v="208" actId="20577"/>
        <pc:sldMkLst>
          <pc:docMk/>
          <pc:sldMk cId="385447799" sldId="280"/>
        </pc:sldMkLst>
        <pc:spChg chg="mod">
          <ac:chgData name="Stuart Morgan" userId="1aa4e975-22b9-445c-a42a-81b89751dafc" providerId="ADAL" clId="{F2AA7BE8-D9ED-A948-A60C-CBB9E644977E}" dt="2021-02-22T19:14:46.965" v="142" actId="113"/>
          <ac:spMkLst>
            <pc:docMk/>
            <pc:sldMk cId="385447799" sldId="280"/>
            <ac:spMk id="2" creationId="{684D7044-DBB5-C349-94B3-5E5329F1A842}"/>
          </ac:spMkLst>
        </pc:spChg>
        <pc:spChg chg="mod">
          <ac:chgData name="Stuart Morgan" userId="1aa4e975-22b9-445c-a42a-81b89751dafc" providerId="ADAL" clId="{F2AA7BE8-D9ED-A948-A60C-CBB9E644977E}" dt="2021-02-22T19:15:28.563" v="208" actId="20577"/>
          <ac:spMkLst>
            <pc:docMk/>
            <pc:sldMk cId="385447799" sldId="280"/>
            <ac:spMk id="3" creationId="{86C7653D-3F99-A748-8323-1DB59FF146E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2D0C3-FD8C-4FE9-885B-1D4062EF7BBA}" type="datetimeFigureOut">
              <a:rPr lang="en-US" smtClean="0"/>
              <a:pPr/>
              <a:t>2/22/21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40731C-79FE-42FE-86EC-52188402A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850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Giving people the information and signposting early on (</a:t>
            </a:r>
            <a:r>
              <a:rPr lang="en-GB" dirty="0" err="1"/>
              <a:t>ie</a:t>
            </a:r>
            <a:r>
              <a:rPr lang="en-GB" dirty="0"/>
              <a:t> the first day we’re together)</a:t>
            </a:r>
          </a:p>
          <a:p>
            <a:r>
              <a:rPr lang="en-GB" dirty="0"/>
              <a:t>Exit level competence = mastery of the subject</a:t>
            </a:r>
          </a:p>
          <a:p>
            <a:r>
              <a:rPr lang="en-GB" dirty="0"/>
              <a:t>The substantive work is all about you – can’t go to the web and find the answers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3736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Jude Carroll’s favoured</a:t>
            </a:r>
            <a:r>
              <a:rPr lang="en-GB" baseline="0" dirty="0"/>
              <a:t> definition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385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So, plagiarism is about more than cheating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 making is essential – saves you hours!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9124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look confusing at first sight!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8360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Remember in whatever context you come across ‘stuff’ these are questions you will be asked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8784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are pretty much the source materials you will draw upon.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7486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most straightforward.</a:t>
            </a:r>
          </a:p>
          <a:p>
            <a:r>
              <a:rPr lang="en-GB" dirty="0"/>
              <a:t>Our reference list appears at the end of your submission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9566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little more complex but the same format still applies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2242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Just checking everyone’s awake – the quotation is as fictional as one of Austen’s novels!</a:t>
            </a:r>
          </a:p>
          <a:p>
            <a:r>
              <a:rPr lang="en-GB" dirty="0"/>
              <a:t>Ephemeral – hence the date.</a:t>
            </a:r>
          </a:p>
          <a:p>
            <a:r>
              <a:rPr lang="en-GB" dirty="0"/>
              <a:t>Avoid commercial sites  – always seek out the primary source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6220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Always attempt to refer to the primary source</a:t>
            </a:r>
          </a:p>
          <a:p>
            <a:r>
              <a:rPr lang="en-GB" dirty="0"/>
              <a:t>When in doubt – confer with your</a:t>
            </a:r>
            <a:r>
              <a:rPr lang="en-GB" baseline="0" dirty="0"/>
              <a:t> tutor</a:t>
            </a:r>
          </a:p>
          <a:p>
            <a:r>
              <a:rPr lang="en-GB" baseline="0" dirty="0"/>
              <a:t>Check those on-line assets available to </a:t>
            </a:r>
            <a:r>
              <a:rPr lang="en-GB" baseline="0"/>
              <a:t>you also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3858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00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937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575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2865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119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837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942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243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5171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113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3516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380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6883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mberley.com/janeinfo/litallus.html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Plagiarism and Referencing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7933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Helping you on your journey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alerting students  – </a:t>
            </a:r>
            <a:r>
              <a:rPr lang="en-US" i="1" dirty="0"/>
              <a:t>‘wake up!’  ‘new game, new rules’</a:t>
            </a:r>
          </a:p>
          <a:p>
            <a:r>
              <a:rPr lang="en-US" dirty="0"/>
              <a:t>early diagnostics (‘</a:t>
            </a:r>
            <a:r>
              <a:rPr lang="en-US" i="1" dirty="0"/>
              <a:t>Ah, I have these weaknesses …)</a:t>
            </a:r>
          </a:p>
          <a:p>
            <a:r>
              <a:rPr lang="en-US" dirty="0"/>
              <a:t>learning the skills</a:t>
            </a:r>
          </a:p>
          <a:p>
            <a:r>
              <a:rPr lang="en-US" dirty="0"/>
              <a:t>safe practice and feedback</a:t>
            </a:r>
          </a:p>
          <a:p>
            <a:r>
              <a:rPr lang="en-US" dirty="0"/>
              <a:t>progression – improving skill use</a:t>
            </a:r>
          </a:p>
          <a:p>
            <a:r>
              <a:rPr lang="en-US" dirty="0"/>
              <a:t>achieving exit- level competence</a:t>
            </a:r>
          </a:p>
        </p:txBody>
      </p:sp>
    </p:spTree>
    <p:extLst>
      <p:ext uri="{BB962C8B-B14F-4D97-AF65-F5344CB8AC3E}">
        <p14:creationId xmlns:p14="http://schemas.microsoft.com/office/powerpoint/2010/main" val="14837052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Plagiarism defined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charset="2"/>
              <a:buNone/>
            </a:pPr>
            <a:r>
              <a:rPr lang="en-US" dirty="0"/>
              <a:t>“Submitting the words, ideas or work product of a named person or source</a:t>
            </a:r>
            <a:r>
              <a:rPr lang="en-US" b="1" dirty="0"/>
              <a:t> </a:t>
            </a:r>
            <a:r>
              <a:rPr lang="en-US" dirty="0"/>
              <a:t>in a situation where originality is expected as if it is the result of your own work for credit or other benefit.”   </a:t>
            </a:r>
          </a:p>
          <a:p>
            <a:pPr algn="ctr">
              <a:buFont typeface="Wingdings 2" charset="2"/>
              <a:buNone/>
            </a:pPr>
            <a:r>
              <a:rPr lang="en-US" sz="2000" dirty="0"/>
              <a:t>							Fishman, 2010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55054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48134" cy="64666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 spectrum of plagiarism</a:t>
            </a:r>
            <a:endParaRPr lang="en-US" b="1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457198" y="958679"/>
            <a:ext cx="8225482" cy="465167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6701480" y="3657600"/>
            <a:ext cx="1981200" cy="4705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Misconduct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419600" y="4572000"/>
            <a:ext cx="1981200" cy="4503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Misuse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677062" y="5006913"/>
            <a:ext cx="2019300" cy="506009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Misunderstanding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5257800" y="958679"/>
            <a:ext cx="1981200" cy="10287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Deliberate cheating – intent to deceive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746997" y="1733550"/>
            <a:ext cx="1981200" cy="10287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Student knows the rules &amp; makes a mistake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434867" y="3031084"/>
            <a:ext cx="1981200" cy="10287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Student doesn’t know the rules &amp; breaks them</a:t>
            </a:r>
            <a:endParaRPr lang="en-US" dirty="0"/>
          </a:p>
        </p:txBody>
      </p:sp>
      <p:cxnSp>
        <p:nvCxnSpPr>
          <p:cNvPr id="13" name="Straight Connector 12"/>
          <p:cNvCxnSpPr/>
          <p:nvPr/>
        </p:nvCxnSpPr>
        <p:spPr>
          <a:xfrm>
            <a:off x="2133600" y="2536914"/>
            <a:ext cx="2009444" cy="2976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4800600" y="1524000"/>
            <a:ext cx="2209800" cy="3200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0162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sub-skills of scholarship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96900" indent="-514350">
              <a:buFont typeface="Gill Sans MT" charset="0"/>
              <a:buAutoNum type="arabicPeriod"/>
            </a:pPr>
            <a:r>
              <a:rPr lang="en-US" dirty="0"/>
              <a:t>Finding ‘good stuff’;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/>
              <a:t>Making notes – keeping links between sources and notes;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/>
              <a:t>Weaving in others’ words and ideas: - summary, direct quotes, paraphrasing;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/>
              <a:t>Structuring an argument, using appropriate evidence;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/>
              <a:t>Using an agreed referencing system consistently.</a:t>
            </a:r>
          </a:p>
        </p:txBody>
      </p:sp>
    </p:spTree>
    <p:extLst>
      <p:ext uri="{BB962C8B-B14F-4D97-AF65-F5344CB8AC3E}">
        <p14:creationId xmlns:p14="http://schemas.microsoft.com/office/powerpoint/2010/main" val="400945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Referencing can look confusing at first sight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0385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"The approach to media discourse analysis used in this chapter was developed by Bell (1991). It draws on elements from general frameworks of story analysis, especially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Labov's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analysis of narratives of personal experience told in conversation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Labov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Waletzky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1967;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Labov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1972) as well as from van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Dijk's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framework for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news discourse (1998b). The analysis of time in news stories derives from Bell (1995b, 1996). The frameworks used to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the structure of different kinds of stories have a lot of their elements in common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Labov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1972;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Rumelhart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1975; van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Dijk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1988b).”</a:t>
            </a:r>
          </a:p>
          <a:p>
            <a:pPr marL="0" indent="0">
              <a:buNone/>
            </a:pPr>
            <a:br>
              <a:rPr lang="en-US" sz="2000" dirty="0"/>
            </a:br>
            <a:r>
              <a:rPr lang="en-US" sz="2000" dirty="0"/>
              <a:t>					</a:t>
            </a:r>
          </a:p>
          <a:p>
            <a:pPr marL="0" indent="0">
              <a:buNone/>
            </a:pPr>
            <a:r>
              <a:rPr lang="en-US" sz="2000" dirty="0"/>
              <a:t>(Bell and Garrett, 1998, p. 67)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213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Referencing’s seven questions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reference is complete when we know:</a:t>
            </a:r>
          </a:p>
          <a:p>
            <a:pPr lvl="1"/>
            <a:r>
              <a:rPr lang="en-GB" dirty="0"/>
              <a:t>Who wrote it or edited it ?</a:t>
            </a:r>
          </a:p>
          <a:p>
            <a:pPr lvl="1"/>
            <a:r>
              <a:rPr lang="en-GB" dirty="0"/>
              <a:t>When was it published ?</a:t>
            </a:r>
          </a:p>
          <a:p>
            <a:pPr lvl="1"/>
            <a:r>
              <a:rPr lang="en-GB" dirty="0"/>
              <a:t>What’s it called ?</a:t>
            </a:r>
          </a:p>
          <a:p>
            <a:pPr lvl="1"/>
            <a:r>
              <a:rPr lang="en-GB" dirty="0"/>
              <a:t>What kind of a thing is it (book, article </a:t>
            </a:r>
            <a:r>
              <a:rPr lang="en-GB" dirty="0" err="1"/>
              <a:t>etc</a:t>
            </a:r>
            <a:r>
              <a:rPr lang="en-GB" dirty="0"/>
              <a:t>) ?</a:t>
            </a:r>
          </a:p>
          <a:p>
            <a:pPr lvl="1"/>
            <a:r>
              <a:rPr lang="en-GB" dirty="0"/>
              <a:t>Where was it published ?</a:t>
            </a:r>
          </a:p>
          <a:p>
            <a:pPr lvl="1"/>
            <a:r>
              <a:rPr lang="en-GB" dirty="0"/>
              <a:t>Who published it ?</a:t>
            </a:r>
          </a:p>
          <a:p>
            <a:pPr lvl="1"/>
            <a:r>
              <a:rPr lang="en-GB" dirty="0"/>
              <a:t>What page is the relevant material on 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605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Referencing Sources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Books</a:t>
            </a:r>
          </a:p>
          <a:p>
            <a:r>
              <a:rPr lang="en-GB" dirty="0"/>
              <a:t>Journal Articles</a:t>
            </a:r>
          </a:p>
          <a:p>
            <a:r>
              <a:rPr lang="en-GB" dirty="0"/>
              <a:t>Websites and on-line material</a:t>
            </a:r>
          </a:p>
          <a:p>
            <a:r>
              <a:rPr lang="en-GB" dirty="0"/>
              <a:t>Newspapers</a:t>
            </a:r>
          </a:p>
          <a:p>
            <a:r>
              <a:rPr lang="en-GB" dirty="0"/>
              <a:t>Unpublished materials</a:t>
            </a:r>
          </a:p>
          <a:p>
            <a:r>
              <a:rPr lang="en-GB" dirty="0"/>
              <a:t>Secondary References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24416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Referencing Books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the text:</a:t>
            </a:r>
          </a:p>
          <a:p>
            <a:pPr marL="0" indent="0">
              <a:buNone/>
            </a:pPr>
            <a:r>
              <a:rPr lang="en-GB" dirty="0"/>
              <a:t>‘what distinguishes stylistics from literary criticism on the one hand..’ (Widdowson,1975,p.3)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 the reference list:</a:t>
            </a:r>
          </a:p>
          <a:p>
            <a:pPr marL="0" indent="0">
              <a:buNone/>
            </a:pPr>
            <a:r>
              <a:rPr lang="en-GB" dirty="0" err="1"/>
              <a:t>Widdowson</a:t>
            </a:r>
            <a:r>
              <a:rPr lang="en-GB" dirty="0"/>
              <a:t>, H.G. (1975) </a:t>
            </a:r>
            <a:r>
              <a:rPr lang="en-GB" i="1" dirty="0"/>
              <a:t>Stylistics and the Teaching of Literature</a:t>
            </a:r>
            <a:r>
              <a:rPr lang="en-GB" dirty="0"/>
              <a:t>. London : Longman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58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Referencing Journal Articles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 the text:</a:t>
            </a:r>
          </a:p>
          <a:p>
            <a:pPr marL="0" indent="0">
              <a:buNone/>
            </a:pPr>
            <a:r>
              <a:rPr lang="en-GB" dirty="0"/>
              <a:t>‘keeping silent while someone else discloses facilitates dominance’ (Jenkins and Kramer, 1978,p.80)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 the reference list:</a:t>
            </a:r>
          </a:p>
          <a:p>
            <a:pPr marL="0" indent="0">
              <a:buNone/>
            </a:pPr>
            <a:r>
              <a:rPr lang="en-GB" dirty="0"/>
              <a:t>Jenkins, L. and Kramer, C. (1978) ‘Small Group Processes: Learning from Women’ </a:t>
            </a:r>
            <a:r>
              <a:rPr lang="en-GB" i="1" dirty="0"/>
              <a:t>Women’s Studies International Quarterly,</a:t>
            </a:r>
            <a:r>
              <a:rPr lang="en-GB" dirty="0"/>
              <a:t> 1(1), pp. 67-84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1289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Referencing Websites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In the text:</a:t>
            </a:r>
          </a:p>
          <a:p>
            <a:pPr marL="0" indent="0">
              <a:buNone/>
            </a:pPr>
            <a:r>
              <a:rPr lang="en-GB" dirty="0"/>
              <a:t>‘Jane Austen was a wonderful gymnast’ (</a:t>
            </a:r>
            <a:r>
              <a:rPr lang="en-GB" i="1" dirty="0"/>
              <a:t>The Republic of </a:t>
            </a:r>
            <a:r>
              <a:rPr lang="en-GB" i="1" dirty="0" err="1"/>
              <a:t>Pemberley</a:t>
            </a:r>
            <a:r>
              <a:rPr lang="en-GB" dirty="0"/>
              <a:t>, no date)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 the reference list:</a:t>
            </a:r>
          </a:p>
          <a:p>
            <a:pPr marL="0" indent="0">
              <a:buNone/>
            </a:pPr>
            <a:r>
              <a:rPr lang="en-GB" dirty="0"/>
              <a:t>The Republic of </a:t>
            </a:r>
            <a:r>
              <a:rPr lang="en-GB" dirty="0" err="1"/>
              <a:t>Pemberley</a:t>
            </a:r>
            <a:r>
              <a:rPr lang="en-GB" dirty="0"/>
              <a:t> (no date) ‘Allusions to books and authors in Jane Austen’s writings’ in The Republic of </a:t>
            </a:r>
            <a:r>
              <a:rPr lang="en-GB" dirty="0" err="1"/>
              <a:t>Pemberley</a:t>
            </a:r>
            <a:r>
              <a:rPr lang="en-GB" dirty="0"/>
              <a:t>. Available at </a:t>
            </a:r>
            <a:r>
              <a:rPr lang="en-GB" dirty="0">
                <a:hlinkClick r:id="rId3"/>
              </a:rPr>
              <a:t>http://www.pemberley.com/janeinfo/litallus.html</a:t>
            </a:r>
            <a:r>
              <a:rPr lang="en-GB" dirty="0"/>
              <a:t> (accessed: 12.2.2010)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95790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Referencing Newspapers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In the text:</a:t>
            </a:r>
          </a:p>
          <a:p>
            <a:pPr marL="0" indent="0">
              <a:buNone/>
            </a:pPr>
            <a:r>
              <a:rPr lang="en-GB" dirty="0"/>
              <a:t>‘John Prescott played the male chauvinist pig’ (</a:t>
            </a:r>
            <a:r>
              <a:rPr lang="en-GB" i="1" dirty="0"/>
              <a:t>The Guardian</a:t>
            </a:r>
            <a:r>
              <a:rPr lang="en-GB" dirty="0"/>
              <a:t>, 2000, p.23)</a:t>
            </a:r>
          </a:p>
          <a:p>
            <a:endParaRPr lang="en-GB" dirty="0"/>
          </a:p>
          <a:p>
            <a:r>
              <a:rPr lang="en-GB" dirty="0"/>
              <a:t>In the reference list:</a:t>
            </a:r>
          </a:p>
          <a:p>
            <a:pPr marL="0" indent="0">
              <a:buNone/>
            </a:pPr>
            <a:r>
              <a:rPr lang="en-GB" i="1" dirty="0"/>
              <a:t>The Guardian </a:t>
            </a:r>
            <a:r>
              <a:rPr lang="en-GB" dirty="0"/>
              <a:t>(2000) ‘Editorial’, 28 November, p.23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Note: if the writer’s name is given:</a:t>
            </a:r>
          </a:p>
          <a:p>
            <a:r>
              <a:rPr lang="en-GB" dirty="0"/>
              <a:t>‘he adopted a standard macho attitude’ (</a:t>
            </a:r>
            <a:r>
              <a:rPr lang="en-GB" dirty="0" err="1"/>
              <a:t>Voynet</a:t>
            </a:r>
            <a:r>
              <a:rPr lang="en-GB" dirty="0"/>
              <a:t>, 2000, p.23)</a:t>
            </a:r>
          </a:p>
          <a:p>
            <a:r>
              <a:rPr lang="en-GB" dirty="0" err="1"/>
              <a:t>Voynet</a:t>
            </a:r>
            <a:r>
              <a:rPr lang="en-GB" dirty="0"/>
              <a:t>, D. (2000) ‘Dear John’, </a:t>
            </a:r>
            <a:r>
              <a:rPr lang="en-GB" i="1" dirty="0"/>
              <a:t>The Guardian</a:t>
            </a:r>
            <a:r>
              <a:rPr lang="en-GB" dirty="0"/>
              <a:t>, 28 November, p.23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920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Secondary References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‘…’  (Smith, [date], cited in Jones, [date], p.123)</a:t>
            </a:r>
          </a:p>
          <a:p>
            <a:endParaRPr lang="en-GB" dirty="0"/>
          </a:p>
          <a:p>
            <a:r>
              <a:rPr lang="en-GB" dirty="0"/>
              <a:t>Note, the references list the work you actually looked at: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‘each of us has to learn to see’ (Williams 1975, cited in Spender, 1985, p.140)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 the reference list:</a:t>
            </a:r>
          </a:p>
          <a:p>
            <a:pPr marL="0" indent="0">
              <a:buNone/>
            </a:pPr>
            <a:r>
              <a:rPr lang="en-GB" dirty="0"/>
              <a:t>Spender, D. (1985) </a:t>
            </a:r>
            <a:r>
              <a:rPr lang="en-GB" i="1" dirty="0"/>
              <a:t>Man Made Language.</a:t>
            </a:r>
            <a:r>
              <a:rPr lang="en-GB" dirty="0"/>
              <a:t> London : </a:t>
            </a:r>
            <a:r>
              <a:rPr lang="en-GB" dirty="0" err="1"/>
              <a:t>Routledge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447607" y="3244334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 </a:t>
            </a:r>
          </a:p>
        </p:txBody>
      </p:sp>
      <p:sp>
        <p:nvSpPr>
          <p:cNvPr id="5" name="Rectangle 4"/>
          <p:cNvSpPr/>
          <p:nvPr/>
        </p:nvSpPr>
        <p:spPr>
          <a:xfrm>
            <a:off x="4447607" y="3244334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4527375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D7044-DBB5-C349-94B3-5E5329F1A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Harvard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C7653D-3F99-A748-8323-1DB59FF14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Now view the video on Harvard Referencing – this is a mandatory activity;</a:t>
            </a:r>
          </a:p>
          <a:p>
            <a:r>
              <a:rPr lang="en-GB" dirty="0"/>
              <a:t>You will find the video link in the links for </a:t>
            </a:r>
            <a:r>
              <a:rPr lang="en-GB"/>
              <a:t>this Week.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4477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36712"/>
            <a:ext cx="6912768" cy="4525963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b="1" i="1" dirty="0"/>
              <a:t>Acknowledgements: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b="1" i="1" dirty="0"/>
          </a:p>
          <a:p>
            <a:pPr>
              <a:spcBef>
                <a:spcPts val="0"/>
              </a:spcBef>
            </a:pPr>
            <a:r>
              <a:rPr lang="en-GB" sz="2400" i="1" dirty="0"/>
              <a:t>Jude Carroll for her presentation on ‘Designing out plagiarism in assessment’ UWTSD, 28 February 2013.</a:t>
            </a:r>
          </a:p>
          <a:p>
            <a:pPr>
              <a:spcBef>
                <a:spcPts val="0"/>
              </a:spcBef>
            </a:pPr>
            <a:endParaRPr lang="en-GB" sz="2400" i="1" dirty="0"/>
          </a:p>
          <a:p>
            <a:pPr>
              <a:spcBef>
                <a:spcPts val="0"/>
              </a:spcBef>
            </a:pPr>
            <a:r>
              <a:rPr lang="en-GB" sz="2400" i="1" dirty="0"/>
              <a:t>Andrew Edwards for his presentation on ‘Plagiarism and Referencing’ UWTSD, 18 April 2013.</a:t>
            </a:r>
          </a:p>
          <a:p>
            <a:pPr>
              <a:spcBef>
                <a:spcPts val="0"/>
              </a:spcBef>
            </a:pPr>
            <a:endParaRPr lang="en-GB" sz="2400" i="1" dirty="0"/>
          </a:p>
          <a:p>
            <a:pPr>
              <a:spcBef>
                <a:spcPts val="0"/>
              </a:spcBef>
            </a:pPr>
            <a:r>
              <a:rPr lang="en-GB" sz="2400" i="1" dirty="0"/>
              <a:t>Dr Liz Wilson for the remainder of the slides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173824091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1008</Words>
  <Application>Microsoft Macintosh PowerPoint</Application>
  <PresentationFormat>On-screen Show (4:3)</PresentationFormat>
  <Paragraphs>123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Gill Sans MT</vt:lpstr>
      <vt:lpstr>Myriad Pro</vt:lpstr>
      <vt:lpstr>Wingdings 2</vt:lpstr>
      <vt:lpstr>20140311PresentationUWTSDTemplate</vt:lpstr>
      <vt:lpstr>Plagiarism and Referencing</vt:lpstr>
      <vt:lpstr>Helping you on your journey</vt:lpstr>
      <vt:lpstr>Plagiarism defined</vt:lpstr>
      <vt:lpstr>A spectrum of plagiarism</vt:lpstr>
      <vt:lpstr>The sub-skills of scholarship</vt:lpstr>
      <vt:lpstr>Referencing can look confusing at first sight</vt:lpstr>
      <vt:lpstr>Referencing’s seven questions</vt:lpstr>
      <vt:lpstr>Referencing Sources</vt:lpstr>
      <vt:lpstr>Referencing Books</vt:lpstr>
      <vt:lpstr>Referencing Journal Articles</vt:lpstr>
      <vt:lpstr>Referencing Websites</vt:lpstr>
      <vt:lpstr>Referencing Newspapers</vt:lpstr>
      <vt:lpstr>Secondary References</vt:lpstr>
      <vt:lpstr>Harvard Referencing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Plagiarism and Referencing</dc:title>
  <dc:creator>Administrator</dc:creator>
  <cp:lastModifiedBy>Stuart Morgan</cp:lastModifiedBy>
  <cp:revision>19</cp:revision>
  <dcterms:created xsi:type="dcterms:W3CDTF">2013-04-11T11:59:58Z</dcterms:created>
  <dcterms:modified xsi:type="dcterms:W3CDTF">2021-02-22T19:15:44Z</dcterms:modified>
</cp:coreProperties>
</file>