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61" r:id="rId4"/>
    <p:sldId id="262" r:id="rId5"/>
    <p:sldId id="263" r:id="rId6"/>
    <p:sldId id="264" r:id="rId7"/>
    <p:sldId id="265" r:id="rId8"/>
    <p:sldId id="266" r:id="rId9"/>
    <p:sldId id="267" r:id="rId10"/>
    <p:sldId id="268" r:id="rId11"/>
    <p:sldId id="269" r:id="rId12"/>
    <p:sldId id="270" r:id="rId13"/>
    <p:sldId id="291" r:id="rId14"/>
    <p:sldId id="271" r:id="rId15"/>
    <p:sldId id="272" r:id="rId16"/>
    <p:sldId id="273" r:id="rId17"/>
    <p:sldId id="260" r:id="rId18"/>
    <p:sldId id="274" r:id="rId19"/>
    <p:sldId id="275" r:id="rId20"/>
    <p:sldId id="276" r:id="rId21"/>
    <p:sldId id="277" r:id="rId22"/>
    <p:sldId id="278" r:id="rId23"/>
    <p:sldId id="279" r:id="rId24"/>
    <p:sldId id="280" r:id="rId25"/>
    <p:sldId id="282" r:id="rId26"/>
    <p:sldId id="285" r:id="rId27"/>
    <p:sldId id="286" r:id="rId28"/>
    <p:sldId id="287" r:id="rId29"/>
    <p:sldId id="288" r:id="rId30"/>
    <p:sldId id="289" r:id="rId31"/>
    <p:sldId id="290"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92" d="100"/>
          <a:sy n="92" d="100"/>
        </p:scale>
        <p:origin x="90" y="20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BDF68E2-58F2-4D09-BE8B-E3BD06533059}" type="datetimeFigureOut">
              <a:rPr lang="en-US" dirty="0"/>
              <a:t>10/2/2017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8FC5F6-F338-4AE4-BB23-26385BCFC423}" type="datetimeFigureOut">
              <a:rPr lang="en-US" dirty="0"/>
              <a:t>10/2/2017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dirty="0"/>
              <a:t>10/2/2017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9AB4D41-86C1-4908-B66A-0B50CEB3BF29}" type="datetimeFigureOut">
              <a:rPr lang="en-US" dirty="0"/>
              <a:t>10/2/2017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6426E2C-56C1-4E0D-A793-0088A7FDD37E}" type="datetimeFigureOut">
              <a:rPr lang="en-US" dirty="0"/>
              <a:t>10/2/2017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8C39B41-D8B5-4052-B551-9B5525EAA8B6}" type="datetimeFigureOut">
              <a:rPr lang="en-US" dirty="0"/>
              <a:t>10/2/2017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D94136C-8742-45B2-AF27-D93DF72833A9}" type="datetimeFigureOut">
              <a:rPr lang="en-US" dirty="0"/>
              <a:t>10/2/2017</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2ABBEA6-7C60-4B02-AE87-00D78D8422AF}" type="datetimeFigureOut">
              <a:rPr lang="en-US" dirty="0"/>
              <a:t>10/2/2017</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10/2/2017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E2D6473-DF6D-4702-B328-E0DD40540A4E}" type="datetimeFigureOut">
              <a:rPr lang="en-US" dirty="0"/>
              <a:t>10/2/2017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26F7E3A-B166-407D-9866-32884E7D5B37}" type="datetimeFigureOut">
              <a:rPr lang="en-US" dirty="0"/>
              <a:t>10/2/2017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624D31-43A5-475A-80CF-332C9F6DCF35}" type="datetimeFigureOut">
              <a:rPr lang="en-US" dirty="0"/>
              <a:t>10/2/2017</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6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Dissertation/Beyond the Module</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571837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Content Placeholder 2"/>
          <p:cNvSpPr>
            <a:spLocks noGrp="1"/>
          </p:cNvSpPr>
          <p:nvPr>
            <p:ph idx="1"/>
          </p:nvPr>
        </p:nvSpPr>
        <p:spPr/>
        <p:txBody>
          <a:bodyPr/>
          <a:lstStyle/>
          <a:p>
            <a:r>
              <a:rPr lang="en-GB" dirty="0" smtClean="0"/>
              <a:t>1) Dissertation Plan – DUE </a:t>
            </a:r>
            <a:r>
              <a:rPr lang="en-GB" dirty="0" smtClean="0"/>
              <a:t>17/11/16</a:t>
            </a:r>
            <a:endParaRPr lang="en-GB" dirty="0" smtClean="0"/>
          </a:p>
          <a:p>
            <a:r>
              <a:rPr lang="en-GB" dirty="0" smtClean="0"/>
              <a:t>2) Presentations – January Exam period </a:t>
            </a:r>
          </a:p>
          <a:p>
            <a:r>
              <a:rPr lang="en-GB" dirty="0" smtClean="0"/>
              <a:t>3) Dissertation </a:t>
            </a:r>
            <a:r>
              <a:rPr lang="en-GB" smtClean="0"/>
              <a:t>– </a:t>
            </a:r>
            <a:r>
              <a:rPr lang="en-GB" smtClean="0"/>
              <a:t>11 </a:t>
            </a:r>
            <a:r>
              <a:rPr lang="en-GB" dirty="0" smtClean="0"/>
              <a:t>May 2017</a:t>
            </a:r>
            <a:endParaRPr lang="en-GB" dirty="0"/>
          </a:p>
        </p:txBody>
      </p:sp>
    </p:spTree>
    <p:extLst>
      <p:ext uri="{BB962C8B-B14F-4D97-AF65-F5344CB8AC3E}">
        <p14:creationId xmlns:p14="http://schemas.microsoft.com/office/powerpoint/2010/main" val="12950203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VERY IMPORTANT</a:t>
            </a:r>
            <a:endParaRPr lang="en-GB" dirty="0"/>
          </a:p>
        </p:txBody>
      </p:sp>
      <p:sp>
        <p:nvSpPr>
          <p:cNvPr id="3" name="Content Placeholder 2"/>
          <p:cNvSpPr>
            <a:spLocks noGrp="1"/>
          </p:cNvSpPr>
          <p:nvPr>
            <p:ph idx="1"/>
          </p:nvPr>
        </p:nvSpPr>
        <p:spPr/>
        <p:txBody>
          <a:bodyPr>
            <a:noAutofit/>
          </a:bodyPr>
          <a:lstStyle/>
          <a:p>
            <a:r>
              <a:rPr lang="en-GB" sz="5400" dirty="0" smtClean="0"/>
              <a:t>If you do not submit any part of the assessment, you </a:t>
            </a:r>
            <a:r>
              <a:rPr lang="en-GB" sz="5400" b="1" dirty="0" smtClean="0">
                <a:solidFill>
                  <a:srgbClr val="FF0000"/>
                </a:solidFill>
              </a:rPr>
              <a:t>WILL FAIL</a:t>
            </a:r>
            <a:r>
              <a:rPr lang="en-GB" sz="5400" dirty="0" smtClean="0"/>
              <a:t>.</a:t>
            </a:r>
          </a:p>
          <a:p>
            <a:r>
              <a:rPr lang="en-GB" sz="5400" dirty="0" smtClean="0"/>
              <a:t>If you FAIL CLSK6002, </a:t>
            </a:r>
            <a:r>
              <a:rPr lang="en-GB" sz="5400" b="1" dirty="0" smtClean="0">
                <a:solidFill>
                  <a:srgbClr val="FF0000"/>
                </a:solidFill>
              </a:rPr>
              <a:t>YOU WILL NOT BE ABLE TO GRADUATE.</a:t>
            </a:r>
            <a:endParaRPr lang="en-GB" sz="5400" b="1" dirty="0">
              <a:solidFill>
                <a:srgbClr val="FF0000"/>
              </a:solidFill>
            </a:endParaRPr>
          </a:p>
        </p:txBody>
      </p:sp>
    </p:spTree>
    <p:extLst>
      <p:ext uri="{BB962C8B-B14F-4D97-AF65-F5344CB8AC3E}">
        <p14:creationId xmlns:p14="http://schemas.microsoft.com/office/powerpoint/2010/main" val="4185193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Managing your work</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506579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What 40 credits means!</a:t>
            </a:r>
            <a:endParaRPr lang="en-GB" dirty="0"/>
          </a:p>
        </p:txBody>
      </p:sp>
      <p:sp>
        <p:nvSpPr>
          <p:cNvPr id="5" name="Content Placeholder 4"/>
          <p:cNvSpPr>
            <a:spLocks noGrp="1"/>
          </p:cNvSpPr>
          <p:nvPr>
            <p:ph idx="1"/>
          </p:nvPr>
        </p:nvSpPr>
        <p:spPr/>
        <p:txBody>
          <a:bodyPr/>
          <a:lstStyle/>
          <a:p>
            <a:r>
              <a:rPr lang="en-GB" dirty="0" smtClean="0"/>
              <a:t>40 credits means notional </a:t>
            </a:r>
            <a:r>
              <a:rPr lang="en-GB" dirty="0" smtClean="0">
                <a:solidFill>
                  <a:srgbClr val="FF0000"/>
                </a:solidFill>
              </a:rPr>
              <a:t>400 hours </a:t>
            </a:r>
            <a:r>
              <a:rPr lang="en-GB" dirty="0" smtClean="0"/>
              <a:t>of work. </a:t>
            </a:r>
          </a:p>
          <a:p>
            <a:r>
              <a:rPr lang="en-GB" dirty="0" smtClean="0"/>
              <a:t>We have 20 hours of group supervision (timetabled) and lectures.</a:t>
            </a:r>
          </a:p>
          <a:p>
            <a:r>
              <a:rPr lang="en-GB" dirty="0" smtClean="0"/>
              <a:t>That means you need to work for </a:t>
            </a:r>
            <a:r>
              <a:rPr lang="en-GB" b="1" dirty="0" smtClean="0">
                <a:solidFill>
                  <a:srgbClr val="FF0000"/>
                </a:solidFill>
              </a:rPr>
              <a:t>380 hours minimum</a:t>
            </a:r>
            <a:r>
              <a:rPr lang="en-GB" dirty="0" smtClean="0"/>
              <a:t> on your dissertation between now and May.</a:t>
            </a:r>
            <a:endParaRPr lang="en-GB" dirty="0"/>
          </a:p>
        </p:txBody>
      </p:sp>
    </p:spTree>
    <p:extLst>
      <p:ext uri="{BB962C8B-B14F-4D97-AF65-F5344CB8AC3E}">
        <p14:creationId xmlns:p14="http://schemas.microsoft.com/office/powerpoint/2010/main" val="35791266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weekly solution</a:t>
            </a:r>
            <a:endParaRPr lang="en-GB" dirty="0"/>
          </a:p>
        </p:txBody>
      </p:sp>
      <p:sp>
        <p:nvSpPr>
          <p:cNvPr id="3" name="Content Placeholder 2"/>
          <p:cNvSpPr>
            <a:spLocks noGrp="1"/>
          </p:cNvSpPr>
          <p:nvPr>
            <p:ph idx="1"/>
          </p:nvPr>
        </p:nvSpPr>
        <p:spPr/>
        <p:txBody>
          <a:bodyPr/>
          <a:lstStyle/>
          <a:p>
            <a:r>
              <a:rPr lang="en-GB" dirty="0" smtClean="0"/>
              <a:t>There are 24 weeks between now and the 9</a:t>
            </a:r>
            <a:r>
              <a:rPr lang="en-GB" baseline="30000" dirty="0" smtClean="0"/>
              <a:t>th</a:t>
            </a:r>
            <a:r>
              <a:rPr lang="en-GB" dirty="0" smtClean="0"/>
              <a:t> of May, excluding Christmas, Easter and January examinations.</a:t>
            </a:r>
          </a:p>
          <a:p>
            <a:r>
              <a:rPr lang="en-GB" dirty="0" smtClean="0"/>
              <a:t>This means that you should work on your dissertation </a:t>
            </a:r>
            <a:r>
              <a:rPr lang="en-GB" b="1" dirty="0" smtClean="0">
                <a:solidFill>
                  <a:srgbClr val="FF0000"/>
                </a:solidFill>
              </a:rPr>
              <a:t>a minimum of 16 hours per week</a:t>
            </a:r>
            <a:r>
              <a:rPr lang="en-GB" dirty="0" smtClean="0"/>
              <a:t>. </a:t>
            </a:r>
          </a:p>
          <a:p>
            <a:r>
              <a:rPr lang="en-GB" dirty="0" smtClean="0"/>
              <a:t>PUT IT IN YOUR CALENDAR. </a:t>
            </a:r>
            <a:endParaRPr lang="en-GB" dirty="0"/>
          </a:p>
        </p:txBody>
      </p:sp>
    </p:spTree>
    <p:extLst>
      <p:ext uri="{BB962C8B-B14F-4D97-AF65-F5344CB8AC3E}">
        <p14:creationId xmlns:p14="http://schemas.microsoft.com/office/powerpoint/2010/main" val="4141086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help:</a:t>
            </a:r>
            <a:endParaRPr lang="en-GB" dirty="0"/>
          </a:p>
        </p:txBody>
      </p:sp>
      <p:sp>
        <p:nvSpPr>
          <p:cNvPr id="3" name="Content Placeholder 2"/>
          <p:cNvSpPr>
            <a:spLocks noGrp="1"/>
          </p:cNvSpPr>
          <p:nvPr>
            <p:ph idx="1"/>
          </p:nvPr>
        </p:nvSpPr>
        <p:spPr/>
        <p:txBody>
          <a:bodyPr/>
          <a:lstStyle/>
          <a:p>
            <a:r>
              <a:rPr lang="en-GB" dirty="0" smtClean="0"/>
              <a:t>Make a plan of what you are going to bring to your supervisor every week so that  you can have something to discuss and focus on during the supervision time slots. </a:t>
            </a:r>
            <a:endParaRPr lang="en-GB" dirty="0"/>
          </a:p>
        </p:txBody>
      </p:sp>
    </p:spTree>
    <p:extLst>
      <p:ext uri="{BB962C8B-B14F-4D97-AF65-F5344CB8AC3E}">
        <p14:creationId xmlns:p14="http://schemas.microsoft.com/office/powerpoint/2010/main" val="19113387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is the Dissertation plan?</a:t>
            </a:r>
            <a:endParaRPr lang="en-GB" dirty="0"/>
          </a:p>
        </p:txBody>
      </p:sp>
      <p:sp>
        <p:nvSpPr>
          <p:cNvPr id="3" name="Content Placeholder 2"/>
          <p:cNvSpPr>
            <a:spLocks noGrp="1"/>
          </p:cNvSpPr>
          <p:nvPr>
            <p:ph idx="1"/>
          </p:nvPr>
        </p:nvSpPr>
        <p:spPr/>
        <p:txBody>
          <a:bodyPr/>
          <a:lstStyle/>
          <a:p>
            <a:r>
              <a:rPr lang="en-GB" dirty="0" smtClean="0"/>
              <a:t>The Dissertation plan is an extended draft structure.</a:t>
            </a:r>
          </a:p>
          <a:p>
            <a:r>
              <a:rPr lang="en-GB" dirty="0" smtClean="0"/>
              <a:t>It includes your proposed argument in its entirety (or as close to its entirety as possible at this stage of your research)</a:t>
            </a:r>
          </a:p>
          <a:p>
            <a:r>
              <a:rPr lang="en-GB" dirty="0" smtClean="0"/>
              <a:t>It provides a progress point in the assessment of the module and gives you the opportunity to structure your future research.</a:t>
            </a:r>
          </a:p>
          <a:p>
            <a:endParaRPr lang="en-GB" dirty="0"/>
          </a:p>
        </p:txBody>
      </p:sp>
    </p:spTree>
    <p:extLst>
      <p:ext uri="{BB962C8B-B14F-4D97-AF65-F5344CB8AC3E}">
        <p14:creationId xmlns:p14="http://schemas.microsoft.com/office/powerpoint/2010/main" val="9651428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sz="half" idx="1"/>
          </p:nvPr>
        </p:nvSpPr>
        <p:spPr>
          <a:xfrm>
            <a:off x="1086521" y="1856491"/>
            <a:ext cx="4937760" cy="4023360"/>
          </a:xfrm>
        </p:spPr>
        <p:txBody>
          <a:bodyPr numCol="1">
            <a:normAutofit fontScale="25000" lnSpcReduction="20000"/>
          </a:bodyPr>
          <a:lstStyle/>
          <a:p>
            <a:pPr marL="0" indent="0">
              <a:buNone/>
            </a:pPr>
            <a:r>
              <a:rPr lang="en-GB" sz="6400" b="1" u="sng" dirty="0"/>
              <a:t>Title</a:t>
            </a:r>
            <a:endParaRPr lang="en-GB" sz="6400" dirty="0"/>
          </a:p>
          <a:p>
            <a:pPr marL="0" indent="0">
              <a:buNone/>
            </a:pPr>
            <a:r>
              <a:rPr lang="en-GB" sz="6400" dirty="0"/>
              <a:t>The sculptures from the Baths of Caracalla as an intentional indication of imperial ideology</a:t>
            </a:r>
            <a:r>
              <a:rPr lang="en-GB" sz="6400" dirty="0" smtClean="0"/>
              <a:t>.</a:t>
            </a:r>
          </a:p>
          <a:p>
            <a:pPr marL="0" indent="0">
              <a:buNone/>
            </a:pPr>
            <a:r>
              <a:rPr lang="en-GB" sz="6400" b="1" u="sng" dirty="0" smtClean="0"/>
              <a:t>Abstract</a:t>
            </a:r>
            <a:endParaRPr lang="en-GB" sz="6400" b="1" u="sng" dirty="0"/>
          </a:p>
          <a:p>
            <a:pPr marL="0" indent="0">
              <a:buNone/>
            </a:pPr>
            <a:r>
              <a:rPr lang="en-GB" sz="6400" dirty="0" smtClean="0"/>
              <a:t>This dissertation examines the use of imperial ideology within baths of Roman Imperial period with specific reference to the Baths of </a:t>
            </a:r>
            <a:r>
              <a:rPr lang="en-GB" sz="6400" dirty="0" err="1" smtClean="0"/>
              <a:t>Carcalla</a:t>
            </a:r>
            <a:r>
              <a:rPr lang="en-GB" sz="6400" dirty="0" smtClean="0"/>
              <a:t>.</a:t>
            </a:r>
          </a:p>
          <a:p>
            <a:pPr marL="0" indent="0">
              <a:buNone/>
            </a:pPr>
            <a:r>
              <a:rPr lang="en-GB" sz="6400" b="1" u="sng" dirty="0" smtClean="0"/>
              <a:t>Plan</a:t>
            </a:r>
            <a:endParaRPr lang="en-GB" sz="6400" dirty="0"/>
          </a:p>
          <a:p>
            <a:pPr marL="0" indent="0">
              <a:buNone/>
            </a:pPr>
            <a:r>
              <a:rPr lang="en-GB" sz="6400" b="1" dirty="0" smtClean="0"/>
              <a:t>Introduction</a:t>
            </a:r>
            <a:endParaRPr lang="en-GB" sz="6400" dirty="0"/>
          </a:p>
          <a:p>
            <a:pPr marL="0" indent="0">
              <a:buNone/>
            </a:pPr>
            <a:r>
              <a:rPr lang="en-GB" sz="6400" dirty="0"/>
              <a:t>Aim:</a:t>
            </a:r>
            <a:r>
              <a:rPr lang="en-GB" sz="6400" b="1" dirty="0"/>
              <a:t> </a:t>
            </a:r>
            <a:r>
              <a:rPr lang="en-GB" sz="6400" dirty="0"/>
              <a:t>to</a:t>
            </a:r>
            <a:r>
              <a:rPr lang="en-GB" sz="6400" b="1" dirty="0"/>
              <a:t> </a:t>
            </a:r>
            <a:r>
              <a:rPr lang="en-GB" sz="6400" dirty="0"/>
              <a:t>provide a history of bathing and its undisputed popularity, and to introduce the Baths of Caracalla as the specific focus.</a:t>
            </a:r>
          </a:p>
          <a:p>
            <a:pPr marL="0" lvl="0" indent="0">
              <a:buNone/>
            </a:pPr>
            <a:r>
              <a:rPr lang="en-GB" sz="6400" dirty="0"/>
              <a:t>The influence of the Greek gymnasium on Roman baths: </a:t>
            </a:r>
            <a:r>
              <a:rPr lang="en-GB" sz="6400" dirty="0" err="1"/>
              <a:t>Yegül</a:t>
            </a:r>
            <a:r>
              <a:rPr lang="en-GB" sz="6400" dirty="0"/>
              <a:t> (1992); Nielsen (1993)</a:t>
            </a:r>
          </a:p>
          <a:p>
            <a:pPr marL="0" lvl="0" indent="0">
              <a:buNone/>
            </a:pPr>
            <a:r>
              <a:rPr lang="en-GB" sz="6400" dirty="0"/>
              <a:t>The difference between the </a:t>
            </a:r>
            <a:r>
              <a:rPr lang="en-GB" sz="6400" dirty="0" err="1" smtClean="0"/>
              <a:t>thermae</a:t>
            </a:r>
            <a:r>
              <a:rPr lang="en-GB" sz="6400" dirty="0" smtClean="0"/>
              <a:t> </a:t>
            </a:r>
            <a:r>
              <a:rPr lang="en-GB" sz="6400" dirty="0"/>
              <a:t>and the </a:t>
            </a:r>
            <a:r>
              <a:rPr lang="en-GB" sz="6400" dirty="0" err="1"/>
              <a:t>balnea</a:t>
            </a:r>
            <a:r>
              <a:rPr lang="en-GB" sz="6400" dirty="0"/>
              <a:t>: Martial </a:t>
            </a:r>
            <a:r>
              <a:rPr lang="en-GB" sz="6400" i="1" dirty="0"/>
              <a:t>Epigrams</a:t>
            </a:r>
            <a:r>
              <a:rPr lang="en-GB" sz="6400" dirty="0"/>
              <a:t>; Cassius </a:t>
            </a:r>
            <a:r>
              <a:rPr lang="en-GB" sz="6400" dirty="0" err="1"/>
              <a:t>Dio</a:t>
            </a:r>
            <a:r>
              <a:rPr lang="en-GB" sz="6400" dirty="0"/>
              <a:t> 54.29.4, 66.25.1; </a:t>
            </a:r>
            <a:r>
              <a:rPr lang="en-GB" sz="6400" dirty="0" err="1"/>
              <a:t>Yegül</a:t>
            </a:r>
            <a:r>
              <a:rPr lang="en-GB" sz="6400" dirty="0"/>
              <a:t> (1992); Nielsen (1993</a:t>
            </a:r>
            <a:r>
              <a:rPr lang="en-GB" sz="6400" dirty="0" smtClean="0"/>
              <a:t>)</a:t>
            </a:r>
            <a:endParaRPr lang="en-GB" sz="6400" dirty="0"/>
          </a:p>
        </p:txBody>
      </p:sp>
      <p:sp>
        <p:nvSpPr>
          <p:cNvPr id="4" name="Content Placeholder 3"/>
          <p:cNvSpPr>
            <a:spLocks noGrp="1"/>
          </p:cNvSpPr>
          <p:nvPr>
            <p:ph sz="half" idx="2"/>
          </p:nvPr>
        </p:nvSpPr>
        <p:spPr>
          <a:xfrm>
            <a:off x="6433073" y="1383156"/>
            <a:ext cx="4937760" cy="4023360"/>
          </a:xfrm>
        </p:spPr>
        <p:txBody>
          <a:bodyPr>
            <a:normAutofit fontScale="25000" lnSpcReduction="20000"/>
          </a:bodyPr>
          <a:lstStyle/>
          <a:p>
            <a:pPr marL="0" indent="0">
              <a:buNone/>
            </a:pPr>
            <a:r>
              <a:rPr lang="en-GB" sz="6400" b="1" u="sng" dirty="0"/>
              <a:t>Section 1</a:t>
            </a:r>
          </a:p>
          <a:p>
            <a:pPr marL="0" indent="0">
              <a:buNone/>
            </a:pPr>
            <a:r>
              <a:rPr lang="en-GB" sz="6400" dirty="0"/>
              <a:t>Aim: the attribution of the statues into their two distinct categories</a:t>
            </a:r>
          </a:p>
          <a:p>
            <a:pPr marL="0" lvl="0" indent="0">
              <a:buNone/>
            </a:pPr>
            <a:r>
              <a:rPr lang="en-GB" sz="6400" dirty="0"/>
              <a:t>Statuary considered usual for baths</a:t>
            </a:r>
          </a:p>
          <a:p>
            <a:pPr marL="457200" lvl="1" indent="0">
              <a:buNone/>
            </a:pPr>
            <a:r>
              <a:rPr lang="en-GB" sz="6400" dirty="0"/>
              <a:t>Hercules, Asclepius, </a:t>
            </a:r>
            <a:r>
              <a:rPr lang="en-GB" sz="6400" dirty="0" err="1"/>
              <a:t>Hygieia</a:t>
            </a:r>
            <a:r>
              <a:rPr lang="en-GB" sz="6400" dirty="0"/>
              <a:t>,  Aphrodite/ Venus are chosen for their association with health and the pleasures of the baths: </a:t>
            </a:r>
            <a:r>
              <a:rPr lang="en-GB" sz="6400" dirty="0" err="1"/>
              <a:t>DeLaine</a:t>
            </a:r>
            <a:r>
              <a:rPr lang="en-GB" sz="6400" dirty="0"/>
              <a:t> (1997:78); </a:t>
            </a:r>
            <a:r>
              <a:rPr lang="en-GB" sz="6400" dirty="0" err="1"/>
              <a:t>Yegül</a:t>
            </a:r>
            <a:r>
              <a:rPr lang="en-GB" sz="6400" dirty="0"/>
              <a:t> (1992:124-5)</a:t>
            </a:r>
          </a:p>
          <a:p>
            <a:pPr marL="0" lvl="0" indent="0">
              <a:buNone/>
            </a:pPr>
            <a:r>
              <a:rPr lang="en-GB" sz="6400" dirty="0"/>
              <a:t>Statuary considered unusual for baths (all five due their categorisation of ‘colossi’, and the last two also because of the choice of subject matter)</a:t>
            </a:r>
          </a:p>
          <a:p>
            <a:pPr marL="0" lvl="0" indent="0">
              <a:buNone/>
            </a:pPr>
            <a:r>
              <a:rPr lang="en-GB" sz="6400" dirty="0"/>
              <a:t>Farnese Hercules</a:t>
            </a:r>
          </a:p>
          <a:p>
            <a:pPr marL="0" lvl="0" indent="0">
              <a:buNone/>
            </a:pPr>
            <a:r>
              <a:rPr lang="en-GB" sz="6400" dirty="0" smtClean="0"/>
              <a:t>The </a:t>
            </a:r>
            <a:r>
              <a:rPr lang="en-GB" sz="6400" dirty="0"/>
              <a:t>Androgynous Youth </a:t>
            </a:r>
          </a:p>
          <a:p>
            <a:pPr marL="0" lvl="0" indent="0">
              <a:buNone/>
            </a:pPr>
            <a:r>
              <a:rPr lang="en-GB" sz="6400" dirty="0"/>
              <a:t>Warrior with Child</a:t>
            </a:r>
          </a:p>
          <a:p>
            <a:pPr marL="457200" lvl="1" indent="0">
              <a:buNone/>
            </a:pPr>
            <a:r>
              <a:rPr lang="en-GB" sz="6400" dirty="0"/>
              <a:t>Identification of the two figures is debated, but generally accepted as Achilles and Troilus: Marvin (1983); </a:t>
            </a:r>
            <a:r>
              <a:rPr lang="en-GB" sz="6400" dirty="0" err="1"/>
              <a:t>DeLaine</a:t>
            </a:r>
            <a:r>
              <a:rPr lang="en-GB" sz="6400" dirty="0"/>
              <a:t> (1997:79)</a:t>
            </a:r>
          </a:p>
          <a:p>
            <a:pPr marL="457200" lvl="1" indent="0">
              <a:buNone/>
            </a:pPr>
            <a:r>
              <a:rPr lang="en-GB" sz="6400" dirty="0"/>
              <a:t>The depiction of the dead child is at odds with the intended atmosphere of the baths: Marvin (1983)</a:t>
            </a:r>
          </a:p>
          <a:p>
            <a:pPr marL="457200" lvl="1" indent="0">
              <a:buNone/>
            </a:pPr>
            <a:r>
              <a:rPr lang="en-GB" sz="6400" dirty="0"/>
              <a:t>However, the Trojan Wars and its mythological heroes are focused on in other baths: Bassett (1996)</a:t>
            </a:r>
          </a:p>
          <a:p>
            <a:pPr marL="0" indent="0">
              <a:buNone/>
            </a:pPr>
            <a:endParaRPr lang="en-GB" dirty="0"/>
          </a:p>
          <a:p>
            <a:endParaRPr lang="en-GB" dirty="0"/>
          </a:p>
        </p:txBody>
      </p:sp>
    </p:spTree>
    <p:extLst>
      <p:ext uri="{BB962C8B-B14F-4D97-AF65-F5344CB8AC3E}">
        <p14:creationId xmlns:p14="http://schemas.microsoft.com/office/powerpoint/2010/main" val="1564316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Dissertation plan presentation</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7926376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basics</a:t>
            </a:r>
            <a:endParaRPr lang="en-GB" dirty="0"/>
          </a:p>
        </p:txBody>
      </p:sp>
      <p:sp>
        <p:nvSpPr>
          <p:cNvPr id="5" name="Content Placeholder 4"/>
          <p:cNvSpPr>
            <a:spLocks noGrp="1"/>
          </p:cNvSpPr>
          <p:nvPr>
            <p:ph idx="1"/>
          </p:nvPr>
        </p:nvSpPr>
        <p:spPr/>
        <p:txBody>
          <a:bodyPr/>
          <a:lstStyle/>
          <a:p>
            <a:r>
              <a:rPr lang="en-GB" dirty="0" smtClean="0"/>
              <a:t>Times New Roman  size 12</a:t>
            </a:r>
          </a:p>
          <a:p>
            <a:r>
              <a:rPr lang="en-GB" dirty="0" smtClean="0"/>
              <a:t>Double-spaced</a:t>
            </a:r>
          </a:p>
          <a:p>
            <a:r>
              <a:rPr lang="en-GB" dirty="0" smtClean="0"/>
              <a:t>If you are using bullet-points, then make sure that they consistent</a:t>
            </a:r>
          </a:p>
          <a:p>
            <a:endParaRPr lang="en-GB" dirty="0" smtClean="0"/>
          </a:p>
          <a:p>
            <a:r>
              <a:rPr lang="en-GB" dirty="0" smtClean="0"/>
              <a:t>A</a:t>
            </a:r>
          </a:p>
          <a:p>
            <a:pPr lvl="1"/>
            <a:r>
              <a:rPr lang="en-GB" dirty="0" smtClean="0"/>
              <a:t>B</a:t>
            </a:r>
          </a:p>
          <a:p>
            <a:pPr lvl="2">
              <a:buFont typeface="Courier New" pitchFamily="49" charset="0"/>
              <a:buChar char="o"/>
            </a:pPr>
            <a:r>
              <a:rPr lang="en-GB" dirty="0" smtClean="0"/>
              <a:t>C</a:t>
            </a:r>
            <a:endParaRPr lang="en-GB" dirty="0"/>
          </a:p>
        </p:txBody>
      </p:sp>
    </p:spTree>
    <p:extLst>
      <p:ext uri="{BB962C8B-B14F-4D97-AF65-F5344CB8AC3E}">
        <p14:creationId xmlns:p14="http://schemas.microsoft.com/office/powerpoint/2010/main" val="16126301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Title </a:t>
            </a:r>
            <a:endParaRPr lang="en-GB" dirty="0"/>
          </a:p>
        </p:txBody>
      </p:sp>
      <p:sp>
        <p:nvSpPr>
          <p:cNvPr id="3" name="Content Placeholder 2"/>
          <p:cNvSpPr>
            <a:spLocks noGrp="1"/>
          </p:cNvSpPr>
          <p:nvPr>
            <p:ph idx="1"/>
          </p:nvPr>
        </p:nvSpPr>
        <p:spPr/>
        <p:txBody>
          <a:bodyPr/>
          <a:lstStyle/>
          <a:p>
            <a:r>
              <a:rPr lang="en-GB" dirty="0" smtClean="0"/>
              <a:t>You need to provide your title clearly at the beginning of your dissertation plan.</a:t>
            </a:r>
          </a:p>
          <a:p>
            <a:r>
              <a:rPr lang="en-GB" dirty="0" smtClean="0"/>
              <a:t>If you think that the title is provisional, then that is OK. You should still present it as your title.</a:t>
            </a:r>
            <a:endParaRPr lang="en-GB" dirty="0"/>
          </a:p>
        </p:txBody>
      </p:sp>
    </p:spTree>
    <p:extLst>
      <p:ext uri="{BB962C8B-B14F-4D97-AF65-F5344CB8AC3E}">
        <p14:creationId xmlns:p14="http://schemas.microsoft.com/office/powerpoint/2010/main" val="25336725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Abstract</a:t>
            </a:r>
            <a:endParaRPr lang="en-GB" dirty="0"/>
          </a:p>
        </p:txBody>
      </p:sp>
      <p:sp>
        <p:nvSpPr>
          <p:cNvPr id="3" name="Content Placeholder 2"/>
          <p:cNvSpPr>
            <a:spLocks noGrp="1"/>
          </p:cNvSpPr>
          <p:nvPr>
            <p:ph idx="1"/>
          </p:nvPr>
        </p:nvSpPr>
        <p:spPr/>
        <p:txBody>
          <a:bodyPr/>
          <a:lstStyle/>
          <a:p>
            <a:r>
              <a:rPr lang="en-GB" dirty="0" smtClean="0"/>
              <a:t>You need to provide an abstract which:</a:t>
            </a:r>
          </a:p>
          <a:p>
            <a:pPr marL="457200" indent="-457200">
              <a:buFont typeface="+mj-lt"/>
              <a:buAutoNum type="arabicPeriod"/>
            </a:pPr>
            <a:r>
              <a:rPr lang="en-GB" dirty="0" smtClean="0"/>
              <a:t>clearly </a:t>
            </a:r>
            <a:r>
              <a:rPr lang="en-GB" dirty="0"/>
              <a:t>summarises the proposed </a:t>
            </a:r>
            <a:r>
              <a:rPr lang="en-GB" dirty="0" smtClean="0"/>
              <a:t>research;</a:t>
            </a:r>
          </a:p>
          <a:p>
            <a:pPr marL="457200" indent="-457200">
              <a:buFont typeface="+mj-lt"/>
              <a:buAutoNum type="arabicPeriod"/>
            </a:pPr>
            <a:r>
              <a:rPr lang="en-GB" dirty="0"/>
              <a:t>p</a:t>
            </a:r>
            <a:r>
              <a:rPr lang="en-GB" dirty="0" smtClean="0"/>
              <a:t>rovides a clear </a:t>
            </a:r>
            <a:r>
              <a:rPr lang="en-GB" dirty="0"/>
              <a:t>and nuanced presentation of the main </a:t>
            </a:r>
            <a:r>
              <a:rPr lang="en-GB" dirty="0" smtClean="0"/>
              <a:t>argument;</a:t>
            </a:r>
          </a:p>
          <a:p>
            <a:pPr marL="457200" indent="-457200">
              <a:buFont typeface="+mj-lt"/>
              <a:buAutoNum type="arabicPeriod"/>
            </a:pPr>
            <a:r>
              <a:rPr lang="en-GB" dirty="0" smtClean="0"/>
              <a:t> and briefly demonstrates how your dissertation relates to relevant scholarship.</a:t>
            </a:r>
            <a:endParaRPr lang="en-GB" dirty="0"/>
          </a:p>
        </p:txBody>
      </p:sp>
    </p:spTree>
    <p:extLst>
      <p:ext uri="{BB962C8B-B14F-4D97-AF65-F5344CB8AC3E}">
        <p14:creationId xmlns:p14="http://schemas.microsoft.com/office/powerpoint/2010/main" val="30236447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Sections and Section-headings</a:t>
            </a:r>
            <a:endParaRPr lang="en-GB" dirty="0"/>
          </a:p>
        </p:txBody>
      </p:sp>
      <p:sp>
        <p:nvSpPr>
          <p:cNvPr id="3" name="Content Placeholder 2"/>
          <p:cNvSpPr>
            <a:spLocks noGrp="1"/>
          </p:cNvSpPr>
          <p:nvPr>
            <p:ph idx="1"/>
          </p:nvPr>
        </p:nvSpPr>
        <p:spPr/>
        <p:txBody>
          <a:bodyPr/>
          <a:lstStyle/>
          <a:p>
            <a:r>
              <a:rPr lang="en-GB" dirty="0" smtClean="0"/>
              <a:t>You should present your work in its intended sections. </a:t>
            </a:r>
          </a:p>
          <a:p>
            <a:r>
              <a:rPr lang="en-GB" dirty="0" smtClean="0"/>
              <a:t>These should be clearly marked.</a:t>
            </a:r>
          </a:p>
          <a:p>
            <a:r>
              <a:rPr lang="en-GB" dirty="0" smtClean="0"/>
              <a:t>REMEMBER the research plan is </a:t>
            </a:r>
            <a:r>
              <a:rPr lang="en-GB" b="1" dirty="0" smtClean="0">
                <a:solidFill>
                  <a:srgbClr val="FF0000"/>
                </a:solidFill>
              </a:rPr>
              <a:t>not</a:t>
            </a:r>
            <a:r>
              <a:rPr lang="en-GB" dirty="0" smtClean="0"/>
              <a:t> a mini-essay. </a:t>
            </a:r>
            <a:endParaRPr lang="en-GB" dirty="0"/>
          </a:p>
        </p:txBody>
      </p:sp>
    </p:spTree>
    <p:extLst>
      <p:ext uri="{BB962C8B-B14F-4D97-AF65-F5344CB8AC3E}">
        <p14:creationId xmlns:p14="http://schemas.microsoft.com/office/powerpoint/2010/main" val="14493529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Page numbers</a:t>
            </a:r>
            <a:endParaRPr lang="en-GB" dirty="0"/>
          </a:p>
        </p:txBody>
      </p:sp>
      <p:sp>
        <p:nvSpPr>
          <p:cNvPr id="3" name="Content Placeholder 2"/>
          <p:cNvSpPr>
            <a:spLocks noGrp="1"/>
          </p:cNvSpPr>
          <p:nvPr>
            <p:ph idx="1"/>
          </p:nvPr>
        </p:nvSpPr>
        <p:spPr/>
        <p:txBody>
          <a:bodyPr/>
          <a:lstStyle/>
          <a:p>
            <a:r>
              <a:rPr lang="en-GB" dirty="0" smtClean="0"/>
              <a:t>The dissertation plan (like any assessed piece of coursework) should include page numbers.</a:t>
            </a:r>
            <a:endParaRPr lang="en-GB" dirty="0"/>
          </a:p>
        </p:txBody>
      </p:sp>
    </p:spTree>
    <p:extLst>
      <p:ext uri="{BB962C8B-B14F-4D97-AF65-F5344CB8AC3E}">
        <p14:creationId xmlns:p14="http://schemas.microsoft.com/office/powerpoint/2010/main" val="23468946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Bibliography and References</a:t>
            </a:r>
            <a:endParaRPr lang="en-GB" dirty="0"/>
          </a:p>
        </p:txBody>
      </p:sp>
      <p:sp>
        <p:nvSpPr>
          <p:cNvPr id="3" name="Content Placeholder 2"/>
          <p:cNvSpPr>
            <a:spLocks noGrp="1"/>
          </p:cNvSpPr>
          <p:nvPr>
            <p:ph idx="1"/>
          </p:nvPr>
        </p:nvSpPr>
        <p:spPr/>
        <p:txBody>
          <a:bodyPr/>
          <a:lstStyle/>
          <a:p>
            <a:r>
              <a:rPr lang="en-GB" dirty="0" smtClean="0"/>
              <a:t>Your bibliography needs to follow the style as in the </a:t>
            </a:r>
            <a:r>
              <a:rPr lang="en-GB" b="1" u="sng" dirty="0" smtClean="0"/>
              <a:t>Classics Referencing Guide.</a:t>
            </a:r>
          </a:p>
          <a:p>
            <a:r>
              <a:rPr lang="en-GB" dirty="0" smtClean="0"/>
              <a:t>The references need to presented consistently throughout.</a:t>
            </a:r>
          </a:p>
          <a:p>
            <a:r>
              <a:rPr lang="en-GB" dirty="0" smtClean="0"/>
              <a:t>Since this is a research plan, I would suggest in-text referencing, rather than footnotes (but that is just a suggestion).</a:t>
            </a:r>
            <a:endParaRPr lang="en-GB" dirty="0"/>
          </a:p>
        </p:txBody>
      </p:sp>
    </p:spTree>
    <p:extLst>
      <p:ext uri="{BB962C8B-B14F-4D97-AF65-F5344CB8AC3E}">
        <p14:creationId xmlns:p14="http://schemas.microsoft.com/office/powerpoint/2010/main" val="16052494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Dissertation Plan </a:t>
            </a:r>
            <a:r>
              <a:rPr lang="en-GB" smtClean="0"/>
              <a:t>Marking Criteria</a:t>
            </a:r>
            <a:endParaRPr lang="en-GB"/>
          </a:p>
        </p:txBody>
      </p:sp>
      <p:graphicFrame>
        <p:nvGraphicFramePr>
          <p:cNvPr id="10" name="Content Placeholder 9"/>
          <p:cNvGraphicFramePr>
            <a:graphicFrameLocks noGrp="1"/>
          </p:cNvGraphicFramePr>
          <p:nvPr>
            <p:ph sz="half" idx="1"/>
            <p:extLst>
              <p:ext uri="{D42A27DB-BD31-4B8C-83A1-F6EECF244321}">
                <p14:modId xmlns:p14="http://schemas.microsoft.com/office/powerpoint/2010/main" val="2058617008"/>
              </p:ext>
            </p:extLst>
          </p:nvPr>
        </p:nvGraphicFramePr>
        <p:xfrm>
          <a:off x="376518" y="1792979"/>
          <a:ext cx="5680673" cy="3577146"/>
        </p:xfrm>
        <a:graphic>
          <a:graphicData uri="http://schemas.openxmlformats.org/drawingml/2006/table">
            <a:tbl>
              <a:tblPr firstRow="1" firstCol="1" bandRow="1">
                <a:tableStyleId>{616DA210-FB5B-4158-B5E0-FEB733F419BA}</a:tableStyleId>
              </a:tblPr>
              <a:tblGrid>
                <a:gridCol w="5680673"/>
              </a:tblGrid>
              <a:tr h="224481">
                <a:tc>
                  <a:txBody>
                    <a:bodyPr/>
                    <a:lstStyle/>
                    <a:p>
                      <a:pPr>
                        <a:lnSpc>
                          <a:spcPct val="115000"/>
                        </a:lnSpc>
                        <a:spcAft>
                          <a:spcPts val="1000"/>
                        </a:spcAft>
                      </a:pPr>
                      <a:r>
                        <a:rPr lang="en-GB" sz="1800" u="sng" dirty="0" smtClean="0">
                          <a:effectLst/>
                        </a:rPr>
                        <a:t>Structure</a:t>
                      </a:r>
                    </a:p>
                    <a:p>
                      <a:pPr>
                        <a:lnSpc>
                          <a:spcPct val="115000"/>
                        </a:lnSpc>
                        <a:spcAft>
                          <a:spcPts val="1000"/>
                        </a:spcAft>
                      </a:pPr>
                      <a:r>
                        <a:rPr lang="en-GB" sz="1800" dirty="0" smtClean="0">
                          <a:effectLst/>
                        </a:rPr>
                        <a:t>A </a:t>
                      </a:r>
                      <a:r>
                        <a:rPr lang="en-GB" sz="1800" dirty="0">
                          <a:effectLst/>
                        </a:rPr>
                        <a:t>draft structure that carefully and clearly presents the structure and all arguments of the proposed research.</a:t>
                      </a:r>
                      <a:endParaRPr lang="en-GB" sz="1800" b="0" dirty="0">
                        <a:effectLst/>
                        <a:latin typeface="Times New Roman"/>
                        <a:ea typeface="Calibri"/>
                      </a:endParaRPr>
                    </a:p>
                  </a:txBody>
                  <a:tcPr marL="34793" marR="34793" marT="0" marB="0"/>
                </a:tc>
              </a:tr>
              <a:tr h="400123">
                <a:tc>
                  <a:txBody>
                    <a:bodyPr/>
                    <a:lstStyle/>
                    <a:p>
                      <a:pPr>
                        <a:lnSpc>
                          <a:spcPct val="115000"/>
                        </a:lnSpc>
                        <a:spcAft>
                          <a:spcPts val="0"/>
                        </a:spcAft>
                      </a:pPr>
                      <a:r>
                        <a:rPr lang="en-GB" sz="1800" u="sng" dirty="0" smtClean="0">
                          <a:effectLst/>
                        </a:rPr>
                        <a:t>Reference </a:t>
                      </a:r>
                      <a:r>
                        <a:rPr lang="en-GB" sz="1800" u="sng" dirty="0">
                          <a:effectLst/>
                        </a:rPr>
                        <a:t>to ancient sources</a:t>
                      </a:r>
                    </a:p>
                    <a:p>
                      <a:pPr>
                        <a:lnSpc>
                          <a:spcPct val="115000"/>
                        </a:lnSpc>
                        <a:spcAft>
                          <a:spcPts val="0"/>
                        </a:spcAft>
                      </a:pPr>
                      <a:r>
                        <a:rPr lang="en-GB" sz="1800" dirty="0" smtClean="0">
                          <a:effectLst/>
                        </a:rPr>
                        <a:t>The work makes reference to all relevant materials for the piece of work, including complementary evidence.</a:t>
                      </a:r>
                      <a:endParaRPr lang="en-GB" sz="1800" b="0" dirty="0">
                        <a:effectLst/>
                        <a:latin typeface="Times New Roman"/>
                        <a:ea typeface="Calibri"/>
                      </a:endParaRPr>
                    </a:p>
                  </a:txBody>
                  <a:tcPr marL="34793" marR="34793" marT="0" marB="0"/>
                </a:tc>
              </a:tr>
              <a:tr h="400123">
                <a:tc>
                  <a:txBody>
                    <a:bodyPr/>
                    <a:lstStyle/>
                    <a:p>
                      <a:pPr>
                        <a:lnSpc>
                          <a:spcPct val="115000"/>
                        </a:lnSpc>
                        <a:spcAft>
                          <a:spcPts val="0"/>
                        </a:spcAft>
                      </a:pPr>
                      <a:r>
                        <a:rPr lang="en-GB" sz="1800" u="sng" dirty="0" smtClean="0">
                          <a:effectLst/>
                        </a:rPr>
                        <a:t>Reference </a:t>
                      </a:r>
                      <a:r>
                        <a:rPr lang="en-GB" sz="1800" u="sng" dirty="0">
                          <a:effectLst/>
                        </a:rPr>
                        <a:t>to modern scholarship.</a:t>
                      </a:r>
                    </a:p>
                    <a:p>
                      <a:pPr>
                        <a:lnSpc>
                          <a:spcPct val="115000"/>
                        </a:lnSpc>
                        <a:spcAft>
                          <a:spcPts val="0"/>
                        </a:spcAft>
                      </a:pPr>
                      <a:r>
                        <a:rPr lang="en-GB" sz="1800" dirty="0" smtClean="0">
                          <a:effectLst/>
                        </a:rPr>
                        <a:t>The </a:t>
                      </a:r>
                      <a:r>
                        <a:rPr lang="en-GB" sz="1800" dirty="0">
                          <a:effectLst/>
                        </a:rPr>
                        <a:t>work demonstrates awareness of scholarly developments over time and inclusion of up to date material, including foreign language scholarship, and takes into account interdisciplinary concerns.</a:t>
                      </a:r>
                      <a:endParaRPr lang="en-GB" sz="1800" b="0" dirty="0">
                        <a:effectLst/>
                        <a:latin typeface="Times New Roman"/>
                        <a:ea typeface="Calibri"/>
                      </a:endParaRPr>
                    </a:p>
                  </a:txBody>
                  <a:tcPr marL="34793" marR="34793" marT="0" marB="0"/>
                </a:tc>
              </a:tr>
            </a:tbl>
          </a:graphicData>
        </a:graphic>
      </p:graphicFrame>
      <p:graphicFrame>
        <p:nvGraphicFramePr>
          <p:cNvPr id="11" name="Content Placeholder 10"/>
          <p:cNvGraphicFramePr>
            <a:graphicFrameLocks noGrp="1"/>
          </p:cNvGraphicFramePr>
          <p:nvPr>
            <p:ph sz="half" idx="2"/>
            <p:extLst>
              <p:ext uri="{D42A27DB-BD31-4B8C-83A1-F6EECF244321}">
                <p14:modId xmlns:p14="http://schemas.microsoft.com/office/powerpoint/2010/main" val="1143439853"/>
              </p:ext>
            </p:extLst>
          </p:nvPr>
        </p:nvGraphicFramePr>
        <p:xfrm>
          <a:off x="6153692" y="1810511"/>
          <a:ext cx="5475324" cy="4203013"/>
        </p:xfrm>
        <a:graphic>
          <a:graphicData uri="http://schemas.openxmlformats.org/drawingml/2006/table">
            <a:tbl>
              <a:tblPr firstRow="1" firstCol="1" bandRow="1">
                <a:tableStyleId>{616DA210-FB5B-4158-B5E0-FEB733F419BA}</a:tableStyleId>
              </a:tblPr>
              <a:tblGrid>
                <a:gridCol w="5475324"/>
              </a:tblGrid>
              <a:tr h="635415">
                <a:tc>
                  <a:txBody>
                    <a:bodyPr/>
                    <a:lstStyle/>
                    <a:p>
                      <a:pPr>
                        <a:lnSpc>
                          <a:spcPct val="115000"/>
                        </a:lnSpc>
                        <a:spcAft>
                          <a:spcPts val="0"/>
                        </a:spcAft>
                      </a:pPr>
                      <a:r>
                        <a:rPr lang="en-GB" sz="1800" u="sng" dirty="0">
                          <a:effectLst/>
                        </a:rPr>
                        <a:t>Presentation</a:t>
                      </a:r>
                      <a:endParaRPr lang="en-GB" sz="2000" u="sng" dirty="0">
                        <a:effectLst/>
                      </a:endParaRPr>
                    </a:p>
                    <a:p>
                      <a:pPr>
                        <a:lnSpc>
                          <a:spcPct val="115000"/>
                        </a:lnSpc>
                        <a:spcAft>
                          <a:spcPts val="0"/>
                        </a:spcAft>
                      </a:pPr>
                      <a:r>
                        <a:rPr lang="en-GB" sz="1800" dirty="0">
                          <a:effectLst/>
                        </a:rPr>
                        <a:t> </a:t>
                      </a:r>
                      <a:r>
                        <a:rPr lang="en-GB" sz="1800" dirty="0" smtClean="0">
                          <a:effectLst/>
                        </a:rPr>
                        <a:t>Nuanced </a:t>
                      </a:r>
                      <a:r>
                        <a:rPr lang="en-GB" sz="1800" dirty="0">
                          <a:effectLst/>
                        </a:rPr>
                        <a:t>and professional presentation of plan</a:t>
                      </a:r>
                      <a:endParaRPr lang="en-GB" sz="2000" b="0" dirty="0">
                        <a:effectLst/>
                        <a:latin typeface="Times New Roman"/>
                        <a:ea typeface="Calibri"/>
                      </a:endParaRPr>
                    </a:p>
                  </a:txBody>
                  <a:tcPr marL="34782" marR="34782" marT="0" marB="0"/>
                </a:tc>
              </a:tr>
              <a:tr h="1947854">
                <a:tc>
                  <a:txBody>
                    <a:bodyPr/>
                    <a:lstStyle/>
                    <a:p>
                      <a:pPr>
                        <a:lnSpc>
                          <a:spcPct val="115000"/>
                        </a:lnSpc>
                        <a:spcAft>
                          <a:spcPts val="0"/>
                        </a:spcAft>
                      </a:pPr>
                      <a:r>
                        <a:rPr lang="en-GB" sz="1800" u="sng" dirty="0">
                          <a:effectLst/>
                        </a:rPr>
                        <a:t>Bibliography</a:t>
                      </a:r>
                      <a:endParaRPr lang="en-GB" sz="2000" u="sng" dirty="0">
                        <a:effectLst/>
                      </a:endParaRPr>
                    </a:p>
                    <a:p>
                      <a:pPr>
                        <a:lnSpc>
                          <a:spcPct val="115000"/>
                        </a:lnSpc>
                        <a:spcAft>
                          <a:spcPts val="0"/>
                        </a:spcAft>
                      </a:pPr>
                      <a:r>
                        <a:rPr lang="en-GB" sz="1800" dirty="0">
                          <a:effectLst/>
                        </a:rPr>
                        <a:t> </a:t>
                      </a:r>
                      <a:r>
                        <a:rPr lang="en-GB" sz="1800" dirty="0" smtClean="0">
                          <a:effectLst/>
                        </a:rPr>
                        <a:t>A </a:t>
                      </a:r>
                      <a:r>
                        <a:rPr lang="en-GB" sz="1800" dirty="0">
                          <a:effectLst/>
                        </a:rPr>
                        <a:t>bibliography that covers all of the ancient sources and evidence and the majority of the essential modern scholarship relevant to the proposed research, presented in strict accordance to the referencing guidelines of the School of Classics.</a:t>
                      </a:r>
                      <a:endParaRPr lang="en-GB" sz="2000" b="0" dirty="0">
                        <a:effectLst/>
                        <a:latin typeface="Times New Roman"/>
                        <a:ea typeface="Calibri"/>
                      </a:endParaRPr>
                    </a:p>
                  </a:txBody>
                  <a:tcPr marL="34782" marR="34782" marT="0" marB="0"/>
                </a:tc>
              </a:tr>
              <a:tr h="1619744">
                <a:tc>
                  <a:txBody>
                    <a:bodyPr/>
                    <a:lstStyle/>
                    <a:p>
                      <a:pPr>
                        <a:lnSpc>
                          <a:spcPct val="115000"/>
                        </a:lnSpc>
                        <a:spcAft>
                          <a:spcPts val="0"/>
                        </a:spcAft>
                      </a:pPr>
                      <a:r>
                        <a:rPr lang="en-GB" sz="1800" u="sng" dirty="0">
                          <a:effectLst/>
                        </a:rPr>
                        <a:t>Abstract</a:t>
                      </a:r>
                      <a:endParaRPr lang="en-GB" sz="2000" u="sng" dirty="0">
                        <a:effectLst/>
                      </a:endParaRPr>
                    </a:p>
                    <a:p>
                      <a:pPr>
                        <a:lnSpc>
                          <a:spcPct val="115000"/>
                        </a:lnSpc>
                        <a:spcAft>
                          <a:spcPts val="0"/>
                        </a:spcAft>
                      </a:pPr>
                      <a:r>
                        <a:rPr lang="en-GB" sz="1800" dirty="0" smtClean="0">
                          <a:effectLst/>
                        </a:rPr>
                        <a:t>An </a:t>
                      </a:r>
                      <a:r>
                        <a:rPr lang="en-GB" sz="1800" dirty="0">
                          <a:effectLst/>
                        </a:rPr>
                        <a:t>abstract that is of professional quality and correctly and clearly summarises the proposed research with a clear and nuanced presentation of the main argument and relevance to scholarship</a:t>
                      </a:r>
                      <a:endParaRPr lang="en-GB" sz="2000" b="0" dirty="0">
                        <a:effectLst/>
                        <a:latin typeface="Times New Roman"/>
                        <a:ea typeface="Calibri"/>
                      </a:endParaRPr>
                    </a:p>
                  </a:txBody>
                  <a:tcPr marL="34782" marR="34782" marT="0" marB="0"/>
                </a:tc>
              </a:tr>
            </a:tbl>
          </a:graphicData>
        </a:graphic>
      </p:graphicFrame>
    </p:spTree>
    <p:extLst>
      <p:ext uri="{BB962C8B-B14F-4D97-AF65-F5344CB8AC3E}">
        <p14:creationId xmlns:p14="http://schemas.microsoft.com/office/powerpoint/2010/main" val="11877339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Example</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44691763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example for today</a:t>
            </a:r>
            <a:endParaRPr lang="en-GB" dirty="0"/>
          </a:p>
        </p:txBody>
      </p:sp>
      <p:sp>
        <p:nvSpPr>
          <p:cNvPr id="5" name="Content Placeholder 4"/>
          <p:cNvSpPr>
            <a:spLocks noGrp="1"/>
          </p:cNvSpPr>
          <p:nvPr>
            <p:ph idx="1"/>
          </p:nvPr>
        </p:nvSpPr>
        <p:spPr/>
        <p:txBody>
          <a:bodyPr/>
          <a:lstStyle/>
          <a:p>
            <a:r>
              <a:rPr lang="en-GB" dirty="0" smtClean="0"/>
              <a:t>Title: </a:t>
            </a:r>
            <a:r>
              <a:rPr lang="en-GB" b="1" dirty="0" smtClean="0"/>
              <a:t>Diodoros’ Good Statesman and state revenue</a:t>
            </a:r>
          </a:p>
          <a:p>
            <a:r>
              <a:rPr lang="en-GB" dirty="0" smtClean="0"/>
              <a:t>What is it?</a:t>
            </a:r>
          </a:p>
          <a:p>
            <a:r>
              <a:rPr lang="en-GB" b="1" dirty="0" smtClean="0"/>
              <a:t>The work seeks to prove that Diodoros used statesmen’s attitudes to state revenue as one of his criteria for the “good statesman”.</a:t>
            </a:r>
            <a:endParaRPr lang="en-GB" b="1" dirty="0"/>
          </a:p>
        </p:txBody>
      </p:sp>
    </p:spTree>
    <p:extLst>
      <p:ext uri="{BB962C8B-B14F-4D97-AF65-F5344CB8AC3E}">
        <p14:creationId xmlns:p14="http://schemas.microsoft.com/office/powerpoint/2010/main" val="318666293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 Important</a:t>
            </a:r>
            <a:endParaRPr lang="en-GB" dirty="0"/>
          </a:p>
        </p:txBody>
      </p:sp>
      <p:sp>
        <p:nvSpPr>
          <p:cNvPr id="3" name="Content Placeholder 2"/>
          <p:cNvSpPr>
            <a:spLocks noGrp="1"/>
          </p:cNvSpPr>
          <p:nvPr>
            <p:ph idx="1"/>
          </p:nvPr>
        </p:nvSpPr>
        <p:spPr/>
        <p:txBody>
          <a:bodyPr/>
          <a:lstStyle/>
          <a:p>
            <a:r>
              <a:rPr lang="en-GB" dirty="0" smtClean="0"/>
              <a:t>We will not try to go through the whole of the argument.</a:t>
            </a:r>
          </a:p>
          <a:p>
            <a:r>
              <a:rPr lang="en-GB" dirty="0" smtClean="0"/>
              <a:t>Purpose of this class is to show you what is expected of the research plan.</a:t>
            </a:r>
            <a:endParaRPr lang="en-GB" dirty="0"/>
          </a:p>
        </p:txBody>
      </p:sp>
    </p:spTree>
    <p:extLst>
      <p:ext uri="{BB962C8B-B14F-4D97-AF65-F5344CB8AC3E}">
        <p14:creationId xmlns:p14="http://schemas.microsoft.com/office/powerpoint/2010/main" val="180808867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Basic structure of the work (and the research plan)</a:t>
            </a:r>
            <a:endParaRPr lang="en-GB" dirty="0"/>
          </a:p>
        </p:txBody>
      </p:sp>
      <p:sp>
        <p:nvSpPr>
          <p:cNvPr id="3" name="Content Placeholder 2"/>
          <p:cNvSpPr>
            <a:spLocks noGrp="1"/>
          </p:cNvSpPr>
          <p:nvPr>
            <p:ph idx="1"/>
          </p:nvPr>
        </p:nvSpPr>
        <p:spPr/>
        <p:txBody>
          <a:bodyPr/>
          <a:lstStyle/>
          <a:p>
            <a:r>
              <a:rPr lang="en-GB" b="1" dirty="0" smtClean="0"/>
              <a:t>Introduction</a:t>
            </a:r>
          </a:p>
          <a:p>
            <a:r>
              <a:rPr lang="en-GB" b="1" dirty="0" smtClean="0"/>
              <a:t>Main part 1: </a:t>
            </a:r>
            <a:r>
              <a:rPr lang="en-GB" dirty="0" smtClean="0"/>
              <a:t>State revenue and statesmen in Diodoros </a:t>
            </a:r>
          </a:p>
          <a:p>
            <a:r>
              <a:rPr lang="en-GB" b="1" dirty="0" smtClean="0"/>
              <a:t>Main part 2: </a:t>
            </a:r>
            <a:r>
              <a:rPr lang="en-GB" dirty="0" smtClean="0"/>
              <a:t>Other historians/sources and state revenue. Is Diodoros unique?</a:t>
            </a:r>
          </a:p>
          <a:p>
            <a:r>
              <a:rPr lang="en-GB" b="1" dirty="0" smtClean="0"/>
              <a:t>Conclusion</a:t>
            </a:r>
          </a:p>
          <a:p>
            <a:endParaRPr lang="en-GB" dirty="0" smtClean="0"/>
          </a:p>
        </p:txBody>
      </p:sp>
    </p:spTree>
    <p:extLst>
      <p:ext uri="{BB962C8B-B14F-4D97-AF65-F5344CB8AC3E}">
        <p14:creationId xmlns:p14="http://schemas.microsoft.com/office/powerpoint/2010/main" val="206478702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need to drill down</a:t>
            </a:r>
            <a:endParaRPr lang="en-GB" dirty="0"/>
          </a:p>
        </p:txBody>
      </p:sp>
      <p:sp>
        <p:nvSpPr>
          <p:cNvPr id="3" name="Content Placeholder 2"/>
          <p:cNvSpPr>
            <a:spLocks noGrp="1"/>
          </p:cNvSpPr>
          <p:nvPr>
            <p:ph idx="1"/>
          </p:nvPr>
        </p:nvSpPr>
        <p:spPr/>
        <p:txBody>
          <a:bodyPr/>
          <a:lstStyle/>
          <a:p>
            <a:r>
              <a:rPr lang="en-GB" dirty="0" smtClean="0"/>
              <a:t>In the research plan you need to give as much detail of your argument, your evidence and the scholarship as possible at this stage of your research.</a:t>
            </a:r>
            <a:endParaRPr lang="en-GB" dirty="0"/>
          </a:p>
        </p:txBody>
      </p:sp>
    </p:spTree>
    <p:extLst>
      <p:ext uri="{BB962C8B-B14F-4D97-AF65-F5344CB8AC3E}">
        <p14:creationId xmlns:p14="http://schemas.microsoft.com/office/powerpoint/2010/main" val="375117758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And the need to state your  purpose</a:t>
            </a:r>
            <a:endParaRPr lang="en-GB" dirty="0"/>
          </a:p>
        </p:txBody>
      </p:sp>
      <p:sp>
        <p:nvSpPr>
          <p:cNvPr id="3" name="Content Placeholder 2"/>
          <p:cNvSpPr>
            <a:spLocks noGrp="1"/>
          </p:cNvSpPr>
          <p:nvPr>
            <p:ph idx="1"/>
          </p:nvPr>
        </p:nvSpPr>
        <p:spPr/>
        <p:txBody>
          <a:bodyPr/>
          <a:lstStyle/>
          <a:p>
            <a:r>
              <a:rPr lang="en-GB" dirty="0" smtClean="0"/>
              <a:t>In the research plan it is best to state the purpose of each part (and sub-part if appropriate) of your dissertation. </a:t>
            </a:r>
          </a:p>
          <a:p>
            <a:r>
              <a:rPr lang="en-GB" dirty="0" smtClean="0"/>
              <a:t>In other words how does this part specifically relate to your argument?</a:t>
            </a:r>
            <a:endParaRPr lang="en-GB" dirty="0"/>
          </a:p>
        </p:txBody>
      </p:sp>
    </p:spTree>
    <p:extLst>
      <p:ext uri="{BB962C8B-B14F-4D97-AF65-F5344CB8AC3E}">
        <p14:creationId xmlns:p14="http://schemas.microsoft.com/office/powerpoint/2010/main" val="202656027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Stating your purpose example 1</a:t>
            </a:r>
            <a:endParaRPr lang="en-GB" dirty="0"/>
          </a:p>
        </p:txBody>
      </p:sp>
      <p:sp>
        <p:nvSpPr>
          <p:cNvPr id="3" name="Content Placeholder 2"/>
          <p:cNvSpPr>
            <a:spLocks noGrp="1"/>
          </p:cNvSpPr>
          <p:nvPr>
            <p:ph idx="1"/>
          </p:nvPr>
        </p:nvSpPr>
        <p:spPr/>
        <p:txBody>
          <a:bodyPr/>
          <a:lstStyle/>
          <a:p>
            <a:r>
              <a:rPr lang="en-GB" b="1" dirty="0" smtClean="0"/>
              <a:t>Introduction:</a:t>
            </a:r>
            <a:r>
              <a:rPr lang="en-GB" dirty="0" smtClean="0"/>
              <a:t> Aim: to provide position in debate on Diodoros and his value as a historian</a:t>
            </a:r>
            <a:endParaRPr lang="en-GB" dirty="0"/>
          </a:p>
        </p:txBody>
      </p:sp>
    </p:spTree>
    <p:extLst>
      <p:ext uri="{BB962C8B-B14F-4D97-AF65-F5344CB8AC3E}">
        <p14:creationId xmlns:p14="http://schemas.microsoft.com/office/powerpoint/2010/main" val="32823677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Example 1 of Drilling down: Introduction (A)</a:t>
            </a:r>
            <a:endParaRPr lang="en-GB" dirty="0"/>
          </a:p>
        </p:txBody>
      </p:sp>
      <p:sp>
        <p:nvSpPr>
          <p:cNvPr id="3" name="Content Placeholder 2"/>
          <p:cNvSpPr>
            <a:spLocks noGrp="1"/>
          </p:cNvSpPr>
          <p:nvPr>
            <p:ph idx="1"/>
          </p:nvPr>
        </p:nvSpPr>
        <p:spPr/>
        <p:txBody>
          <a:bodyPr>
            <a:normAutofit/>
          </a:bodyPr>
          <a:lstStyle/>
          <a:p>
            <a:r>
              <a:rPr lang="en-GB" dirty="0" smtClean="0"/>
              <a:t>Problem of Diodoros and scholarship </a:t>
            </a:r>
          </a:p>
          <a:p>
            <a:pPr lvl="1"/>
            <a:r>
              <a:rPr lang="en-GB" dirty="0" smtClean="0"/>
              <a:t>Orthodoxy is that Diodoros is inept/copyist compiler: Schwartz (1903); </a:t>
            </a:r>
            <a:r>
              <a:rPr lang="en-GB" dirty="0" err="1" smtClean="0"/>
              <a:t>Cawkwell</a:t>
            </a:r>
            <a:r>
              <a:rPr lang="en-GB" dirty="0" smtClean="0"/>
              <a:t> (1981:69); </a:t>
            </a:r>
            <a:r>
              <a:rPr lang="en-GB" dirty="0" err="1" smtClean="0"/>
              <a:t>Stylianou</a:t>
            </a:r>
            <a:r>
              <a:rPr lang="en-GB" dirty="0" smtClean="0"/>
              <a:t> (1991). </a:t>
            </a:r>
          </a:p>
          <a:p>
            <a:pPr lvl="1"/>
            <a:r>
              <a:rPr lang="en-GB" dirty="0" smtClean="0"/>
              <a:t>New perspective of Diodoros as an acceptable historian: Sacks (1990)</a:t>
            </a:r>
          </a:p>
          <a:p>
            <a:pPr lvl="2"/>
            <a:r>
              <a:rPr lang="en-GB" dirty="0" smtClean="0"/>
              <a:t>To support agreement with Sacks short mention of Diodoros’ uniqueness in including mythology in “history”: Diodoros 4.1; </a:t>
            </a:r>
            <a:r>
              <a:rPr lang="en-GB" dirty="0" err="1" smtClean="0"/>
              <a:t>Strogetsky</a:t>
            </a:r>
            <a:r>
              <a:rPr lang="en-GB" dirty="0" smtClean="0"/>
              <a:t> (1986:103)</a:t>
            </a:r>
          </a:p>
          <a:p>
            <a:pPr lvl="1"/>
            <a:endParaRPr lang="en-GB" dirty="0"/>
          </a:p>
        </p:txBody>
      </p:sp>
    </p:spTree>
    <p:extLst>
      <p:ext uri="{BB962C8B-B14F-4D97-AF65-F5344CB8AC3E}">
        <p14:creationId xmlns:p14="http://schemas.microsoft.com/office/powerpoint/2010/main" val="26699657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t>Remember an argument is made up of smaller points</a:t>
            </a:r>
            <a:endParaRPr lang="en-GB" sz="4800" dirty="0"/>
          </a:p>
        </p:txBody>
      </p:sp>
      <p:sp>
        <p:nvSpPr>
          <p:cNvPr id="3" name="Content Placeholder 2"/>
          <p:cNvSpPr>
            <a:spLocks noGrp="1"/>
          </p:cNvSpPr>
          <p:nvPr>
            <p:ph idx="1"/>
          </p:nvPr>
        </p:nvSpPr>
        <p:spPr/>
        <p:txBody>
          <a:bodyPr/>
          <a:lstStyle/>
          <a:p>
            <a:r>
              <a:rPr lang="en-GB" dirty="0" smtClean="0"/>
              <a:t>State revenue as part of characterisation</a:t>
            </a:r>
          </a:p>
          <a:p>
            <a:pPr lvl="1"/>
            <a:r>
              <a:rPr lang="en-GB" dirty="0" smtClean="0"/>
              <a:t>Epameinondas as exemplum</a:t>
            </a:r>
          </a:p>
          <a:p>
            <a:pPr lvl="1"/>
            <a:r>
              <a:rPr lang="en-GB" dirty="0" smtClean="0"/>
              <a:t>Importance of </a:t>
            </a:r>
            <a:r>
              <a:rPr lang="en-GB" dirty="0" err="1" smtClean="0"/>
              <a:t>Diodoran</a:t>
            </a:r>
            <a:r>
              <a:rPr lang="en-GB" dirty="0" smtClean="0"/>
              <a:t> terminology: </a:t>
            </a:r>
            <a:r>
              <a:rPr lang="en-GB" i="1" dirty="0" err="1" smtClean="0"/>
              <a:t>misargyria</a:t>
            </a:r>
            <a:r>
              <a:rPr lang="en-GB" dirty="0" smtClean="0"/>
              <a:t>, </a:t>
            </a:r>
            <a:r>
              <a:rPr lang="en-GB" i="1" dirty="0" err="1" smtClean="0"/>
              <a:t>afilargyria</a:t>
            </a:r>
            <a:endParaRPr lang="en-GB" i="1" dirty="0" smtClean="0"/>
          </a:p>
          <a:p>
            <a:pPr lvl="1"/>
            <a:r>
              <a:rPr lang="en-GB" dirty="0" smtClean="0"/>
              <a:t>Examples of good statesmen and </a:t>
            </a:r>
            <a:r>
              <a:rPr lang="en-GB" i="1" dirty="0" err="1" smtClean="0"/>
              <a:t>afilargyria</a:t>
            </a:r>
            <a:r>
              <a:rPr lang="en-GB" dirty="0" smtClean="0"/>
              <a:t> as part of their characterisation: </a:t>
            </a:r>
            <a:r>
              <a:rPr lang="en-GB" dirty="0" err="1" smtClean="0"/>
              <a:t>Pittakos</a:t>
            </a:r>
            <a:r>
              <a:rPr lang="en-GB" dirty="0" smtClean="0"/>
              <a:t>, </a:t>
            </a:r>
            <a:r>
              <a:rPr lang="en-GB" dirty="0" err="1" smtClean="0"/>
              <a:t>Aristeides</a:t>
            </a:r>
            <a:r>
              <a:rPr lang="en-GB" dirty="0" smtClean="0"/>
              <a:t>, </a:t>
            </a:r>
            <a:r>
              <a:rPr lang="en-GB" dirty="0" err="1" smtClean="0"/>
              <a:t>Aemilius</a:t>
            </a:r>
            <a:r>
              <a:rPr lang="en-GB" dirty="0" smtClean="0"/>
              <a:t> </a:t>
            </a:r>
            <a:r>
              <a:rPr lang="en-GB" dirty="0" err="1" smtClean="0"/>
              <a:t>Paulus</a:t>
            </a:r>
            <a:endParaRPr lang="en-GB" dirty="0" smtClean="0"/>
          </a:p>
          <a:p>
            <a:pPr lvl="1"/>
            <a:r>
              <a:rPr lang="en-GB" dirty="0" smtClean="0"/>
              <a:t>Examples of bad statesmen and </a:t>
            </a:r>
            <a:r>
              <a:rPr lang="en-GB" i="1" dirty="0" err="1" smtClean="0"/>
              <a:t>filargyria</a:t>
            </a:r>
            <a:r>
              <a:rPr lang="en-GB" dirty="0" smtClean="0"/>
              <a:t> as part of their characterisation: kings of </a:t>
            </a:r>
            <a:r>
              <a:rPr lang="en-GB" dirty="0" err="1" smtClean="0"/>
              <a:t>Kyrene</a:t>
            </a:r>
            <a:endParaRPr lang="en-GB" dirty="0"/>
          </a:p>
        </p:txBody>
      </p:sp>
    </p:spTree>
    <p:extLst>
      <p:ext uri="{BB962C8B-B14F-4D97-AF65-F5344CB8AC3E}">
        <p14:creationId xmlns:p14="http://schemas.microsoft.com/office/powerpoint/2010/main" val="30213547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How much drilling down?</a:t>
            </a:r>
            <a:endParaRPr lang="en-GB" dirty="0"/>
          </a:p>
        </p:txBody>
      </p:sp>
      <p:sp>
        <p:nvSpPr>
          <p:cNvPr id="3" name="Content Placeholder 2"/>
          <p:cNvSpPr>
            <a:spLocks noGrp="1"/>
          </p:cNvSpPr>
          <p:nvPr>
            <p:ph idx="1"/>
          </p:nvPr>
        </p:nvSpPr>
        <p:spPr/>
        <p:txBody>
          <a:bodyPr/>
          <a:lstStyle/>
          <a:p>
            <a:r>
              <a:rPr lang="en-GB" dirty="0" smtClean="0"/>
              <a:t>You need to drill down as much as you can.</a:t>
            </a:r>
          </a:p>
          <a:p>
            <a:r>
              <a:rPr lang="en-GB" dirty="0" smtClean="0"/>
              <a:t>How much you drill down depends on your research at this point in time and how near a complete argument (or point in an argument) you have reached.</a:t>
            </a:r>
          </a:p>
          <a:p>
            <a:r>
              <a:rPr lang="en-GB" b="1" u="sng" dirty="0" smtClean="0"/>
              <a:t>Don’t make things up. </a:t>
            </a:r>
            <a:r>
              <a:rPr lang="en-GB" dirty="0" smtClean="0"/>
              <a:t>This is your research 20/10, not 26/4.</a:t>
            </a:r>
            <a:endParaRPr lang="en-GB" dirty="0"/>
          </a:p>
        </p:txBody>
      </p:sp>
    </p:spTree>
    <p:extLst>
      <p:ext uri="{BB962C8B-B14F-4D97-AF65-F5344CB8AC3E}">
        <p14:creationId xmlns:p14="http://schemas.microsoft.com/office/powerpoint/2010/main" val="14779654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Example of medium drill</a:t>
            </a:r>
            <a:endParaRPr lang="en-GB" dirty="0"/>
          </a:p>
        </p:txBody>
      </p:sp>
      <p:sp>
        <p:nvSpPr>
          <p:cNvPr id="3" name="Content Placeholder 2"/>
          <p:cNvSpPr>
            <a:spLocks noGrp="1"/>
          </p:cNvSpPr>
          <p:nvPr>
            <p:ph idx="1"/>
          </p:nvPr>
        </p:nvSpPr>
        <p:spPr/>
        <p:txBody>
          <a:bodyPr>
            <a:normAutofit/>
          </a:bodyPr>
          <a:lstStyle/>
          <a:p>
            <a:r>
              <a:rPr lang="en-GB" dirty="0" smtClean="0"/>
              <a:t>State revenue as part of characterisation</a:t>
            </a:r>
          </a:p>
          <a:p>
            <a:pPr lvl="1"/>
            <a:r>
              <a:rPr lang="en-GB" dirty="0" smtClean="0"/>
              <a:t>Epameinondas as exemplum (Diodoros 15.88; </a:t>
            </a:r>
            <a:r>
              <a:rPr lang="en-GB" dirty="0" err="1" smtClean="0"/>
              <a:t>Stylianou</a:t>
            </a:r>
            <a:r>
              <a:rPr lang="en-GB" dirty="0" smtClean="0"/>
              <a:t> 1998:110)</a:t>
            </a:r>
          </a:p>
          <a:p>
            <a:pPr lvl="1"/>
            <a:r>
              <a:rPr lang="en-GB" dirty="0" smtClean="0"/>
              <a:t>Importance of </a:t>
            </a:r>
            <a:r>
              <a:rPr lang="en-GB" dirty="0" err="1" smtClean="0"/>
              <a:t>Diodoran</a:t>
            </a:r>
            <a:r>
              <a:rPr lang="en-GB" dirty="0" smtClean="0"/>
              <a:t> terminology: </a:t>
            </a:r>
            <a:r>
              <a:rPr lang="en-GB" i="1" dirty="0" err="1" smtClean="0"/>
              <a:t>misargyria</a:t>
            </a:r>
            <a:r>
              <a:rPr lang="en-GB" dirty="0" smtClean="0"/>
              <a:t>, </a:t>
            </a:r>
            <a:r>
              <a:rPr lang="en-GB" i="1" dirty="0" err="1" smtClean="0"/>
              <a:t>afilargyria</a:t>
            </a:r>
            <a:r>
              <a:rPr lang="en-GB" dirty="0" smtClean="0"/>
              <a:t> (Use TLG search)</a:t>
            </a:r>
          </a:p>
          <a:p>
            <a:pPr lvl="1"/>
            <a:r>
              <a:rPr lang="en-GB" dirty="0" smtClean="0"/>
              <a:t>Examples of good statesmen and </a:t>
            </a:r>
            <a:r>
              <a:rPr lang="en-GB" i="1" dirty="0" err="1" smtClean="0"/>
              <a:t>afilargyria</a:t>
            </a:r>
            <a:r>
              <a:rPr lang="en-GB" dirty="0" smtClean="0"/>
              <a:t> as part of their characterisation: </a:t>
            </a:r>
            <a:r>
              <a:rPr lang="en-GB" dirty="0" err="1" smtClean="0"/>
              <a:t>Pittakos</a:t>
            </a:r>
            <a:r>
              <a:rPr lang="en-GB" dirty="0" smtClean="0"/>
              <a:t> (9.11), </a:t>
            </a:r>
            <a:r>
              <a:rPr lang="en-GB" dirty="0" err="1" smtClean="0"/>
              <a:t>Aristeides</a:t>
            </a:r>
            <a:r>
              <a:rPr lang="en-GB" dirty="0" smtClean="0"/>
              <a:t> (11.47), </a:t>
            </a:r>
            <a:r>
              <a:rPr lang="en-GB" dirty="0" err="1" smtClean="0"/>
              <a:t>Aemilius</a:t>
            </a:r>
            <a:r>
              <a:rPr lang="en-GB" dirty="0" smtClean="0"/>
              <a:t> </a:t>
            </a:r>
            <a:r>
              <a:rPr lang="en-GB" dirty="0" err="1" smtClean="0"/>
              <a:t>Paulus</a:t>
            </a:r>
            <a:r>
              <a:rPr lang="en-GB" dirty="0" smtClean="0"/>
              <a:t> (31.26.2)</a:t>
            </a:r>
          </a:p>
          <a:p>
            <a:pPr lvl="1"/>
            <a:r>
              <a:rPr lang="en-GB" dirty="0" smtClean="0"/>
              <a:t>Examples of bad statesmen and </a:t>
            </a:r>
            <a:r>
              <a:rPr lang="en-GB" i="1" dirty="0" err="1" smtClean="0"/>
              <a:t>filargyria</a:t>
            </a:r>
            <a:r>
              <a:rPr lang="en-GB" dirty="0" smtClean="0"/>
              <a:t> as part of their characterisation: </a:t>
            </a:r>
            <a:r>
              <a:rPr lang="en-GB" dirty="0" err="1" smtClean="0"/>
              <a:t>Perseus</a:t>
            </a:r>
            <a:r>
              <a:rPr lang="en-GB" dirty="0" smtClean="0"/>
              <a:t> (30.21)</a:t>
            </a:r>
            <a:endParaRPr lang="en-GB" dirty="0"/>
          </a:p>
        </p:txBody>
      </p:sp>
    </p:spTree>
    <p:extLst>
      <p:ext uri="{BB962C8B-B14F-4D97-AF65-F5344CB8AC3E}">
        <p14:creationId xmlns:p14="http://schemas.microsoft.com/office/powerpoint/2010/main" val="29355402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Example of a drilled-down specific argument point in the research plan</a:t>
            </a:r>
            <a:endParaRPr lang="en-GB" sz="3200" dirty="0"/>
          </a:p>
        </p:txBody>
      </p:sp>
      <p:sp>
        <p:nvSpPr>
          <p:cNvPr id="3" name="Content Placeholder 2"/>
          <p:cNvSpPr>
            <a:spLocks noGrp="1"/>
          </p:cNvSpPr>
          <p:nvPr>
            <p:ph idx="1"/>
          </p:nvPr>
        </p:nvSpPr>
        <p:spPr/>
        <p:txBody>
          <a:bodyPr>
            <a:normAutofit/>
          </a:bodyPr>
          <a:lstStyle/>
          <a:p>
            <a:r>
              <a:rPr lang="en-GB" dirty="0" smtClean="0"/>
              <a:t>The basics characteristics of the good statesman in Diodoros are seen in his characterisation of Epameinondas of Thebes: Diodoros 15.82. </a:t>
            </a:r>
          </a:p>
          <a:p>
            <a:pPr lvl="1"/>
            <a:r>
              <a:rPr lang="en-GB" dirty="0" smtClean="0"/>
              <a:t>Main problem: Scholarship thinks characterisation of Epameinondas has been copied from </a:t>
            </a:r>
            <a:r>
              <a:rPr lang="en-GB" dirty="0" err="1" smtClean="0"/>
              <a:t>Ephorus</a:t>
            </a:r>
            <a:r>
              <a:rPr lang="en-GB" dirty="0" smtClean="0"/>
              <a:t> (i.e. is not genuine Diodoros): Jacoby (1963:69); </a:t>
            </a:r>
            <a:r>
              <a:rPr lang="en-GB" dirty="0" err="1" smtClean="0"/>
              <a:t>Stylianou</a:t>
            </a:r>
            <a:r>
              <a:rPr lang="en-GB" dirty="0" smtClean="0"/>
              <a:t> (1998:110)</a:t>
            </a:r>
          </a:p>
          <a:p>
            <a:pPr lvl="1"/>
            <a:r>
              <a:rPr lang="en-GB" dirty="0" smtClean="0"/>
              <a:t>Solution: Same characteristics found throughout Diodoros (</a:t>
            </a:r>
            <a:r>
              <a:rPr lang="en-GB" dirty="0" err="1" smtClean="0"/>
              <a:t>Alganza</a:t>
            </a:r>
            <a:r>
              <a:rPr lang="en-GB" dirty="0" smtClean="0"/>
              <a:t> </a:t>
            </a:r>
            <a:r>
              <a:rPr lang="en-GB" dirty="0" err="1" smtClean="0"/>
              <a:t>Roldan</a:t>
            </a:r>
            <a:r>
              <a:rPr lang="en-GB" dirty="0" smtClean="0"/>
              <a:t> 1992), so must be genuine Diodoros even if </a:t>
            </a:r>
            <a:r>
              <a:rPr lang="en-GB" dirty="0" err="1" smtClean="0"/>
              <a:t>Ephorus</a:t>
            </a:r>
            <a:r>
              <a:rPr lang="en-GB" dirty="0" smtClean="0"/>
              <a:t> was main source for Epameinondas.</a:t>
            </a:r>
            <a:endParaRPr lang="en-GB" dirty="0"/>
          </a:p>
        </p:txBody>
      </p:sp>
    </p:spTree>
    <p:extLst>
      <p:ext uri="{BB962C8B-B14F-4D97-AF65-F5344CB8AC3E}">
        <p14:creationId xmlns:p14="http://schemas.microsoft.com/office/powerpoint/2010/main" val="29370461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Remember</a:t>
            </a:r>
            <a:endParaRPr lang="en-GB" dirty="0"/>
          </a:p>
        </p:txBody>
      </p:sp>
      <p:sp>
        <p:nvSpPr>
          <p:cNvPr id="3" name="Content Placeholder 2"/>
          <p:cNvSpPr>
            <a:spLocks noGrp="1"/>
          </p:cNvSpPr>
          <p:nvPr>
            <p:ph idx="1"/>
          </p:nvPr>
        </p:nvSpPr>
        <p:spPr/>
        <p:txBody>
          <a:bodyPr/>
          <a:lstStyle/>
          <a:p>
            <a:r>
              <a:rPr lang="en-GB" dirty="0" smtClean="0"/>
              <a:t>It is essential to provide a </a:t>
            </a:r>
            <a:r>
              <a:rPr lang="en-GB" b="1" u="sng" dirty="0" smtClean="0"/>
              <a:t>full bibliography </a:t>
            </a:r>
            <a:r>
              <a:rPr lang="en-GB" dirty="0" smtClean="0"/>
              <a:t>with your research plan.</a:t>
            </a:r>
          </a:p>
          <a:p>
            <a:r>
              <a:rPr lang="en-GB" b="1" u="sng" dirty="0" smtClean="0"/>
              <a:t>References are essential.</a:t>
            </a:r>
          </a:p>
          <a:p>
            <a:r>
              <a:rPr lang="en-GB" dirty="0" smtClean="0"/>
              <a:t>This is your opportunity to show your supervisor how you think the final product will look like.</a:t>
            </a:r>
            <a:endParaRPr lang="en-GB" dirty="0"/>
          </a:p>
        </p:txBody>
      </p:sp>
    </p:spTree>
    <p:extLst>
      <p:ext uri="{BB962C8B-B14F-4D97-AF65-F5344CB8AC3E}">
        <p14:creationId xmlns:p14="http://schemas.microsoft.com/office/powerpoint/2010/main" val="28713398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 not panic…</a:t>
            </a:r>
            <a:endParaRPr lang="en-GB" dirty="0"/>
          </a:p>
        </p:txBody>
      </p:sp>
      <p:sp>
        <p:nvSpPr>
          <p:cNvPr id="3" name="Content Placeholder 2"/>
          <p:cNvSpPr>
            <a:spLocks noGrp="1"/>
          </p:cNvSpPr>
          <p:nvPr>
            <p:ph idx="1"/>
          </p:nvPr>
        </p:nvSpPr>
        <p:spPr/>
        <p:txBody>
          <a:bodyPr/>
          <a:lstStyle/>
          <a:p>
            <a:r>
              <a:rPr lang="en-GB" smtClean="0"/>
              <a:t>Remember </a:t>
            </a:r>
            <a:r>
              <a:rPr lang="en-GB" dirty="0" smtClean="0"/>
              <a:t>that it is not set in stone.</a:t>
            </a:r>
          </a:p>
          <a:p>
            <a:r>
              <a:rPr lang="en-GB" dirty="0" smtClean="0"/>
              <a:t>Your plan will change as your research changes and you get more information</a:t>
            </a:r>
          </a:p>
          <a:p>
            <a:r>
              <a:rPr lang="en-GB" dirty="0" smtClean="0"/>
              <a:t>Your arguments will develop further than what your research plan provides.</a:t>
            </a:r>
            <a:endParaRPr lang="en-GB" dirty="0"/>
          </a:p>
        </p:txBody>
      </p:sp>
    </p:spTree>
    <p:extLst>
      <p:ext uri="{BB962C8B-B14F-4D97-AF65-F5344CB8AC3E}">
        <p14:creationId xmlns:p14="http://schemas.microsoft.com/office/powerpoint/2010/main" val="85865636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1950</TotalTime>
  <Words>1457</Words>
  <Application>Microsoft Office PowerPoint</Application>
  <PresentationFormat>Widescreen</PresentationFormat>
  <Paragraphs>137</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Calibri</vt:lpstr>
      <vt:lpstr>Calibri Light</vt:lpstr>
      <vt:lpstr>Courier New</vt:lpstr>
      <vt:lpstr>Times New Roman</vt:lpstr>
      <vt:lpstr>Retrospect</vt:lpstr>
      <vt:lpstr>Dissertation/Beyond the Module</vt:lpstr>
      <vt:lpstr>Assessment</vt:lpstr>
      <vt:lpstr>VERY IMPORTANT</vt:lpstr>
      <vt:lpstr>Managing your work</vt:lpstr>
      <vt:lpstr>What 40 credits means!</vt:lpstr>
      <vt:lpstr>The weekly solution</vt:lpstr>
      <vt:lpstr>To help:</vt:lpstr>
      <vt:lpstr>What is the Dissertation plan?</vt:lpstr>
      <vt:lpstr>Example</vt:lpstr>
      <vt:lpstr>Dissertation plan presentation</vt:lpstr>
      <vt:lpstr>The basics</vt:lpstr>
      <vt:lpstr>Title </vt:lpstr>
      <vt:lpstr>Abstract</vt:lpstr>
      <vt:lpstr>Sections and Section-headings</vt:lpstr>
      <vt:lpstr>Page numbers</vt:lpstr>
      <vt:lpstr>Bibliography and References</vt:lpstr>
      <vt:lpstr>Dissertation Plan Marking Criteria</vt:lpstr>
      <vt:lpstr>Example</vt:lpstr>
      <vt:lpstr>The example for today</vt:lpstr>
      <vt:lpstr>Note: Important</vt:lpstr>
      <vt:lpstr>Basic structure of the work (and the research plan)</vt:lpstr>
      <vt:lpstr>The need to drill down</vt:lpstr>
      <vt:lpstr>And the need to state your  purpose</vt:lpstr>
      <vt:lpstr>Stating your purpose example 1</vt:lpstr>
      <vt:lpstr>Example 1 of Drilling down: Introduction (A)</vt:lpstr>
      <vt:lpstr>Remember an argument is made up of smaller points</vt:lpstr>
      <vt:lpstr>How much drilling down?</vt:lpstr>
      <vt:lpstr>Example of medium drill</vt:lpstr>
      <vt:lpstr>Example of a drilled-down specific argument point in the research plan</vt:lpstr>
      <vt:lpstr>Remember</vt:lpstr>
      <vt:lpstr>Do not panic…</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Dissertation/Beyond the Module</dc:title>
  <dc:creator>Kyle Erickson</dc:creator>
  <cp:lastModifiedBy>Kyle Erickson</cp:lastModifiedBy>
  <cp:revision>9</cp:revision>
  <dcterms:created xsi:type="dcterms:W3CDTF">2015-09-27T14:26:42Z</dcterms:created>
  <dcterms:modified xsi:type="dcterms:W3CDTF">2017-10-02T07:50:40Z</dcterms:modified>
</cp:coreProperties>
</file>