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9" r:id="rId3"/>
    <p:sldId id="260" r:id="rId4"/>
    <p:sldId id="258" r:id="rId5"/>
    <p:sldId id="257" r:id="rId6"/>
    <p:sldId id="288" r:id="rId7"/>
    <p:sldId id="287" r:id="rId8"/>
    <p:sldId id="278" r:id="rId9"/>
    <p:sldId id="272" r:id="rId10"/>
    <p:sldId id="266" r:id="rId11"/>
    <p:sldId id="31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4195" autoAdjust="0"/>
  </p:normalViewPr>
  <p:slideViewPr>
    <p:cSldViewPr snapToGrid="0">
      <p:cViewPr varScale="1">
        <p:scale>
          <a:sx n="69" d="100"/>
          <a:sy n="69" d="100"/>
        </p:scale>
        <p:origin x="540" y="5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28/01/2020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877665" cy="4307148"/>
          </a:xfrm>
        </p:spPr>
        <p:txBody>
          <a:bodyPr anchor="ctr">
            <a:normAutofit/>
          </a:bodyPr>
          <a:lstStyle/>
          <a:p>
            <a:pPr algn="l"/>
            <a:r>
              <a:rPr lang="en-GB" dirty="0"/>
              <a:t>Module Overview:</a:t>
            </a:r>
            <a:br>
              <a:rPr lang="en-GB" dirty="0"/>
            </a:br>
            <a:r>
              <a:rPr lang="en-GB" dirty="0"/>
              <a:t>Police, Policing </a:t>
            </a:r>
            <a:br>
              <a:rPr lang="en-GB" dirty="0"/>
            </a:br>
            <a:r>
              <a:rPr lang="en-GB" dirty="0"/>
              <a:t>&amp; Society</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b="1" dirty="0">
                <a:solidFill>
                  <a:schemeClr val="bg1"/>
                </a:solidFill>
              </a:rPr>
              <a:t>Cairn F Newton-Evans BEM</a:t>
            </a:r>
            <a:br>
              <a:rPr lang="en-GB" b="1" dirty="0">
                <a:solidFill>
                  <a:schemeClr val="bg1"/>
                </a:solidFill>
              </a:rPr>
            </a:br>
            <a:r>
              <a:rPr lang="en-GB" b="1" dirty="0">
                <a:solidFill>
                  <a:schemeClr val="bg1"/>
                </a:solidFill>
              </a:rPr>
              <a:t>BA (Hons) FCMI FRSA</a:t>
            </a:r>
          </a:p>
          <a:p>
            <a:pPr algn="ctr"/>
            <a:r>
              <a:rPr lang="en-GB" b="1" dirty="0">
                <a:solidFill>
                  <a:schemeClr val="bg1"/>
                </a:solidFill>
              </a:rPr>
              <a:t>Module code: BMLW5002</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p:txBody>
          <a:bodyPr/>
          <a:lstStyle/>
          <a:p>
            <a:r>
              <a:rPr lang="en-GB" dirty="0"/>
              <a:t>Module Aims</a:t>
            </a:r>
          </a:p>
        </p:txBody>
      </p:sp>
      <p:sp>
        <p:nvSpPr>
          <p:cNvPr id="4" name="Content Placeholder 3">
            <a:extLst>
              <a:ext uri="{FF2B5EF4-FFF2-40B4-BE49-F238E27FC236}">
                <a16:creationId xmlns:a16="http://schemas.microsoft.com/office/drawing/2014/main" id="{8267F289-D425-4907-8BBC-D50462BFF184}"/>
              </a:ext>
            </a:extLst>
          </p:cNvPr>
          <p:cNvSpPr>
            <a:spLocks noGrp="1"/>
          </p:cNvSpPr>
          <p:nvPr>
            <p:ph idx="1"/>
          </p:nvPr>
        </p:nvSpPr>
        <p:spPr>
          <a:xfrm>
            <a:off x="677334" y="1930401"/>
            <a:ext cx="8882302" cy="3705628"/>
          </a:xfrm>
        </p:spPr>
        <p:txBody>
          <a:bodyPr>
            <a:normAutofit/>
          </a:bodyPr>
          <a:lstStyle/>
          <a:p>
            <a:pPr lvl="0" hangingPunct="0"/>
            <a:r>
              <a:rPr lang="en-GB" sz="2400" dirty="0"/>
              <a:t>To introduce some key concepts, topics and debates in the sociology of policing and the police and provide an overview of the historical development of modern police organisations.</a:t>
            </a:r>
          </a:p>
          <a:p>
            <a:pPr lvl="0" hangingPunct="0"/>
            <a:endParaRPr lang="en-GB" sz="2400" dirty="0"/>
          </a:p>
          <a:p>
            <a:pPr lvl="0" hangingPunct="0"/>
            <a:r>
              <a:rPr lang="en-GB" sz="2400" dirty="0"/>
              <a:t>To examine critically the role, function and conduct of police organisations, including the significance of the idea of ''cop culture'' and debate the significance of different social divisions and inequalities for understanding policing.</a:t>
            </a:r>
          </a:p>
        </p:txBody>
      </p:sp>
    </p:spTree>
    <p:extLst>
      <p:ext uri="{BB962C8B-B14F-4D97-AF65-F5344CB8AC3E}">
        <p14:creationId xmlns:p14="http://schemas.microsoft.com/office/powerpoint/2010/main" val="353905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596045"/>
            <a:ext cx="8596668" cy="5261956"/>
          </a:xfrm>
        </p:spPr>
        <p:txBody>
          <a:bodyPr/>
          <a:lstStyle/>
          <a:p>
            <a:pPr lvl="0"/>
            <a:r>
              <a:rPr lang="en-US" sz="2000" b="1" dirty="0"/>
              <a:t>Policing foundations – role, purpose, goals and strategies</a:t>
            </a:r>
            <a:br>
              <a:rPr lang="en-US" sz="2000" b="1" dirty="0"/>
            </a:br>
            <a:endParaRPr lang="en-GB" sz="2000" b="1" dirty="0"/>
          </a:p>
          <a:p>
            <a:pPr lvl="0"/>
            <a:r>
              <a:rPr lang="en-US" sz="2000" b="1" dirty="0"/>
              <a:t>Policing history – early policing and development</a:t>
            </a:r>
            <a:br>
              <a:rPr lang="en-US" sz="2000" b="1" dirty="0"/>
            </a:br>
            <a:endParaRPr lang="en-GB" sz="2000" b="1" dirty="0"/>
          </a:p>
          <a:p>
            <a:pPr lvl="0"/>
            <a:r>
              <a:rPr lang="en-US" sz="2000" b="1" dirty="0"/>
              <a:t>Legal Issues - procedures, enforcement, liabilities</a:t>
            </a:r>
            <a:br>
              <a:rPr lang="en-US" sz="2000" b="1" dirty="0"/>
            </a:br>
            <a:endParaRPr lang="en-GB" sz="2000" b="1" dirty="0"/>
          </a:p>
          <a:p>
            <a:pPr lvl="0"/>
            <a:r>
              <a:rPr lang="en-US" sz="2000" b="1" dirty="0"/>
              <a:t>Police strategies – developments, improvements and investigations</a:t>
            </a:r>
            <a:br>
              <a:rPr lang="en-US" sz="2000" b="1" dirty="0"/>
            </a:br>
            <a:endParaRPr lang="en-GB" sz="2000" b="1" dirty="0"/>
          </a:p>
          <a:p>
            <a:pPr lvl="0"/>
            <a:r>
              <a:rPr lang="en-US" sz="2000" b="1" dirty="0"/>
              <a:t>Police administration – </a:t>
            </a:r>
            <a:r>
              <a:rPr lang="en-GB" sz="2000" b="1" dirty="0"/>
              <a:t>Organisational</a:t>
            </a:r>
            <a:r>
              <a:rPr lang="en-US" sz="2000" b="1" dirty="0"/>
              <a:t> change</a:t>
            </a:r>
            <a:br>
              <a:rPr lang="en-US" sz="2000" b="1" dirty="0"/>
            </a:br>
            <a:endParaRPr lang="en-GB" sz="2000" b="1" dirty="0"/>
          </a:p>
          <a:p>
            <a:pPr lvl="0"/>
            <a:r>
              <a:rPr lang="en-US" sz="2000" b="1" dirty="0"/>
              <a:t>Accountability and ethics</a:t>
            </a:r>
            <a:br>
              <a:rPr lang="en-US" sz="2000" b="1" dirty="0"/>
            </a:br>
            <a:endParaRPr lang="en-GB" sz="2000" b="1" dirty="0"/>
          </a:p>
          <a:p>
            <a:pPr lvl="0"/>
            <a:r>
              <a:rPr lang="en-US" sz="2000" b="1" dirty="0"/>
              <a:t>Police and society – impact, collaboration and change</a:t>
            </a:r>
            <a:endParaRPr lang="en-GB" sz="2000" b="1" dirty="0"/>
          </a:p>
          <a:p>
            <a:endParaRPr lang="en-GB" dirty="0"/>
          </a:p>
        </p:txBody>
      </p:sp>
    </p:spTree>
    <p:extLst>
      <p:ext uri="{BB962C8B-B14F-4D97-AF65-F5344CB8AC3E}">
        <p14:creationId xmlns:p14="http://schemas.microsoft.com/office/powerpoint/2010/main" val="116616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545672"/>
            <a:ext cx="8917142" cy="267802"/>
          </a:xfrm>
        </p:spPr>
        <p:txBody>
          <a:bodyPr/>
          <a:lstStyle/>
          <a:p>
            <a:r>
              <a:rPr lang="en-GB" dirty="0"/>
              <a:t>Assignment 1	- Submission date:</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1862797"/>
            <a:ext cx="8917142" cy="1535497"/>
          </a:xfrm>
        </p:spPr>
        <p:txBody>
          <a:bodyPr>
            <a:normAutofit/>
          </a:bodyPr>
          <a:lstStyle/>
          <a:p>
            <a:r>
              <a:rPr lang="en-US" b="1" dirty="0"/>
              <a:t>Coursework: 2500 word essay</a:t>
            </a:r>
            <a:endParaRPr lang="en-GB" dirty="0"/>
          </a:p>
          <a:p>
            <a:pPr hangingPunct="0"/>
            <a:r>
              <a:rPr lang="en-GB" dirty="0"/>
              <a:t>Students are required to write an essay evaluating the changes to modern day policing. What factors have brought about the changes and what pressures have they experienced. </a:t>
            </a:r>
            <a:endParaRPr lang="en-GB" b="1" dirty="0"/>
          </a:p>
          <a:p>
            <a:endParaRPr lang="en-GB" dirty="0"/>
          </a:p>
        </p:txBody>
      </p:sp>
      <p:sp>
        <p:nvSpPr>
          <p:cNvPr id="5" name="Text Placeholder 4">
            <a:extLst>
              <a:ext uri="{FF2B5EF4-FFF2-40B4-BE49-F238E27FC236}">
                <a16:creationId xmlns:a16="http://schemas.microsoft.com/office/drawing/2014/main" id="{A295CAD7-49A7-4A14-8D9A-30E1CA1A49BF}"/>
              </a:ext>
            </a:extLst>
          </p:cNvPr>
          <p:cNvSpPr>
            <a:spLocks noGrp="1"/>
          </p:cNvSpPr>
          <p:nvPr>
            <p:ph type="body" sz="quarter" idx="3"/>
          </p:nvPr>
        </p:nvSpPr>
        <p:spPr>
          <a:xfrm>
            <a:off x="677333" y="3578625"/>
            <a:ext cx="8596670" cy="313162"/>
          </a:xfrm>
        </p:spPr>
        <p:txBody>
          <a:bodyPr/>
          <a:lstStyle/>
          <a:p>
            <a:r>
              <a:rPr lang="en-GB" dirty="0"/>
              <a:t>Assignment 2 – Submission date:</a:t>
            </a:r>
          </a:p>
        </p:txBody>
      </p:sp>
      <p:sp>
        <p:nvSpPr>
          <p:cNvPr id="6" name="Content Placeholder 5">
            <a:extLst>
              <a:ext uri="{FF2B5EF4-FFF2-40B4-BE49-F238E27FC236}">
                <a16:creationId xmlns:a16="http://schemas.microsoft.com/office/drawing/2014/main" id="{2D77234E-97E6-4B61-A4D4-97CE8CAF959E}"/>
              </a:ext>
            </a:extLst>
          </p:cNvPr>
          <p:cNvSpPr>
            <a:spLocks noGrp="1"/>
          </p:cNvSpPr>
          <p:nvPr>
            <p:ph sz="quarter" idx="4"/>
          </p:nvPr>
        </p:nvSpPr>
        <p:spPr>
          <a:xfrm>
            <a:off x="677334" y="3991875"/>
            <a:ext cx="8596668" cy="2641684"/>
          </a:xfrm>
        </p:spPr>
        <p:txBody>
          <a:bodyPr>
            <a:noAutofit/>
          </a:bodyPr>
          <a:lstStyle/>
          <a:p>
            <a:r>
              <a:rPr lang="en-US" b="1" dirty="0"/>
              <a:t>Coursework: 15 minute presentation plus 1250 word</a:t>
            </a:r>
            <a:r>
              <a:rPr lang="en-US" dirty="0"/>
              <a:t> </a:t>
            </a:r>
            <a:r>
              <a:rPr lang="en-US" b="1" dirty="0"/>
              <a:t> supporting paper </a:t>
            </a:r>
            <a:endParaRPr lang="en-GB" dirty="0"/>
          </a:p>
          <a:p>
            <a:pPr hangingPunct="0"/>
            <a:r>
              <a:rPr lang="en-GB" dirty="0"/>
              <a:t>Students are required to undertake an investigation into the social inequalities surrounding policing. They might use the Stephen Lawrence enquiry to evaluate accountability and ethics of the police service and the impact of such incidents on society’s perception of the police. Working in groups they will need to prepare a 15 minute presentation on their findings and produce an individual 1250 word supporting paper. </a:t>
            </a:r>
            <a:endParaRPr lang="en-GB" b="1" dirty="0"/>
          </a:p>
        </p:txBody>
      </p:sp>
    </p:spTree>
    <p:extLst>
      <p:ext uri="{BB962C8B-B14F-4D97-AF65-F5344CB8AC3E}">
        <p14:creationId xmlns:p14="http://schemas.microsoft.com/office/powerpoint/2010/main" val="3362329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677334" y="1930400"/>
            <a:ext cx="8596668" cy="4927599"/>
          </a:xfrm>
        </p:spPr>
        <p:txBody>
          <a:bodyPr>
            <a:normAutofit/>
          </a:bodyPr>
          <a:lstStyle/>
          <a:p>
            <a:r>
              <a:rPr lang="en-GB" sz="2400" dirty="0"/>
              <a:t>Books:</a:t>
            </a:r>
          </a:p>
          <a:p>
            <a:pPr marL="0" indent="0">
              <a:buNone/>
            </a:pPr>
            <a:r>
              <a:rPr lang="en-GB" altLang="en-US" dirty="0"/>
              <a:t>Author(s) of a book, initials (Year of publication), </a:t>
            </a:r>
            <a:r>
              <a:rPr lang="en-GB" altLang="en-US" u="sng" dirty="0"/>
              <a:t>Title of book: and sub-title if there is one</a:t>
            </a:r>
            <a:r>
              <a:rPr lang="en-GB" altLang="en-US" dirty="0"/>
              <a:t> (emphasised), Edition (if not the first), Publisher: Place of publication.</a:t>
            </a:r>
            <a:endParaRPr lang="en-GB" dirty="0"/>
          </a:p>
          <a:p>
            <a:r>
              <a:rPr lang="en-GB" sz="2400" dirty="0"/>
              <a:t>Journals:</a:t>
            </a:r>
          </a:p>
          <a:p>
            <a:pPr marL="0" indent="0">
              <a:buNone/>
            </a:pPr>
            <a:r>
              <a:rPr lang="en-GB" altLang="en-US" dirty="0"/>
              <a:t>Author(s) of article (surname and initials), (Date of Publication),  Title of article, </a:t>
            </a:r>
            <a:r>
              <a:rPr lang="en-GB" altLang="en-US" u="sng" dirty="0"/>
              <a:t>Title of Journal</a:t>
            </a:r>
            <a:r>
              <a:rPr lang="en-GB" altLang="en-US" dirty="0"/>
              <a:t> (emphasised), Volume number (and issue number if there is one), Pages covered by article.</a:t>
            </a:r>
          </a:p>
          <a:p>
            <a:r>
              <a:rPr lang="en-GB" sz="2400" dirty="0"/>
              <a:t>Websites:</a:t>
            </a:r>
          </a:p>
          <a:p>
            <a:pPr marL="0" indent="0">
              <a:buNone/>
            </a:pPr>
            <a:r>
              <a:rPr lang="en-GB" altLang="en-US" dirty="0"/>
              <a:t>Surname, initial(s) (year) Title of article, (online) Available at </a:t>
            </a:r>
            <a:r>
              <a:rPr lang="en-GB" altLang="en-US" u="sng" dirty="0"/>
              <a:t>URL (emphasised)</a:t>
            </a:r>
            <a:r>
              <a:rPr lang="en-GB" altLang="en-US" dirty="0"/>
              <a:t>,  Date of access.</a:t>
            </a:r>
            <a:endParaRPr lang="en-US" altLang="en-US" dirty="0"/>
          </a:p>
          <a:p>
            <a:pPr marL="0" indent="0">
              <a:buNone/>
            </a:pPr>
            <a:endParaRPr lang="en-GB" sz="2000" dirty="0"/>
          </a:p>
          <a:p>
            <a:endParaRPr lang="en-GB" dirty="0"/>
          </a:p>
        </p:txBody>
      </p:sp>
    </p:spTree>
    <p:extLst>
      <p:ext uri="{BB962C8B-B14F-4D97-AF65-F5344CB8AC3E}">
        <p14:creationId xmlns:p14="http://schemas.microsoft.com/office/powerpoint/2010/main" val="340924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677334" y="1930400"/>
            <a:ext cx="8596668" cy="4450928"/>
          </a:xfrm>
        </p:spPr>
        <p:txBody>
          <a:bodyPr>
            <a:noAutofit/>
          </a:bodyPr>
          <a:lstStyle/>
          <a:p>
            <a:r>
              <a:rPr lang="en-GB" sz="2400" dirty="0"/>
              <a:t> Attendance</a:t>
            </a:r>
          </a:p>
          <a:p>
            <a:pPr marL="0" indent="0">
              <a:buNone/>
            </a:pPr>
            <a:endParaRPr lang="en-GB" sz="2400" dirty="0"/>
          </a:p>
          <a:p>
            <a:r>
              <a:rPr lang="en-GB" sz="2400" dirty="0"/>
              <a:t> Commitment </a:t>
            </a:r>
          </a:p>
          <a:p>
            <a:pPr marL="0" indent="0">
              <a:buNone/>
            </a:pPr>
            <a:endParaRPr lang="en-GB" sz="2400" dirty="0"/>
          </a:p>
          <a:p>
            <a:r>
              <a:rPr lang="en-GB" sz="2400" dirty="0"/>
              <a:t> Time management </a:t>
            </a:r>
          </a:p>
          <a:p>
            <a:pPr marL="0" indent="0">
              <a:buNone/>
            </a:pPr>
            <a:endParaRPr lang="en-GB" sz="2400" dirty="0"/>
          </a:p>
          <a:p>
            <a:r>
              <a:rPr lang="en-GB" sz="2400" b="1" dirty="0"/>
              <a:t> READING, READING, READING</a:t>
            </a:r>
          </a:p>
        </p:txBody>
      </p:sp>
    </p:spTree>
    <p:extLst>
      <p:ext uri="{BB962C8B-B14F-4D97-AF65-F5344CB8AC3E}">
        <p14:creationId xmlns:p14="http://schemas.microsoft.com/office/powerpoint/2010/main" val="1422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316</Words>
  <Application>Microsoft Office PowerPoint</Application>
  <PresentationFormat>Widescreen</PresentationFormat>
  <Paragraphs>67</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Module Overview: Police, Policing  &amp; Society</vt:lpstr>
      <vt:lpstr>Module Aims</vt:lpstr>
      <vt:lpstr>Learning Outcomes</vt:lpstr>
      <vt:lpstr>Module Content</vt:lpstr>
      <vt:lpstr>Module Assessment</vt:lpstr>
      <vt:lpstr>Reading Lists</vt:lpstr>
      <vt:lpstr>Journals</vt:lpstr>
      <vt:lpstr>Websites</vt:lpstr>
      <vt:lpstr>Referencing </vt:lpstr>
      <vt:lpstr>You Will Need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Society vs Shared Society</dc:title>
  <dc:creator>Cairn F Newton-Evans</dc:creator>
  <cp:lastModifiedBy>Mark Jordan</cp:lastModifiedBy>
  <cp:revision>8</cp:revision>
  <dcterms:created xsi:type="dcterms:W3CDTF">2018-11-21T22:24:24Z</dcterms:created>
  <dcterms:modified xsi:type="dcterms:W3CDTF">2020-01-28T13:05:55Z</dcterms:modified>
</cp:coreProperties>
</file>