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2.xml" ContentType="application/vnd.openxmlformats-officedocument.themeOverr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3.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60" r:id="rId3"/>
    <p:sldId id="258" r:id="rId4"/>
    <p:sldId id="259" r:id="rId5"/>
    <p:sldId id="261" r:id="rId6"/>
    <p:sldId id="262" r:id="rId7"/>
    <p:sldId id="264" r:id="rId8"/>
    <p:sldId id="266" r:id="rId9"/>
    <p:sldId id="267" r:id="rId10"/>
    <p:sldId id="268" r:id="rId11"/>
    <p:sldId id="269" r:id="rId12"/>
    <p:sldId id="270" r:id="rId13"/>
    <p:sldId id="271" r:id="rId14"/>
    <p:sldId id="272" r:id="rId15"/>
    <p:sldId id="273" r:id="rId16"/>
    <p:sldId id="274"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6" d="100"/>
          <a:sy n="86" d="100"/>
        </p:scale>
        <p:origin x="51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3.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aseline="0"/>
              <a:t> Early-stage Dementia: Diet</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Sheet1!$D$5</c:f>
              <c:strCache>
                <c:ptCount val="1"/>
                <c:pt idx="0">
                  <c:v>Poor</c:v>
                </c:pt>
              </c:strCache>
            </c:strRef>
          </c:tx>
          <c:spPr>
            <a:solidFill>
              <a:schemeClr val="accent1"/>
            </a:solidFill>
            <a:ln>
              <a:noFill/>
            </a:ln>
            <a:effectLst/>
          </c:spPr>
          <c:invertIfNegative val="0"/>
          <c:cat>
            <c:strRef>
              <c:f>Sheet1!$C$6:$C$7</c:f>
              <c:strCache>
                <c:ptCount val="2"/>
                <c:pt idx="0">
                  <c:v>Before </c:v>
                </c:pt>
                <c:pt idx="1">
                  <c:v>After</c:v>
                </c:pt>
              </c:strCache>
            </c:strRef>
          </c:cat>
          <c:val>
            <c:numRef>
              <c:f>Sheet1!$D$6:$D$7</c:f>
              <c:numCache>
                <c:formatCode>General</c:formatCode>
                <c:ptCount val="2"/>
                <c:pt idx="0">
                  <c:v>85</c:v>
                </c:pt>
                <c:pt idx="1">
                  <c:v>49</c:v>
                </c:pt>
              </c:numCache>
            </c:numRef>
          </c:val>
          <c:extLst>
            <c:ext xmlns:c16="http://schemas.microsoft.com/office/drawing/2014/chart" uri="{C3380CC4-5D6E-409C-BE32-E72D297353CC}">
              <c16:uniqueId val="{00000000-4689-46FF-B08E-80EA7869C8A9}"/>
            </c:ext>
          </c:extLst>
        </c:ser>
        <c:ser>
          <c:idx val="1"/>
          <c:order val="1"/>
          <c:tx>
            <c:strRef>
              <c:f>Sheet1!$E$5</c:f>
              <c:strCache>
                <c:ptCount val="1"/>
                <c:pt idx="0">
                  <c:v>Good</c:v>
                </c:pt>
              </c:strCache>
            </c:strRef>
          </c:tx>
          <c:spPr>
            <a:solidFill>
              <a:schemeClr val="accent2"/>
            </a:solidFill>
            <a:ln>
              <a:noFill/>
            </a:ln>
            <a:effectLst/>
          </c:spPr>
          <c:invertIfNegative val="0"/>
          <c:cat>
            <c:strRef>
              <c:f>Sheet1!$C$6:$C$7</c:f>
              <c:strCache>
                <c:ptCount val="2"/>
                <c:pt idx="0">
                  <c:v>Before </c:v>
                </c:pt>
                <c:pt idx="1">
                  <c:v>After</c:v>
                </c:pt>
              </c:strCache>
            </c:strRef>
          </c:cat>
          <c:val>
            <c:numRef>
              <c:f>Sheet1!$E$6:$E$7</c:f>
              <c:numCache>
                <c:formatCode>General</c:formatCode>
                <c:ptCount val="2"/>
                <c:pt idx="0">
                  <c:v>15</c:v>
                </c:pt>
                <c:pt idx="1">
                  <c:v>51</c:v>
                </c:pt>
              </c:numCache>
            </c:numRef>
          </c:val>
          <c:extLst>
            <c:ext xmlns:c16="http://schemas.microsoft.com/office/drawing/2014/chart" uri="{C3380CC4-5D6E-409C-BE32-E72D297353CC}">
              <c16:uniqueId val="{00000001-4689-46FF-B08E-80EA7869C8A9}"/>
            </c:ext>
          </c:extLst>
        </c:ser>
        <c:dLbls>
          <c:showLegendKey val="0"/>
          <c:showVal val="0"/>
          <c:showCatName val="0"/>
          <c:showSerName val="0"/>
          <c:showPercent val="0"/>
          <c:showBubbleSize val="0"/>
        </c:dLbls>
        <c:gapWidth val="219"/>
        <c:overlap val="-27"/>
        <c:axId val="178480160"/>
        <c:axId val="178480552"/>
      </c:barChart>
      <c:catAx>
        <c:axId val="1784801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8480552"/>
        <c:crosses val="autoZero"/>
        <c:auto val="1"/>
        <c:lblAlgn val="ctr"/>
        <c:lblOffset val="100"/>
        <c:noMultiLvlLbl val="0"/>
      </c:catAx>
      <c:valAx>
        <c:axId val="178480552"/>
        <c:scaling>
          <c:orientation val="minMax"/>
        </c:scaling>
        <c:delete val="0"/>
        <c:axPos val="l"/>
        <c:majorGridlines>
          <c:spPr>
            <a:ln w="9525" cap="flat" cmpd="sng" algn="ctr">
              <a:no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84801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800" b="0" i="0" baseline="0">
                <a:effectLst/>
              </a:rPr>
              <a:t>end-stage Dementia: Agitation</a:t>
            </a:r>
            <a:endParaRPr lang="en-GB">
              <a:effectLst/>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5310615186803117E-2"/>
          <c:y val="0.21073316443026494"/>
          <c:w val="0.88317707255935074"/>
          <c:h val="0.63700176201349135"/>
        </c:manualLayout>
      </c:layout>
      <c:barChart>
        <c:barDir val="col"/>
        <c:grouping val="clustered"/>
        <c:varyColors val="0"/>
        <c:ser>
          <c:idx val="0"/>
          <c:order val="0"/>
          <c:tx>
            <c:strRef>
              <c:f>Sheet1!$D$5</c:f>
              <c:strCache>
                <c:ptCount val="1"/>
                <c:pt idx="0">
                  <c:v>NO</c:v>
                </c:pt>
              </c:strCache>
            </c:strRef>
          </c:tx>
          <c:spPr>
            <a:solidFill>
              <a:schemeClr val="accent1"/>
            </a:solidFill>
            <a:ln>
              <a:noFill/>
            </a:ln>
            <a:effectLst/>
          </c:spPr>
          <c:invertIfNegative val="0"/>
          <c:cat>
            <c:strRef>
              <c:f>Sheet1!$C$6:$C$7</c:f>
              <c:strCache>
                <c:ptCount val="2"/>
                <c:pt idx="0">
                  <c:v>Before </c:v>
                </c:pt>
                <c:pt idx="1">
                  <c:v>After</c:v>
                </c:pt>
              </c:strCache>
            </c:strRef>
          </c:cat>
          <c:val>
            <c:numRef>
              <c:f>Sheet1!$D$6:$D$7</c:f>
              <c:numCache>
                <c:formatCode>General</c:formatCode>
                <c:ptCount val="2"/>
                <c:pt idx="0">
                  <c:v>43</c:v>
                </c:pt>
                <c:pt idx="1">
                  <c:v>37</c:v>
                </c:pt>
              </c:numCache>
            </c:numRef>
          </c:val>
          <c:extLst>
            <c:ext xmlns:c16="http://schemas.microsoft.com/office/drawing/2014/chart" uri="{C3380CC4-5D6E-409C-BE32-E72D297353CC}">
              <c16:uniqueId val="{00000000-AFC3-4DA9-AFE4-B0753C805017}"/>
            </c:ext>
          </c:extLst>
        </c:ser>
        <c:ser>
          <c:idx val="1"/>
          <c:order val="1"/>
          <c:tx>
            <c:strRef>
              <c:f>Sheet1!$E$5</c:f>
              <c:strCache>
                <c:ptCount val="1"/>
                <c:pt idx="0">
                  <c:v>YES</c:v>
                </c:pt>
              </c:strCache>
            </c:strRef>
          </c:tx>
          <c:spPr>
            <a:solidFill>
              <a:schemeClr val="accent2"/>
            </a:solidFill>
            <a:ln>
              <a:noFill/>
            </a:ln>
            <a:effectLst/>
          </c:spPr>
          <c:invertIfNegative val="0"/>
          <c:cat>
            <c:strRef>
              <c:f>Sheet1!$C$6:$C$7</c:f>
              <c:strCache>
                <c:ptCount val="2"/>
                <c:pt idx="0">
                  <c:v>Before </c:v>
                </c:pt>
                <c:pt idx="1">
                  <c:v>After</c:v>
                </c:pt>
              </c:strCache>
            </c:strRef>
          </c:cat>
          <c:val>
            <c:numRef>
              <c:f>Sheet1!$E$6:$E$7</c:f>
              <c:numCache>
                <c:formatCode>General</c:formatCode>
                <c:ptCount val="2"/>
                <c:pt idx="0">
                  <c:v>57</c:v>
                </c:pt>
                <c:pt idx="1">
                  <c:v>63</c:v>
                </c:pt>
              </c:numCache>
            </c:numRef>
          </c:val>
          <c:extLst>
            <c:ext xmlns:c16="http://schemas.microsoft.com/office/drawing/2014/chart" uri="{C3380CC4-5D6E-409C-BE32-E72D297353CC}">
              <c16:uniqueId val="{00000001-AFC3-4DA9-AFE4-B0753C805017}"/>
            </c:ext>
          </c:extLst>
        </c:ser>
        <c:dLbls>
          <c:showLegendKey val="0"/>
          <c:showVal val="0"/>
          <c:showCatName val="0"/>
          <c:showSerName val="0"/>
          <c:showPercent val="0"/>
          <c:showBubbleSize val="0"/>
        </c:dLbls>
        <c:gapWidth val="219"/>
        <c:overlap val="-27"/>
        <c:axId val="249348824"/>
        <c:axId val="249349216"/>
      </c:barChart>
      <c:catAx>
        <c:axId val="2493488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49349216"/>
        <c:crosses val="autoZero"/>
        <c:auto val="1"/>
        <c:lblAlgn val="ctr"/>
        <c:lblOffset val="100"/>
        <c:noMultiLvlLbl val="0"/>
      </c:catAx>
      <c:valAx>
        <c:axId val="24934921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4934882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Mild-stage Dementia: Sleep</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Sheet1!$D$5</c:f>
              <c:strCache>
                <c:ptCount val="1"/>
                <c:pt idx="0">
                  <c:v>poor</c:v>
                </c:pt>
              </c:strCache>
            </c:strRef>
          </c:tx>
          <c:spPr>
            <a:solidFill>
              <a:schemeClr val="accent1"/>
            </a:solidFill>
            <a:ln>
              <a:noFill/>
            </a:ln>
            <a:effectLst/>
          </c:spPr>
          <c:invertIfNegative val="0"/>
          <c:dLbls>
            <c:delete val="1"/>
          </c:dLbls>
          <c:cat>
            <c:strRef>
              <c:f>Sheet1!$C$6:$C$7</c:f>
              <c:strCache>
                <c:ptCount val="2"/>
                <c:pt idx="0">
                  <c:v>Before </c:v>
                </c:pt>
                <c:pt idx="1">
                  <c:v>After</c:v>
                </c:pt>
              </c:strCache>
            </c:strRef>
          </c:cat>
          <c:val>
            <c:numRef>
              <c:f>Sheet1!$D$6:$D$7</c:f>
              <c:numCache>
                <c:formatCode>General</c:formatCode>
                <c:ptCount val="2"/>
                <c:pt idx="0">
                  <c:v>81</c:v>
                </c:pt>
                <c:pt idx="1">
                  <c:v>47</c:v>
                </c:pt>
              </c:numCache>
            </c:numRef>
          </c:val>
          <c:extLst>
            <c:ext xmlns:c16="http://schemas.microsoft.com/office/drawing/2014/chart" uri="{C3380CC4-5D6E-409C-BE32-E72D297353CC}">
              <c16:uniqueId val="{00000000-CAF7-47A7-BD2A-8057050B7ED1}"/>
            </c:ext>
          </c:extLst>
        </c:ser>
        <c:ser>
          <c:idx val="1"/>
          <c:order val="1"/>
          <c:tx>
            <c:strRef>
              <c:f>Sheet1!$E$5</c:f>
              <c:strCache>
                <c:ptCount val="1"/>
                <c:pt idx="0">
                  <c:v>good</c:v>
                </c:pt>
              </c:strCache>
            </c:strRef>
          </c:tx>
          <c:spPr>
            <a:solidFill>
              <a:schemeClr val="accent2"/>
            </a:solidFill>
            <a:ln>
              <a:noFill/>
            </a:ln>
            <a:effectLst/>
          </c:spPr>
          <c:invertIfNegative val="0"/>
          <c:dLbls>
            <c:delete val="1"/>
          </c:dLbls>
          <c:cat>
            <c:strRef>
              <c:f>Sheet1!$C$6:$C$7</c:f>
              <c:strCache>
                <c:ptCount val="2"/>
                <c:pt idx="0">
                  <c:v>Before </c:v>
                </c:pt>
                <c:pt idx="1">
                  <c:v>After</c:v>
                </c:pt>
              </c:strCache>
            </c:strRef>
          </c:cat>
          <c:val>
            <c:numRef>
              <c:f>Sheet1!$E$6:$E$7</c:f>
              <c:numCache>
                <c:formatCode>General</c:formatCode>
                <c:ptCount val="2"/>
                <c:pt idx="0">
                  <c:v>19</c:v>
                </c:pt>
                <c:pt idx="1">
                  <c:v>53</c:v>
                </c:pt>
              </c:numCache>
            </c:numRef>
          </c:val>
          <c:extLst>
            <c:ext xmlns:c16="http://schemas.microsoft.com/office/drawing/2014/chart" uri="{C3380CC4-5D6E-409C-BE32-E72D297353CC}">
              <c16:uniqueId val="{00000001-CAF7-47A7-BD2A-8057050B7ED1}"/>
            </c:ext>
          </c:extLst>
        </c:ser>
        <c:dLbls>
          <c:dLblPos val="outEnd"/>
          <c:showLegendKey val="0"/>
          <c:showVal val="1"/>
          <c:showCatName val="0"/>
          <c:showSerName val="0"/>
          <c:showPercent val="0"/>
          <c:showBubbleSize val="0"/>
        </c:dLbls>
        <c:gapWidth val="219"/>
        <c:overlap val="-27"/>
        <c:axId val="129781176"/>
        <c:axId val="129781568"/>
      </c:barChart>
      <c:catAx>
        <c:axId val="1297811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9781568"/>
        <c:crosses val="autoZero"/>
        <c:auto val="1"/>
        <c:lblAlgn val="ctr"/>
        <c:lblOffset val="100"/>
        <c:noMultiLvlLbl val="0"/>
      </c:catAx>
      <c:valAx>
        <c:axId val="129781568"/>
        <c:scaling>
          <c:orientation val="minMax"/>
        </c:scaling>
        <c:delete val="0"/>
        <c:axPos val="l"/>
        <c:majorGridlines>
          <c:spPr>
            <a:ln w="9525" cap="flat" cmpd="sng" algn="ctr">
              <a:no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97811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aseline="0"/>
              <a:t> End stage Dementia: Sleep</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Sheet1!$D$5</c:f>
              <c:strCache>
                <c:ptCount val="1"/>
                <c:pt idx="0">
                  <c:v>Poor</c:v>
                </c:pt>
              </c:strCache>
            </c:strRef>
          </c:tx>
          <c:spPr>
            <a:solidFill>
              <a:schemeClr val="accent1"/>
            </a:solidFill>
            <a:ln>
              <a:noFill/>
            </a:ln>
            <a:effectLst/>
          </c:spPr>
          <c:invertIfNegative val="0"/>
          <c:cat>
            <c:strRef>
              <c:f>Sheet1!$C$6:$C$7</c:f>
              <c:strCache>
                <c:ptCount val="2"/>
                <c:pt idx="0">
                  <c:v>Before </c:v>
                </c:pt>
                <c:pt idx="1">
                  <c:v>After</c:v>
                </c:pt>
              </c:strCache>
            </c:strRef>
          </c:cat>
          <c:val>
            <c:numRef>
              <c:f>Sheet1!$D$6:$D$7</c:f>
              <c:numCache>
                <c:formatCode>General</c:formatCode>
                <c:ptCount val="2"/>
                <c:pt idx="0">
                  <c:v>80</c:v>
                </c:pt>
                <c:pt idx="1">
                  <c:v>54</c:v>
                </c:pt>
              </c:numCache>
            </c:numRef>
          </c:val>
          <c:extLst>
            <c:ext xmlns:c16="http://schemas.microsoft.com/office/drawing/2014/chart" uri="{C3380CC4-5D6E-409C-BE32-E72D297353CC}">
              <c16:uniqueId val="{00000000-6362-40DC-86B1-E5109685898C}"/>
            </c:ext>
          </c:extLst>
        </c:ser>
        <c:ser>
          <c:idx val="1"/>
          <c:order val="1"/>
          <c:tx>
            <c:strRef>
              <c:f>Sheet1!$E$5</c:f>
              <c:strCache>
                <c:ptCount val="1"/>
                <c:pt idx="0">
                  <c:v>Good</c:v>
                </c:pt>
              </c:strCache>
            </c:strRef>
          </c:tx>
          <c:spPr>
            <a:solidFill>
              <a:schemeClr val="accent2"/>
            </a:solidFill>
            <a:ln>
              <a:noFill/>
            </a:ln>
            <a:effectLst/>
          </c:spPr>
          <c:invertIfNegative val="0"/>
          <c:cat>
            <c:strRef>
              <c:f>Sheet1!$C$6:$C$7</c:f>
              <c:strCache>
                <c:ptCount val="2"/>
                <c:pt idx="0">
                  <c:v>Before </c:v>
                </c:pt>
                <c:pt idx="1">
                  <c:v>After</c:v>
                </c:pt>
              </c:strCache>
            </c:strRef>
          </c:cat>
          <c:val>
            <c:numRef>
              <c:f>Sheet1!$E$6:$E$7</c:f>
              <c:numCache>
                <c:formatCode>General</c:formatCode>
                <c:ptCount val="2"/>
                <c:pt idx="0">
                  <c:v>20</c:v>
                </c:pt>
                <c:pt idx="1">
                  <c:v>46</c:v>
                </c:pt>
              </c:numCache>
            </c:numRef>
          </c:val>
          <c:extLst>
            <c:ext xmlns:c16="http://schemas.microsoft.com/office/drawing/2014/chart" uri="{C3380CC4-5D6E-409C-BE32-E72D297353CC}">
              <c16:uniqueId val="{00000001-6362-40DC-86B1-E5109685898C}"/>
            </c:ext>
          </c:extLst>
        </c:ser>
        <c:dLbls>
          <c:showLegendKey val="0"/>
          <c:showVal val="0"/>
          <c:showCatName val="0"/>
          <c:showSerName val="0"/>
          <c:showPercent val="0"/>
          <c:showBubbleSize val="0"/>
        </c:dLbls>
        <c:gapWidth val="219"/>
        <c:overlap val="-27"/>
        <c:axId val="182226568"/>
        <c:axId val="182226960"/>
      </c:barChart>
      <c:catAx>
        <c:axId val="182226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2226960"/>
        <c:crosses val="autoZero"/>
        <c:auto val="1"/>
        <c:lblAlgn val="ctr"/>
        <c:lblOffset val="100"/>
        <c:noMultiLvlLbl val="0"/>
      </c:catAx>
      <c:valAx>
        <c:axId val="182226960"/>
        <c:scaling>
          <c:orientation val="minMax"/>
        </c:scaling>
        <c:delete val="0"/>
        <c:axPos val="l"/>
        <c:majorGridlines>
          <c:spPr>
            <a:ln w="9525" cap="flat" cmpd="sng" algn="ctr">
              <a:no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22265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31978B-D1EC-4CA3-A438-EF4F37D72466}"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4AB806C3-E19D-4395-AD90-091555C2F091}">
      <dgm:prSet phldrT="[Text]" custT="1"/>
      <dgm:spPr>
        <a:solidFill>
          <a:srgbClr val="FFFF00"/>
        </a:solidFill>
      </dgm:spPr>
      <dgm:t>
        <a:bodyPr/>
        <a:lstStyle/>
        <a:p>
          <a:r>
            <a:rPr lang="en-GB" sz="1800" b="1" dirty="0">
              <a:solidFill>
                <a:schemeClr val="tx1"/>
              </a:solidFill>
            </a:rPr>
            <a:t>ETHICS APPROVEL</a:t>
          </a:r>
        </a:p>
      </dgm:t>
    </dgm:pt>
    <dgm:pt modelId="{917C33EC-A689-4F87-90E1-B6E64D8FBE20}" type="parTrans" cxnId="{ACA86913-B23E-4C81-9627-67DE2104FF5D}">
      <dgm:prSet/>
      <dgm:spPr/>
      <dgm:t>
        <a:bodyPr/>
        <a:lstStyle/>
        <a:p>
          <a:endParaRPr lang="en-GB"/>
        </a:p>
      </dgm:t>
    </dgm:pt>
    <dgm:pt modelId="{D65EEDF5-1B1A-4ABB-A12E-F293DB0A5C14}" type="sibTrans" cxnId="{ACA86913-B23E-4C81-9627-67DE2104FF5D}">
      <dgm:prSet/>
      <dgm:spPr/>
      <dgm:t>
        <a:bodyPr/>
        <a:lstStyle/>
        <a:p>
          <a:endParaRPr lang="en-GB"/>
        </a:p>
      </dgm:t>
    </dgm:pt>
    <dgm:pt modelId="{43FF94AC-2C74-4C14-B8F4-00FE9E330E9E}">
      <dgm:prSet phldrT="[Text]" custT="1"/>
      <dgm:spPr>
        <a:solidFill>
          <a:srgbClr val="7030A0"/>
        </a:solidFill>
      </dgm:spPr>
      <dgm:t>
        <a:bodyPr/>
        <a:lstStyle/>
        <a:p>
          <a:r>
            <a:rPr lang="en-GB" sz="1800" b="1" dirty="0">
              <a:solidFill>
                <a:schemeClr val="tx1"/>
              </a:solidFill>
            </a:rPr>
            <a:t>RESEARCH PROPOSAL</a:t>
          </a:r>
        </a:p>
      </dgm:t>
    </dgm:pt>
    <dgm:pt modelId="{462CA4E0-A3E4-441E-A229-B5516BD330FC}" type="parTrans" cxnId="{C7581BB9-78F2-475C-B079-8B1AE1936514}">
      <dgm:prSet/>
      <dgm:spPr/>
      <dgm:t>
        <a:bodyPr/>
        <a:lstStyle/>
        <a:p>
          <a:endParaRPr lang="en-GB"/>
        </a:p>
      </dgm:t>
    </dgm:pt>
    <dgm:pt modelId="{D1043640-BACE-413D-9AC8-0ED3F8380031}" type="sibTrans" cxnId="{C7581BB9-78F2-475C-B079-8B1AE1936514}">
      <dgm:prSet/>
      <dgm:spPr/>
      <dgm:t>
        <a:bodyPr/>
        <a:lstStyle/>
        <a:p>
          <a:endParaRPr lang="en-GB"/>
        </a:p>
      </dgm:t>
    </dgm:pt>
    <dgm:pt modelId="{54EED3CE-91FC-4B7C-9DD8-6F323A38ACD1}">
      <dgm:prSet phldrT="[Text]" custT="1"/>
      <dgm:spPr>
        <a:solidFill>
          <a:srgbClr val="7030A0"/>
        </a:solidFill>
      </dgm:spPr>
      <dgm:t>
        <a:bodyPr/>
        <a:lstStyle/>
        <a:p>
          <a:r>
            <a:rPr lang="en-GB" sz="1800" b="1" dirty="0">
              <a:solidFill>
                <a:schemeClr val="tx1"/>
              </a:solidFill>
            </a:rPr>
            <a:t>INFORMATION SHEET</a:t>
          </a:r>
        </a:p>
      </dgm:t>
    </dgm:pt>
    <dgm:pt modelId="{7E86BA50-EDF1-4593-AD5E-6863C170CC8E}" type="parTrans" cxnId="{86F7ED2D-34B7-4335-BA41-33F1441FB8F2}">
      <dgm:prSet/>
      <dgm:spPr/>
      <dgm:t>
        <a:bodyPr/>
        <a:lstStyle/>
        <a:p>
          <a:endParaRPr lang="en-GB"/>
        </a:p>
      </dgm:t>
    </dgm:pt>
    <dgm:pt modelId="{E117F956-AA53-4297-B7D4-E0D8AC859CF9}" type="sibTrans" cxnId="{86F7ED2D-34B7-4335-BA41-33F1441FB8F2}">
      <dgm:prSet/>
      <dgm:spPr/>
      <dgm:t>
        <a:bodyPr/>
        <a:lstStyle/>
        <a:p>
          <a:endParaRPr lang="en-GB"/>
        </a:p>
      </dgm:t>
    </dgm:pt>
    <dgm:pt modelId="{E00EEF58-C29C-4D0C-89E4-CAAB6CF372CB}">
      <dgm:prSet phldrT="[Text]" custT="1"/>
      <dgm:spPr>
        <a:solidFill>
          <a:srgbClr val="7030A0"/>
        </a:solidFill>
      </dgm:spPr>
      <dgm:t>
        <a:bodyPr/>
        <a:lstStyle/>
        <a:p>
          <a:r>
            <a:rPr lang="en-GB" sz="1800" b="1" dirty="0">
              <a:solidFill>
                <a:schemeClr val="tx1"/>
              </a:solidFill>
            </a:rPr>
            <a:t>INFORMED CONSENT </a:t>
          </a:r>
        </a:p>
      </dgm:t>
    </dgm:pt>
    <dgm:pt modelId="{52657BED-4895-42CD-832D-4C20271A44C2}" type="parTrans" cxnId="{25191488-1370-49E3-88D2-C80E1CFCD49E}">
      <dgm:prSet/>
      <dgm:spPr/>
      <dgm:t>
        <a:bodyPr/>
        <a:lstStyle/>
        <a:p>
          <a:endParaRPr lang="en-GB"/>
        </a:p>
      </dgm:t>
    </dgm:pt>
    <dgm:pt modelId="{13B5DB91-A1DC-4015-A00E-B543FE37F8C9}" type="sibTrans" cxnId="{25191488-1370-49E3-88D2-C80E1CFCD49E}">
      <dgm:prSet/>
      <dgm:spPr/>
      <dgm:t>
        <a:bodyPr/>
        <a:lstStyle/>
        <a:p>
          <a:endParaRPr lang="en-GB"/>
        </a:p>
      </dgm:t>
    </dgm:pt>
    <dgm:pt modelId="{E13A1229-9ABA-4DD0-ABB4-F8BF9A8C59BC}">
      <dgm:prSet phldrT="[Text]" custT="1"/>
      <dgm:spPr>
        <a:solidFill>
          <a:srgbClr val="7030A0"/>
        </a:solidFill>
      </dgm:spPr>
      <dgm:t>
        <a:bodyPr/>
        <a:lstStyle/>
        <a:p>
          <a:r>
            <a:rPr lang="en-GB" sz="1400" b="1" dirty="0">
              <a:solidFill>
                <a:schemeClr val="tx1"/>
              </a:solidFill>
            </a:rPr>
            <a:t>DEBREIF FORMS</a:t>
          </a:r>
        </a:p>
      </dgm:t>
    </dgm:pt>
    <dgm:pt modelId="{8B1AEC20-2D9F-4477-B321-FBCB8B655523}" type="parTrans" cxnId="{AE96320C-2A7B-4EDD-9640-C520B3B6B17C}">
      <dgm:prSet/>
      <dgm:spPr/>
      <dgm:t>
        <a:bodyPr/>
        <a:lstStyle/>
        <a:p>
          <a:endParaRPr lang="en-GB"/>
        </a:p>
      </dgm:t>
    </dgm:pt>
    <dgm:pt modelId="{1A65C367-213E-498C-B4DC-07904E8A5A84}" type="sibTrans" cxnId="{AE96320C-2A7B-4EDD-9640-C520B3B6B17C}">
      <dgm:prSet/>
      <dgm:spPr/>
      <dgm:t>
        <a:bodyPr/>
        <a:lstStyle/>
        <a:p>
          <a:endParaRPr lang="en-GB"/>
        </a:p>
      </dgm:t>
    </dgm:pt>
    <dgm:pt modelId="{E4B5D165-6284-4BD1-939E-B3DF4ED5AE23}">
      <dgm:prSet phldrT="[Text]" custT="1"/>
      <dgm:spPr>
        <a:solidFill>
          <a:srgbClr val="7030A0"/>
        </a:solidFill>
      </dgm:spPr>
      <dgm:t>
        <a:bodyPr/>
        <a:lstStyle/>
        <a:p>
          <a:r>
            <a:rPr lang="en-GB" sz="1800" b="1" dirty="0">
              <a:solidFill>
                <a:schemeClr val="tx1"/>
              </a:solidFill>
            </a:rPr>
            <a:t>MUSIC/</a:t>
          </a:r>
        </a:p>
        <a:p>
          <a:r>
            <a:rPr lang="en-GB" sz="1800" b="1" dirty="0">
              <a:solidFill>
                <a:schemeClr val="tx1"/>
              </a:solidFill>
            </a:rPr>
            <a:t>EXERCISE/</a:t>
          </a:r>
        </a:p>
        <a:p>
          <a:r>
            <a:rPr lang="en-GB" sz="1600" b="1" dirty="0">
              <a:solidFill>
                <a:schemeClr val="tx1"/>
              </a:solidFill>
            </a:rPr>
            <a:t>REMINISCENCE</a:t>
          </a:r>
        </a:p>
      </dgm:t>
    </dgm:pt>
    <dgm:pt modelId="{214590E8-03A4-4463-9AFC-2E7E39B99203}" type="parTrans" cxnId="{55A1A0A4-DAB5-4E4B-B23C-DFF67359C0EC}">
      <dgm:prSet/>
      <dgm:spPr/>
      <dgm:t>
        <a:bodyPr/>
        <a:lstStyle/>
        <a:p>
          <a:endParaRPr lang="en-GB"/>
        </a:p>
      </dgm:t>
    </dgm:pt>
    <dgm:pt modelId="{C46A5DC4-AD67-4E8B-9CD4-0D51C2232348}" type="sibTrans" cxnId="{55A1A0A4-DAB5-4E4B-B23C-DFF67359C0EC}">
      <dgm:prSet/>
      <dgm:spPr/>
      <dgm:t>
        <a:bodyPr/>
        <a:lstStyle/>
        <a:p>
          <a:endParaRPr lang="en-GB"/>
        </a:p>
      </dgm:t>
    </dgm:pt>
    <dgm:pt modelId="{5CD613CD-D32B-4D2F-941A-0463F7AAE646}">
      <dgm:prSet phldrT="[Text]" custT="1"/>
      <dgm:spPr>
        <a:solidFill>
          <a:srgbClr val="7030A0"/>
        </a:solidFill>
      </dgm:spPr>
      <dgm:t>
        <a:bodyPr/>
        <a:lstStyle/>
        <a:p>
          <a:r>
            <a:rPr lang="en-GB" sz="1800" b="1" dirty="0">
              <a:solidFill>
                <a:schemeClr val="tx1"/>
              </a:solidFill>
            </a:rPr>
            <a:t>FOOD/DIET , SLEEP,MEDICATION CHARTS</a:t>
          </a:r>
        </a:p>
      </dgm:t>
    </dgm:pt>
    <dgm:pt modelId="{112C2B9D-7BE2-49A0-8CA5-7917DB29AD63}" type="parTrans" cxnId="{6CC8741C-4F2D-4F16-B0E8-89A672CCACC1}">
      <dgm:prSet/>
      <dgm:spPr/>
      <dgm:t>
        <a:bodyPr/>
        <a:lstStyle/>
        <a:p>
          <a:endParaRPr lang="en-GB"/>
        </a:p>
      </dgm:t>
    </dgm:pt>
    <dgm:pt modelId="{30DCBF41-E311-44DA-8419-EB4AD5038693}" type="sibTrans" cxnId="{6CC8741C-4F2D-4F16-B0E8-89A672CCACC1}">
      <dgm:prSet/>
      <dgm:spPr/>
      <dgm:t>
        <a:bodyPr/>
        <a:lstStyle/>
        <a:p>
          <a:endParaRPr lang="en-GB"/>
        </a:p>
      </dgm:t>
    </dgm:pt>
    <dgm:pt modelId="{0638EE68-74A0-4C7E-94E1-9532581FBA2B}" type="pres">
      <dgm:prSet presAssocID="{7431978B-D1EC-4CA3-A438-EF4F37D72466}" presName="Name0" presStyleCnt="0">
        <dgm:presLayoutVars>
          <dgm:chMax val="1"/>
          <dgm:chPref val="1"/>
          <dgm:dir/>
          <dgm:animOne val="branch"/>
          <dgm:animLvl val="lvl"/>
        </dgm:presLayoutVars>
      </dgm:prSet>
      <dgm:spPr/>
    </dgm:pt>
    <dgm:pt modelId="{2EB7AAB7-DA47-4C8E-9E0F-CB6FEC479897}" type="pres">
      <dgm:prSet presAssocID="{4AB806C3-E19D-4395-AD90-091555C2F091}" presName="Parent" presStyleLbl="node0" presStyleIdx="0" presStyleCnt="1">
        <dgm:presLayoutVars>
          <dgm:chMax val="6"/>
          <dgm:chPref val="6"/>
        </dgm:presLayoutVars>
      </dgm:prSet>
      <dgm:spPr/>
    </dgm:pt>
    <dgm:pt modelId="{F03ED2F9-D83A-461F-ACAD-527B07004247}" type="pres">
      <dgm:prSet presAssocID="{43FF94AC-2C74-4C14-B8F4-00FE9E330E9E}" presName="Accent1" presStyleCnt="0"/>
      <dgm:spPr/>
    </dgm:pt>
    <dgm:pt modelId="{93A21E19-C15D-4648-8158-1A5CED12855A}" type="pres">
      <dgm:prSet presAssocID="{43FF94AC-2C74-4C14-B8F4-00FE9E330E9E}" presName="Accent" presStyleLbl="bgShp" presStyleIdx="0" presStyleCnt="6"/>
      <dgm:spPr/>
    </dgm:pt>
    <dgm:pt modelId="{0D0A765C-6819-40F1-9022-1EA132EABF17}" type="pres">
      <dgm:prSet presAssocID="{43FF94AC-2C74-4C14-B8F4-00FE9E330E9E}" presName="Child1" presStyleLbl="node1" presStyleIdx="0" presStyleCnt="6" custScaleX="123979" custLinFactNeighborX="-2331" custLinFactNeighborY="11879">
        <dgm:presLayoutVars>
          <dgm:chMax val="0"/>
          <dgm:chPref val="0"/>
          <dgm:bulletEnabled val="1"/>
        </dgm:presLayoutVars>
      </dgm:prSet>
      <dgm:spPr/>
    </dgm:pt>
    <dgm:pt modelId="{A112CB1A-F2B6-4C4F-B156-0EEA00E27DB3}" type="pres">
      <dgm:prSet presAssocID="{54EED3CE-91FC-4B7C-9DD8-6F323A38ACD1}" presName="Accent2" presStyleCnt="0"/>
      <dgm:spPr/>
    </dgm:pt>
    <dgm:pt modelId="{F696B3EA-6086-4DAF-A4A1-8C6599CB9F5F}" type="pres">
      <dgm:prSet presAssocID="{54EED3CE-91FC-4B7C-9DD8-6F323A38ACD1}" presName="Accent" presStyleLbl="bgShp" presStyleIdx="1" presStyleCnt="6"/>
      <dgm:spPr/>
    </dgm:pt>
    <dgm:pt modelId="{52221C4E-2A40-4B7E-AF4A-F9356E311148}" type="pres">
      <dgm:prSet presAssocID="{54EED3CE-91FC-4B7C-9DD8-6F323A38ACD1}" presName="Child2" presStyleLbl="node1" presStyleIdx="1" presStyleCnt="6" custScaleX="150968" custLinFactNeighborX="16272" custLinFactNeighborY="5940">
        <dgm:presLayoutVars>
          <dgm:chMax val="0"/>
          <dgm:chPref val="0"/>
          <dgm:bulletEnabled val="1"/>
        </dgm:presLayoutVars>
      </dgm:prSet>
      <dgm:spPr/>
    </dgm:pt>
    <dgm:pt modelId="{AA901293-9516-4D63-BE3E-8F6757116B1A}" type="pres">
      <dgm:prSet presAssocID="{E00EEF58-C29C-4D0C-89E4-CAAB6CF372CB}" presName="Accent3" presStyleCnt="0"/>
      <dgm:spPr/>
    </dgm:pt>
    <dgm:pt modelId="{70F961B8-FB16-4715-B91A-0BBD2D0BD19F}" type="pres">
      <dgm:prSet presAssocID="{E00EEF58-C29C-4D0C-89E4-CAAB6CF372CB}" presName="Accent" presStyleLbl="bgShp" presStyleIdx="2" presStyleCnt="6"/>
      <dgm:spPr/>
    </dgm:pt>
    <dgm:pt modelId="{0146D23A-63A0-45E4-8519-4FF603A7EC43}" type="pres">
      <dgm:prSet presAssocID="{E00EEF58-C29C-4D0C-89E4-CAAB6CF372CB}" presName="Child3" presStyleLbl="node1" presStyleIdx="2" presStyleCnt="6" custScaleX="149263" custScaleY="112433" custLinFactNeighborX="17128" custLinFactNeighborY="-7919">
        <dgm:presLayoutVars>
          <dgm:chMax val="0"/>
          <dgm:chPref val="0"/>
          <dgm:bulletEnabled val="1"/>
        </dgm:presLayoutVars>
      </dgm:prSet>
      <dgm:spPr/>
    </dgm:pt>
    <dgm:pt modelId="{4FE9D857-95EC-4CE2-BE7A-7A9ED737528B}" type="pres">
      <dgm:prSet presAssocID="{E13A1229-9ABA-4DD0-ABB4-F8BF9A8C59BC}" presName="Accent4" presStyleCnt="0"/>
      <dgm:spPr/>
    </dgm:pt>
    <dgm:pt modelId="{2F713AAC-E681-495F-AB42-81365CC53E87}" type="pres">
      <dgm:prSet presAssocID="{E13A1229-9ABA-4DD0-ABB4-F8BF9A8C59BC}" presName="Accent" presStyleLbl="bgShp" presStyleIdx="3" presStyleCnt="6"/>
      <dgm:spPr/>
    </dgm:pt>
    <dgm:pt modelId="{FEC7F58B-4411-4352-937D-0F55EBC74053}" type="pres">
      <dgm:prSet presAssocID="{E13A1229-9ABA-4DD0-ABB4-F8BF9A8C59BC}" presName="Child4" presStyleLbl="node1" presStyleIdx="3" presStyleCnt="6" custScaleX="117524" custLinFactNeighborX="1095" custLinFactNeighborY="-12869">
        <dgm:presLayoutVars>
          <dgm:chMax val="0"/>
          <dgm:chPref val="0"/>
          <dgm:bulletEnabled val="1"/>
        </dgm:presLayoutVars>
      </dgm:prSet>
      <dgm:spPr/>
    </dgm:pt>
    <dgm:pt modelId="{AC1E2E8A-3419-40F7-8D4A-3A6817E86690}" type="pres">
      <dgm:prSet presAssocID="{E4B5D165-6284-4BD1-939E-B3DF4ED5AE23}" presName="Accent5" presStyleCnt="0"/>
      <dgm:spPr/>
    </dgm:pt>
    <dgm:pt modelId="{12EAC8A6-D4DB-4524-9BB2-F267C65B10E4}" type="pres">
      <dgm:prSet presAssocID="{E4B5D165-6284-4BD1-939E-B3DF4ED5AE23}" presName="Accent" presStyleLbl="bgShp" presStyleIdx="4" presStyleCnt="6"/>
      <dgm:spPr/>
    </dgm:pt>
    <dgm:pt modelId="{F9F8C7FC-C0E2-4774-A1AA-579D0CB55090}" type="pres">
      <dgm:prSet presAssocID="{E4B5D165-6284-4BD1-939E-B3DF4ED5AE23}" presName="Child5" presStyleLbl="node1" presStyleIdx="4" presStyleCnt="6" custScaleX="138614" custScaleY="118510" custLinFactNeighborX="-10277" custLinFactNeighborY="-4949">
        <dgm:presLayoutVars>
          <dgm:chMax val="0"/>
          <dgm:chPref val="0"/>
          <dgm:bulletEnabled val="1"/>
        </dgm:presLayoutVars>
      </dgm:prSet>
      <dgm:spPr/>
    </dgm:pt>
    <dgm:pt modelId="{12D83209-FE49-4E50-848C-AE5C3A313667}" type="pres">
      <dgm:prSet presAssocID="{5CD613CD-D32B-4D2F-941A-0463F7AAE646}" presName="Accent6" presStyleCnt="0"/>
      <dgm:spPr/>
    </dgm:pt>
    <dgm:pt modelId="{1AF16A74-6D7C-4F58-AF37-0E6A87E65400}" type="pres">
      <dgm:prSet presAssocID="{5CD613CD-D32B-4D2F-941A-0463F7AAE646}" presName="Accent" presStyleLbl="bgShp" presStyleIdx="5" presStyleCnt="6"/>
      <dgm:spPr/>
    </dgm:pt>
    <dgm:pt modelId="{7AFC544C-CB89-4D9B-AF76-FFC9D15F338F}" type="pres">
      <dgm:prSet presAssocID="{5CD613CD-D32B-4D2F-941A-0463F7AAE646}" presName="Child6" presStyleLbl="node1" presStyleIdx="5" presStyleCnt="6" custScaleX="142486" custLinFactNeighborX="-13703" custLinFactNeighborY="6930">
        <dgm:presLayoutVars>
          <dgm:chMax val="0"/>
          <dgm:chPref val="0"/>
          <dgm:bulletEnabled val="1"/>
        </dgm:presLayoutVars>
      </dgm:prSet>
      <dgm:spPr/>
    </dgm:pt>
  </dgm:ptLst>
  <dgm:cxnLst>
    <dgm:cxn modelId="{AE96320C-2A7B-4EDD-9640-C520B3B6B17C}" srcId="{4AB806C3-E19D-4395-AD90-091555C2F091}" destId="{E13A1229-9ABA-4DD0-ABB4-F8BF9A8C59BC}" srcOrd="3" destOrd="0" parTransId="{8B1AEC20-2D9F-4477-B321-FBCB8B655523}" sibTransId="{1A65C367-213E-498C-B4DC-07904E8A5A84}"/>
    <dgm:cxn modelId="{ACA86913-B23E-4C81-9627-67DE2104FF5D}" srcId="{7431978B-D1EC-4CA3-A438-EF4F37D72466}" destId="{4AB806C3-E19D-4395-AD90-091555C2F091}" srcOrd="0" destOrd="0" parTransId="{917C33EC-A689-4F87-90E1-B6E64D8FBE20}" sibTransId="{D65EEDF5-1B1A-4ABB-A12E-F293DB0A5C14}"/>
    <dgm:cxn modelId="{6CC8741C-4F2D-4F16-B0E8-89A672CCACC1}" srcId="{4AB806C3-E19D-4395-AD90-091555C2F091}" destId="{5CD613CD-D32B-4D2F-941A-0463F7AAE646}" srcOrd="5" destOrd="0" parTransId="{112C2B9D-7BE2-49A0-8CA5-7917DB29AD63}" sibTransId="{30DCBF41-E311-44DA-8419-EB4AD5038693}"/>
    <dgm:cxn modelId="{86F7ED2D-34B7-4335-BA41-33F1441FB8F2}" srcId="{4AB806C3-E19D-4395-AD90-091555C2F091}" destId="{54EED3CE-91FC-4B7C-9DD8-6F323A38ACD1}" srcOrd="1" destOrd="0" parTransId="{7E86BA50-EDF1-4593-AD5E-6863C170CC8E}" sibTransId="{E117F956-AA53-4297-B7D4-E0D8AC859CF9}"/>
    <dgm:cxn modelId="{AFF7363B-4BCF-4AD1-A915-239F10B16ACE}" type="presOf" srcId="{4AB806C3-E19D-4395-AD90-091555C2F091}" destId="{2EB7AAB7-DA47-4C8E-9E0F-CB6FEC479897}" srcOrd="0" destOrd="0" presId="urn:microsoft.com/office/officeart/2011/layout/HexagonRadial"/>
    <dgm:cxn modelId="{3472FF3D-4E33-4E70-AD51-ED05C34AFF4F}" type="presOf" srcId="{E00EEF58-C29C-4D0C-89E4-CAAB6CF372CB}" destId="{0146D23A-63A0-45E4-8519-4FF603A7EC43}" srcOrd="0" destOrd="0" presId="urn:microsoft.com/office/officeart/2011/layout/HexagonRadial"/>
    <dgm:cxn modelId="{6821D164-6A4D-4349-8417-C3A857435E2B}" type="presOf" srcId="{7431978B-D1EC-4CA3-A438-EF4F37D72466}" destId="{0638EE68-74A0-4C7E-94E1-9532581FBA2B}" srcOrd="0" destOrd="0" presId="urn:microsoft.com/office/officeart/2011/layout/HexagonRadial"/>
    <dgm:cxn modelId="{25191488-1370-49E3-88D2-C80E1CFCD49E}" srcId="{4AB806C3-E19D-4395-AD90-091555C2F091}" destId="{E00EEF58-C29C-4D0C-89E4-CAAB6CF372CB}" srcOrd="2" destOrd="0" parTransId="{52657BED-4895-42CD-832D-4C20271A44C2}" sibTransId="{13B5DB91-A1DC-4015-A00E-B543FE37F8C9}"/>
    <dgm:cxn modelId="{55A1A0A4-DAB5-4E4B-B23C-DFF67359C0EC}" srcId="{4AB806C3-E19D-4395-AD90-091555C2F091}" destId="{E4B5D165-6284-4BD1-939E-B3DF4ED5AE23}" srcOrd="4" destOrd="0" parTransId="{214590E8-03A4-4463-9AFC-2E7E39B99203}" sibTransId="{C46A5DC4-AD67-4E8B-9CD4-0D51C2232348}"/>
    <dgm:cxn modelId="{C7581BB9-78F2-475C-B079-8B1AE1936514}" srcId="{4AB806C3-E19D-4395-AD90-091555C2F091}" destId="{43FF94AC-2C74-4C14-B8F4-00FE9E330E9E}" srcOrd="0" destOrd="0" parTransId="{462CA4E0-A3E4-441E-A229-B5516BD330FC}" sibTransId="{D1043640-BACE-413D-9AC8-0ED3F8380031}"/>
    <dgm:cxn modelId="{0E1236C5-B6C1-40C9-8423-F7E82BF4B8FF}" type="presOf" srcId="{5CD613CD-D32B-4D2F-941A-0463F7AAE646}" destId="{7AFC544C-CB89-4D9B-AF76-FFC9D15F338F}" srcOrd="0" destOrd="0" presId="urn:microsoft.com/office/officeart/2011/layout/HexagonRadial"/>
    <dgm:cxn modelId="{0AC9D5C8-6229-4330-A88F-DB092FFA0F07}" type="presOf" srcId="{E13A1229-9ABA-4DD0-ABB4-F8BF9A8C59BC}" destId="{FEC7F58B-4411-4352-937D-0F55EBC74053}" srcOrd="0" destOrd="0" presId="urn:microsoft.com/office/officeart/2011/layout/HexagonRadial"/>
    <dgm:cxn modelId="{52C8EDCC-1DD2-48FE-855E-564CD8DC835F}" type="presOf" srcId="{54EED3CE-91FC-4B7C-9DD8-6F323A38ACD1}" destId="{52221C4E-2A40-4B7E-AF4A-F9356E311148}" srcOrd="0" destOrd="0" presId="urn:microsoft.com/office/officeart/2011/layout/HexagonRadial"/>
    <dgm:cxn modelId="{B5262EFA-BA0F-48B3-BF7D-CBC1C64880A9}" type="presOf" srcId="{43FF94AC-2C74-4C14-B8F4-00FE9E330E9E}" destId="{0D0A765C-6819-40F1-9022-1EA132EABF17}" srcOrd="0" destOrd="0" presId="urn:microsoft.com/office/officeart/2011/layout/HexagonRadial"/>
    <dgm:cxn modelId="{0229BAFC-5307-4DE3-B34D-AF3DDF874F68}" type="presOf" srcId="{E4B5D165-6284-4BD1-939E-B3DF4ED5AE23}" destId="{F9F8C7FC-C0E2-4774-A1AA-579D0CB55090}" srcOrd="0" destOrd="0" presId="urn:microsoft.com/office/officeart/2011/layout/HexagonRadial"/>
    <dgm:cxn modelId="{38A16595-7C1C-4227-8B14-C0B1FB347081}" type="presParOf" srcId="{0638EE68-74A0-4C7E-94E1-9532581FBA2B}" destId="{2EB7AAB7-DA47-4C8E-9E0F-CB6FEC479897}" srcOrd="0" destOrd="0" presId="urn:microsoft.com/office/officeart/2011/layout/HexagonRadial"/>
    <dgm:cxn modelId="{87CBE217-FD08-41B7-A46E-C9A1F7C77718}" type="presParOf" srcId="{0638EE68-74A0-4C7E-94E1-9532581FBA2B}" destId="{F03ED2F9-D83A-461F-ACAD-527B07004247}" srcOrd="1" destOrd="0" presId="urn:microsoft.com/office/officeart/2011/layout/HexagonRadial"/>
    <dgm:cxn modelId="{6E01FC91-6F1B-40C2-9151-C48BA4F9B047}" type="presParOf" srcId="{F03ED2F9-D83A-461F-ACAD-527B07004247}" destId="{93A21E19-C15D-4648-8158-1A5CED12855A}" srcOrd="0" destOrd="0" presId="urn:microsoft.com/office/officeart/2011/layout/HexagonRadial"/>
    <dgm:cxn modelId="{C55400DD-9D46-4839-8F49-627E7B812619}" type="presParOf" srcId="{0638EE68-74A0-4C7E-94E1-9532581FBA2B}" destId="{0D0A765C-6819-40F1-9022-1EA132EABF17}" srcOrd="2" destOrd="0" presId="urn:microsoft.com/office/officeart/2011/layout/HexagonRadial"/>
    <dgm:cxn modelId="{4C41F80C-8F0C-4944-8F97-ABC45F1FF46C}" type="presParOf" srcId="{0638EE68-74A0-4C7E-94E1-9532581FBA2B}" destId="{A112CB1A-F2B6-4C4F-B156-0EEA00E27DB3}" srcOrd="3" destOrd="0" presId="urn:microsoft.com/office/officeart/2011/layout/HexagonRadial"/>
    <dgm:cxn modelId="{EB2D548F-092B-4E28-A2BE-9A4EA0DACD1C}" type="presParOf" srcId="{A112CB1A-F2B6-4C4F-B156-0EEA00E27DB3}" destId="{F696B3EA-6086-4DAF-A4A1-8C6599CB9F5F}" srcOrd="0" destOrd="0" presId="urn:microsoft.com/office/officeart/2011/layout/HexagonRadial"/>
    <dgm:cxn modelId="{FDF973C5-6D38-4257-86D3-0DCE92FDCAB8}" type="presParOf" srcId="{0638EE68-74A0-4C7E-94E1-9532581FBA2B}" destId="{52221C4E-2A40-4B7E-AF4A-F9356E311148}" srcOrd="4" destOrd="0" presId="urn:microsoft.com/office/officeart/2011/layout/HexagonRadial"/>
    <dgm:cxn modelId="{1976570D-B733-4413-93B9-BD16E670B466}" type="presParOf" srcId="{0638EE68-74A0-4C7E-94E1-9532581FBA2B}" destId="{AA901293-9516-4D63-BE3E-8F6757116B1A}" srcOrd="5" destOrd="0" presId="urn:microsoft.com/office/officeart/2011/layout/HexagonRadial"/>
    <dgm:cxn modelId="{CFBD0767-254D-46DC-953F-5B1B6705C50B}" type="presParOf" srcId="{AA901293-9516-4D63-BE3E-8F6757116B1A}" destId="{70F961B8-FB16-4715-B91A-0BBD2D0BD19F}" srcOrd="0" destOrd="0" presId="urn:microsoft.com/office/officeart/2011/layout/HexagonRadial"/>
    <dgm:cxn modelId="{BB5464C5-6846-48D8-93FE-70AC9F9B09A5}" type="presParOf" srcId="{0638EE68-74A0-4C7E-94E1-9532581FBA2B}" destId="{0146D23A-63A0-45E4-8519-4FF603A7EC43}" srcOrd="6" destOrd="0" presId="urn:microsoft.com/office/officeart/2011/layout/HexagonRadial"/>
    <dgm:cxn modelId="{802E77EC-3DB5-4CA6-90E0-B0A91FF0D87A}" type="presParOf" srcId="{0638EE68-74A0-4C7E-94E1-9532581FBA2B}" destId="{4FE9D857-95EC-4CE2-BE7A-7A9ED737528B}" srcOrd="7" destOrd="0" presId="urn:microsoft.com/office/officeart/2011/layout/HexagonRadial"/>
    <dgm:cxn modelId="{B858F03F-EBBD-4CA1-8F24-A54B7BBBE867}" type="presParOf" srcId="{4FE9D857-95EC-4CE2-BE7A-7A9ED737528B}" destId="{2F713AAC-E681-495F-AB42-81365CC53E87}" srcOrd="0" destOrd="0" presId="urn:microsoft.com/office/officeart/2011/layout/HexagonRadial"/>
    <dgm:cxn modelId="{B6F15F22-4B40-4FF5-A97A-15F0DEDC4145}" type="presParOf" srcId="{0638EE68-74A0-4C7E-94E1-9532581FBA2B}" destId="{FEC7F58B-4411-4352-937D-0F55EBC74053}" srcOrd="8" destOrd="0" presId="urn:microsoft.com/office/officeart/2011/layout/HexagonRadial"/>
    <dgm:cxn modelId="{C7E8693C-1B2F-46CF-92A1-53DB977630B2}" type="presParOf" srcId="{0638EE68-74A0-4C7E-94E1-9532581FBA2B}" destId="{AC1E2E8A-3419-40F7-8D4A-3A6817E86690}" srcOrd="9" destOrd="0" presId="urn:microsoft.com/office/officeart/2011/layout/HexagonRadial"/>
    <dgm:cxn modelId="{C464AFCA-8BD9-49B9-810E-F70D2E98C7CB}" type="presParOf" srcId="{AC1E2E8A-3419-40F7-8D4A-3A6817E86690}" destId="{12EAC8A6-D4DB-4524-9BB2-F267C65B10E4}" srcOrd="0" destOrd="0" presId="urn:microsoft.com/office/officeart/2011/layout/HexagonRadial"/>
    <dgm:cxn modelId="{E873D069-8E64-4039-AFA2-8A659D497F36}" type="presParOf" srcId="{0638EE68-74A0-4C7E-94E1-9532581FBA2B}" destId="{F9F8C7FC-C0E2-4774-A1AA-579D0CB55090}" srcOrd="10" destOrd="0" presId="urn:microsoft.com/office/officeart/2011/layout/HexagonRadial"/>
    <dgm:cxn modelId="{25A76501-8B63-4F1F-92C7-786980337E07}" type="presParOf" srcId="{0638EE68-74A0-4C7E-94E1-9532581FBA2B}" destId="{12D83209-FE49-4E50-848C-AE5C3A313667}" srcOrd="11" destOrd="0" presId="urn:microsoft.com/office/officeart/2011/layout/HexagonRadial"/>
    <dgm:cxn modelId="{CCBFE329-4169-461B-BFA3-A8FE7713CC5C}" type="presParOf" srcId="{12D83209-FE49-4E50-848C-AE5C3A313667}" destId="{1AF16A74-6D7C-4F58-AF37-0E6A87E65400}" srcOrd="0" destOrd="0" presId="urn:microsoft.com/office/officeart/2011/layout/HexagonRadial"/>
    <dgm:cxn modelId="{FB4A79EE-8DBF-4894-A45C-EB09808BFEC0}" type="presParOf" srcId="{0638EE68-74A0-4C7E-94E1-9532581FBA2B}" destId="{7AFC544C-CB89-4D9B-AF76-FFC9D15F338F}"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8DB5D6-DD0C-4F77-B032-A2D869F8D8D8}"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5FC9FBC9-137E-4697-B5D9-83F7C2051F41}">
      <dgm:prSet phldrT="[Text]" custT="1"/>
      <dgm:spPr>
        <a:solidFill>
          <a:srgbClr val="7030A0"/>
        </a:solidFill>
      </dgm:spPr>
      <dgm:t>
        <a:bodyPr/>
        <a:lstStyle/>
        <a:p>
          <a:r>
            <a:rPr lang="en-GB" sz="2000" b="1" dirty="0">
              <a:solidFill>
                <a:schemeClr val="tx1"/>
              </a:solidFill>
              <a:latin typeface="Arial" panose="020B0604020202020204" pitchFamily="34" charset="0"/>
              <a:cs typeface="Arial" panose="020B0604020202020204" pitchFamily="34" charset="0"/>
            </a:rPr>
            <a:t>INFORMATION</a:t>
          </a:r>
          <a:r>
            <a:rPr lang="en-GB" sz="2000" b="1" baseline="0" dirty="0">
              <a:solidFill>
                <a:schemeClr val="tx1"/>
              </a:solidFill>
              <a:latin typeface="Arial" panose="020B0604020202020204" pitchFamily="34" charset="0"/>
              <a:cs typeface="Arial" panose="020B0604020202020204" pitchFamily="34" charset="0"/>
            </a:rPr>
            <a:t> SHEET</a:t>
          </a:r>
          <a:endParaRPr lang="en-GB" sz="2000" b="1" dirty="0">
            <a:solidFill>
              <a:schemeClr val="tx1"/>
            </a:solidFill>
            <a:latin typeface="Arial" panose="020B0604020202020204" pitchFamily="34" charset="0"/>
            <a:cs typeface="Arial" panose="020B0604020202020204" pitchFamily="34" charset="0"/>
          </a:endParaRPr>
        </a:p>
      </dgm:t>
    </dgm:pt>
    <dgm:pt modelId="{D201D04C-82F6-4D94-8635-B5B0BF77BC35}" type="parTrans" cxnId="{FDC02FFA-9362-4D03-89EB-6EAADADB242B}">
      <dgm:prSet/>
      <dgm:spPr/>
      <dgm:t>
        <a:bodyPr/>
        <a:lstStyle/>
        <a:p>
          <a:endParaRPr lang="en-GB"/>
        </a:p>
      </dgm:t>
    </dgm:pt>
    <dgm:pt modelId="{6190E789-B0F3-4480-AA6C-3125084DD79C}" type="sibTrans" cxnId="{FDC02FFA-9362-4D03-89EB-6EAADADB242B}">
      <dgm:prSet/>
      <dgm:spPr/>
      <dgm:t>
        <a:bodyPr/>
        <a:lstStyle/>
        <a:p>
          <a:endParaRPr lang="en-GB"/>
        </a:p>
      </dgm:t>
    </dgm:pt>
    <dgm:pt modelId="{3A0E6940-2131-4A62-ABC9-3284A6A56F17}">
      <dgm:prSet phldrT="[Text]"/>
      <dgm:spPr>
        <a:solidFill>
          <a:srgbClr val="7030A0"/>
        </a:solidFill>
      </dgm:spPr>
      <dgm:t>
        <a:bodyPr/>
        <a:lstStyle/>
        <a:p>
          <a:r>
            <a:rPr lang="en-GB" b="1" dirty="0">
              <a:solidFill>
                <a:schemeClr val="tx1"/>
              </a:solidFill>
              <a:latin typeface="Arial" panose="020B0604020202020204" pitchFamily="34" charset="0"/>
              <a:cs typeface="Arial" panose="020B0604020202020204" pitchFamily="34" charset="0"/>
            </a:rPr>
            <a:t>36 PARTICIPANTS RECRUITED</a:t>
          </a:r>
        </a:p>
      </dgm:t>
    </dgm:pt>
    <dgm:pt modelId="{B571202F-F6E6-4AC1-8501-9E1A15A74115}" type="parTrans" cxnId="{1F5D343E-7D64-4ADF-8DC6-F90467DE4B3F}">
      <dgm:prSet/>
      <dgm:spPr/>
      <dgm:t>
        <a:bodyPr/>
        <a:lstStyle/>
        <a:p>
          <a:endParaRPr lang="en-GB"/>
        </a:p>
      </dgm:t>
    </dgm:pt>
    <dgm:pt modelId="{FF9E673B-9AB0-44A6-9598-84A5D45BF729}" type="sibTrans" cxnId="{1F5D343E-7D64-4ADF-8DC6-F90467DE4B3F}">
      <dgm:prSet/>
      <dgm:spPr/>
      <dgm:t>
        <a:bodyPr/>
        <a:lstStyle/>
        <a:p>
          <a:endParaRPr lang="en-GB"/>
        </a:p>
      </dgm:t>
    </dgm:pt>
    <dgm:pt modelId="{E5D0E75F-EE51-41A0-B529-9B979458E3E3}">
      <dgm:prSet phldrT="[Text]"/>
      <dgm:spPr>
        <a:solidFill>
          <a:srgbClr val="7030A0"/>
        </a:solidFill>
      </dgm:spPr>
      <dgm:t>
        <a:bodyPr/>
        <a:lstStyle/>
        <a:p>
          <a:r>
            <a:rPr lang="en-GB" b="1" dirty="0">
              <a:solidFill>
                <a:schemeClr val="tx1"/>
              </a:solidFill>
            </a:rPr>
            <a:t>Activities taken</a:t>
          </a:r>
        </a:p>
      </dgm:t>
    </dgm:pt>
    <dgm:pt modelId="{D76753C8-612D-40DE-A2BD-712268C7FEE9}" type="parTrans" cxnId="{372FB093-758B-4D24-8081-06982F99D071}">
      <dgm:prSet/>
      <dgm:spPr/>
      <dgm:t>
        <a:bodyPr/>
        <a:lstStyle/>
        <a:p>
          <a:endParaRPr lang="en-GB"/>
        </a:p>
      </dgm:t>
    </dgm:pt>
    <dgm:pt modelId="{4E92BD90-F863-426B-BBD4-61FBBDE6F086}" type="sibTrans" cxnId="{372FB093-758B-4D24-8081-06982F99D071}">
      <dgm:prSet/>
      <dgm:spPr/>
      <dgm:t>
        <a:bodyPr/>
        <a:lstStyle/>
        <a:p>
          <a:endParaRPr lang="en-GB"/>
        </a:p>
      </dgm:t>
    </dgm:pt>
    <dgm:pt modelId="{B0B9F9AD-B904-4D03-8004-44C0F6D88B7E}">
      <dgm:prSet phldrT="[Text]" custT="1"/>
      <dgm:spPr>
        <a:solidFill>
          <a:srgbClr val="7030A0"/>
        </a:solidFill>
      </dgm:spPr>
      <dgm:t>
        <a:bodyPr/>
        <a:lstStyle/>
        <a:p>
          <a:r>
            <a:rPr lang="en-GB" sz="2400" b="1" dirty="0" err="1">
              <a:solidFill>
                <a:schemeClr val="tx1"/>
              </a:solidFill>
              <a:latin typeface="Arial" panose="020B0604020202020204" pitchFamily="34" charset="0"/>
              <a:cs typeface="Arial" panose="020B0604020202020204" pitchFamily="34" charset="0"/>
            </a:rPr>
            <a:t>Mcnemar</a:t>
          </a:r>
          <a:r>
            <a:rPr lang="en-GB" sz="2400" b="1" dirty="0">
              <a:solidFill>
                <a:schemeClr val="tx1"/>
              </a:solidFill>
              <a:latin typeface="Arial" panose="020B0604020202020204" pitchFamily="34" charset="0"/>
              <a:cs typeface="Arial" panose="020B0604020202020204" pitchFamily="34" charset="0"/>
            </a:rPr>
            <a:t> tests run using SPSS</a:t>
          </a:r>
        </a:p>
      </dgm:t>
    </dgm:pt>
    <dgm:pt modelId="{792359C7-BE67-4256-BCC3-901C563E1540}" type="parTrans" cxnId="{090DDD48-457B-49E4-9051-0118CA020356}">
      <dgm:prSet/>
      <dgm:spPr/>
      <dgm:t>
        <a:bodyPr/>
        <a:lstStyle/>
        <a:p>
          <a:endParaRPr lang="en-GB"/>
        </a:p>
      </dgm:t>
    </dgm:pt>
    <dgm:pt modelId="{974DE8C1-1501-417F-97C7-42365CB872EA}" type="sibTrans" cxnId="{090DDD48-457B-49E4-9051-0118CA020356}">
      <dgm:prSet/>
      <dgm:spPr/>
      <dgm:t>
        <a:bodyPr/>
        <a:lstStyle/>
        <a:p>
          <a:endParaRPr lang="en-GB"/>
        </a:p>
      </dgm:t>
    </dgm:pt>
    <dgm:pt modelId="{6AFBC8F9-E2D4-4195-BB61-F61CB233EBED}">
      <dgm:prSet phldrT="[Text]" custT="1"/>
      <dgm:spPr>
        <a:solidFill>
          <a:srgbClr val="7030A0"/>
        </a:solidFill>
      </dgm:spPr>
      <dgm:t>
        <a:bodyPr/>
        <a:lstStyle/>
        <a:p>
          <a:r>
            <a:rPr lang="en-GB" sz="2000" b="1" dirty="0">
              <a:solidFill>
                <a:schemeClr val="tx1"/>
              </a:solidFill>
              <a:latin typeface="Arial" panose="020B0604020202020204" pitchFamily="34" charset="0"/>
              <a:cs typeface="Arial" panose="020B0604020202020204" pitchFamily="34" charset="0"/>
            </a:rPr>
            <a:t>INFORMATION GATHERED OVER 14 DAYS</a:t>
          </a:r>
        </a:p>
      </dgm:t>
    </dgm:pt>
    <dgm:pt modelId="{36A12A22-C625-4FD0-8EB5-1908C420192D}" type="parTrans" cxnId="{2EC2E8C4-A1CA-404E-9722-2307CD1EF552}">
      <dgm:prSet/>
      <dgm:spPr/>
      <dgm:t>
        <a:bodyPr/>
        <a:lstStyle/>
        <a:p>
          <a:endParaRPr lang="en-GB"/>
        </a:p>
      </dgm:t>
    </dgm:pt>
    <dgm:pt modelId="{9E0C9607-27A0-4393-898C-65FD17EE01A8}" type="sibTrans" cxnId="{2EC2E8C4-A1CA-404E-9722-2307CD1EF552}">
      <dgm:prSet/>
      <dgm:spPr/>
      <dgm:t>
        <a:bodyPr/>
        <a:lstStyle/>
        <a:p>
          <a:endParaRPr lang="en-GB"/>
        </a:p>
      </dgm:t>
    </dgm:pt>
    <dgm:pt modelId="{B9A165CA-8C21-4F0E-A9A0-8409F37F1A3C}">
      <dgm:prSet phldrT="[Text]"/>
      <dgm:spPr>
        <a:solidFill>
          <a:srgbClr val="7030A0"/>
        </a:solidFill>
      </dgm:spPr>
      <dgm:t>
        <a:bodyPr/>
        <a:lstStyle/>
        <a:p>
          <a:r>
            <a:rPr lang="en-GB" b="1" dirty="0">
              <a:solidFill>
                <a:schemeClr val="tx1"/>
              </a:solidFill>
              <a:latin typeface="Arial" panose="020B0604020202020204" pitchFamily="34" charset="0"/>
              <a:cs typeface="Arial" panose="020B0604020202020204" pitchFamily="34" charset="0"/>
            </a:rPr>
            <a:t>CONSENT FORMS COMPLETED</a:t>
          </a:r>
        </a:p>
      </dgm:t>
    </dgm:pt>
    <dgm:pt modelId="{6FF97B8D-0683-4B7B-9027-5659F9BB561C}" type="parTrans" cxnId="{4025AD40-EF32-4F29-9A36-AF548DC6633F}">
      <dgm:prSet/>
      <dgm:spPr/>
      <dgm:t>
        <a:bodyPr/>
        <a:lstStyle/>
        <a:p>
          <a:endParaRPr lang="en-GB"/>
        </a:p>
      </dgm:t>
    </dgm:pt>
    <dgm:pt modelId="{857C4A52-3B03-46B3-99BD-70C532BA897F}" type="sibTrans" cxnId="{4025AD40-EF32-4F29-9A36-AF548DC6633F}">
      <dgm:prSet/>
      <dgm:spPr/>
      <dgm:t>
        <a:bodyPr/>
        <a:lstStyle/>
        <a:p>
          <a:endParaRPr lang="en-GB"/>
        </a:p>
      </dgm:t>
    </dgm:pt>
    <dgm:pt modelId="{4B1E051C-FDF4-4CEB-B5E4-2BF7E6D5AD37}">
      <dgm:prSet phldrT="[Text]"/>
      <dgm:spPr>
        <a:solidFill>
          <a:srgbClr val="7030A0"/>
        </a:solidFill>
      </dgm:spPr>
      <dgm:t>
        <a:bodyPr/>
        <a:lstStyle/>
        <a:p>
          <a:r>
            <a:rPr lang="en-GB" b="1" dirty="0">
              <a:solidFill>
                <a:schemeClr val="tx1"/>
              </a:solidFill>
            </a:rPr>
            <a:t>Diet/FLUID, SLEEP, MEDICATION MONITORING</a:t>
          </a:r>
          <a:endParaRPr lang="en-GB" b="1" dirty="0">
            <a:solidFill>
              <a:schemeClr val="tx1"/>
            </a:solidFill>
            <a:latin typeface="Arial" panose="020B0604020202020204" pitchFamily="34" charset="0"/>
            <a:cs typeface="Arial" panose="020B0604020202020204" pitchFamily="34" charset="0"/>
          </a:endParaRPr>
        </a:p>
      </dgm:t>
    </dgm:pt>
    <dgm:pt modelId="{F55F22E6-F027-4978-8E90-56D678389E31}" type="parTrans" cxnId="{F26EA321-2B92-46F7-BA99-82BEA08274B5}">
      <dgm:prSet/>
      <dgm:spPr/>
      <dgm:t>
        <a:bodyPr/>
        <a:lstStyle/>
        <a:p>
          <a:endParaRPr lang="en-GB"/>
        </a:p>
      </dgm:t>
    </dgm:pt>
    <dgm:pt modelId="{9EC0E515-F2C2-4E78-B24C-1683A13011B4}" type="sibTrans" cxnId="{F26EA321-2B92-46F7-BA99-82BEA08274B5}">
      <dgm:prSet/>
      <dgm:spPr/>
      <dgm:t>
        <a:bodyPr/>
        <a:lstStyle/>
        <a:p>
          <a:endParaRPr lang="en-GB"/>
        </a:p>
      </dgm:t>
    </dgm:pt>
    <dgm:pt modelId="{68CA513E-3565-4916-AC40-6520BDFBA3BD}" type="pres">
      <dgm:prSet presAssocID="{C88DB5D6-DD0C-4F77-B032-A2D869F8D8D8}" presName="Name0" presStyleCnt="0">
        <dgm:presLayoutVars>
          <dgm:dir/>
          <dgm:resizeHandles val="exact"/>
        </dgm:presLayoutVars>
      </dgm:prSet>
      <dgm:spPr/>
    </dgm:pt>
    <dgm:pt modelId="{60490678-21E9-4B34-AD44-66C6AA34E633}" type="pres">
      <dgm:prSet presAssocID="{5FC9FBC9-137E-4697-B5D9-83F7C2051F41}" presName="node" presStyleLbl="node1" presStyleIdx="0" presStyleCnt="7" custLinFactNeighborX="-3346" custLinFactNeighborY="2231">
        <dgm:presLayoutVars>
          <dgm:bulletEnabled val="1"/>
        </dgm:presLayoutVars>
      </dgm:prSet>
      <dgm:spPr/>
    </dgm:pt>
    <dgm:pt modelId="{D7F493E8-695D-4D29-88E6-58D1391D1B43}" type="pres">
      <dgm:prSet presAssocID="{6190E789-B0F3-4480-AA6C-3125084DD79C}" presName="sibTrans" presStyleLbl="sibTrans1D1" presStyleIdx="0" presStyleCnt="6"/>
      <dgm:spPr/>
    </dgm:pt>
    <dgm:pt modelId="{74E24831-ACDB-4839-BAF4-8AE612997560}" type="pres">
      <dgm:prSet presAssocID="{6190E789-B0F3-4480-AA6C-3125084DD79C}" presName="connectorText" presStyleLbl="sibTrans1D1" presStyleIdx="0" presStyleCnt="6"/>
      <dgm:spPr/>
    </dgm:pt>
    <dgm:pt modelId="{A61A8A4F-683A-49D0-9DD5-86AA7098A6EC}" type="pres">
      <dgm:prSet presAssocID="{B9A165CA-8C21-4F0E-A9A0-8409F37F1A3C}" presName="node" presStyleLbl="node1" presStyleIdx="1" presStyleCnt="7" custLinFactNeighborX="-3346" custLinFactNeighborY="2231">
        <dgm:presLayoutVars>
          <dgm:bulletEnabled val="1"/>
        </dgm:presLayoutVars>
      </dgm:prSet>
      <dgm:spPr/>
    </dgm:pt>
    <dgm:pt modelId="{D429FF79-9E80-415E-9FBE-42A39A87E4BC}" type="pres">
      <dgm:prSet presAssocID="{857C4A52-3B03-46B3-99BD-70C532BA897F}" presName="sibTrans" presStyleLbl="sibTrans1D1" presStyleIdx="1" presStyleCnt="6"/>
      <dgm:spPr/>
    </dgm:pt>
    <dgm:pt modelId="{E5E99895-7720-4697-8612-CEDC88433F8C}" type="pres">
      <dgm:prSet presAssocID="{857C4A52-3B03-46B3-99BD-70C532BA897F}" presName="connectorText" presStyleLbl="sibTrans1D1" presStyleIdx="1" presStyleCnt="6"/>
      <dgm:spPr/>
    </dgm:pt>
    <dgm:pt modelId="{74A46945-BAA2-40F9-9ADF-0D497CAF6239}" type="pres">
      <dgm:prSet presAssocID="{3A0E6940-2131-4A62-ABC9-3284A6A56F17}" presName="node" presStyleLbl="node1" presStyleIdx="2" presStyleCnt="7" custLinFactNeighborX="1400" custLinFactNeighborY="-1866">
        <dgm:presLayoutVars>
          <dgm:bulletEnabled val="1"/>
        </dgm:presLayoutVars>
      </dgm:prSet>
      <dgm:spPr/>
    </dgm:pt>
    <dgm:pt modelId="{FF96BD41-083D-46B7-BDD2-A2906E090E35}" type="pres">
      <dgm:prSet presAssocID="{FF9E673B-9AB0-44A6-9598-84A5D45BF729}" presName="sibTrans" presStyleLbl="sibTrans1D1" presStyleIdx="2" presStyleCnt="6"/>
      <dgm:spPr/>
    </dgm:pt>
    <dgm:pt modelId="{DB0B61DB-6318-4E6D-AF89-A8ED4CC132FC}" type="pres">
      <dgm:prSet presAssocID="{FF9E673B-9AB0-44A6-9598-84A5D45BF729}" presName="connectorText" presStyleLbl="sibTrans1D1" presStyleIdx="2" presStyleCnt="6"/>
      <dgm:spPr/>
    </dgm:pt>
    <dgm:pt modelId="{19C67090-3490-423B-A56A-DFEDBF62C37B}" type="pres">
      <dgm:prSet presAssocID="{E5D0E75F-EE51-41A0-B529-9B979458E3E3}" presName="node" presStyleLbl="node1" presStyleIdx="3" presStyleCnt="7">
        <dgm:presLayoutVars>
          <dgm:bulletEnabled val="1"/>
        </dgm:presLayoutVars>
      </dgm:prSet>
      <dgm:spPr/>
    </dgm:pt>
    <dgm:pt modelId="{C4BC493B-073A-440A-B9D2-64BF21410E6D}" type="pres">
      <dgm:prSet presAssocID="{4E92BD90-F863-426B-BBD4-61FBBDE6F086}" presName="sibTrans" presStyleLbl="sibTrans1D1" presStyleIdx="3" presStyleCnt="6"/>
      <dgm:spPr/>
    </dgm:pt>
    <dgm:pt modelId="{CEFD7829-F669-458B-B8FB-FA5667B7F1EF}" type="pres">
      <dgm:prSet presAssocID="{4E92BD90-F863-426B-BBD4-61FBBDE6F086}" presName="connectorText" presStyleLbl="sibTrans1D1" presStyleIdx="3" presStyleCnt="6"/>
      <dgm:spPr/>
    </dgm:pt>
    <dgm:pt modelId="{265E349E-C1AC-40D5-9248-342A98E06469}" type="pres">
      <dgm:prSet presAssocID="{4B1E051C-FDF4-4CEB-B5E4-2BF7E6D5AD37}" presName="node" presStyleLbl="node1" presStyleIdx="4" presStyleCnt="7" custLinFactNeighborX="1400" custLinFactNeighborY="-1866">
        <dgm:presLayoutVars>
          <dgm:bulletEnabled val="1"/>
        </dgm:presLayoutVars>
      </dgm:prSet>
      <dgm:spPr/>
    </dgm:pt>
    <dgm:pt modelId="{3A7819BB-D409-4980-A96A-EE29B3A3ED64}" type="pres">
      <dgm:prSet presAssocID="{9EC0E515-F2C2-4E78-B24C-1683A13011B4}" presName="sibTrans" presStyleLbl="sibTrans1D1" presStyleIdx="4" presStyleCnt="6"/>
      <dgm:spPr/>
    </dgm:pt>
    <dgm:pt modelId="{372576E5-D6AD-4EA4-B555-375C7A143B91}" type="pres">
      <dgm:prSet presAssocID="{9EC0E515-F2C2-4E78-B24C-1683A13011B4}" presName="connectorText" presStyleLbl="sibTrans1D1" presStyleIdx="4" presStyleCnt="6"/>
      <dgm:spPr/>
    </dgm:pt>
    <dgm:pt modelId="{70EFF15D-E93A-4551-A7A2-8D2800FE467C}" type="pres">
      <dgm:prSet presAssocID="{6AFBC8F9-E2D4-4195-BB61-F61CB233EBED}" presName="node" presStyleLbl="node1" presStyleIdx="5" presStyleCnt="7">
        <dgm:presLayoutVars>
          <dgm:bulletEnabled val="1"/>
        </dgm:presLayoutVars>
      </dgm:prSet>
      <dgm:spPr/>
    </dgm:pt>
    <dgm:pt modelId="{09889757-41FE-48B1-90D9-6DA8BBF8B1BD}" type="pres">
      <dgm:prSet presAssocID="{9E0C9607-27A0-4393-898C-65FD17EE01A8}" presName="sibTrans" presStyleLbl="sibTrans1D1" presStyleIdx="5" presStyleCnt="6"/>
      <dgm:spPr/>
    </dgm:pt>
    <dgm:pt modelId="{571EA378-3C2F-4CAC-998A-F98CAC0D0B01}" type="pres">
      <dgm:prSet presAssocID="{9E0C9607-27A0-4393-898C-65FD17EE01A8}" presName="connectorText" presStyleLbl="sibTrans1D1" presStyleIdx="5" presStyleCnt="6"/>
      <dgm:spPr/>
    </dgm:pt>
    <dgm:pt modelId="{5A77E56F-7F36-4B93-B4A2-AAD219E43824}" type="pres">
      <dgm:prSet presAssocID="{B0B9F9AD-B904-4D03-8004-44C0F6D88B7E}" presName="node" presStyleLbl="node1" presStyleIdx="6" presStyleCnt="7">
        <dgm:presLayoutVars>
          <dgm:bulletEnabled val="1"/>
        </dgm:presLayoutVars>
      </dgm:prSet>
      <dgm:spPr/>
    </dgm:pt>
  </dgm:ptLst>
  <dgm:cxnLst>
    <dgm:cxn modelId="{F26EA321-2B92-46F7-BA99-82BEA08274B5}" srcId="{C88DB5D6-DD0C-4F77-B032-A2D869F8D8D8}" destId="{4B1E051C-FDF4-4CEB-B5E4-2BF7E6D5AD37}" srcOrd="4" destOrd="0" parTransId="{F55F22E6-F027-4978-8E90-56D678389E31}" sibTransId="{9EC0E515-F2C2-4E78-B24C-1683A13011B4}"/>
    <dgm:cxn modelId="{9BB18024-508A-4EF1-8447-6DB61AE553DA}" type="presOf" srcId="{9EC0E515-F2C2-4E78-B24C-1683A13011B4}" destId="{3A7819BB-D409-4980-A96A-EE29B3A3ED64}" srcOrd="0" destOrd="0" presId="urn:microsoft.com/office/officeart/2005/8/layout/bProcess3"/>
    <dgm:cxn modelId="{08CF4733-3352-405F-A571-A3556D63C5DF}" type="presOf" srcId="{9EC0E515-F2C2-4E78-B24C-1683A13011B4}" destId="{372576E5-D6AD-4EA4-B555-375C7A143B91}" srcOrd="1" destOrd="0" presId="urn:microsoft.com/office/officeart/2005/8/layout/bProcess3"/>
    <dgm:cxn modelId="{1F5D343E-7D64-4ADF-8DC6-F90467DE4B3F}" srcId="{C88DB5D6-DD0C-4F77-B032-A2D869F8D8D8}" destId="{3A0E6940-2131-4A62-ABC9-3284A6A56F17}" srcOrd="2" destOrd="0" parTransId="{B571202F-F6E6-4AC1-8501-9E1A15A74115}" sibTransId="{FF9E673B-9AB0-44A6-9598-84A5D45BF729}"/>
    <dgm:cxn modelId="{CF1D9940-A09E-42ED-9F30-165549CB9F0C}" type="presOf" srcId="{9E0C9607-27A0-4393-898C-65FD17EE01A8}" destId="{09889757-41FE-48B1-90D9-6DA8BBF8B1BD}" srcOrd="0" destOrd="0" presId="urn:microsoft.com/office/officeart/2005/8/layout/bProcess3"/>
    <dgm:cxn modelId="{4025AD40-EF32-4F29-9A36-AF548DC6633F}" srcId="{C88DB5D6-DD0C-4F77-B032-A2D869F8D8D8}" destId="{B9A165CA-8C21-4F0E-A9A0-8409F37F1A3C}" srcOrd="1" destOrd="0" parTransId="{6FF97B8D-0683-4B7B-9027-5659F9BB561C}" sibTransId="{857C4A52-3B03-46B3-99BD-70C532BA897F}"/>
    <dgm:cxn modelId="{B1435260-B183-403C-94E1-8B93DE4DE9F0}" type="presOf" srcId="{5FC9FBC9-137E-4697-B5D9-83F7C2051F41}" destId="{60490678-21E9-4B34-AD44-66C6AA34E633}" srcOrd="0" destOrd="0" presId="urn:microsoft.com/office/officeart/2005/8/layout/bProcess3"/>
    <dgm:cxn modelId="{C9294645-EDE5-4ED3-BA27-7DFCC0835BFC}" type="presOf" srcId="{FF9E673B-9AB0-44A6-9598-84A5D45BF729}" destId="{FF96BD41-083D-46B7-BDD2-A2906E090E35}" srcOrd="0" destOrd="0" presId="urn:microsoft.com/office/officeart/2005/8/layout/bProcess3"/>
    <dgm:cxn modelId="{090DDD48-457B-49E4-9051-0118CA020356}" srcId="{C88DB5D6-DD0C-4F77-B032-A2D869F8D8D8}" destId="{B0B9F9AD-B904-4D03-8004-44C0F6D88B7E}" srcOrd="6" destOrd="0" parTransId="{792359C7-BE67-4256-BCC3-901C563E1540}" sibTransId="{974DE8C1-1501-417F-97C7-42365CB872EA}"/>
    <dgm:cxn modelId="{182AB44A-58A9-4641-92E7-A8B57318D6E5}" type="presOf" srcId="{857C4A52-3B03-46B3-99BD-70C532BA897F}" destId="{D429FF79-9E80-415E-9FBE-42A39A87E4BC}" srcOrd="0" destOrd="0" presId="urn:microsoft.com/office/officeart/2005/8/layout/bProcess3"/>
    <dgm:cxn modelId="{D206E74B-3645-4C90-9768-4E015200FCF0}" type="presOf" srcId="{857C4A52-3B03-46B3-99BD-70C532BA897F}" destId="{E5E99895-7720-4697-8612-CEDC88433F8C}" srcOrd="1" destOrd="0" presId="urn:microsoft.com/office/officeart/2005/8/layout/bProcess3"/>
    <dgm:cxn modelId="{CA81B952-80C2-4953-8B98-682CE757EB24}" type="presOf" srcId="{6190E789-B0F3-4480-AA6C-3125084DD79C}" destId="{D7F493E8-695D-4D29-88E6-58D1391D1B43}" srcOrd="0" destOrd="0" presId="urn:microsoft.com/office/officeart/2005/8/layout/bProcess3"/>
    <dgm:cxn modelId="{7B5FB953-1BD9-4CD5-B227-1E1D0ED4986B}" type="presOf" srcId="{B9A165CA-8C21-4F0E-A9A0-8409F37F1A3C}" destId="{A61A8A4F-683A-49D0-9DD5-86AA7098A6EC}" srcOrd="0" destOrd="0" presId="urn:microsoft.com/office/officeart/2005/8/layout/bProcess3"/>
    <dgm:cxn modelId="{F381BA7F-284B-4B58-B2E6-306C8FABDF7B}" type="presOf" srcId="{C88DB5D6-DD0C-4F77-B032-A2D869F8D8D8}" destId="{68CA513E-3565-4916-AC40-6520BDFBA3BD}" srcOrd="0" destOrd="0" presId="urn:microsoft.com/office/officeart/2005/8/layout/bProcess3"/>
    <dgm:cxn modelId="{C2E00B81-B3D3-44C1-9417-858EE3BA7B39}" type="presOf" srcId="{4E92BD90-F863-426B-BBD4-61FBBDE6F086}" destId="{CEFD7829-F669-458B-B8FB-FA5667B7F1EF}" srcOrd="1" destOrd="0" presId="urn:microsoft.com/office/officeart/2005/8/layout/bProcess3"/>
    <dgm:cxn modelId="{372FB093-758B-4D24-8081-06982F99D071}" srcId="{C88DB5D6-DD0C-4F77-B032-A2D869F8D8D8}" destId="{E5D0E75F-EE51-41A0-B529-9B979458E3E3}" srcOrd="3" destOrd="0" parTransId="{D76753C8-612D-40DE-A2BD-712268C7FEE9}" sibTransId="{4E92BD90-F863-426B-BBD4-61FBBDE6F086}"/>
    <dgm:cxn modelId="{424E9196-B82B-44F4-BF4B-CDDF84D00587}" type="presOf" srcId="{B0B9F9AD-B904-4D03-8004-44C0F6D88B7E}" destId="{5A77E56F-7F36-4B93-B4A2-AAD219E43824}" srcOrd="0" destOrd="0" presId="urn:microsoft.com/office/officeart/2005/8/layout/bProcess3"/>
    <dgm:cxn modelId="{6B0723A5-F7CF-4AD4-B399-6106FB6D054A}" type="presOf" srcId="{4E92BD90-F863-426B-BBD4-61FBBDE6F086}" destId="{C4BC493B-073A-440A-B9D2-64BF21410E6D}" srcOrd="0" destOrd="0" presId="urn:microsoft.com/office/officeart/2005/8/layout/bProcess3"/>
    <dgm:cxn modelId="{CD4A32AC-ECEF-4443-9BD5-E912F07EADA3}" type="presOf" srcId="{3A0E6940-2131-4A62-ABC9-3284A6A56F17}" destId="{74A46945-BAA2-40F9-9ADF-0D497CAF6239}" srcOrd="0" destOrd="0" presId="urn:microsoft.com/office/officeart/2005/8/layout/bProcess3"/>
    <dgm:cxn modelId="{BCD4F3B4-F258-42F2-8833-E0DF21C5E1B6}" type="presOf" srcId="{6190E789-B0F3-4480-AA6C-3125084DD79C}" destId="{74E24831-ACDB-4839-BAF4-8AE612997560}" srcOrd="1" destOrd="0" presId="urn:microsoft.com/office/officeart/2005/8/layout/bProcess3"/>
    <dgm:cxn modelId="{4A7B59B5-C03A-412C-BACA-4E033FE0E171}" type="presOf" srcId="{9E0C9607-27A0-4393-898C-65FD17EE01A8}" destId="{571EA378-3C2F-4CAC-998A-F98CAC0D0B01}" srcOrd="1" destOrd="0" presId="urn:microsoft.com/office/officeart/2005/8/layout/bProcess3"/>
    <dgm:cxn modelId="{2EC2E8C4-A1CA-404E-9722-2307CD1EF552}" srcId="{C88DB5D6-DD0C-4F77-B032-A2D869F8D8D8}" destId="{6AFBC8F9-E2D4-4195-BB61-F61CB233EBED}" srcOrd="5" destOrd="0" parTransId="{36A12A22-C625-4FD0-8EB5-1908C420192D}" sibTransId="{9E0C9607-27A0-4393-898C-65FD17EE01A8}"/>
    <dgm:cxn modelId="{62BA4CCE-D04E-4DBF-B7F5-E2B706A743B9}" type="presOf" srcId="{E5D0E75F-EE51-41A0-B529-9B979458E3E3}" destId="{19C67090-3490-423B-A56A-DFEDBF62C37B}" srcOrd="0" destOrd="0" presId="urn:microsoft.com/office/officeart/2005/8/layout/bProcess3"/>
    <dgm:cxn modelId="{981B51DA-FA56-4AD0-AA90-416D7EBBE03A}" type="presOf" srcId="{6AFBC8F9-E2D4-4195-BB61-F61CB233EBED}" destId="{70EFF15D-E93A-4551-A7A2-8D2800FE467C}" srcOrd="0" destOrd="0" presId="urn:microsoft.com/office/officeart/2005/8/layout/bProcess3"/>
    <dgm:cxn modelId="{3C7917DC-9608-4868-B04E-0A8C9C9BB19B}" type="presOf" srcId="{4B1E051C-FDF4-4CEB-B5E4-2BF7E6D5AD37}" destId="{265E349E-C1AC-40D5-9248-342A98E06469}" srcOrd="0" destOrd="0" presId="urn:microsoft.com/office/officeart/2005/8/layout/bProcess3"/>
    <dgm:cxn modelId="{609A6DED-0D95-4764-91B5-EAF4E41555E3}" type="presOf" srcId="{FF9E673B-9AB0-44A6-9598-84A5D45BF729}" destId="{DB0B61DB-6318-4E6D-AF89-A8ED4CC132FC}" srcOrd="1" destOrd="0" presId="urn:microsoft.com/office/officeart/2005/8/layout/bProcess3"/>
    <dgm:cxn modelId="{FDC02FFA-9362-4D03-89EB-6EAADADB242B}" srcId="{C88DB5D6-DD0C-4F77-B032-A2D869F8D8D8}" destId="{5FC9FBC9-137E-4697-B5D9-83F7C2051F41}" srcOrd="0" destOrd="0" parTransId="{D201D04C-82F6-4D94-8635-B5B0BF77BC35}" sibTransId="{6190E789-B0F3-4480-AA6C-3125084DD79C}"/>
    <dgm:cxn modelId="{6EBE7F5E-48F9-4990-ABDB-378D5B40B3C7}" type="presParOf" srcId="{68CA513E-3565-4916-AC40-6520BDFBA3BD}" destId="{60490678-21E9-4B34-AD44-66C6AA34E633}" srcOrd="0" destOrd="0" presId="urn:microsoft.com/office/officeart/2005/8/layout/bProcess3"/>
    <dgm:cxn modelId="{D97F0613-E383-492A-A3F6-F244EE8DE1E8}" type="presParOf" srcId="{68CA513E-3565-4916-AC40-6520BDFBA3BD}" destId="{D7F493E8-695D-4D29-88E6-58D1391D1B43}" srcOrd="1" destOrd="0" presId="urn:microsoft.com/office/officeart/2005/8/layout/bProcess3"/>
    <dgm:cxn modelId="{0A3AF193-5BC9-4DEE-A9D1-3E0E75AF1CC2}" type="presParOf" srcId="{D7F493E8-695D-4D29-88E6-58D1391D1B43}" destId="{74E24831-ACDB-4839-BAF4-8AE612997560}" srcOrd="0" destOrd="0" presId="urn:microsoft.com/office/officeart/2005/8/layout/bProcess3"/>
    <dgm:cxn modelId="{2CBD7AF4-390C-4910-82A5-1D6B6BB198E4}" type="presParOf" srcId="{68CA513E-3565-4916-AC40-6520BDFBA3BD}" destId="{A61A8A4F-683A-49D0-9DD5-86AA7098A6EC}" srcOrd="2" destOrd="0" presId="urn:microsoft.com/office/officeart/2005/8/layout/bProcess3"/>
    <dgm:cxn modelId="{25999FE4-5779-4DAC-AC10-AA59584AA656}" type="presParOf" srcId="{68CA513E-3565-4916-AC40-6520BDFBA3BD}" destId="{D429FF79-9E80-415E-9FBE-42A39A87E4BC}" srcOrd="3" destOrd="0" presId="urn:microsoft.com/office/officeart/2005/8/layout/bProcess3"/>
    <dgm:cxn modelId="{AB8B536F-D3DE-4896-A54E-842DB33E4725}" type="presParOf" srcId="{D429FF79-9E80-415E-9FBE-42A39A87E4BC}" destId="{E5E99895-7720-4697-8612-CEDC88433F8C}" srcOrd="0" destOrd="0" presId="urn:microsoft.com/office/officeart/2005/8/layout/bProcess3"/>
    <dgm:cxn modelId="{66D68714-ACF6-4FD3-883B-24234387FF7E}" type="presParOf" srcId="{68CA513E-3565-4916-AC40-6520BDFBA3BD}" destId="{74A46945-BAA2-40F9-9ADF-0D497CAF6239}" srcOrd="4" destOrd="0" presId="urn:microsoft.com/office/officeart/2005/8/layout/bProcess3"/>
    <dgm:cxn modelId="{5D3E9BB7-2996-4A57-BDD2-E5617F2DFA86}" type="presParOf" srcId="{68CA513E-3565-4916-AC40-6520BDFBA3BD}" destId="{FF96BD41-083D-46B7-BDD2-A2906E090E35}" srcOrd="5" destOrd="0" presId="urn:microsoft.com/office/officeart/2005/8/layout/bProcess3"/>
    <dgm:cxn modelId="{EFEB7DDE-A654-4125-9F54-125AAD255899}" type="presParOf" srcId="{FF96BD41-083D-46B7-BDD2-A2906E090E35}" destId="{DB0B61DB-6318-4E6D-AF89-A8ED4CC132FC}" srcOrd="0" destOrd="0" presId="urn:microsoft.com/office/officeart/2005/8/layout/bProcess3"/>
    <dgm:cxn modelId="{4FDD0552-CD0C-460E-ACE7-F5F212999A52}" type="presParOf" srcId="{68CA513E-3565-4916-AC40-6520BDFBA3BD}" destId="{19C67090-3490-423B-A56A-DFEDBF62C37B}" srcOrd="6" destOrd="0" presId="urn:microsoft.com/office/officeart/2005/8/layout/bProcess3"/>
    <dgm:cxn modelId="{4A9A2AF4-15E6-41C1-ABD4-E5DDA9BF0F31}" type="presParOf" srcId="{68CA513E-3565-4916-AC40-6520BDFBA3BD}" destId="{C4BC493B-073A-440A-B9D2-64BF21410E6D}" srcOrd="7" destOrd="0" presId="urn:microsoft.com/office/officeart/2005/8/layout/bProcess3"/>
    <dgm:cxn modelId="{52AA3111-B6AB-4620-8FED-D6E93B980F59}" type="presParOf" srcId="{C4BC493B-073A-440A-B9D2-64BF21410E6D}" destId="{CEFD7829-F669-458B-B8FB-FA5667B7F1EF}" srcOrd="0" destOrd="0" presId="urn:microsoft.com/office/officeart/2005/8/layout/bProcess3"/>
    <dgm:cxn modelId="{2D12665B-84A4-4FB4-8C52-B76CE48EA87B}" type="presParOf" srcId="{68CA513E-3565-4916-AC40-6520BDFBA3BD}" destId="{265E349E-C1AC-40D5-9248-342A98E06469}" srcOrd="8" destOrd="0" presId="urn:microsoft.com/office/officeart/2005/8/layout/bProcess3"/>
    <dgm:cxn modelId="{4DD54E7A-09C2-4280-B920-C302D52D3B13}" type="presParOf" srcId="{68CA513E-3565-4916-AC40-6520BDFBA3BD}" destId="{3A7819BB-D409-4980-A96A-EE29B3A3ED64}" srcOrd="9" destOrd="0" presId="urn:microsoft.com/office/officeart/2005/8/layout/bProcess3"/>
    <dgm:cxn modelId="{080964BE-F27F-47B2-B683-300DF9C6FC8F}" type="presParOf" srcId="{3A7819BB-D409-4980-A96A-EE29B3A3ED64}" destId="{372576E5-D6AD-4EA4-B555-375C7A143B91}" srcOrd="0" destOrd="0" presId="urn:microsoft.com/office/officeart/2005/8/layout/bProcess3"/>
    <dgm:cxn modelId="{8BD33CEA-5B63-4B01-B87E-5828276D4FBD}" type="presParOf" srcId="{68CA513E-3565-4916-AC40-6520BDFBA3BD}" destId="{70EFF15D-E93A-4551-A7A2-8D2800FE467C}" srcOrd="10" destOrd="0" presId="urn:microsoft.com/office/officeart/2005/8/layout/bProcess3"/>
    <dgm:cxn modelId="{81747504-4B08-49D3-AC0D-4A5983A1E67C}" type="presParOf" srcId="{68CA513E-3565-4916-AC40-6520BDFBA3BD}" destId="{09889757-41FE-48B1-90D9-6DA8BBF8B1BD}" srcOrd="11" destOrd="0" presId="urn:microsoft.com/office/officeart/2005/8/layout/bProcess3"/>
    <dgm:cxn modelId="{8A56325E-9059-4526-A217-73CEF8EE2C2F}" type="presParOf" srcId="{09889757-41FE-48B1-90D9-6DA8BBF8B1BD}" destId="{571EA378-3C2F-4CAC-998A-F98CAC0D0B01}" srcOrd="0" destOrd="0" presId="urn:microsoft.com/office/officeart/2005/8/layout/bProcess3"/>
    <dgm:cxn modelId="{EFCA74A0-234E-4BBA-8E63-BB4310513336}" type="presParOf" srcId="{68CA513E-3565-4916-AC40-6520BDFBA3BD}" destId="{5A77E56F-7F36-4B93-B4A2-AAD219E43824}" srcOrd="12"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B7AAB7-DA47-4C8E-9E0F-CB6FEC479897}">
      <dsp:nvSpPr>
        <dsp:cNvPr id="0" name=""/>
        <dsp:cNvSpPr/>
      </dsp:nvSpPr>
      <dsp:spPr>
        <a:xfrm>
          <a:off x="4482159" y="1782850"/>
          <a:ext cx="2266080" cy="1960251"/>
        </a:xfrm>
        <a:prstGeom prst="hexagon">
          <a:avLst>
            <a:gd name="adj" fmla="val 28570"/>
            <a:gd name="vf" fmla="val 115470"/>
          </a:avLst>
        </a:prstGeom>
        <a:solidFill>
          <a:srgbClr val="FFFF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ETHICS APPROVEL</a:t>
          </a:r>
        </a:p>
      </dsp:txBody>
      <dsp:txXfrm>
        <a:off x="4857680" y="2107691"/>
        <a:ext cx="1515038" cy="1310569"/>
      </dsp:txXfrm>
    </dsp:sp>
    <dsp:sp modelId="{F696B3EA-6086-4DAF-A4A1-8C6599CB9F5F}">
      <dsp:nvSpPr>
        <dsp:cNvPr id="0" name=""/>
        <dsp:cNvSpPr/>
      </dsp:nvSpPr>
      <dsp:spPr>
        <a:xfrm>
          <a:off x="5901161" y="845002"/>
          <a:ext cx="854985" cy="73668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0A765C-6819-40F1-9022-1EA132EABF17}">
      <dsp:nvSpPr>
        <dsp:cNvPr id="0" name=""/>
        <dsp:cNvSpPr/>
      </dsp:nvSpPr>
      <dsp:spPr>
        <a:xfrm>
          <a:off x="4424961" y="190842"/>
          <a:ext cx="2302335" cy="1606555"/>
        </a:xfrm>
        <a:prstGeom prst="hexagon">
          <a:avLst>
            <a:gd name="adj" fmla="val 28570"/>
            <a:gd name="vf" fmla="val 11547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RESEARCH PROPOSAL</a:t>
          </a:r>
        </a:p>
      </dsp:txBody>
      <dsp:txXfrm>
        <a:off x="4769820" y="431482"/>
        <a:ext cx="1612617" cy="1125275"/>
      </dsp:txXfrm>
    </dsp:sp>
    <dsp:sp modelId="{70F961B8-FB16-4715-B91A-0BBD2D0BD19F}">
      <dsp:nvSpPr>
        <dsp:cNvPr id="0" name=""/>
        <dsp:cNvSpPr/>
      </dsp:nvSpPr>
      <dsp:spPr>
        <a:xfrm>
          <a:off x="6898995" y="2222207"/>
          <a:ext cx="854985" cy="73668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221C4E-2A40-4B7E-AF4A-F9356E311148}">
      <dsp:nvSpPr>
        <dsp:cNvPr id="0" name=""/>
        <dsp:cNvSpPr/>
      </dsp:nvSpPr>
      <dsp:spPr>
        <a:xfrm>
          <a:off x="6222946" y="1083568"/>
          <a:ext cx="2803531" cy="1606555"/>
        </a:xfrm>
        <a:prstGeom prst="hexagon">
          <a:avLst>
            <a:gd name="adj" fmla="val 28570"/>
            <a:gd name="vf" fmla="val 11547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INFORMATION SHEET</a:t>
          </a:r>
        </a:p>
      </dsp:txBody>
      <dsp:txXfrm>
        <a:off x="6609571" y="1305122"/>
        <a:ext cx="2030281" cy="1163447"/>
      </dsp:txXfrm>
    </dsp:sp>
    <dsp:sp modelId="{2F713AAC-E681-495F-AB42-81365CC53E87}">
      <dsp:nvSpPr>
        <dsp:cNvPr id="0" name=""/>
        <dsp:cNvSpPr/>
      </dsp:nvSpPr>
      <dsp:spPr>
        <a:xfrm>
          <a:off x="6205835" y="3776813"/>
          <a:ext cx="854985" cy="73668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46D23A-63A0-45E4-8519-4FF603A7EC43}">
      <dsp:nvSpPr>
        <dsp:cNvPr id="0" name=""/>
        <dsp:cNvSpPr/>
      </dsp:nvSpPr>
      <dsp:spPr>
        <a:xfrm>
          <a:off x="6254674" y="2703611"/>
          <a:ext cx="2771868" cy="1806297"/>
        </a:xfrm>
        <a:prstGeom prst="hexagon">
          <a:avLst>
            <a:gd name="adj" fmla="val 28570"/>
            <a:gd name="vf" fmla="val 11547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INFORMED CONSENT </a:t>
          </a:r>
        </a:p>
      </dsp:txBody>
      <dsp:txXfrm>
        <a:off x="6657683" y="2966233"/>
        <a:ext cx="1965850" cy="1281053"/>
      </dsp:txXfrm>
    </dsp:sp>
    <dsp:sp modelId="{12EAC8A6-D4DB-4524-9BB2-F267C65B10E4}">
      <dsp:nvSpPr>
        <dsp:cNvPr id="0" name=""/>
        <dsp:cNvSpPr/>
      </dsp:nvSpPr>
      <dsp:spPr>
        <a:xfrm>
          <a:off x="4486376" y="3938187"/>
          <a:ext cx="854985" cy="73668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C7F58B-4411-4352-937D-0F55EBC74053}">
      <dsp:nvSpPr>
        <dsp:cNvPr id="0" name=""/>
        <dsp:cNvSpPr/>
      </dsp:nvSpPr>
      <dsp:spPr>
        <a:xfrm>
          <a:off x="4548519" y="3713202"/>
          <a:ext cx="2182464" cy="1606555"/>
        </a:xfrm>
        <a:prstGeom prst="hexagon">
          <a:avLst>
            <a:gd name="adj" fmla="val 28570"/>
            <a:gd name="vf" fmla="val 11547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DEBREIF FORMS</a:t>
          </a:r>
        </a:p>
      </dsp:txBody>
      <dsp:txXfrm>
        <a:off x="4883389" y="3959706"/>
        <a:ext cx="1512724" cy="1113547"/>
      </dsp:txXfrm>
    </dsp:sp>
    <dsp:sp modelId="{1AF16A74-6D7C-4F58-AF37-0E6A87E65400}">
      <dsp:nvSpPr>
        <dsp:cNvPr id="0" name=""/>
        <dsp:cNvSpPr/>
      </dsp:nvSpPr>
      <dsp:spPr>
        <a:xfrm>
          <a:off x="3472201" y="2561535"/>
          <a:ext cx="854985" cy="73668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F8C7FC-C0E2-4774-A1AA-579D0CB55090}">
      <dsp:nvSpPr>
        <dsp:cNvPr id="0" name=""/>
        <dsp:cNvSpPr/>
      </dsp:nvSpPr>
      <dsp:spPr>
        <a:xfrm>
          <a:off x="2430487" y="2703615"/>
          <a:ext cx="2574113" cy="1903928"/>
        </a:xfrm>
        <a:prstGeom prst="hexagon">
          <a:avLst>
            <a:gd name="adj" fmla="val 28570"/>
            <a:gd name="vf" fmla="val 11547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MUSIC/</a:t>
          </a:r>
        </a:p>
        <a:p>
          <a:pPr marL="0" lvl="0" indent="0" algn="ctr" defTabSz="800100">
            <a:lnSpc>
              <a:spcPct val="90000"/>
            </a:lnSpc>
            <a:spcBef>
              <a:spcPct val="0"/>
            </a:spcBef>
            <a:spcAft>
              <a:spcPct val="35000"/>
            </a:spcAft>
            <a:buNone/>
          </a:pPr>
          <a:r>
            <a:rPr lang="en-GB" sz="1800" b="1" kern="1200" dirty="0">
              <a:solidFill>
                <a:schemeClr val="tx1"/>
              </a:solidFill>
            </a:rPr>
            <a:t>EXERCISE/</a:t>
          </a:r>
        </a:p>
        <a:p>
          <a:pPr marL="0" lvl="0" indent="0" algn="ctr" defTabSz="800100">
            <a:lnSpc>
              <a:spcPct val="90000"/>
            </a:lnSpc>
            <a:spcBef>
              <a:spcPct val="0"/>
            </a:spcBef>
            <a:spcAft>
              <a:spcPct val="35000"/>
            </a:spcAft>
            <a:buNone/>
          </a:pPr>
          <a:r>
            <a:rPr lang="en-GB" sz="1600" b="1" kern="1200" dirty="0">
              <a:solidFill>
                <a:schemeClr val="tx1"/>
              </a:solidFill>
            </a:rPr>
            <a:t>REMINISCENCE</a:t>
          </a:r>
        </a:p>
      </dsp:txBody>
      <dsp:txXfrm>
        <a:off x="2826314" y="2996386"/>
        <a:ext cx="1782459" cy="1318386"/>
      </dsp:txXfrm>
    </dsp:sp>
    <dsp:sp modelId="{7AFC544C-CB89-4D9B-AF76-FFC9D15F338F}">
      <dsp:nvSpPr>
        <dsp:cNvPr id="0" name=""/>
        <dsp:cNvSpPr/>
      </dsp:nvSpPr>
      <dsp:spPr>
        <a:xfrm>
          <a:off x="2330913" y="1097262"/>
          <a:ext cx="2646017" cy="1606555"/>
        </a:xfrm>
        <a:prstGeom prst="hexagon">
          <a:avLst>
            <a:gd name="adj" fmla="val 28570"/>
            <a:gd name="vf" fmla="val 11547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FOOD/DIET , SLEEP,MEDICATION CHARTS</a:t>
          </a:r>
        </a:p>
      </dsp:txBody>
      <dsp:txXfrm>
        <a:off x="2704412" y="1324036"/>
        <a:ext cx="1899019" cy="11530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F493E8-695D-4D29-88E6-58D1391D1B43}">
      <dsp:nvSpPr>
        <dsp:cNvPr id="0" name=""/>
        <dsp:cNvSpPr/>
      </dsp:nvSpPr>
      <dsp:spPr>
        <a:xfrm>
          <a:off x="2239439" y="1353075"/>
          <a:ext cx="411985" cy="91440"/>
        </a:xfrm>
        <a:custGeom>
          <a:avLst/>
          <a:gdLst/>
          <a:ahLst/>
          <a:cxnLst/>
          <a:rect l="0" t="0" r="0" b="0"/>
          <a:pathLst>
            <a:path>
              <a:moveTo>
                <a:pt x="0" y="45720"/>
              </a:moveTo>
              <a:lnTo>
                <a:pt x="41198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34368" y="1396217"/>
        <a:ext cx="22129" cy="5154"/>
      </dsp:txXfrm>
    </dsp:sp>
    <dsp:sp modelId="{60490678-21E9-4B34-AD44-66C6AA34E633}">
      <dsp:nvSpPr>
        <dsp:cNvPr id="0" name=""/>
        <dsp:cNvSpPr/>
      </dsp:nvSpPr>
      <dsp:spPr>
        <a:xfrm>
          <a:off x="0" y="726423"/>
          <a:ext cx="2241239" cy="1344743"/>
        </a:xfrm>
        <a:prstGeom prst="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Arial" panose="020B0604020202020204" pitchFamily="34" charset="0"/>
              <a:cs typeface="Arial" panose="020B0604020202020204" pitchFamily="34" charset="0"/>
            </a:rPr>
            <a:t>INFORMATION</a:t>
          </a:r>
          <a:r>
            <a:rPr lang="en-GB" sz="2000" b="1" kern="1200" baseline="0" dirty="0">
              <a:solidFill>
                <a:schemeClr val="tx1"/>
              </a:solidFill>
              <a:latin typeface="Arial" panose="020B0604020202020204" pitchFamily="34" charset="0"/>
              <a:cs typeface="Arial" panose="020B0604020202020204" pitchFamily="34" charset="0"/>
            </a:rPr>
            <a:t> SHEET</a:t>
          </a:r>
          <a:endParaRPr lang="en-GB" sz="2000" b="1" kern="1200" dirty="0">
            <a:solidFill>
              <a:schemeClr val="tx1"/>
            </a:solidFill>
            <a:latin typeface="Arial" panose="020B0604020202020204" pitchFamily="34" charset="0"/>
            <a:cs typeface="Arial" panose="020B0604020202020204" pitchFamily="34" charset="0"/>
          </a:endParaRPr>
        </a:p>
      </dsp:txBody>
      <dsp:txXfrm>
        <a:off x="0" y="726423"/>
        <a:ext cx="2241239" cy="1344743"/>
      </dsp:txXfrm>
    </dsp:sp>
    <dsp:sp modelId="{D429FF79-9E80-415E-9FBE-42A39A87E4BC}">
      <dsp:nvSpPr>
        <dsp:cNvPr id="0" name=""/>
        <dsp:cNvSpPr/>
      </dsp:nvSpPr>
      <dsp:spPr>
        <a:xfrm>
          <a:off x="4923265" y="1297981"/>
          <a:ext cx="591254" cy="91440"/>
        </a:xfrm>
        <a:custGeom>
          <a:avLst/>
          <a:gdLst/>
          <a:ahLst/>
          <a:cxnLst/>
          <a:rect l="0" t="0" r="0" b="0"/>
          <a:pathLst>
            <a:path>
              <a:moveTo>
                <a:pt x="0" y="100814"/>
              </a:moveTo>
              <a:lnTo>
                <a:pt x="312727" y="100814"/>
              </a:lnTo>
              <a:lnTo>
                <a:pt x="312727" y="45720"/>
              </a:lnTo>
              <a:lnTo>
                <a:pt x="59125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03285" y="1341123"/>
        <a:ext cx="31214" cy="5154"/>
      </dsp:txXfrm>
    </dsp:sp>
    <dsp:sp modelId="{A61A8A4F-683A-49D0-9DD5-86AA7098A6EC}">
      <dsp:nvSpPr>
        <dsp:cNvPr id="0" name=""/>
        <dsp:cNvSpPr/>
      </dsp:nvSpPr>
      <dsp:spPr>
        <a:xfrm>
          <a:off x="2683825" y="726423"/>
          <a:ext cx="2241239" cy="1344743"/>
        </a:xfrm>
        <a:prstGeom prst="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tx1"/>
              </a:solidFill>
              <a:latin typeface="Arial" panose="020B0604020202020204" pitchFamily="34" charset="0"/>
              <a:cs typeface="Arial" panose="020B0604020202020204" pitchFamily="34" charset="0"/>
            </a:rPr>
            <a:t>CONSENT FORMS COMPLETED</a:t>
          </a:r>
        </a:p>
      </dsp:txBody>
      <dsp:txXfrm>
        <a:off x="2683825" y="726423"/>
        <a:ext cx="2241239" cy="1344743"/>
      </dsp:txXfrm>
    </dsp:sp>
    <dsp:sp modelId="{FF96BD41-083D-46B7-BDD2-A2906E090E35}">
      <dsp:nvSpPr>
        <dsp:cNvPr id="0" name=""/>
        <dsp:cNvSpPr/>
      </dsp:nvSpPr>
      <dsp:spPr>
        <a:xfrm>
          <a:off x="7786359" y="1297981"/>
          <a:ext cx="453507" cy="91440"/>
        </a:xfrm>
        <a:custGeom>
          <a:avLst/>
          <a:gdLst/>
          <a:ahLst/>
          <a:cxnLst/>
          <a:rect l="0" t="0" r="0" b="0"/>
          <a:pathLst>
            <a:path>
              <a:moveTo>
                <a:pt x="0" y="45720"/>
              </a:moveTo>
              <a:lnTo>
                <a:pt x="243853" y="45720"/>
              </a:lnTo>
              <a:lnTo>
                <a:pt x="243853" y="70812"/>
              </a:lnTo>
              <a:lnTo>
                <a:pt x="453507" y="7081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00994" y="1341123"/>
        <a:ext cx="24237" cy="5154"/>
      </dsp:txXfrm>
    </dsp:sp>
    <dsp:sp modelId="{74A46945-BAA2-40F9-9ADF-0D497CAF6239}">
      <dsp:nvSpPr>
        <dsp:cNvPr id="0" name=""/>
        <dsp:cNvSpPr/>
      </dsp:nvSpPr>
      <dsp:spPr>
        <a:xfrm>
          <a:off x="5546919" y="671329"/>
          <a:ext cx="2241239" cy="1344743"/>
        </a:xfrm>
        <a:prstGeom prst="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tx1"/>
              </a:solidFill>
              <a:latin typeface="Arial" panose="020B0604020202020204" pitchFamily="34" charset="0"/>
              <a:cs typeface="Arial" panose="020B0604020202020204" pitchFamily="34" charset="0"/>
            </a:rPr>
            <a:t>36 PARTICIPANTS RECRUITED</a:t>
          </a:r>
        </a:p>
      </dsp:txBody>
      <dsp:txXfrm>
        <a:off x="5546919" y="671329"/>
        <a:ext cx="2241239" cy="1344743"/>
      </dsp:txXfrm>
    </dsp:sp>
    <dsp:sp modelId="{C4BC493B-073A-440A-B9D2-64BF21410E6D}">
      <dsp:nvSpPr>
        <dsp:cNvPr id="0" name=""/>
        <dsp:cNvSpPr/>
      </dsp:nvSpPr>
      <dsp:spPr>
        <a:xfrm>
          <a:off x="1154089" y="2039365"/>
          <a:ext cx="8238798" cy="459792"/>
        </a:xfrm>
        <a:custGeom>
          <a:avLst/>
          <a:gdLst/>
          <a:ahLst/>
          <a:cxnLst/>
          <a:rect l="0" t="0" r="0" b="0"/>
          <a:pathLst>
            <a:path>
              <a:moveTo>
                <a:pt x="8238798" y="0"/>
              </a:moveTo>
              <a:lnTo>
                <a:pt x="8238798" y="246996"/>
              </a:lnTo>
              <a:lnTo>
                <a:pt x="0" y="246996"/>
              </a:lnTo>
              <a:lnTo>
                <a:pt x="0" y="45979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67154" y="2266684"/>
        <a:ext cx="412668" cy="5154"/>
      </dsp:txXfrm>
    </dsp:sp>
    <dsp:sp modelId="{19C67090-3490-423B-A56A-DFEDBF62C37B}">
      <dsp:nvSpPr>
        <dsp:cNvPr id="0" name=""/>
        <dsp:cNvSpPr/>
      </dsp:nvSpPr>
      <dsp:spPr>
        <a:xfrm>
          <a:off x="8272267" y="696421"/>
          <a:ext cx="2241239" cy="1344743"/>
        </a:xfrm>
        <a:prstGeom prst="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tx1"/>
              </a:solidFill>
            </a:rPr>
            <a:t>Activities taken</a:t>
          </a:r>
        </a:p>
      </dsp:txBody>
      <dsp:txXfrm>
        <a:off x="8272267" y="696421"/>
        <a:ext cx="2241239" cy="1344743"/>
      </dsp:txXfrm>
    </dsp:sp>
    <dsp:sp modelId="{3A7819BB-D409-4980-A96A-EE29B3A3ED64}">
      <dsp:nvSpPr>
        <dsp:cNvPr id="0" name=""/>
        <dsp:cNvSpPr/>
      </dsp:nvSpPr>
      <dsp:spPr>
        <a:xfrm>
          <a:off x="2272909" y="3158210"/>
          <a:ext cx="453507" cy="91440"/>
        </a:xfrm>
        <a:custGeom>
          <a:avLst/>
          <a:gdLst/>
          <a:ahLst/>
          <a:cxnLst/>
          <a:rect l="0" t="0" r="0" b="0"/>
          <a:pathLst>
            <a:path>
              <a:moveTo>
                <a:pt x="0" y="45720"/>
              </a:moveTo>
              <a:lnTo>
                <a:pt x="243853" y="45720"/>
              </a:lnTo>
              <a:lnTo>
                <a:pt x="243853" y="70812"/>
              </a:lnTo>
              <a:lnTo>
                <a:pt x="453507" y="7081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87544" y="3201352"/>
        <a:ext cx="24237" cy="5154"/>
      </dsp:txXfrm>
    </dsp:sp>
    <dsp:sp modelId="{265E349E-C1AC-40D5-9248-342A98E06469}">
      <dsp:nvSpPr>
        <dsp:cNvPr id="0" name=""/>
        <dsp:cNvSpPr/>
      </dsp:nvSpPr>
      <dsp:spPr>
        <a:xfrm>
          <a:off x="33469" y="2531558"/>
          <a:ext cx="2241239" cy="1344743"/>
        </a:xfrm>
        <a:prstGeom prst="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tx1"/>
              </a:solidFill>
            </a:rPr>
            <a:t>Diet/FLUID, SLEEP, MEDICATION MONITORING</a:t>
          </a:r>
          <a:endParaRPr lang="en-GB" sz="1900" b="1" kern="1200" dirty="0">
            <a:solidFill>
              <a:schemeClr val="tx1"/>
            </a:solidFill>
            <a:latin typeface="Arial" panose="020B0604020202020204" pitchFamily="34" charset="0"/>
            <a:cs typeface="Arial" panose="020B0604020202020204" pitchFamily="34" charset="0"/>
          </a:endParaRPr>
        </a:p>
      </dsp:txBody>
      <dsp:txXfrm>
        <a:off x="33469" y="2531558"/>
        <a:ext cx="2241239" cy="1344743"/>
      </dsp:txXfrm>
    </dsp:sp>
    <dsp:sp modelId="{09889757-41FE-48B1-90D9-6DA8BBF8B1BD}">
      <dsp:nvSpPr>
        <dsp:cNvPr id="0" name=""/>
        <dsp:cNvSpPr/>
      </dsp:nvSpPr>
      <dsp:spPr>
        <a:xfrm>
          <a:off x="4998257" y="3183303"/>
          <a:ext cx="484885" cy="91440"/>
        </a:xfrm>
        <a:custGeom>
          <a:avLst/>
          <a:gdLst/>
          <a:ahLst/>
          <a:cxnLst/>
          <a:rect l="0" t="0" r="0" b="0"/>
          <a:pathLst>
            <a:path>
              <a:moveTo>
                <a:pt x="0" y="45720"/>
              </a:moveTo>
              <a:lnTo>
                <a:pt x="48488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27812" y="3226445"/>
        <a:ext cx="25774" cy="5154"/>
      </dsp:txXfrm>
    </dsp:sp>
    <dsp:sp modelId="{70EFF15D-E93A-4551-A7A2-8D2800FE467C}">
      <dsp:nvSpPr>
        <dsp:cNvPr id="0" name=""/>
        <dsp:cNvSpPr/>
      </dsp:nvSpPr>
      <dsp:spPr>
        <a:xfrm>
          <a:off x="2758817" y="2556651"/>
          <a:ext cx="2241239" cy="1344743"/>
        </a:xfrm>
        <a:prstGeom prst="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Arial" panose="020B0604020202020204" pitchFamily="34" charset="0"/>
              <a:cs typeface="Arial" panose="020B0604020202020204" pitchFamily="34" charset="0"/>
            </a:rPr>
            <a:t>INFORMATION GATHERED OVER 14 DAYS</a:t>
          </a:r>
        </a:p>
      </dsp:txBody>
      <dsp:txXfrm>
        <a:off x="2758817" y="2556651"/>
        <a:ext cx="2241239" cy="1344743"/>
      </dsp:txXfrm>
    </dsp:sp>
    <dsp:sp modelId="{5A77E56F-7F36-4B93-B4A2-AAD219E43824}">
      <dsp:nvSpPr>
        <dsp:cNvPr id="0" name=""/>
        <dsp:cNvSpPr/>
      </dsp:nvSpPr>
      <dsp:spPr>
        <a:xfrm>
          <a:off x="5515542" y="2556651"/>
          <a:ext cx="2241239" cy="1344743"/>
        </a:xfrm>
        <a:prstGeom prst="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err="1">
              <a:solidFill>
                <a:schemeClr val="tx1"/>
              </a:solidFill>
              <a:latin typeface="Arial" panose="020B0604020202020204" pitchFamily="34" charset="0"/>
              <a:cs typeface="Arial" panose="020B0604020202020204" pitchFamily="34" charset="0"/>
            </a:rPr>
            <a:t>Mcnemar</a:t>
          </a:r>
          <a:r>
            <a:rPr lang="en-GB" sz="2400" b="1" kern="1200" dirty="0">
              <a:solidFill>
                <a:schemeClr val="tx1"/>
              </a:solidFill>
              <a:latin typeface="Arial" panose="020B0604020202020204" pitchFamily="34" charset="0"/>
              <a:cs typeface="Arial" panose="020B0604020202020204" pitchFamily="34" charset="0"/>
            </a:rPr>
            <a:t> tests run using SPSS</a:t>
          </a:r>
        </a:p>
      </dsp:txBody>
      <dsp:txXfrm>
        <a:off x="5515542" y="2556651"/>
        <a:ext cx="2241239" cy="1344743"/>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5/18/2020</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8885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5/18/2020</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4106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5/18/2020</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1856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5/18/2020</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3234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5/18/2020</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9877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5/18/2020</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8592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5/18/2020</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0678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5/18/2020</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4684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5/18/2020</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945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5/18/2020</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7880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5/18/2020</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9722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5/18/2020</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495480428"/>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37" r:id="rId6"/>
    <p:sldLayoutId id="2147483733" r:id="rId7"/>
    <p:sldLayoutId id="2147483734" r:id="rId8"/>
    <p:sldLayoutId id="2147483735" r:id="rId9"/>
    <p:sldLayoutId id="2147483736" r:id="rId10"/>
    <p:sldLayoutId id="21474837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image" Target="../media/image9.png"/><Relationship Id="rId1" Type="http://schemas.openxmlformats.org/officeDocument/2006/relationships/slideLayout" Target="../slideLayouts/slideLayout6.xml"/><Relationship Id="rId4" Type="http://schemas.openxmlformats.org/officeDocument/2006/relationships/chart" Target="../charts/char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67C9F03-AB91-4052-9D41-7FD527D408B7}"/>
              </a:ext>
            </a:extLst>
          </p:cNvPr>
          <p:cNvPicPr>
            <a:picLocks noChangeAspect="1"/>
          </p:cNvPicPr>
          <p:nvPr/>
        </p:nvPicPr>
        <p:blipFill rotWithShape="1">
          <a:blip r:embed="rId2"/>
          <a:srcRect t="6250"/>
          <a:stretch/>
        </p:blipFill>
        <p:spPr>
          <a:xfrm>
            <a:off x="-138616" y="175944"/>
            <a:ext cx="12192002" cy="6857990"/>
          </a:xfrm>
          <a:prstGeom prst="rect">
            <a:avLst/>
          </a:prstGeom>
        </p:spPr>
      </p:pic>
      <p:sp>
        <p:nvSpPr>
          <p:cNvPr id="11" name="Rectangle 10">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alpha val="30000"/>
                </a:schemeClr>
              </a:gs>
              <a:gs pos="30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0B8BA8-FE44-4ACC-949F-B35FE388066D}"/>
              </a:ext>
            </a:extLst>
          </p:cNvPr>
          <p:cNvSpPr>
            <a:spLocks noGrp="1"/>
          </p:cNvSpPr>
          <p:nvPr>
            <p:ph type="ctrTitle"/>
          </p:nvPr>
        </p:nvSpPr>
        <p:spPr>
          <a:xfrm>
            <a:off x="4717279" y="363894"/>
            <a:ext cx="7154681" cy="3604602"/>
          </a:xfrm>
        </p:spPr>
        <p:txBody>
          <a:bodyPr anchor="b">
            <a:normAutofit fontScale="90000"/>
          </a:bodyPr>
          <a:lstStyle/>
          <a:p>
            <a:pPr algn="l"/>
            <a:r>
              <a:rPr lang="en-GB" b="1" dirty="0">
                <a:solidFill>
                  <a:srgbClr val="FFFF00"/>
                </a:solidFill>
              </a:rPr>
              <a:t>The effect of activities on the quality of life with individuals with dementia.</a:t>
            </a:r>
            <a:br>
              <a:rPr lang="en-GB" dirty="0"/>
            </a:br>
            <a:endParaRPr lang="en-GB" sz="5400" dirty="0"/>
          </a:p>
        </p:txBody>
      </p:sp>
      <p:sp>
        <p:nvSpPr>
          <p:cNvPr id="3" name="Subtitle 2">
            <a:extLst>
              <a:ext uri="{FF2B5EF4-FFF2-40B4-BE49-F238E27FC236}">
                <a16:creationId xmlns:a16="http://schemas.microsoft.com/office/drawing/2014/main" id="{6FE9BAF1-FC11-4368-8EB8-1E3A48B2A31A}"/>
              </a:ext>
            </a:extLst>
          </p:cNvPr>
          <p:cNvSpPr>
            <a:spLocks noGrp="1"/>
          </p:cNvSpPr>
          <p:nvPr>
            <p:ph type="subTitle" idx="1"/>
          </p:nvPr>
        </p:nvSpPr>
        <p:spPr>
          <a:xfrm>
            <a:off x="7848600" y="3968496"/>
            <a:ext cx="4023360" cy="1208141"/>
          </a:xfrm>
        </p:spPr>
        <p:txBody>
          <a:bodyPr>
            <a:normAutofit/>
          </a:bodyPr>
          <a:lstStyle/>
          <a:p>
            <a:pPr algn="l"/>
            <a:r>
              <a:rPr lang="en-GB" dirty="0"/>
              <a:t>By Lyndsey Ferrier</a:t>
            </a:r>
          </a:p>
          <a:p>
            <a:pPr algn="l"/>
            <a:r>
              <a:rPr lang="en-GB" sz="1200" dirty="0"/>
              <a:t>ID 1706479</a:t>
            </a:r>
          </a:p>
        </p:txBody>
      </p:sp>
    </p:spTree>
    <p:extLst>
      <p:ext uri="{BB962C8B-B14F-4D97-AF65-F5344CB8AC3E}">
        <p14:creationId xmlns:p14="http://schemas.microsoft.com/office/powerpoint/2010/main" val="207325695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E2AEB-1CEE-4E94-A501-1DEC89466BDB}"/>
              </a:ext>
            </a:extLst>
          </p:cNvPr>
          <p:cNvSpPr>
            <a:spLocks noGrp="1"/>
          </p:cNvSpPr>
          <p:nvPr>
            <p:ph type="title"/>
          </p:nvPr>
        </p:nvSpPr>
        <p:spPr>
          <a:xfrm>
            <a:off x="838200" y="365125"/>
            <a:ext cx="6695114" cy="1325563"/>
          </a:xfrm>
          <a:solidFill>
            <a:srgbClr val="FFFF00"/>
          </a:solidFill>
        </p:spPr>
        <p:txBody>
          <a:bodyPr>
            <a:normAutofit/>
          </a:bodyPr>
          <a:lstStyle/>
          <a:p>
            <a:r>
              <a:rPr lang="en-GB" sz="5400" b="1" dirty="0">
                <a:latin typeface="Algerian" panose="04020705040A02060702" pitchFamily="82" charset="0"/>
              </a:rPr>
              <a:t>INTRODUCTION</a:t>
            </a:r>
          </a:p>
        </p:txBody>
      </p:sp>
      <p:sp>
        <p:nvSpPr>
          <p:cNvPr id="3" name="Content Placeholder 2">
            <a:extLst>
              <a:ext uri="{FF2B5EF4-FFF2-40B4-BE49-F238E27FC236}">
                <a16:creationId xmlns:a16="http://schemas.microsoft.com/office/drawing/2014/main" id="{ECDE66F5-E9BC-4F7D-926E-FE2EA3D8DEDB}"/>
              </a:ext>
            </a:extLst>
          </p:cNvPr>
          <p:cNvSpPr>
            <a:spLocks noGrp="1"/>
          </p:cNvSpPr>
          <p:nvPr>
            <p:ph idx="1"/>
          </p:nvPr>
        </p:nvSpPr>
        <p:spPr>
          <a:xfrm>
            <a:off x="838200" y="1782966"/>
            <a:ext cx="7349455" cy="3994679"/>
          </a:xfrm>
        </p:spPr>
        <p:txBody>
          <a:bodyPr>
            <a:normAutofit fontScale="85000" lnSpcReduction="20000"/>
          </a:bodyPr>
          <a:lstStyle/>
          <a:p>
            <a:r>
              <a:rPr lang="en-GB" sz="2300" b="1" dirty="0">
                <a:solidFill>
                  <a:srgbClr val="7030A0"/>
                </a:solidFill>
                <a:latin typeface="Arial" panose="020B0604020202020204" pitchFamily="34" charset="0"/>
                <a:cs typeface="Arial" panose="020B0604020202020204" pitchFamily="34" charset="0"/>
              </a:rPr>
              <a:t>The aim of this research was to understand the effect of activities on aspects of quality of life within a care home. </a:t>
            </a:r>
          </a:p>
          <a:p>
            <a:r>
              <a:rPr lang="en-GB" sz="2300" b="1" dirty="0">
                <a:solidFill>
                  <a:srgbClr val="7030A0"/>
                </a:solidFill>
                <a:latin typeface="Arial" panose="020B0604020202020204" pitchFamily="34" charset="0"/>
                <a:cs typeface="Arial" panose="020B0604020202020204" pitchFamily="34" charset="0"/>
              </a:rPr>
              <a:t>In particular, the researcher wanted to find out whether activities made a difference to the quality of life of individuals with a diagnosis of early, mild and end stage Dementia. </a:t>
            </a:r>
          </a:p>
          <a:p>
            <a:r>
              <a:rPr lang="en-GB" sz="2300" b="1" dirty="0">
                <a:solidFill>
                  <a:srgbClr val="7030A0"/>
                </a:solidFill>
                <a:latin typeface="Arial" panose="020B0604020202020204" pitchFamily="34" charset="0"/>
                <a:cs typeface="Arial" panose="020B0604020202020204" pitchFamily="34" charset="0"/>
              </a:rPr>
              <a:t>It has been predicted that activities will improve the quality of life with individuals with a diagnosis of early, mild or end stage of dementia</a:t>
            </a:r>
          </a:p>
          <a:p>
            <a:r>
              <a:rPr lang="en-GB" sz="2300" b="1" dirty="0">
                <a:solidFill>
                  <a:srgbClr val="7030A0"/>
                </a:solidFill>
                <a:latin typeface="Arial" panose="020B0604020202020204" pitchFamily="34" charset="0"/>
                <a:cs typeface="Arial" panose="020B0604020202020204" pitchFamily="34" charset="0"/>
              </a:rPr>
              <a:t>Over 35.6 million worldwide being diagnosed with dementia in 2010, and figures expected to almost double every two decades (WHO,2012). </a:t>
            </a:r>
          </a:p>
          <a:p>
            <a:r>
              <a:rPr lang="en-GB" sz="2300" b="1" dirty="0">
                <a:solidFill>
                  <a:srgbClr val="7030A0"/>
                </a:solidFill>
                <a:latin typeface="Arial" panose="020B0604020202020204" pitchFamily="34" charset="0"/>
                <a:cs typeface="Arial" panose="020B0604020202020204" pitchFamily="34" charset="0"/>
              </a:rPr>
              <a:t>The cost to the NHS is over 26-billion-pounds per year in the UK, for supporting those with dementia, (NHS, 2018). </a:t>
            </a:r>
          </a:p>
          <a:p>
            <a:endParaRPr lang="en-GB" sz="2600" b="1" dirty="0">
              <a:solidFill>
                <a:srgbClr val="7030A0"/>
              </a:solidFill>
            </a:endParaRPr>
          </a:p>
          <a:p>
            <a:endParaRPr lang="en-GB" dirty="0"/>
          </a:p>
        </p:txBody>
      </p:sp>
      <p:pic>
        <p:nvPicPr>
          <p:cNvPr id="9" name="Picture 8">
            <a:extLst>
              <a:ext uri="{FF2B5EF4-FFF2-40B4-BE49-F238E27FC236}">
                <a16:creationId xmlns:a16="http://schemas.microsoft.com/office/drawing/2014/main" id="{BD522323-3670-45D2-865C-E68C7650F5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87655" y="365124"/>
            <a:ext cx="3791824" cy="5834339"/>
          </a:xfrm>
          <a:prstGeom prst="rect">
            <a:avLst/>
          </a:prstGeom>
        </p:spPr>
      </p:pic>
    </p:spTree>
    <p:extLst>
      <p:ext uri="{BB962C8B-B14F-4D97-AF65-F5344CB8AC3E}">
        <p14:creationId xmlns:p14="http://schemas.microsoft.com/office/powerpoint/2010/main" val="373708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BA606-EAE4-4459-8A7C-24295C2DF0FE}"/>
              </a:ext>
            </a:extLst>
          </p:cNvPr>
          <p:cNvSpPr>
            <a:spLocks noGrp="1"/>
          </p:cNvSpPr>
          <p:nvPr>
            <p:ph type="title"/>
          </p:nvPr>
        </p:nvSpPr>
        <p:spPr>
          <a:solidFill>
            <a:srgbClr val="FFFF00"/>
          </a:solidFill>
        </p:spPr>
        <p:txBody>
          <a:bodyPr/>
          <a:lstStyle/>
          <a:p>
            <a:r>
              <a:rPr lang="en-GB" dirty="0"/>
              <a:t>WHAT IS DEMENTIA</a:t>
            </a:r>
          </a:p>
        </p:txBody>
      </p:sp>
      <p:sp>
        <p:nvSpPr>
          <p:cNvPr id="3" name="Content Placeholder 2">
            <a:extLst>
              <a:ext uri="{FF2B5EF4-FFF2-40B4-BE49-F238E27FC236}">
                <a16:creationId xmlns:a16="http://schemas.microsoft.com/office/drawing/2014/main" id="{0B9E4414-701D-4490-9B4B-AFCB1A0A9D98}"/>
              </a:ext>
            </a:extLst>
          </p:cNvPr>
          <p:cNvSpPr>
            <a:spLocks noGrp="1"/>
          </p:cNvSpPr>
          <p:nvPr>
            <p:ph idx="1"/>
          </p:nvPr>
        </p:nvSpPr>
        <p:spPr>
          <a:xfrm>
            <a:off x="838201" y="1690688"/>
            <a:ext cx="5394820" cy="5012116"/>
          </a:xfrm>
        </p:spPr>
        <p:txBody>
          <a:bodyPr>
            <a:normAutofit fontScale="92500" lnSpcReduction="20000"/>
          </a:bodyPr>
          <a:lstStyle/>
          <a:p>
            <a:pPr marL="0" indent="0">
              <a:buNone/>
            </a:pPr>
            <a:r>
              <a:rPr lang="en-GB" dirty="0"/>
              <a:t>Dementia’ itself is a term used to label a disease that affects the brain, and the way in which the brain functions. </a:t>
            </a:r>
          </a:p>
          <a:p>
            <a:pPr marL="0" indent="0">
              <a:buNone/>
            </a:pPr>
            <a:r>
              <a:rPr lang="en-GB" dirty="0"/>
              <a:t>Dementia is not a diagnosis in itself, but a term used to describe a ill health that damages the brain caused by a particular disease or disorder, </a:t>
            </a:r>
            <a:r>
              <a:rPr lang="en-GB" sz="1300" dirty="0"/>
              <a:t>(NHS, 2020). </a:t>
            </a:r>
          </a:p>
          <a:p>
            <a:pPr marL="0" indent="0">
              <a:buNone/>
            </a:pPr>
            <a:r>
              <a:rPr lang="en-GB" dirty="0"/>
              <a:t>When an individual has a diagnosis of dementia, brain functions become affected and areas of the brain start to die, and as the dementia progresses then these functions become less active, </a:t>
            </a:r>
            <a:r>
              <a:rPr lang="en-GB" sz="1300" dirty="0"/>
              <a:t>(WHO, 2012). </a:t>
            </a:r>
          </a:p>
        </p:txBody>
      </p:sp>
      <p:pic>
        <p:nvPicPr>
          <p:cNvPr id="5" name="Picture 4">
            <a:extLst>
              <a:ext uri="{FF2B5EF4-FFF2-40B4-BE49-F238E27FC236}">
                <a16:creationId xmlns:a16="http://schemas.microsoft.com/office/drawing/2014/main" id="{0AE24E81-8A0F-4B0F-BEAC-58B3186932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3687" y="0"/>
            <a:ext cx="5511567" cy="6316910"/>
          </a:xfrm>
          <a:prstGeom prst="rect">
            <a:avLst/>
          </a:prstGeom>
        </p:spPr>
      </p:pic>
    </p:spTree>
    <p:extLst>
      <p:ext uri="{BB962C8B-B14F-4D97-AF65-F5344CB8AC3E}">
        <p14:creationId xmlns:p14="http://schemas.microsoft.com/office/powerpoint/2010/main" val="2175944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85799-0931-4640-B827-EE4FC4733139}"/>
              </a:ext>
            </a:extLst>
          </p:cNvPr>
          <p:cNvSpPr>
            <a:spLocks noGrp="1"/>
          </p:cNvSpPr>
          <p:nvPr>
            <p:ph type="title"/>
          </p:nvPr>
        </p:nvSpPr>
        <p:spPr>
          <a:xfrm>
            <a:off x="838200" y="365125"/>
            <a:ext cx="6242108" cy="1325563"/>
          </a:xfrm>
          <a:solidFill>
            <a:srgbClr val="FFFF00"/>
          </a:solidFill>
        </p:spPr>
        <p:txBody>
          <a:bodyPr/>
          <a:lstStyle/>
          <a:p>
            <a:r>
              <a:rPr lang="en-GB" b="1" dirty="0">
                <a:latin typeface="Algerian" panose="04020705040A02060702" pitchFamily="82" charset="0"/>
              </a:rPr>
              <a:t>CURRENT TREATMENT </a:t>
            </a:r>
          </a:p>
        </p:txBody>
      </p:sp>
      <p:sp>
        <p:nvSpPr>
          <p:cNvPr id="3" name="Content Placeholder 2">
            <a:extLst>
              <a:ext uri="{FF2B5EF4-FFF2-40B4-BE49-F238E27FC236}">
                <a16:creationId xmlns:a16="http://schemas.microsoft.com/office/drawing/2014/main" id="{0A345532-2846-403E-B8E6-7723967A3735}"/>
              </a:ext>
            </a:extLst>
          </p:cNvPr>
          <p:cNvSpPr>
            <a:spLocks noGrp="1"/>
          </p:cNvSpPr>
          <p:nvPr>
            <p:ph idx="1"/>
          </p:nvPr>
        </p:nvSpPr>
        <p:spPr>
          <a:xfrm>
            <a:off x="838200" y="1291904"/>
            <a:ext cx="6367943" cy="5259897"/>
          </a:xfrm>
        </p:spPr>
        <p:txBody>
          <a:bodyPr>
            <a:normAutofit/>
          </a:bodyPr>
          <a:lstStyle/>
          <a:p>
            <a:endParaRPr lang="en-GB" dirty="0"/>
          </a:p>
          <a:p>
            <a:r>
              <a:rPr lang="en-GB" b="1" dirty="0">
                <a:solidFill>
                  <a:srgbClr val="7030A0"/>
                </a:solidFill>
              </a:rPr>
              <a:t>44% of residents in a care homes display some level of agitation, which often resulted in medication being given as a means of restraint. </a:t>
            </a:r>
            <a:r>
              <a:rPr lang="en-GB" sz="1200" b="1" dirty="0">
                <a:solidFill>
                  <a:srgbClr val="7030A0"/>
                </a:solidFill>
              </a:rPr>
              <a:t>(</a:t>
            </a:r>
            <a:r>
              <a:rPr lang="en-GB" sz="1200" b="1" dirty="0" err="1">
                <a:solidFill>
                  <a:srgbClr val="7030A0"/>
                </a:solidFill>
              </a:rPr>
              <a:t>Kolanowski</a:t>
            </a:r>
            <a:r>
              <a:rPr lang="en-GB" sz="1200" b="1" dirty="0">
                <a:solidFill>
                  <a:srgbClr val="7030A0"/>
                </a:solidFill>
              </a:rPr>
              <a:t> &amp; Garr,1999).</a:t>
            </a:r>
          </a:p>
          <a:p>
            <a:r>
              <a:rPr lang="en-GB" b="1" dirty="0">
                <a:solidFill>
                  <a:srgbClr val="7030A0"/>
                </a:solidFill>
              </a:rPr>
              <a:t>Residents are often treated with medication to try and reduce the psychological and behavioural challenges they display. </a:t>
            </a:r>
          </a:p>
        </p:txBody>
      </p:sp>
      <p:pic>
        <p:nvPicPr>
          <p:cNvPr id="5" name="Picture 4">
            <a:extLst>
              <a:ext uri="{FF2B5EF4-FFF2-40B4-BE49-F238E27FC236}">
                <a16:creationId xmlns:a16="http://schemas.microsoft.com/office/drawing/2014/main" id="{2AABC20D-E14D-4206-880E-B48BB2D349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0308" y="152905"/>
            <a:ext cx="4890781" cy="5761333"/>
          </a:xfrm>
          <a:prstGeom prst="rect">
            <a:avLst/>
          </a:prstGeom>
        </p:spPr>
      </p:pic>
    </p:spTree>
    <p:extLst>
      <p:ext uri="{BB962C8B-B14F-4D97-AF65-F5344CB8AC3E}">
        <p14:creationId xmlns:p14="http://schemas.microsoft.com/office/powerpoint/2010/main" val="1190434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9DC0B-1E2D-458C-9EB7-B7CCEA3B0050}"/>
              </a:ext>
            </a:extLst>
          </p:cNvPr>
          <p:cNvSpPr>
            <a:spLocks noGrp="1"/>
          </p:cNvSpPr>
          <p:nvPr>
            <p:ph type="title"/>
          </p:nvPr>
        </p:nvSpPr>
        <p:spPr>
          <a:xfrm>
            <a:off x="838200" y="365125"/>
            <a:ext cx="4656589" cy="1325563"/>
          </a:xfrm>
          <a:solidFill>
            <a:srgbClr val="FFFF00"/>
          </a:solidFill>
        </p:spPr>
        <p:txBody>
          <a:bodyPr>
            <a:normAutofit/>
          </a:bodyPr>
          <a:lstStyle/>
          <a:p>
            <a:r>
              <a:rPr lang="en-GB" sz="5400" b="1" dirty="0">
                <a:latin typeface="Algerian" panose="04020705040A02060702" pitchFamily="82" charset="0"/>
              </a:rPr>
              <a:t>CHALLENGES</a:t>
            </a:r>
          </a:p>
        </p:txBody>
      </p:sp>
      <p:sp>
        <p:nvSpPr>
          <p:cNvPr id="3" name="Content Placeholder 2">
            <a:extLst>
              <a:ext uri="{FF2B5EF4-FFF2-40B4-BE49-F238E27FC236}">
                <a16:creationId xmlns:a16="http://schemas.microsoft.com/office/drawing/2014/main" id="{EAF5811B-F1EF-45A5-992B-75A3795E8255}"/>
              </a:ext>
            </a:extLst>
          </p:cNvPr>
          <p:cNvSpPr>
            <a:spLocks noGrp="1"/>
          </p:cNvSpPr>
          <p:nvPr>
            <p:ph idx="1"/>
          </p:nvPr>
        </p:nvSpPr>
        <p:spPr>
          <a:xfrm>
            <a:off x="838200" y="1825625"/>
            <a:ext cx="6275664" cy="3859742"/>
          </a:xfrm>
        </p:spPr>
        <p:txBody>
          <a:bodyPr>
            <a:normAutofit fontScale="92500" lnSpcReduction="20000"/>
          </a:bodyPr>
          <a:lstStyle/>
          <a:p>
            <a:r>
              <a:rPr lang="en-GB" b="1" dirty="0">
                <a:solidFill>
                  <a:srgbClr val="7030A0"/>
                </a:solidFill>
              </a:rPr>
              <a:t>Concerns that have been raised amongst care givers and health professional regarding individuals with dementia are the eating ability and dietary intake, (Mahoney et al.,2000).</a:t>
            </a:r>
          </a:p>
          <a:p>
            <a:r>
              <a:rPr lang="en-GB" b="1" dirty="0">
                <a:solidFill>
                  <a:srgbClr val="7030A0"/>
                </a:solidFill>
              </a:rPr>
              <a:t>According to Schmid et al, (2003) when an individual with dementia experiences weight loss, many negative effects contribute to the deterioration of the individual, a decrease in mobility, muscle mass and quality of life. </a:t>
            </a:r>
          </a:p>
          <a:p>
            <a:endParaRPr lang="en-GB" dirty="0"/>
          </a:p>
        </p:txBody>
      </p:sp>
      <p:pic>
        <p:nvPicPr>
          <p:cNvPr id="5" name="Picture 4">
            <a:extLst>
              <a:ext uri="{FF2B5EF4-FFF2-40B4-BE49-F238E27FC236}">
                <a16:creationId xmlns:a16="http://schemas.microsoft.com/office/drawing/2014/main" id="{538BA2E7-EA13-47B2-B2E1-051376DF3E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15200" y="-23813"/>
            <a:ext cx="4038600" cy="5709179"/>
          </a:xfrm>
          <a:prstGeom prst="rect">
            <a:avLst/>
          </a:prstGeom>
        </p:spPr>
      </p:pic>
    </p:spTree>
    <p:extLst>
      <p:ext uri="{BB962C8B-B14F-4D97-AF65-F5344CB8AC3E}">
        <p14:creationId xmlns:p14="http://schemas.microsoft.com/office/powerpoint/2010/main" val="3282347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FEDCF-52D7-49AA-A1F8-0CE8CB06F2FB}"/>
              </a:ext>
            </a:extLst>
          </p:cNvPr>
          <p:cNvSpPr>
            <a:spLocks noGrp="1"/>
          </p:cNvSpPr>
          <p:nvPr>
            <p:ph type="title"/>
          </p:nvPr>
        </p:nvSpPr>
        <p:spPr>
          <a:xfrm>
            <a:off x="838200" y="365125"/>
            <a:ext cx="6116273" cy="876445"/>
          </a:xfrm>
          <a:solidFill>
            <a:srgbClr val="FFFF00"/>
          </a:solidFill>
        </p:spPr>
        <p:txBody>
          <a:bodyPr/>
          <a:lstStyle/>
          <a:p>
            <a:r>
              <a:rPr lang="en-GB" b="1" dirty="0">
                <a:latin typeface="Algerian" panose="04020705040A02060702" pitchFamily="82" charset="0"/>
              </a:rPr>
              <a:t>ACTIVITIES</a:t>
            </a:r>
          </a:p>
        </p:txBody>
      </p:sp>
      <p:sp>
        <p:nvSpPr>
          <p:cNvPr id="3" name="Content Placeholder 2">
            <a:extLst>
              <a:ext uri="{FF2B5EF4-FFF2-40B4-BE49-F238E27FC236}">
                <a16:creationId xmlns:a16="http://schemas.microsoft.com/office/drawing/2014/main" id="{8E1D8DF8-5988-4725-B46C-81D642F7EB73}"/>
              </a:ext>
            </a:extLst>
          </p:cNvPr>
          <p:cNvSpPr>
            <a:spLocks noGrp="1"/>
          </p:cNvSpPr>
          <p:nvPr>
            <p:ph idx="1"/>
          </p:nvPr>
        </p:nvSpPr>
        <p:spPr>
          <a:xfrm>
            <a:off x="838200" y="1241570"/>
            <a:ext cx="6636391" cy="5616429"/>
          </a:xfrm>
        </p:spPr>
        <p:txBody>
          <a:bodyPr>
            <a:normAutofit fontScale="77500" lnSpcReduction="20000"/>
          </a:bodyPr>
          <a:lstStyle/>
          <a:p>
            <a:pPr marL="0" indent="0">
              <a:buNone/>
            </a:pPr>
            <a:r>
              <a:rPr lang="en-GB" b="1" u="sng" dirty="0">
                <a:latin typeface="Arial" panose="020B0604020202020204" pitchFamily="34" charset="0"/>
                <a:cs typeface="Arial" panose="020B0604020202020204" pitchFamily="34" charset="0"/>
              </a:rPr>
              <a:t>Music</a:t>
            </a:r>
          </a:p>
          <a:p>
            <a:pPr marL="0" indent="0">
              <a:buNone/>
            </a:pPr>
            <a:r>
              <a:rPr lang="en-GB" b="1" dirty="0">
                <a:solidFill>
                  <a:srgbClr val="7030A0"/>
                </a:solidFill>
                <a:latin typeface="Arial" panose="020B0604020202020204" pitchFamily="34" charset="0"/>
                <a:cs typeface="Arial" panose="020B0604020202020204" pitchFamily="34" charset="0"/>
              </a:rPr>
              <a:t>Enhances quality of life by improving an individuals  moods, their orientation, and everyday functioning, improvement in short-term memory when receiving singing intervention.</a:t>
            </a:r>
          </a:p>
          <a:p>
            <a:pPr marL="0" indent="0">
              <a:buNone/>
            </a:pPr>
            <a:r>
              <a:rPr lang="en-GB" b="1" u="sng" dirty="0">
                <a:latin typeface="Arial" panose="020B0604020202020204" pitchFamily="34" charset="0"/>
                <a:cs typeface="Arial" panose="020B0604020202020204" pitchFamily="34" charset="0"/>
              </a:rPr>
              <a:t>Reminiscence</a:t>
            </a:r>
            <a:r>
              <a:rPr lang="en-GB" u="sng"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marL="0" indent="0">
              <a:buNone/>
            </a:pPr>
            <a:r>
              <a:rPr lang="en-GB" b="1" dirty="0">
                <a:solidFill>
                  <a:srgbClr val="7030A0"/>
                </a:solidFill>
                <a:latin typeface="Arial" panose="020B0604020202020204" pitchFamily="34" charset="0"/>
                <a:cs typeface="Arial" panose="020B0604020202020204" pitchFamily="34" charset="0"/>
              </a:rPr>
              <a:t>Positive response from interaction with music.</a:t>
            </a:r>
          </a:p>
          <a:p>
            <a:pPr marL="0" indent="0">
              <a:buNone/>
            </a:pPr>
            <a:r>
              <a:rPr lang="en-GB" b="1" dirty="0">
                <a:solidFill>
                  <a:srgbClr val="7030A0"/>
                </a:solidFill>
                <a:latin typeface="Arial" panose="020B0604020202020204" pitchFamily="34" charset="0"/>
                <a:cs typeface="Arial" panose="020B0604020202020204" pitchFamily="34" charset="0"/>
              </a:rPr>
              <a:t>An improvement in communication, positive moods and an improvement in cognition.</a:t>
            </a:r>
          </a:p>
          <a:p>
            <a:pPr marL="0" indent="0">
              <a:buNone/>
            </a:pPr>
            <a:r>
              <a:rPr lang="en-GB" b="1" dirty="0">
                <a:solidFill>
                  <a:srgbClr val="7030A0"/>
                </a:solidFill>
                <a:latin typeface="Arial" panose="020B0604020202020204" pitchFamily="34" charset="0"/>
                <a:cs typeface="Arial" panose="020B0604020202020204" pitchFamily="34" charset="0"/>
              </a:rPr>
              <a:t>An improvement in communication, positive moods and an improvement in cognition.</a:t>
            </a:r>
          </a:p>
          <a:p>
            <a:pPr marL="0" indent="0">
              <a:buNone/>
            </a:pPr>
            <a:r>
              <a:rPr lang="en-GB" b="1" dirty="0">
                <a:solidFill>
                  <a:srgbClr val="7030A0"/>
                </a:solidFill>
                <a:latin typeface="Arial" panose="020B0604020202020204" pitchFamily="34" charset="0"/>
                <a:cs typeface="Arial" panose="020B0604020202020204" pitchFamily="34" charset="0"/>
              </a:rPr>
              <a:t>Research participants showed an increase in alertness</a:t>
            </a:r>
          </a:p>
          <a:p>
            <a:pPr marL="0" indent="0">
              <a:buNone/>
            </a:pPr>
            <a:r>
              <a:rPr lang="en-GB" b="1" u="sng" dirty="0"/>
              <a:t>Exercise</a:t>
            </a:r>
          </a:p>
          <a:p>
            <a:pPr marL="0" indent="0">
              <a:buNone/>
            </a:pPr>
            <a:r>
              <a:rPr lang="en-GB" b="1" dirty="0">
                <a:solidFill>
                  <a:srgbClr val="7030A0"/>
                </a:solidFill>
              </a:rPr>
              <a:t>Showed an increased their alertness, improved their moods and little decline in cognition. </a:t>
            </a:r>
            <a:endParaRPr lang="en-GB" b="1" u="sng" dirty="0">
              <a:solidFill>
                <a:srgbClr val="7030A0"/>
              </a:solidFill>
            </a:endParaRPr>
          </a:p>
          <a:p>
            <a:endParaRPr lang="en-GB" dirty="0"/>
          </a:p>
          <a:p>
            <a:endParaRPr lang="en-GB" dirty="0">
              <a:solidFill>
                <a:srgbClr val="7030A0"/>
              </a:solidFill>
              <a:latin typeface="Arial" panose="020B0604020202020204" pitchFamily="34" charset="0"/>
              <a:cs typeface="Arial" panose="020B0604020202020204" pitchFamily="34" charset="0"/>
            </a:endParaRPr>
          </a:p>
          <a:p>
            <a:endParaRPr lang="en-GB" b="1" dirty="0">
              <a:solidFill>
                <a:srgbClr val="7030A0"/>
              </a:solidFill>
              <a:latin typeface="Arial" panose="020B0604020202020204" pitchFamily="34" charset="0"/>
              <a:cs typeface="Arial" panose="020B0604020202020204" pitchFamily="34" charset="0"/>
            </a:endParaRPr>
          </a:p>
          <a:p>
            <a:endParaRPr lang="en-GB" b="1" dirty="0">
              <a:solidFill>
                <a:srgbClr val="7030A0"/>
              </a:solidFill>
              <a:latin typeface="Arial" panose="020B0604020202020204" pitchFamily="34" charset="0"/>
              <a:cs typeface="Arial" panose="020B0604020202020204" pitchFamily="34" charset="0"/>
            </a:endParaRPr>
          </a:p>
          <a:p>
            <a:endParaRPr lang="en-GB" b="1" dirty="0">
              <a:solidFill>
                <a:srgbClr val="7030A0"/>
              </a:solidFill>
              <a:latin typeface="Arial" panose="020B0604020202020204" pitchFamily="34" charset="0"/>
              <a:cs typeface="Arial" panose="020B0604020202020204" pitchFamily="34" charset="0"/>
            </a:endParaRPr>
          </a:p>
          <a:p>
            <a:pPr marL="0" indent="0">
              <a:buNone/>
            </a:pPr>
            <a:endParaRPr lang="en-GB" b="1" dirty="0">
              <a:solidFill>
                <a:srgbClr val="7030A0"/>
              </a:solidFill>
              <a:latin typeface="Arial" panose="020B0604020202020204" pitchFamily="34" charset="0"/>
              <a:cs typeface="Arial" panose="020B0604020202020204" pitchFamily="34" charset="0"/>
            </a:endParaRPr>
          </a:p>
          <a:p>
            <a:pPr marL="0" indent="0">
              <a:buNone/>
            </a:pPr>
            <a:endParaRPr lang="en-GB" dirty="0"/>
          </a:p>
          <a:p>
            <a:endParaRPr lang="en-GB" dirty="0"/>
          </a:p>
        </p:txBody>
      </p:sp>
      <p:pic>
        <p:nvPicPr>
          <p:cNvPr id="5" name="Picture 4">
            <a:extLst>
              <a:ext uri="{FF2B5EF4-FFF2-40B4-BE49-F238E27FC236}">
                <a16:creationId xmlns:a16="http://schemas.microsoft.com/office/drawing/2014/main" id="{5576EB78-975F-4F06-AEAA-4089770FB3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40367" y="620785"/>
            <a:ext cx="4764947" cy="5436066"/>
          </a:xfrm>
          <a:prstGeom prst="rect">
            <a:avLst/>
          </a:prstGeom>
        </p:spPr>
      </p:pic>
    </p:spTree>
    <p:extLst>
      <p:ext uri="{BB962C8B-B14F-4D97-AF65-F5344CB8AC3E}">
        <p14:creationId xmlns:p14="http://schemas.microsoft.com/office/powerpoint/2010/main" val="423569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BA3BB-8A69-4C86-85C4-B5640BF23D78}"/>
              </a:ext>
            </a:extLst>
          </p:cNvPr>
          <p:cNvSpPr>
            <a:spLocks noGrp="1"/>
          </p:cNvSpPr>
          <p:nvPr>
            <p:ph type="title"/>
          </p:nvPr>
        </p:nvSpPr>
        <p:spPr>
          <a:solidFill>
            <a:srgbClr val="FFFF00"/>
          </a:solidFill>
        </p:spPr>
        <p:txBody>
          <a:bodyPr/>
          <a:lstStyle/>
          <a:p>
            <a:r>
              <a:rPr lang="en-GB" b="1" dirty="0">
                <a:latin typeface="Algerian" panose="04020705040A02060702" pitchFamily="82" charset="0"/>
              </a:rPr>
              <a:t>                            METHOD</a:t>
            </a:r>
          </a:p>
        </p:txBody>
      </p:sp>
      <p:sp>
        <p:nvSpPr>
          <p:cNvPr id="3" name="Content Placeholder 2">
            <a:extLst>
              <a:ext uri="{FF2B5EF4-FFF2-40B4-BE49-F238E27FC236}">
                <a16:creationId xmlns:a16="http://schemas.microsoft.com/office/drawing/2014/main" id="{F9C4D8D4-4476-4C07-9F46-076B564E4932}"/>
              </a:ext>
            </a:extLst>
          </p:cNvPr>
          <p:cNvSpPr>
            <a:spLocks noGrp="1"/>
          </p:cNvSpPr>
          <p:nvPr>
            <p:ph idx="1"/>
          </p:nvPr>
        </p:nvSpPr>
        <p:spPr>
          <a:xfrm>
            <a:off x="838200" y="1825624"/>
            <a:ext cx="10515600" cy="5032376"/>
          </a:xfrm>
        </p:spPr>
        <p:txBody>
          <a:bodyPr>
            <a:normAutofit/>
          </a:bodyPr>
          <a:lstStyle/>
          <a:p>
            <a:r>
              <a:rPr lang="en-GB" b="1" dirty="0">
                <a:solidFill>
                  <a:srgbClr val="7030A0"/>
                </a:solidFill>
              </a:rPr>
              <a:t>The researcher only monitored the activities, to see whether they improved diet intake, sleep during the night and whether they reduce agitation.</a:t>
            </a:r>
          </a:p>
          <a:p>
            <a:r>
              <a:rPr lang="en-GB" b="1" dirty="0">
                <a:solidFill>
                  <a:srgbClr val="7030A0"/>
                </a:solidFill>
              </a:rPr>
              <a:t> The research carried out was a field experiment, within a care home setting for a period of 14 days. </a:t>
            </a:r>
          </a:p>
          <a:p>
            <a:r>
              <a:rPr lang="en-GB" b="1" dirty="0">
                <a:solidFill>
                  <a:srgbClr val="7030A0"/>
                </a:solidFill>
              </a:rPr>
              <a:t>During the 14-day period each individual took part in all three of the activities at least twice.</a:t>
            </a:r>
          </a:p>
          <a:p>
            <a:r>
              <a:rPr lang="en-GB" b="1" dirty="0">
                <a:solidFill>
                  <a:srgbClr val="7030A0"/>
                </a:solidFill>
              </a:rPr>
              <a:t> A number of </a:t>
            </a:r>
            <a:r>
              <a:rPr lang="en-GB" b="1" dirty="0" err="1">
                <a:solidFill>
                  <a:srgbClr val="7030A0"/>
                </a:solidFill>
              </a:rPr>
              <a:t>Mcnemar</a:t>
            </a:r>
            <a:r>
              <a:rPr lang="en-GB" b="1" dirty="0">
                <a:solidFill>
                  <a:srgbClr val="7030A0"/>
                </a:solidFill>
              </a:rPr>
              <a:t> test was used because the data in this study was nominal and required a pre-test, post-test analysis (paired samples).</a:t>
            </a:r>
          </a:p>
        </p:txBody>
      </p:sp>
    </p:spTree>
    <p:extLst>
      <p:ext uri="{BB962C8B-B14F-4D97-AF65-F5344CB8AC3E}">
        <p14:creationId xmlns:p14="http://schemas.microsoft.com/office/powerpoint/2010/main" val="1351858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2F7D3-F17C-4D27-9EB9-673CD0B9F93D}"/>
              </a:ext>
            </a:extLst>
          </p:cNvPr>
          <p:cNvSpPr>
            <a:spLocks noGrp="1"/>
          </p:cNvSpPr>
          <p:nvPr>
            <p:ph type="title"/>
          </p:nvPr>
        </p:nvSpPr>
        <p:spPr>
          <a:xfrm>
            <a:off x="838200" y="365125"/>
            <a:ext cx="10515600" cy="966369"/>
          </a:xfrm>
          <a:solidFill>
            <a:srgbClr val="FFFF00"/>
          </a:solidFill>
        </p:spPr>
        <p:txBody>
          <a:bodyPr/>
          <a:lstStyle/>
          <a:p>
            <a:r>
              <a:rPr lang="en-GB" dirty="0">
                <a:latin typeface="Algerian" panose="04020705040A02060702" pitchFamily="82" charset="0"/>
              </a:rPr>
              <a:t>                          MATERIALS</a:t>
            </a:r>
          </a:p>
        </p:txBody>
      </p:sp>
      <p:graphicFrame>
        <p:nvGraphicFramePr>
          <p:cNvPr id="3" name="Diagram 2">
            <a:extLst>
              <a:ext uri="{FF2B5EF4-FFF2-40B4-BE49-F238E27FC236}">
                <a16:creationId xmlns:a16="http://schemas.microsoft.com/office/drawing/2014/main" id="{65E81826-1FC0-4633-AD3D-B481086BBEEF}"/>
              </a:ext>
            </a:extLst>
          </p:cNvPr>
          <p:cNvGraphicFramePr/>
          <p:nvPr>
            <p:extLst>
              <p:ext uri="{D42A27DB-BD31-4B8C-83A1-F6EECF244321}">
                <p14:modId xmlns:p14="http://schemas.microsoft.com/office/powerpoint/2010/main" val="248421887"/>
              </p:ext>
            </p:extLst>
          </p:nvPr>
        </p:nvGraphicFramePr>
        <p:xfrm>
          <a:off x="385012" y="1331494"/>
          <a:ext cx="11309684" cy="55265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2003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E9D12-83B0-429B-94AF-13F4E5B217C9}"/>
              </a:ext>
            </a:extLst>
          </p:cNvPr>
          <p:cNvSpPr>
            <a:spLocks noGrp="1"/>
          </p:cNvSpPr>
          <p:nvPr>
            <p:ph type="title"/>
          </p:nvPr>
        </p:nvSpPr>
        <p:spPr>
          <a:solidFill>
            <a:srgbClr val="FFFF00"/>
          </a:solidFill>
        </p:spPr>
        <p:txBody>
          <a:bodyPr>
            <a:normAutofit/>
          </a:bodyPr>
          <a:lstStyle/>
          <a:p>
            <a:r>
              <a:rPr lang="en-GB" sz="5400" b="1" dirty="0">
                <a:latin typeface="Algerian" panose="04020705040A02060702" pitchFamily="82" charset="0"/>
              </a:rPr>
              <a:t>                     PROCEDURE</a:t>
            </a:r>
          </a:p>
        </p:txBody>
      </p:sp>
      <p:graphicFrame>
        <p:nvGraphicFramePr>
          <p:cNvPr id="3" name="Diagram 2">
            <a:extLst>
              <a:ext uri="{FF2B5EF4-FFF2-40B4-BE49-F238E27FC236}">
                <a16:creationId xmlns:a16="http://schemas.microsoft.com/office/drawing/2014/main" id="{E54AFEA2-C6E3-4F17-A5BA-961D0E5B0CBD}"/>
              </a:ext>
            </a:extLst>
          </p:cNvPr>
          <p:cNvGraphicFramePr/>
          <p:nvPr>
            <p:extLst>
              <p:ext uri="{D42A27DB-BD31-4B8C-83A1-F6EECF244321}">
                <p14:modId xmlns:p14="http://schemas.microsoft.com/office/powerpoint/2010/main" val="1460738202"/>
              </p:ext>
            </p:extLst>
          </p:nvPr>
        </p:nvGraphicFramePr>
        <p:xfrm>
          <a:off x="1090863" y="1690688"/>
          <a:ext cx="10515600" cy="45978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2563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EE44F-4336-4F7F-9021-D53C74353E42}"/>
              </a:ext>
            </a:extLst>
          </p:cNvPr>
          <p:cNvSpPr>
            <a:spLocks noGrp="1"/>
          </p:cNvSpPr>
          <p:nvPr>
            <p:ph type="title"/>
          </p:nvPr>
        </p:nvSpPr>
        <p:spPr>
          <a:xfrm>
            <a:off x="838200" y="365125"/>
            <a:ext cx="10535654" cy="821991"/>
          </a:xfrm>
          <a:solidFill>
            <a:srgbClr val="FFFF00"/>
          </a:solidFill>
        </p:spPr>
        <p:txBody>
          <a:bodyPr/>
          <a:lstStyle/>
          <a:p>
            <a:r>
              <a:rPr lang="en-GB" b="1" dirty="0">
                <a:latin typeface="Algerian" panose="04020705040A02060702" pitchFamily="82" charset="0"/>
              </a:rPr>
              <a:t>                            RESULTS</a:t>
            </a:r>
          </a:p>
        </p:txBody>
      </p:sp>
      <p:pic>
        <p:nvPicPr>
          <p:cNvPr id="4" name="Picture 3">
            <a:extLst>
              <a:ext uri="{FF2B5EF4-FFF2-40B4-BE49-F238E27FC236}">
                <a16:creationId xmlns:a16="http://schemas.microsoft.com/office/drawing/2014/main" id="{F9EE19FD-8460-4F7A-B4F5-59883F872923}"/>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6545181" y="3001184"/>
            <a:ext cx="4828673" cy="3922294"/>
          </a:xfrm>
          <a:prstGeom prst="rect">
            <a:avLst/>
          </a:prstGeom>
          <a:noFill/>
        </p:spPr>
      </p:pic>
      <p:graphicFrame>
        <p:nvGraphicFramePr>
          <p:cNvPr id="5" name="Chart 4">
            <a:extLst>
              <a:ext uri="{FF2B5EF4-FFF2-40B4-BE49-F238E27FC236}">
                <a16:creationId xmlns:a16="http://schemas.microsoft.com/office/drawing/2014/main" id="{F31D553D-59A5-4A46-BFDE-99BE3BD61515}"/>
              </a:ext>
            </a:extLst>
          </p:cNvPr>
          <p:cNvGraphicFramePr/>
          <p:nvPr>
            <p:extLst>
              <p:ext uri="{D42A27DB-BD31-4B8C-83A1-F6EECF244321}">
                <p14:modId xmlns:p14="http://schemas.microsoft.com/office/powerpoint/2010/main" val="2616419566"/>
              </p:ext>
            </p:extLst>
          </p:nvPr>
        </p:nvGraphicFramePr>
        <p:xfrm>
          <a:off x="956345" y="2935706"/>
          <a:ext cx="4169328" cy="3922294"/>
        </p:xfrm>
        <a:graphic>
          <a:graphicData uri="http://schemas.openxmlformats.org/drawingml/2006/chart">
            <c:chart xmlns:c="http://schemas.openxmlformats.org/drawingml/2006/chart" xmlns:r="http://schemas.openxmlformats.org/officeDocument/2006/relationships" r:id="rId3"/>
          </a:graphicData>
        </a:graphic>
      </p:graphicFrame>
      <p:sp>
        <p:nvSpPr>
          <p:cNvPr id="7" name="Rectangle 6">
            <a:extLst>
              <a:ext uri="{FF2B5EF4-FFF2-40B4-BE49-F238E27FC236}">
                <a16:creationId xmlns:a16="http://schemas.microsoft.com/office/drawing/2014/main" id="{A967B5F0-4B37-42BF-9FB4-24A7BB1AE948}"/>
              </a:ext>
            </a:extLst>
          </p:cNvPr>
          <p:cNvSpPr/>
          <p:nvPr/>
        </p:nvSpPr>
        <p:spPr>
          <a:xfrm>
            <a:off x="657726" y="1331496"/>
            <a:ext cx="10908632" cy="1669688"/>
          </a:xfrm>
          <a:prstGeom prst="rect">
            <a:avLst/>
          </a:prstGeom>
        </p:spPr>
        <p:txBody>
          <a:bodyPr wrap="square">
            <a:spAutoFit/>
          </a:bodyPr>
          <a:lstStyle/>
          <a:p>
            <a:pPr>
              <a:lnSpc>
                <a:spcPct val="200000"/>
              </a:lnSpc>
              <a:spcAft>
                <a:spcPts val="0"/>
              </a:spcAft>
            </a:pPr>
            <a:r>
              <a:rPr lang="en-GB" b="1" dirty="0">
                <a:solidFill>
                  <a:srgbClr val="7030A0"/>
                </a:solidFill>
                <a:latin typeface="Sitka Text" panose="02000505000000020004" pitchFamily="2" charset="0"/>
                <a:ea typeface="Times New Roman" panose="02020603050405020304" pitchFamily="18" charset="0"/>
                <a:cs typeface="Times New Roman" panose="02020603050405020304" pitchFamily="18" charset="0"/>
              </a:rPr>
              <a:t>The results above show that activities appeared to improve diet intake in both early and mild stage patients (an increase of 36% and 37%, respectively). The increase was less pronounced for late-stage patients (20%).</a:t>
            </a:r>
            <a:endParaRPr lang="en-GB" sz="1600" b="1" dirty="0">
              <a:solidFill>
                <a:srgbClr val="7030A0"/>
              </a:solidFill>
              <a:effectLst/>
              <a:latin typeface="Sitka Text" panose="02000505000000020004" pitchFamily="2"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91991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AE69-4624-4C2E-9366-3E5A32B0A6A1}"/>
              </a:ext>
            </a:extLst>
          </p:cNvPr>
          <p:cNvSpPr>
            <a:spLocks noGrp="1"/>
          </p:cNvSpPr>
          <p:nvPr>
            <p:ph type="title"/>
          </p:nvPr>
        </p:nvSpPr>
        <p:spPr>
          <a:xfrm>
            <a:off x="838200" y="365125"/>
            <a:ext cx="10515600" cy="854075"/>
          </a:xfrm>
        </p:spPr>
        <p:txBody>
          <a:bodyPr/>
          <a:lstStyle/>
          <a:p>
            <a:r>
              <a:rPr lang="en-GB" b="1" dirty="0">
                <a:latin typeface="Algerian" panose="04020705040A02060702" pitchFamily="82" charset="0"/>
              </a:rPr>
              <a:t>                             </a:t>
            </a:r>
            <a:r>
              <a:rPr lang="en-GB" sz="5400" b="1" dirty="0">
                <a:latin typeface="Algerian" panose="04020705040A02060702" pitchFamily="82" charset="0"/>
              </a:rPr>
              <a:t>RESULTS</a:t>
            </a:r>
          </a:p>
        </p:txBody>
      </p:sp>
      <p:pic>
        <p:nvPicPr>
          <p:cNvPr id="4" name="Picture 3">
            <a:extLst>
              <a:ext uri="{FF2B5EF4-FFF2-40B4-BE49-F238E27FC236}">
                <a16:creationId xmlns:a16="http://schemas.microsoft.com/office/drawing/2014/main" id="{4C7865E0-8E3E-4C80-9ABB-8C3618B9BB96}"/>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449178" y="3021480"/>
            <a:ext cx="4361782" cy="3836520"/>
          </a:xfrm>
          <a:prstGeom prst="rect">
            <a:avLst/>
          </a:prstGeom>
          <a:noFill/>
        </p:spPr>
      </p:pic>
      <p:graphicFrame>
        <p:nvGraphicFramePr>
          <p:cNvPr id="5" name="Chart 4" title="Agitation end stage Dementia">
            <a:extLst>
              <a:ext uri="{FF2B5EF4-FFF2-40B4-BE49-F238E27FC236}">
                <a16:creationId xmlns:a16="http://schemas.microsoft.com/office/drawing/2014/main" id="{DD2519B8-B9BF-4718-AD16-528462B6D9E6}"/>
              </a:ext>
            </a:extLst>
          </p:cNvPr>
          <p:cNvGraphicFramePr/>
          <p:nvPr>
            <p:extLst>
              <p:ext uri="{D42A27DB-BD31-4B8C-83A1-F6EECF244321}">
                <p14:modId xmlns:p14="http://schemas.microsoft.com/office/powerpoint/2010/main" val="3820169600"/>
              </p:ext>
            </p:extLst>
          </p:nvPr>
        </p:nvGraphicFramePr>
        <p:xfrm>
          <a:off x="6439655" y="3021479"/>
          <a:ext cx="4424087" cy="3754719"/>
        </p:xfrm>
        <a:graphic>
          <a:graphicData uri="http://schemas.openxmlformats.org/drawingml/2006/chart">
            <c:chart xmlns:c="http://schemas.openxmlformats.org/drawingml/2006/chart" xmlns:r="http://schemas.openxmlformats.org/officeDocument/2006/relationships" r:id="rId3"/>
          </a:graphicData>
        </a:graphic>
      </p:graphicFrame>
      <p:sp>
        <p:nvSpPr>
          <p:cNvPr id="6" name="Rectangle 5">
            <a:extLst>
              <a:ext uri="{FF2B5EF4-FFF2-40B4-BE49-F238E27FC236}">
                <a16:creationId xmlns:a16="http://schemas.microsoft.com/office/drawing/2014/main" id="{1D18AABD-1034-457B-BCEE-F9B25C75838D}"/>
              </a:ext>
            </a:extLst>
          </p:cNvPr>
          <p:cNvSpPr/>
          <p:nvPr/>
        </p:nvSpPr>
        <p:spPr>
          <a:xfrm>
            <a:off x="449178" y="1090863"/>
            <a:ext cx="11069053" cy="1675267"/>
          </a:xfrm>
          <a:prstGeom prst="rect">
            <a:avLst/>
          </a:prstGeom>
        </p:spPr>
        <p:txBody>
          <a:bodyPr wrap="square">
            <a:spAutoFit/>
          </a:bodyPr>
          <a:lstStyle/>
          <a:p>
            <a:pPr>
              <a:lnSpc>
                <a:spcPct val="200000"/>
              </a:lnSpc>
              <a:spcAft>
                <a:spcPts val="0"/>
              </a:spcAft>
            </a:pPr>
            <a:r>
              <a:rPr lang="en-GB" dirty="0">
                <a:solidFill>
                  <a:srgbClr val="7030A0"/>
                </a:solidFill>
                <a:latin typeface="Times New Roman" panose="02020603050405020304" pitchFamily="18" charset="0"/>
                <a:ea typeface="Times New Roman" panose="02020603050405020304" pitchFamily="18" charset="0"/>
                <a:cs typeface="Times New Roman" panose="02020603050405020304" pitchFamily="18" charset="0"/>
              </a:rPr>
              <a:t>The results above show that activities appeared to improve agitation in mild stage patients (a decrease to 57%, respectively). The decrease was less pronounced for early stage (68% decreased to 60%) and actually increased for end-stage patients (57% increased to 62%)</a:t>
            </a:r>
            <a:endParaRPr lang="en-GB" sz="16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110219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E2C7A-D2D0-469D-B2D2-F49A552575CE}"/>
              </a:ext>
            </a:extLst>
          </p:cNvPr>
          <p:cNvSpPr>
            <a:spLocks noGrp="1"/>
          </p:cNvSpPr>
          <p:nvPr>
            <p:ph type="title"/>
          </p:nvPr>
        </p:nvSpPr>
        <p:spPr>
          <a:xfrm>
            <a:off x="838200" y="365125"/>
            <a:ext cx="10515600" cy="821991"/>
          </a:xfrm>
          <a:solidFill>
            <a:srgbClr val="FFFF00"/>
          </a:solidFill>
        </p:spPr>
        <p:txBody>
          <a:bodyPr>
            <a:normAutofit/>
          </a:bodyPr>
          <a:lstStyle/>
          <a:p>
            <a:r>
              <a:rPr lang="en-GB" sz="4800" b="1" dirty="0">
                <a:latin typeface="Algerian" panose="04020705040A02060702" pitchFamily="82" charset="0"/>
              </a:rPr>
              <a:t>                         RESULTS</a:t>
            </a:r>
          </a:p>
        </p:txBody>
      </p:sp>
      <p:pic>
        <p:nvPicPr>
          <p:cNvPr id="3" name="Picture 2">
            <a:extLst>
              <a:ext uri="{FF2B5EF4-FFF2-40B4-BE49-F238E27FC236}">
                <a16:creationId xmlns:a16="http://schemas.microsoft.com/office/drawing/2014/main" id="{E8B7386B-DA82-401B-8FBE-7B5DA07FE10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0" y="2887580"/>
            <a:ext cx="3737811" cy="3970420"/>
          </a:xfrm>
          <a:prstGeom prst="rect">
            <a:avLst/>
          </a:prstGeom>
          <a:noFill/>
        </p:spPr>
      </p:pic>
      <p:graphicFrame>
        <p:nvGraphicFramePr>
          <p:cNvPr id="4" name="Chart 3">
            <a:extLst>
              <a:ext uri="{FF2B5EF4-FFF2-40B4-BE49-F238E27FC236}">
                <a16:creationId xmlns:a16="http://schemas.microsoft.com/office/drawing/2014/main" id="{DD2519B8-B9BF-4718-AD16-528462B6D9E6}"/>
              </a:ext>
            </a:extLst>
          </p:cNvPr>
          <p:cNvGraphicFramePr/>
          <p:nvPr>
            <p:extLst>
              <p:ext uri="{D42A27DB-BD31-4B8C-83A1-F6EECF244321}">
                <p14:modId xmlns:p14="http://schemas.microsoft.com/office/powerpoint/2010/main" val="2388768215"/>
              </p:ext>
            </p:extLst>
          </p:nvPr>
        </p:nvGraphicFramePr>
        <p:xfrm>
          <a:off x="3810000" y="2887580"/>
          <a:ext cx="4186989" cy="397042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a:extLst>
              <a:ext uri="{FF2B5EF4-FFF2-40B4-BE49-F238E27FC236}">
                <a16:creationId xmlns:a16="http://schemas.microsoft.com/office/drawing/2014/main" id="{F31D553D-59A5-4A46-BFDE-99BE3BD61515}"/>
              </a:ext>
            </a:extLst>
          </p:cNvPr>
          <p:cNvGraphicFramePr/>
          <p:nvPr>
            <p:extLst>
              <p:ext uri="{D42A27DB-BD31-4B8C-83A1-F6EECF244321}">
                <p14:modId xmlns:p14="http://schemas.microsoft.com/office/powerpoint/2010/main" val="1822906149"/>
              </p:ext>
            </p:extLst>
          </p:nvPr>
        </p:nvGraphicFramePr>
        <p:xfrm>
          <a:off x="8005010" y="2887580"/>
          <a:ext cx="4186989" cy="3970420"/>
        </p:xfrm>
        <a:graphic>
          <a:graphicData uri="http://schemas.openxmlformats.org/drawingml/2006/chart">
            <c:chart xmlns:c="http://schemas.openxmlformats.org/drawingml/2006/chart" xmlns:r="http://schemas.openxmlformats.org/officeDocument/2006/relationships" r:id="rId4"/>
          </a:graphicData>
        </a:graphic>
      </p:graphicFrame>
      <p:sp>
        <p:nvSpPr>
          <p:cNvPr id="6" name="Rectangle 5">
            <a:extLst>
              <a:ext uri="{FF2B5EF4-FFF2-40B4-BE49-F238E27FC236}">
                <a16:creationId xmlns:a16="http://schemas.microsoft.com/office/drawing/2014/main" id="{3F20C525-4F8F-450D-85BF-29665654C6BD}"/>
              </a:ext>
            </a:extLst>
          </p:cNvPr>
          <p:cNvSpPr/>
          <p:nvPr/>
        </p:nvSpPr>
        <p:spPr>
          <a:xfrm>
            <a:off x="465221" y="1331495"/>
            <a:ext cx="11486147" cy="1121269"/>
          </a:xfrm>
          <a:prstGeom prst="rect">
            <a:avLst/>
          </a:prstGeom>
        </p:spPr>
        <p:txBody>
          <a:bodyPr wrap="square">
            <a:spAutoFit/>
          </a:bodyPr>
          <a:lstStyle/>
          <a:p>
            <a:pPr>
              <a:lnSpc>
                <a:spcPct val="200000"/>
              </a:lnSpc>
              <a:spcAft>
                <a:spcPts val="800"/>
              </a:spcAft>
            </a:pPr>
            <a:r>
              <a:rPr lang="en-GB" b="1" dirty="0">
                <a:solidFill>
                  <a:srgbClr val="7030A0"/>
                </a:solidFill>
                <a:latin typeface="Sitka Small" panose="02000505000000020004" pitchFamily="2" charset="0"/>
                <a:ea typeface="Times New Roman" panose="02020603050405020304" pitchFamily="18" charset="0"/>
                <a:cs typeface="Times New Roman" panose="02020603050405020304" pitchFamily="18" charset="0"/>
              </a:rPr>
              <a:t>The results above show that activities appeared to improve sleep in early and mild and end stage patients (an increase of 53% and 53%, and 46%).</a:t>
            </a:r>
            <a:endParaRPr lang="en-GB" sz="1600" b="1" dirty="0">
              <a:solidFill>
                <a:srgbClr val="7030A0"/>
              </a:solidFill>
              <a:effectLst/>
              <a:latin typeface="Sitka Small" panose="02000505000000020004" pitchFamily="2"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31825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B2667-9EF4-4D81-9B18-889728A46A27}"/>
              </a:ext>
            </a:extLst>
          </p:cNvPr>
          <p:cNvSpPr>
            <a:spLocks noGrp="1"/>
          </p:cNvSpPr>
          <p:nvPr>
            <p:ph type="title"/>
          </p:nvPr>
        </p:nvSpPr>
        <p:spPr>
          <a:xfrm>
            <a:off x="838200" y="365125"/>
            <a:ext cx="10515600" cy="841247"/>
          </a:xfrm>
          <a:solidFill>
            <a:srgbClr val="FFFF00"/>
          </a:solidFill>
        </p:spPr>
        <p:txBody>
          <a:bodyPr>
            <a:normAutofit/>
          </a:bodyPr>
          <a:lstStyle/>
          <a:p>
            <a:r>
              <a:rPr lang="en-GB" sz="4800" b="1" dirty="0">
                <a:latin typeface="Algerian" panose="04020705040A02060702" pitchFamily="82" charset="0"/>
              </a:rPr>
              <a:t>                       DISCUSSION</a:t>
            </a:r>
          </a:p>
        </p:txBody>
      </p:sp>
      <p:sp>
        <p:nvSpPr>
          <p:cNvPr id="3" name="Rectangle 2">
            <a:extLst>
              <a:ext uri="{FF2B5EF4-FFF2-40B4-BE49-F238E27FC236}">
                <a16:creationId xmlns:a16="http://schemas.microsoft.com/office/drawing/2014/main" id="{60619CFB-0076-4A7F-9E49-88FCC5354557}"/>
              </a:ext>
            </a:extLst>
          </p:cNvPr>
          <p:cNvSpPr/>
          <p:nvPr/>
        </p:nvSpPr>
        <p:spPr>
          <a:xfrm>
            <a:off x="272716" y="1206372"/>
            <a:ext cx="11582400" cy="4761496"/>
          </a:xfrm>
          <a:prstGeom prst="rect">
            <a:avLst/>
          </a:prstGeom>
        </p:spPr>
        <p:txBody>
          <a:bodyPr wrap="square">
            <a:spAutoFit/>
          </a:bodyPr>
          <a:lstStyle/>
          <a:p>
            <a:pPr>
              <a:lnSpc>
                <a:spcPct val="200000"/>
              </a:lnSpc>
              <a:spcAft>
                <a:spcPts val="800"/>
              </a:spcAft>
            </a:pPr>
            <a:r>
              <a:rPr lang="en-GB" sz="1600" b="1" dirty="0">
                <a:solidFill>
                  <a:srgbClr val="7030A0"/>
                </a:solidFill>
                <a:latin typeface="Arial" panose="020B0604020202020204" pitchFamily="34" charset="0"/>
                <a:ea typeface="Calibri" panose="020F0502020204030204" pitchFamily="34" charset="0"/>
                <a:cs typeface="Arial" panose="020B0604020202020204" pitchFamily="34" charset="0"/>
              </a:rPr>
              <a:t>The purpose of this study was to see the effects of activities on the quality of life with individuals with early, mild and end stage Dementia. The results showed promising findings, early, mild and end stage dementia group had an increase of diet intake of 51%, 65%, and 20% after activities, this supported the hypothesis. </a:t>
            </a:r>
          </a:p>
          <a:p>
            <a:pPr>
              <a:lnSpc>
                <a:spcPct val="200000"/>
              </a:lnSpc>
              <a:spcAft>
                <a:spcPts val="800"/>
              </a:spcAft>
            </a:pPr>
            <a:r>
              <a:rPr lang="en-GB" sz="1600" b="1" dirty="0">
                <a:solidFill>
                  <a:srgbClr val="7030A0"/>
                </a:solidFill>
                <a:latin typeface="Arial" panose="020B0604020202020204" pitchFamily="34" charset="0"/>
                <a:cs typeface="Arial" panose="020B0604020202020204" pitchFamily="34" charset="0"/>
              </a:rPr>
              <a:t>The results showed significant findings from mild stage dementia group had a decrease of agitation from 70% down to 57% after activities. </a:t>
            </a:r>
          </a:p>
          <a:p>
            <a:pPr>
              <a:lnSpc>
                <a:spcPct val="200000"/>
              </a:lnSpc>
              <a:spcAft>
                <a:spcPts val="800"/>
              </a:spcAft>
            </a:pPr>
            <a:r>
              <a:rPr lang="en-GB" sz="1600" b="1" dirty="0">
                <a:solidFill>
                  <a:srgbClr val="7030A0"/>
                </a:solidFill>
                <a:latin typeface="Arial" panose="020B0604020202020204" pitchFamily="34" charset="0"/>
                <a:cs typeface="Arial" panose="020B0604020202020204" pitchFamily="34" charset="0"/>
              </a:rPr>
              <a:t>Results from end stage dementia showed an increase in agitation from 57% to 62% after intervention. This did not support the hypothesis .</a:t>
            </a:r>
          </a:p>
          <a:p>
            <a:pPr>
              <a:lnSpc>
                <a:spcPct val="200000"/>
              </a:lnSpc>
              <a:spcAft>
                <a:spcPts val="800"/>
              </a:spcAft>
            </a:pPr>
            <a:r>
              <a:rPr lang="en-GB" sz="1600" b="1" dirty="0">
                <a:solidFill>
                  <a:srgbClr val="7030A0"/>
                </a:solidFill>
                <a:latin typeface="Arial" panose="020B0604020202020204" pitchFamily="34" charset="0"/>
                <a:cs typeface="Arial" panose="020B0604020202020204" pitchFamily="34" charset="0"/>
              </a:rPr>
              <a:t>Results from early, mild and end stage dementia group showed significant improvement in sleep after intervention. This supported the hypothesis.</a:t>
            </a:r>
            <a:endParaRPr lang="en-GB" sz="16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10479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C7A3A-F0E6-42EB-AAA0-F76033B2E303}"/>
              </a:ext>
            </a:extLst>
          </p:cNvPr>
          <p:cNvSpPr>
            <a:spLocks noGrp="1"/>
          </p:cNvSpPr>
          <p:nvPr>
            <p:ph type="title"/>
          </p:nvPr>
        </p:nvSpPr>
        <p:spPr>
          <a:xfrm>
            <a:off x="838200" y="365125"/>
            <a:ext cx="10515600" cy="956231"/>
          </a:xfrm>
          <a:solidFill>
            <a:srgbClr val="FFFF00"/>
          </a:solidFill>
        </p:spPr>
        <p:txBody>
          <a:bodyPr/>
          <a:lstStyle/>
          <a:p>
            <a:r>
              <a:rPr lang="en-GB" b="1" dirty="0">
                <a:latin typeface="Algerian" panose="04020705040A02060702" pitchFamily="82" charset="0"/>
              </a:rPr>
              <a:t>     LIMITATIONS/ FUTURE RESEARCH</a:t>
            </a:r>
          </a:p>
        </p:txBody>
      </p:sp>
      <p:sp>
        <p:nvSpPr>
          <p:cNvPr id="3" name="Rectangle 2">
            <a:extLst>
              <a:ext uri="{FF2B5EF4-FFF2-40B4-BE49-F238E27FC236}">
                <a16:creationId xmlns:a16="http://schemas.microsoft.com/office/drawing/2014/main" id="{E8102FCA-A03F-41F7-88E2-4E660CD5A3D7}"/>
              </a:ext>
            </a:extLst>
          </p:cNvPr>
          <p:cNvSpPr/>
          <p:nvPr/>
        </p:nvSpPr>
        <p:spPr>
          <a:xfrm>
            <a:off x="838200" y="1243730"/>
            <a:ext cx="2763834" cy="523220"/>
          </a:xfrm>
          <a:prstGeom prst="rect">
            <a:avLst/>
          </a:prstGeom>
        </p:spPr>
        <p:txBody>
          <a:bodyPr wrap="none">
            <a:spAutoFit/>
          </a:bodyPr>
          <a:lstStyle/>
          <a:p>
            <a:r>
              <a:rPr lang="en-GB" sz="2800" b="1" dirty="0">
                <a:latin typeface="Times New Roman" panose="02020603050405020304" pitchFamily="18" charset="0"/>
                <a:ea typeface="Times New Roman" panose="02020603050405020304" pitchFamily="18" charset="0"/>
              </a:rPr>
              <a:t>Controlled study</a:t>
            </a:r>
            <a:endParaRPr lang="en-GB" sz="2800" b="1" dirty="0"/>
          </a:p>
        </p:txBody>
      </p:sp>
      <p:sp>
        <p:nvSpPr>
          <p:cNvPr id="5" name="Rectangle 4">
            <a:extLst>
              <a:ext uri="{FF2B5EF4-FFF2-40B4-BE49-F238E27FC236}">
                <a16:creationId xmlns:a16="http://schemas.microsoft.com/office/drawing/2014/main" id="{D666BADF-FBD5-40F1-995B-FB61B262368B}"/>
              </a:ext>
            </a:extLst>
          </p:cNvPr>
          <p:cNvSpPr/>
          <p:nvPr/>
        </p:nvSpPr>
        <p:spPr>
          <a:xfrm>
            <a:off x="838200" y="1755282"/>
            <a:ext cx="5274201" cy="523220"/>
          </a:xfrm>
          <a:prstGeom prst="rect">
            <a:avLst/>
          </a:prstGeom>
        </p:spPr>
        <p:txBody>
          <a:bodyPr wrap="none">
            <a:spAutoFit/>
          </a:bodyPr>
          <a:lstStyle/>
          <a:p>
            <a:r>
              <a:rPr lang="en-GB" sz="2800" b="1" dirty="0">
                <a:latin typeface="Times New Roman" panose="02020603050405020304" pitchFamily="18" charset="0"/>
                <a:ea typeface="Times New Roman" panose="02020603050405020304" pitchFamily="18" charset="0"/>
              </a:rPr>
              <a:t>Limit on the amount of activities </a:t>
            </a:r>
            <a:endParaRPr lang="en-GB" sz="2800" b="1" dirty="0"/>
          </a:p>
        </p:txBody>
      </p:sp>
      <p:sp>
        <p:nvSpPr>
          <p:cNvPr id="6" name="Rectangle 5">
            <a:extLst>
              <a:ext uri="{FF2B5EF4-FFF2-40B4-BE49-F238E27FC236}">
                <a16:creationId xmlns:a16="http://schemas.microsoft.com/office/drawing/2014/main" id="{0DAB26D9-A1E6-4C3A-81EF-D9267C8BAC26}"/>
              </a:ext>
            </a:extLst>
          </p:cNvPr>
          <p:cNvSpPr/>
          <p:nvPr/>
        </p:nvSpPr>
        <p:spPr>
          <a:xfrm>
            <a:off x="838200" y="2303580"/>
            <a:ext cx="3454792" cy="523220"/>
          </a:xfrm>
          <a:prstGeom prst="rect">
            <a:avLst/>
          </a:prstGeom>
        </p:spPr>
        <p:txBody>
          <a:bodyPr wrap="none">
            <a:spAutoFit/>
          </a:bodyPr>
          <a:lstStyle/>
          <a:p>
            <a:r>
              <a:rPr lang="en-GB" sz="2800" b="1" dirty="0">
                <a:latin typeface="Times New Roman" panose="02020603050405020304" pitchFamily="18" charset="0"/>
                <a:ea typeface="Times New Roman" panose="02020603050405020304" pitchFamily="18" charset="0"/>
              </a:rPr>
              <a:t>The type of activities </a:t>
            </a:r>
            <a:endParaRPr lang="en-GB" sz="2800" b="1" dirty="0"/>
          </a:p>
        </p:txBody>
      </p:sp>
      <p:sp>
        <p:nvSpPr>
          <p:cNvPr id="7" name="Rectangle 6">
            <a:extLst>
              <a:ext uri="{FF2B5EF4-FFF2-40B4-BE49-F238E27FC236}">
                <a16:creationId xmlns:a16="http://schemas.microsoft.com/office/drawing/2014/main" id="{5752D3F3-5B6E-44FD-9D19-E41ADE70CDF0}"/>
              </a:ext>
            </a:extLst>
          </p:cNvPr>
          <p:cNvSpPr/>
          <p:nvPr/>
        </p:nvSpPr>
        <p:spPr>
          <a:xfrm>
            <a:off x="6477132" y="2322102"/>
            <a:ext cx="1340432" cy="523220"/>
          </a:xfrm>
          <a:prstGeom prst="rect">
            <a:avLst/>
          </a:prstGeom>
        </p:spPr>
        <p:txBody>
          <a:bodyPr wrap="none">
            <a:spAutoFit/>
          </a:bodyPr>
          <a:lstStyle/>
          <a:p>
            <a:r>
              <a:rPr lang="en-GB" sz="2800" b="1" dirty="0">
                <a:latin typeface="Times New Roman" panose="02020603050405020304" pitchFamily="18" charset="0"/>
                <a:ea typeface="Times New Roman" panose="02020603050405020304" pitchFamily="18" charset="0"/>
              </a:rPr>
              <a:t>Gender</a:t>
            </a:r>
            <a:endParaRPr lang="en-GB" sz="2800" b="1" dirty="0"/>
          </a:p>
        </p:txBody>
      </p:sp>
      <p:sp>
        <p:nvSpPr>
          <p:cNvPr id="8" name="Rectangle 7">
            <a:extLst>
              <a:ext uri="{FF2B5EF4-FFF2-40B4-BE49-F238E27FC236}">
                <a16:creationId xmlns:a16="http://schemas.microsoft.com/office/drawing/2014/main" id="{CB0B9C9D-4B61-4925-8B7C-4D9BA8D0751F}"/>
              </a:ext>
            </a:extLst>
          </p:cNvPr>
          <p:cNvSpPr/>
          <p:nvPr/>
        </p:nvSpPr>
        <p:spPr>
          <a:xfrm>
            <a:off x="838200" y="2851878"/>
            <a:ext cx="4507837" cy="523220"/>
          </a:xfrm>
          <a:prstGeom prst="rect">
            <a:avLst/>
          </a:prstGeom>
        </p:spPr>
        <p:txBody>
          <a:bodyPr wrap="none">
            <a:spAutoFit/>
          </a:bodyPr>
          <a:lstStyle/>
          <a:p>
            <a:r>
              <a:rPr lang="en-GB" sz="2800" b="1" dirty="0">
                <a:latin typeface="Times New Roman" panose="02020603050405020304" pitchFamily="18" charset="0"/>
                <a:ea typeface="Times New Roman" panose="02020603050405020304" pitchFamily="18" charset="0"/>
              </a:rPr>
              <a:t>Compare the three activities</a:t>
            </a:r>
            <a:endParaRPr lang="en-GB" sz="2800" b="1" dirty="0"/>
          </a:p>
        </p:txBody>
      </p:sp>
      <p:sp>
        <p:nvSpPr>
          <p:cNvPr id="9" name="Rectangle 8">
            <a:extLst>
              <a:ext uri="{FF2B5EF4-FFF2-40B4-BE49-F238E27FC236}">
                <a16:creationId xmlns:a16="http://schemas.microsoft.com/office/drawing/2014/main" id="{17575DB3-52E3-4056-83F7-F4BEB7DAA660}"/>
              </a:ext>
            </a:extLst>
          </p:cNvPr>
          <p:cNvSpPr/>
          <p:nvPr/>
        </p:nvSpPr>
        <p:spPr>
          <a:xfrm>
            <a:off x="6477132" y="1384078"/>
            <a:ext cx="5246503" cy="523220"/>
          </a:xfrm>
          <a:prstGeom prst="rect">
            <a:avLst/>
          </a:prstGeom>
        </p:spPr>
        <p:txBody>
          <a:bodyPr wrap="square">
            <a:spAutoFit/>
          </a:bodyPr>
          <a:lstStyle/>
          <a:p>
            <a:r>
              <a:rPr lang="en-GB" sz="2800" b="1" dirty="0">
                <a:latin typeface="Times New Roman" panose="02020603050405020304" pitchFamily="18" charset="0"/>
                <a:ea typeface="Times New Roman" panose="02020603050405020304" pitchFamily="18" charset="0"/>
              </a:rPr>
              <a:t>Relied on others to fill out charts</a:t>
            </a:r>
            <a:endParaRPr lang="en-GB" sz="2800" b="1" dirty="0"/>
          </a:p>
        </p:txBody>
      </p:sp>
      <p:sp>
        <p:nvSpPr>
          <p:cNvPr id="10" name="Rectangle 9">
            <a:extLst>
              <a:ext uri="{FF2B5EF4-FFF2-40B4-BE49-F238E27FC236}">
                <a16:creationId xmlns:a16="http://schemas.microsoft.com/office/drawing/2014/main" id="{323F6B97-A0A6-464B-A80F-FCF2FCADB728}"/>
              </a:ext>
            </a:extLst>
          </p:cNvPr>
          <p:cNvSpPr/>
          <p:nvPr/>
        </p:nvSpPr>
        <p:spPr>
          <a:xfrm>
            <a:off x="6477132" y="1780360"/>
            <a:ext cx="3959674" cy="523220"/>
          </a:xfrm>
          <a:prstGeom prst="rect">
            <a:avLst/>
          </a:prstGeom>
        </p:spPr>
        <p:txBody>
          <a:bodyPr wrap="none">
            <a:spAutoFit/>
          </a:bodyPr>
          <a:lstStyle/>
          <a:p>
            <a:r>
              <a:rPr lang="en-GB" sz="2800" b="1" dirty="0">
                <a:latin typeface="Times New Roman" panose="02020603050405020304" pitchFamily="18" charset="0"/>
                <a:ea typeface="Times New Roman" panose="02020603050405020304" pitchFamily="18" charset="0"/>
              </a:rPr>
              <a:t>Agitation was measured </a:t>
            </a:r>
            <a:endParaRPr lang="en-GB" sz="2800" b="1" dirty="0"/>
          </a:p>
        </p:txBody>
      </p:sp>
      <p:sp>
        <p:nvSpPr>
          <p:cNvPr id="15" name="Rectangle 14">
            <a:extLst>
              <a:ext uri="{FF2B5EF4-FFF2-40B4-BE49-F238E27FC236}">
                <a16:creationId xmlns:a16="http://schemas.microsoft.com/office/drawing/2014/main" id="{2A19E817-636A-467A-8631-CE92BE8A67FC}"/>
              </a:ext>
            </a:extLst>
          </p:cNvPr>
          <p:cNvSpPr/>
          <p:nvPr/>
        </p:nvSpPr>
        <p:spPr>
          <a:xfrm>
            <a:off x="1337852" y="4252209"/>
            <a:ext cx="8938845" cy="954107"/>
          </a:xfrm>
          <a:prstGeom prst="rect">
            <a:avLst/>
          </a:prstGeom>
        </p:spPr>
        <p:txBody>
          <a:bodyPr wrap="square">
            <a:spAutoFit/>
          </a:bodyPr>
          <a:lstStyle/>
          <a:p>
            <a:r>
              <a:rPr lang="en-GB" sz="2800" b="1" dirty="0">
                <a:solidFill>
                  <a:srgbClr val="7030A0"/>
                </a:solidFill>
                <a:latin typeface="Arial" panose="020B0604020202020204" pitchFamily="34" charset="0"/>
                <a:ea typeface="Times New Roman" panose="02020603050405020304" pitchFamily="18" charset="0"/>
                <a:cs typeface="Arial" panose="020B0604020202020204" pitchFamily="34" charset="0"/>
              </a:rPr>
              <a:t>Overall positive outcome for the quality of life with those with early, mild and end stages of dementia. </a:t>
            </a:r>
            <a:endParaRPr lang="en-GB" sz="2800" b="1" dirty="0">
              <a:solidFill>
                <a:srgbClr val="7030A0"/>
              </a:solidFill>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EE75C459-946F-43ED-A944-3E33701B6FC7}"/>
              </a:ext>
            </a:extLst>
          </p:cNvPr>
          <p:cNvSpPr/>
          <p:nvPr/>
        </p:nvSpPr>
        <p:spPr>
          <a:xfrm>
            <a:off x="2502568" y="3493985"/>
            <a:ext cx="6095999" cy="825291"/>
          </a:xfrm>
          <a:prstGeom prst="rect">
            <a:avLst/>
          </a:prstGeom>
        </p:spPr>
        <p:txBody>
          <a:bodyPr wrap="square">
            <a:spAutoFit/>
          </a:bodyPr>
          <a:lstStyle/>
          <a:p>
            <a:pPr>
              <a:lnSpc>
                <a:spcPct val="200000"/>
              </a:lnSpc>
              <a:spcAft>
                <a:spcPts val="800"/>
              </a:spcAft>
            </a:pPr>
            <a:r>
              <a:rPr lang="en-GB" sz="2800" b="1" dirty="0">
                <a:latin typeface="Algerian" panose="04020705040A02060702" pitchFamily="82" charset="0"/>
                <a:ea typeface="Calibri" panose="020F0502020204030204" pitchFamily="34" charset="0"/>
                <a:cs typeface="Times New Roman" panose="02020603050405020304" pitchFamily="18" charset="0"/>
              </a:rPr>
              <a:t>                        CONCLUSION</a:t>
            </a:r>
            <a:endParaRPr lang="en-GB" sz="2800" b="1" dirty="0">
              <a:effectLst/>
              <a:latin typeface="Algerian" panose="04020705040A02060702" pitchFamily="82" charset="0"/>
              <a:ea typeface="Calibri" panose="020F0502020204030204" pitchFamily="34" charset="0"/>
              <a:cs typeface="Times New Roman" panose="02020603050405020304" pitchFamily="18" charset="0"/>
            </a:endParaRPr>
          </a:p>
        </p:txBody>
      </p:sp>
      <p:sp>
        <p:nvSpPr>
          <p:cNvPr id="17" name="Rectangle 16">
            <a:extLst>
              <a:ext uri="{FF2B5EF4-FFF2-40B4-BE49-F238E27FC236}">
                <a16:creationId xmlns:a16="http://schemas.microsoft.com/office/drawing/2014/main" id="{E4ACA300-B1A6-4049-82CB-683F5F835D17}"/>
              </a:ext>
            </a:extLst>
          </p:cNvPr>
          <p:cNvSpPr/>
          <p:nvPr/>
        </p:nvSpPr>
        <p:spPr>
          <a:xfrm>
            <a:off x="1364190" y="5643760"/>
            <a:ext cx="4233851" cy="523220"/>
          </a:xfrm>
          <a:prstGeom prst="rect">
            <a:avLst/>
          </a:prstGeom>
        </p:spPr>
        <p:txBody>
          <a:bodyPr wrap="none">
            <a:spAutoFit/>
          </a:bodyPr>
          <a:lstStyle/>
          <a:p>
            <a:r>
              <a:rPr lang="en-GB" sz="2800" b="1" dirty="0">
                <a:solidFill>
                  <a:srgbClr val="7030A0"/>
                </a:solidFill>
                <a:latin typeface="Times New Roman" panose="02020603050405020304" pitchFamily="18" charset="0"/>
                <a:ea typeface="Times New Roman" panose="02020603050405020304" pitchFamily="18" charset="0"/>
              </a:rPr>
              <a:t>Minimise the costs to NHS</a:t>
            </a:r>
            <a:endParaRPr lang="en-GB" sz="2800" b="1" dirty="0">
              <a:solidFill>
                <a:srgbClr val="7030A0"/>
              </a:solidFill>
            </a:endParaRPr>
          </a:p>
        </p:txBody>
      </p:sp>
      <p:sp>
        <p:nvSpPr>
          <p:cNvPr id="18" name="Rectangle 17">
            <a:extLst>
              <a:ext uri="{FF2B5EF4-FFF2-40B4-BE49-F238E27FC236}">
                <a16:creationId xmlns:a16="http://schemas.microsoft.com/office/drawing/2014/main" id="{19EB2DA3-B763-4DE5-A18F-A3B87BAFF408}"/>
              </a:ext>
            </a:extLst>
          </p:cNvPr>
          <p:cNvSpPr/>
          <p:nvPr/>
        </p:nvSpPr>
        <p:spPr>
          <a:xfrm>
            <a:off x="8454188" y="5643760"/>
            <a:ext cx="1822509" cy="523220"/>
          </a:xfrm>
          <a:prstGeom prst="rect">
            <a:avLst/>
          </a:prstGeom>
        </p:spPr>
        <p:txBody>
          <a:bodyPr wrap="square">
            <a:spAutoFit/>
          </a:bodyPr>
          <a:lstStyle/>
          <a:p>
            <a:r>
              <a:rPr lang="en-GB" sz="2800" b="1" dirty="0">
                <a:solidFill>
                  <a:srgbClr val="7030A0"/>
                </a:solidFill>
                <a:latin typeface="Times New Roman" panose="02020603050405020304" pitchFamily="18" charset="0"/>
                <a:ea typeface="Times New Roman" panose="02020603050405020304" pitchFamily="18" charset="0"/>
              </a:rPr>
              <a:t>Education</a:t>
            </a:r>
            <a:r>
              <a:rPr lang="en-GB" dirty="0">
                <a:latin typeface="Times New Roman" panose="02020603050405020304" pitchFamily="18" charset="0"/>
                <a:ea typeface="Times New Roman" panose="02020603050405020304" pitchFamily="18" charset="0"/>
              </a:rPr>
              <a:t> </a:t>
            </a:r>
            <a:endParaRPr lang="en-GB" dirty="0"/>
          </a:p>
        </p:txBody>
      </p:sp>
    </p:spTree>
    <p:extLst>
      <p:ext uri="{BB962C8B-B14F-4D97-AF65-F5344CB8AC3E}">
        <p14:creationId xmlns:p14="http://schemas.microsoft.com/office/powerpoint/2010/main" val="876623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D501E-F111-4D00-8E73-DF448C289509}"/>
              </a:ext>
            </a:extLst>
          </p:cNvPr>
          <p:cNvSpPr>
            <a:spLocks noGrp="1"/>
          </p:cNvSpPr>
          <p:nvPr>
            <p:ph type="title"/>
          </p:nvPr>
        </p:nvSpPr>
        <p:spPr>
          <a:xfrm>
            <a:off x="838200" y="365126"/>
            <a:ext cx="10515600" cy="924998"/>
          </a:xfrm>
          <a:solidFill>
            <a:srgbClr val="FFFF00"/>
          </a:solidFill>
        </p:spPr>
        <p:txBody>
          <a:bodyPr>
            <a:normAutofit/>
          </a:bodyPr>
          <a:lstStyle/>
          <a:p>
            <a:r>
              <a:rPr lang="en-GB" b="1" dirty="0">
                <a:latin typeface="Algerian" panose="04020705040A02060702" pitchFamily="82" charset="0"/>
              </a:rPr>
              <a:t>                      REFERENCES</a:t>
            </a:r>
          </a:p>
        </p:txBody>
      </p:sp>
      <p:sp>
        <p:nvSpPr>
          <p:cNvPr id="3" name="Rectangle 2">
            <a:extLst>
              <a:ext uri="{FF2B5EF4-FFF2-40B4-BE49-F238E27FC236}">
                <a16:creationId xmlns:a16="http://schemas.microsoft.com/office/drawing/2014/main" id="{45CA40E0-8640-4A00-A41A-820FD0739D4C}"/>
              </a:ext>
            </a:extLst>
          </p:cNvPr>
          <p:cNvSpPr/>
          <p:nvPr/>
        </p:nvSpPr>
        <p:spPr>
          <a:xfrm>
            <a:off x="838200" y="1690688"/>
            <a:ext cx="10968788" cy="477631"/>
          </a:xfrm>
          <a:prstGeom prst="rect">
            <a:avLst/>
          </a:prstGeom>
        </p:spPr>
        <p:txBody>
          <a:bodyPr wrap="square">
            <a:spAutoFit/>
          </a:bodyPr>
          <a:lstStyle/>
          <a:p>
            <a:pPr>
              <a:lnSpc>
                <a:spcPct val="107000"/>
              </a:lnSpc>
              <a:spcAft>
                <a:spcPts val="800"/>
              </a:spcAft>
            </a:pPr>
            <a:r>
              <a:rPr lang="en-GB" sz="1200" dirty="0">
                <a:latin typeface="Arial" panose="020B0604020202020204" pitchFamily="34" charset="0"/>
                <a:ea typeface="Times New Roman" panose="02020603050405020304" pitchFamily="18" charset="0"/>
                <a:cs typeface="Times New Roman" panose="02020603050405020304" pitchFamily="18" charset="0"/>
              </a:rPr>
              <a:t>World Health Organization, (1997). The Heidelberg Guidelines for Promoting Physical Activity Among Older Persons. </a:t>
            </a:r>
            <a:r>
              <a:rPr lang="en-GB" sz="1200" i="1" dirty="0">
                <a:latin typeface="Arial" panose="020B0604020202020204" pitchFamily="34" charset="0"/>
                <a:ea typeface="Times New Roman" panose="02020603050405020304" pitchFamily="18" charset="0"/>
                <a:cs typeface="Times New Roman" panose="02020603050405020304" pitchFamily="18" charset="0"/>
              </a:rPr>
              <a:t>Journal of Aging and Physical Activity</a:t>
            </a:r>
            <a:r>
              <a:rPr lang="en-GB" sz="1200" dirty="0">
                <a:latin typeface="Arial" panose="020B0604020202020204" pitchFamily="34" charset="0"/>
                <a:ea typeface="Times New Roman" panose="02020603050405020304" pitchFamily="18" charset="0"/>
                <a:cs typeface="Times New Roman" panose="02020603050405020304" pitchFamily="18" charset="0"/>
              </a:rPr>
              <a:t>, 5, 1, 2-8.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5A0F83B7-F51B-4472-8A54-FA465AFB4925}"/>
              </a:ext>
            </a:extLst>
          </p:cNvPr>
          <p:cNvSpPr/>
          <p:nvPr/>
        </p:nvSpPr>
        <p:spPr>
          <a:xfrm>
            <a:off x="890337" y="2137990"/>
            <a:ext cx="10599821" cy="477631"/>
          </a:xfrm>
          <a:prstGeom prst="rect">
            <a:avLst/>
          </a:prstGeom>
        </p:spPr>
        <p:txBody>
          <a:bodyPr wrap="square">
            <a:spAutoFit/>
          </a:bodyPr>
          <a:lstStyle/>
          <a:p>
            <a:pPr>
              <a:lnSpc>
                <a:spcPct val="107000"/>
              </a:lnSpc>
              <a:spcAft>
                <a:spcPts val="800"/>
              </a:spcAft>
            </a:pPr>
            <a:r>
              <a:rPr lang="en-GB" sz="1200" dirty="0" err="1">
                <a:latin typeface="Arial" panose="020B0604020202020204" pitchFamily="34" charset="0"/>
                <a:ea typeface="Calibri" panose="020F0502020204030204" pitchFamily="34" charset="0"/>
                <a:cs typeface="Times New Roman" panose="02020603050405020304" pitchFamily="18" charset="0"/>
              </a:rPr>
              <a:t>Kolanowski</a:t>
            </a:r>
            <a:r>
              <a:rPr lang="en-GB" sz="1200" dirty="0">
                <a:latin typeface="Arial" panose="020B0604020202020204" pitchFamily="34" charset="0"/>
                <a:ea typeface="Calibri" panose="020F0502020204030204" pitchFamily="34" charset="0"/>
                <a:cs typeface="Times New Roman" panose="02020603050405020304" pitchFamily="18" charset="0"/>
              </a:rPr>
              <a:t>, A.M., &amp; Garr, M, (1999). The relation of premorbid factors to aggressive physical behaviour in dementia. </a:t>
            </a:r>
            <a:r>
              <a:rPr lang="en-GB" sz="1200" i="1" dirty="0">
                <a:latin typeface="Arial" panose="020B0604020202020204" pitchFamily="34" charset="0"/>
                <a:ea typeface="Calibri" panose="020F0502020204030204" pitchFamily="34" charset="0"/>
                <a:cs typeface="Times New Roman" panose="02020603050405020304" pitchFamily="18" charset="0"/>
              </a:rPr>
              <a:t>Journal of Neuroscience Nursing</a:t>
            </a:r>
            <a:r>
              <a:rPr lang="en-GB" sz="1200" dirty="0">
                <a:latin typeface="Arial" panose="020B0604020202020204" pitchFamily="34" charset="0"/>
                <a:ea typeface="Calibri" panose="020F0502020204030204" pitchFamily="34" charset="0"/>
                <a:cs typeface="Times New Roman" panose="02020603050405020304" pitchFamily="18" charset="0"/>
              </a:rPr>
              <a:t>. 31,278-284.</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3B3EB7AB-83F5-42B4-BE70-04AC149805C1}"/>
              </a:ext>
            </a:extLst>
          </p:cNvPr>
          <p:cNvSpPr/>
          <p:nvPr/>
        </p:nvSpPr>
        <p:spPr>
          <a:xfrm>
            <a:off x="838200" y="2568884"/>
            <a:ext cx="10840453" cy="477631"/>
          </a:xfrm>
          <a:prstGeom prst="rect">
            <a:avLst/>
          </a:prstGeom>
        </p:spPr>
        <p:txBody>
          <a:bodyPr wrap="square">
            <a:spAutoFit/>
          </a:bodyPr>
          <a:lstStyle/>
          <a:p>
            <a:pPr>
              <a:lnSpc>
                <a:spcPct val="107000"/>
              </a:lnSpc>
              <a:spcAft>
                <a:spcPts val="800"/>
              </a:spcAft>
            </a:pPr>
            <a:r>
              <a:rPr lang="en-GB" sz="1200" dirty="0" err="1">
                <a:latin typeface="Arial" panose="020B0604020202020204" pitchFamily="34" charset="0"/>
                <a:ea typeface="Times New Roman" panose="02020603050405020304" pitchFamily="18" charset="0"/>
                <a:cs typeface="Times New Roman" panose="02020603050405020304" pitchFamily="18" charset="0"/>
              </a:rPr>
              <a:t>Talerico</a:t>
            </a:r>
            <a:r>
              <a:rPr lang="en-GB" sz="1200" dirty="0">
                <a:latin typeface="Arial" panose="020B0604020202020204" pitchFamily="34" charset="0"/>
                <a:ea typeface="Times New Roman" panose="02020603050405020304" pitchFamily="18" charset="0"/>
                <a:cs typeface="Times New Roman" panose="02020603050405020304" pitchFamily="18" charset="0"/>
              </a:rPr>
              <a:t>, K. A, (2002). A critique of research measures used to assess inappropriate psychoactive drug use in older adults. </a:t>
            </a:r>
            <a:r>
              <a:rPr lang="en-GB" sz="1200" i="1" dirty="0">
                <a:latin typeface="Arial" panose="020B0604020202020204" pitchFamily="34" charset="0"/>
                <a:ea typeface="Times New Roman" panose="02020603050405020304" pitchFamily="18" charset="0"/>
                <a:cs typeface="Times New Roman" panose="02020603050405020304" pitchFamily="18" charset="0"/>
              </a:rPr>
              <a:t>Journal of the American Geriatrics Society,</a:t>
            </a:r>
            <a:r>
              <a:rPr lang="en-GB" sz="1200" dirty="0">
                <a:latin typeface="Arial" panose="020B0604020202020204" pitchFamily="34" charset="0"/>
                <a:ea typeface="Times New Roman" panose="02020603050405020304" pitchFamily="18" charset="0"/>
                <a:cs typeface="Times New Roman" panose="02020603050405020304" pitchFamily="18" charset="0"/>
              </a:rPr>
              <a:t> 50, 374–377.</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25AFE974-556A-464C-B7EB-182C093F6DD8}"/>
              </a:ext>
            </a:extLst>
          </p:cNvPr>
          <p:cNvSpPr/>
          <p:nvPr/>
        </p:nvSpPr>
        <p:spPr>
          <a:xfrm>
            <a:off x="864268" y="3046515"/>
            <a:ext cx="10463463" cy="264368"/>
          </a:xfrm>
          <a:prstGeom prst="rect">
            <a:avLst/>
          </a:prstGeom>
        </p:spPr>
        <p:txBody>
          <a:bodyPr wrap="square">
            <a:spAutoFit/>
          </a:bodyPr>
          <a:lstStyle/>
          <a:p>
            <a:pPr>
              <a:lnSpc>
                <a:spcPct val="107000"/>
              </a:lnSpc>
              <a:spcAft>
                <a:spcPts val="800"/>
              </a:spcAft>
            </a:pPr>
            <a:r>
              <a:rPr lang="en-GB" sz="1100" dirty="0">
                <a:latin typeface="Arial" panose="020B0604020202020204" pitchFamily="34" charset="0"/>
                <a:ea typeface="Calibri" panose="020F0502020204030204" pitchFamily="34" charset="0"/>
                <a:cs typeface="Times New Roman" panose="02020603050405020304" pitchFamily="18" charset="0"/>
              </a:rPr>
              <a:t>Mahoney, E.K., </a:t>
            </a:r>
            <a:r>
              <a:rPr lang="en-GB" sz="1100" dirty="0" err="1">
                <a:latin typeface="Arial" panose="020B0604020202020204" pitchFamily="34" charset="0"/>
                <a:ea typeface="Calibri" panose="020F0502020204030204" pitchFamily="34" charset="0"/>
                <a:cs typeface="Times New Roman" panose="02020603050405020304" pitchFamily="18" charset="0"/>
              </a:rPr>
              <a:t>Volicer</a:t>
            </a:r>
            <a:r>
              <a:rPr lang="en-GB" sz="1100" dirty="0">
                <a:latin typeface="Arial" panose="020B0604020202020204" pitchFamily="34" charset="0"/>
                <a:ea typeface="Calibri" panose="020F0502020204030204" pitchFamily="34" charset="0"/>
                <a:cs typeface="Times New Roman" panose="02020603050405020304" pitchFamily="18" charset="0"/>
              </a:rPr>
              <a:t>, L., &amp; Hurley, A.C, (2000). Management of Challenging behaviours in dementia. Baltimore: </a:t>
            </a:r>
            <a:r>
              <a:rPr lang="en-GB" sz="1100" i="1" dirty="0">
                <a:latin typeface="Arial" panose="020B0604020202020204" pitchFamily="34" charset="0"/>
                <a:ea typeface="Calibri" panose="020F0502020204030204" pitchFamily="34" charset="0"/>
                <a:cs typeface="Times New Roman" panose="02020603050405020304" pitchFamily="18" charset="0"/>
              </a:rPr>
              <a:t>Health Professions Press.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E165D6CF-BF08-42EF-81D1-EEBB8ACD75DF}"/>
              </a:ext>
            </a:extLst>
          </p:cNvPr>
          <p:cNvSpPr/>
          <p:nvPr/>
        </p:nvSpPr>
        <p:spPr>
          <a:xfrm>
            <a:off x="890337" y="3376166"/>
            <a:ext cx="10463463" cy="571375"/>
          </a:xfrm>
          <a:prstGeom prst="rect">
            <a:avLst/>
          </a:prstGeom>
        </p:spPr>
        <p:txBody>
          <a:bodyPr wrap="square">
            <a:spAutoFit/>
          </a:bodyPr>
          <a:lstStyle/>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Schmid, A., </a:t>
            </a:r>
            <a:r>
              <a:rPr lang="en-GB" sz="1200" dirty="0" err="1">
                <a:latin typeface="Arial" panose="020B0604020202020204" pitchFamily="34" charset="0"/>
                <a:ea typeface="Calibri" panose="020F0502020204030204" pitchFamily="34" charset="0"/>
                <a:cs typeface="Times New Roman" panose="02020603050405020304" pitchFamily="18" charset="0"/>
              </a:rPr>
              <a:t>Weib</a:t>
            </a:r>
            <a:r>
              <a:rPr lang="en-GB" sz="1200" dirty="0">
                <a:latin typeface="Arial" panose="020B0604020202020204" pitchFamily="34" charset="0"/>
                <a:ea typeface="Calibri" panose="020F0502020204030204" pitchFamily="34" charset="0"/>
                <a:cs typeface="Times New Roman" panose="02020603050405020304" pitchFamily="18" charset="0"/>
              </a:rPr>
              <a:t>, M., &amp; </a:t>
            </a:r>
            <a:r>
              <a:rPr lang="en-GB" sz="1200" dirty="0" err="1">
                <a:latin typeface="Arial" panose="020B0604020202020204" pitchFamily="34" charset="0"/>
                <a:ea typeface="Calibri" panose="020F0502020204030204" pitchFamily="34" charset="0"/>
                <a:cs typeface="Times New Roman" panose="02020603050405020304" pitchFamily="18" charset="0"/>
              </a:rPr>
              <a:t>Heseker</a:t>
            </a:r>
            <a:r>
              <a:rPr lang="en-GB" sz="1200" dirty="0">
                <a:latin typeface="Arial" panose="020B0604020202020204" pitchFamily="34" charset="0"/>
                <a:ea typeface="Calibri" panose="020F0502020204030204" pitchFamily="34" charset="0"/>
                <a:cs typeface="Times New Roman" panose="02020603050405020304" pitchFamily="18" charset="0"/>
              </a:rPr>
              <a:t>, H, (2003). Recording the nutrient intake of nursing home residents by food weighing method and measuring physical activity. </a:t>
            </a:r>
            <a:r>
              <a:rPr lang="en-GB" sz="1200" i="1" dirty="0">
                <a:latin typeface="Arial" panose="020B0604020202020204" pitchFamily="34" charset="0"/>
                <a:ea typeface="Calibri" panose="020F0502020204030204" pitchFamily="34" charset="0"/>
                <a:cs typeface="Times New Roman" panose="02020603050405020304" pitchFamily="18" charset="0"/>
              </a:rPr>
              <a:t>The Journal of Nutrition, Health, &amp; Aging,</a:t>
            </a:r>
            <a:r>
              <a:rPr lang="en-GB" sz="1200" dirty="0">
                <a:latin typeface="Arial" panose="020B0604020202020204" pitchFamily="34" charset="0"/>
                <a:ea typeface="Calibri" panose="020F0502020204030204" pitchFamily="34" charset="0"/>
                <a:cs typeface="Times New Roman" panose="02020603050405020304" pitchFamily="18" charset="0"/>
              </a:rPr>
              <a:t> 7, 294-295</a:t>
            </a:r>
            <a:r>
              <a:rPr lang="en-GB" dirty="0">
                <a:latin typeface="Arial" panose="020B0604020202020204" pitchFamily="34" charset="0"/>
                <a:ea typeface="Calibri" panose="020F0502020204030204" pitchFamily="34" charset="0"/>
                <a:cs typeface="Times New Roman" panose="02020603050405020304" pitchFamily="18" charset="0"/>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7">
            <a:extLst>
              <a:ext uri="{FF2B5EF4-FFF2-40B4-BE49-F238E27FC236}">
                <a16:creationId xmlns:a16="http://schemas.microsoft.com/office/drawing/2014/main" id="{15FEE20F-90E1-46DB-BE6D-B1A14F151447}"/>
              </a:ext>
            </a:extLst>
          </p:cNvPr>
          <p:cNvSpPr/>
          <p:nvPr/>
        </p:nvSpPr>
        <p:spPr>
          <a:xfrm>
            <a:off x="890336" y="4012824"/>
            <a:ext cx="10463463" cy="477631"/>
          </a:xfrm>
          <a:prstGeom prst="rect">
            <a:avLst/>
          </a:prstGeom>
        </p:spPr>
        <p:txBody>
          <a:bodyPr wrap="square">
            <a:spAutoFit/>
          </a:bodyPr>
          <a:lstStyle/>
          <a:p>
            <a:pPr>
              <a:lnSpc>
                <a:spcPct val="107000"/>
              </a:lnSpc>
              <a:spcAft>
                <a:spcPts val="800"/>
              </a:spcAft>
            </a:pPr>
            <a:r>
              <a:rPr lang="en-GB" sz="1200" dirty="0" err="1">
                <a:latin typeface="Arial" panose="020B0604020202020204" pitchFamily="34" charset="0"/>
                <a:ea typeface="Calibri" panose="020F0502020204030204" pitchFamily="34" charset="0"/>
                <a:cs typeface="Times New Roman" panose="02020603050405020304" pitchFamily="18" charset="0"/>
              </a:rPr>
              <a:t>Sarkamo</a:t>
            </a:r>
            <a:r>
              <a:rPr lang="en-GB" sz="1200" dirty="0">
                <a:latin typeface="Arial" panose="020B0604020202020204" pitchFamily="34" charset="0"/>
                <a:ea typeface="Calibri" panose="020F0502020204030204" pitchFamily="34" charset="0"/>
                <a:cs typeface="Times New Roman" panose="02020603050405020304" pitchFamily="18" charset="0"/>
              </a:rPr>
              <a:t>, T., &amp; Soto, D, (2012). Music listening after stroke: Beneficial effects and potential neural mechanisms. </a:t>
            </a:r>
            <a:r>
              <a:rPr lang="en-GB" sz="1200" i="1" dirty="0">
                <a:latin typeface="Arial" panose="020B0604020202020204" pitchFamily="34" charset="0"/>
                <a:ea typeface="Calibri" panose="020F0502020204030204" pitchFamily="34" charset="0"/>
                <a:cs typeface="Times New Roman" panose="02020603050405020304" pitchFamily="18" charset="0"/>
              </a:rPr>
              <a:t>Annals of the New York Academy of Sciences,</a:t>
            </a:r>
            <a:r>
              <a:rPr lang="en-GB" sz="1200" dirty="0">
                <a:latin typeface="Arial" panose="020B0604020202020204" pitchFamily="34" charset="0"/>
                <a:ea typeface="Calibri" panose="020F0502020204030204" pitchFamily="34" charset="0"/>
                <a:cs typeface="Times New Roman" panose="02020603050405020304" pitchFamily="18" charset="0"/>
              </a:rPr>
              <a:t> 1252, 266–281. doi:10.1111/j.1749-6632.2011.06405.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8">
            <a:extLst>
              <a:ext uri="{FF2B5EF4-FFF2-40B4-BE49-F238E27FC236}">
                <a16:creationId xmlns:a16="http://schemas.microsoft.com/office/drawing/2014/main" id="{1244C431-7FAC-4A34-B45F-C8155DA7AF28}"/>
              </a:ext>
            </a:extLst>
          </p:cNvPr>
          <p:cNvSpPr/>
          <p:nvPr/>
        </p:nvSpPr>
        <p:spPr>
          <a:xfrm>
            <a:off x="890336" y="4555738"/>
            <a:ext cx="10066422" cy="477631"/>
          </a:xfrm>
          <a:prstGeom prst="rect">
            <a:avLst/>
          </a:prstGeom>
        </p:spPr>
        <p:txBody>
          <a:bodyPr wrap="square">
            <a:spAutoFit/>
          </a:bodyPr>
          <a:lstStyle/>
          <a:p>
            <a:pPr>
              <a:lnSpc>
                <a:spcPct val="107000"/>
              </a:lnSpc>
              <a:spcAft>
                <a:spcPts val="800"/>
              </a:spcAft>
            </a:pPr>
            <a:r>
              <a:rPr lang="en-GB" sz="1200" dirty="0" err="1">
                <a:latin typeface="Arial" panose="020B0604020202020204" pitchFamily="34" charset="0"/>
                <a:ea typeface="Times New Roman" panose="02020603050405020304" pitchFamily="18" charset="0"/>
                <a:cs typeface="Times New Roman" panose="02020603050405020304" pitchFamily="18" charset="0"/>
              </a:rPr>
              <a:t>Olderog</a:t>
            </a:r>
            <a:r>
              <a:rPr lang="en-GB" sz="1200" dirty="0">
                <a:latin typeface="Arial" panose="020B0604020202020204" pitchFamily="34" charset="0"/>
                <a:ea typeface="Times New Roman" panose="02020603050405020304" pitchFamily="18" charset="0"/>
                <a:cs typeface="Times New Roman" panose="02020603050405020304" pitchFamily="18" charset="0"/>
              </a:rPr>
              <a:t>-Millard, K. A. and Smith, J. M, (1989). The inﬂuence of group singing therapy on the </a:t>
            </a:r>
            <a:r>
              <a:rPr lang="en-GB" sz="1200" dirty="0" err="1">
                <a:latin typeface="Arial" panose="020B0604020202020204" pitchFamily="34" charset="0"/>
                <a:ea typeface="Times New Roman" panose="02020603050405020304" pitchFamily="18" charset="0"/>
                <a:cs typeface="Times New Roman" panose="02020603050405020304" pitchFamily="18" charset="0"/>
              </a:rPr>
              <a:t>behavior</a:t>
            </a:r>
            <a:r>
              <a:rPr lang="en-GB" sz="1200" dirty="0">
                <a:latin typeface="Arial" panose="020B0604020202020204" pitchFamily="34" charset="0"/>
                <a:ea typeface="Times New Roman" panose="02020603050405020304" pitchFamily="18" charset="0"/>
                <a:cs typeface="Times New Roman" panose="02020603050405020304" pitchFamily="18" charset="0"/>
              </a:rPr>
              <a:t> of Alzheimer’s disease patients. </a:t>
            </a:r>
            <a:r>
              <a:rPr lang="en-GB" sz="1200" i="1" dirty="0">
                <a:latin typeface="Arial" panose="020B0604020202020204" pitchFamily="34" charset="0"/>
                <a:ea typeface="Times New Roman" panose="02020603050405020304" pitchFamily="18" charset="0"/>
                <a:cs typeface="Times New Roman" panose="02020603050405020304" pitchFamily="18" charset="0"/>
              </a:rPr>
              <a:t>Journal of Music Therapy</a:t>
            </a:r>
            <a:r>
              <a:rPr lang="en-GB" sz="1200" dirty="0">
                <a:latin typeface="Arial" panose="020B0604020202020204" pitchFamily="34" charset="0"/>
                <a:ea typeface="Times New Roman" panose="02020603050405020304" pitchFamily="18" charset="0"/>
                <a:cs typeface="Times New Roman" panose="02020603050405020304" pitchFamily="18" charset="0"/>
              </a:rPr>
              <a:t>, 26, 58–70.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Rectangle 9">
            <a:extLst>
              <a:ext uri="{FF2B5EF4-FFF2-40B4-BE49-F238E27FC236}">
                <a16:creationId xmlns:a16="http://schemas.microsoft.com/office/drawing/2014/main" id="{AEAFC35D-F182-4403-AA7B-A31ABCB0A733}"/>
              </a:ext>
            </a:extLst>
          </p:cNvPr>
          <p:cNvSpPr/>
          <p:nvPr/>
        </p:nvSpPr>
        <p:spPr>
          <a:xfrm>
            <a:off x="890336" y="5011930"/>
            <a:ext cx="10411328" cy="477631"/>
          </a:xfrm>
          <a:prstGeom prst="rect">
            <a:avLst/>
          </a:prstGeom>
        </p:spPr>
        <p:txBody>
          <a:bodyPr wrap="square">
            <a:spAutoFit/>
          </a:bodyPr>
          <a:lstStyle/>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Clair, A. A, (1990). The need for supervision to manage behaviour in the elderly care home resident and the implications for music therapy practice. </a:t>
            </a:r>
            <a:r>
              <a:rPr lang="en-GB" sz="1200" i="1" dirty="0">
                <a:latin typeface="Arial" panose="020B0604020202020204" pitchFamily="34" charset="0"/>
                <a:ea typeface="Calibri" panose="020F0502020204030204" pitchFamily="34" charset="0"/>
                <a:cs typeface="Times New Roman" panose="02020603050405020304" pitchFamily="18" charset="0"/>
              </a:rPr>
              <a:t>Music Therapy Perspectives,</a:t>
            </a:r>
            <a:r>
              <a:rPr lang="en-GB" sz="1200" dirty="0">
                <a:latin typeface="Arial" panose="020B0604020202020204" pitchFamily="34" charset="0"/>
                <a:ea typeface="Calibri" panose="020F0502020204030204" pitchFamily="34" charset="0"/>
                <a:cs typeface="Times New Roman" panose="02020603050405020304" pitchFamily="18" charset="0"/>
              </a:rPr>
              <a:t> 8, 72-75.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24AE96A9-25A5-4572-9806-E90936D5F4E3}"/>
              </a:ext>
            </a:extLst>
          </p:cNvPr>
          <p:cNvSpPr/>
          <p:nvPr/>
        </p:nvSpPr>
        <p:spPr>
          <a:xfrm>
            <a:off x="916403" y="5554844"/>
            <a:ext cx="10411328" cy="675249"/>
          </a:xfrm>
          <a:prstGeom prst="rect">
            <a:avLst/>
          </a:prstGeom>
        </p:spPr>
        <p:txBody>
          <a:bodyPr wrap="square">
            <a:spAutoFit/>
          </a:bodyPr>
          <a:lstStyle/>
          <a:p>
            <a:pPr>
              <a:lnSpc>
                <a:spcPct val="107000"/>
              </a:lnSpc>
              <a:spcAft>
                <a:spcPts val="800"/>
              </a:spcAft>
            </a:pPr>
            <a:r>
              <a:rPr lang="en-GB" sz="1200" dirty="0" err="1">
                <a:latin typeface="Arial" panose="020B0604020202020204" pitchFamily="34" charset="0"/>
                <a:ea typeface="Calibri" panose="020F0502020204030204" pitchFamily="34" charset="0"/>
                <a:cs typeface="Times New Roman" panose="02020603050405020304" pitchFamily="18" charset="0"/>
              </a:rPr>
              <a:t>Ciair</a:t>
            </a:r>
            <a:r>
              <a:rPr lang="en-GB" sz="1200" dirty="0">
                <a:latin typeface="Arial" panose="020B0604020202020204" pitchFamily="34" charset="0"/>
                <a:ea typeface="Calibri" panose="020F0502020204030204" pitchFamily="34" charset="0"/>
                <a:cs typeface="Times New Roman" panose="02020603050405020304" pitchFamily="18" charset="0"/>
              </a:rPr>
              <a:t>, A. A, (1993). Singing to stimulate alert responses in persons with late stage dementia, [Videotape]. Presented at the joint conference of the National Association for Music Therapy, </a:t>
            </a:r>
            <a:r>
              <a:rPr lang="en-GB" sz="1200" i="1" dirty="0">
                <a:latin typeface="Arial" panose="020B0604020202020204" pitchFamily="34" charset="0"/>
                <a:ea typeface="Calibri" panose="020F0502020204030204" pitchFamily="34" charset="0"/>
                <a:cs typeface="Times New Roman" panose="02020603050405020304" pitchFamily="18" charset="0"/>
              </a:rPr>
              <a:t>The American Association for Music Therapy, and the Canadian Association for Music Therapy,</a:t>
            </a:r>
            <a:r>
              <a:rPr lang="en-GB" sz="1200" dirty="0">
                <a:latin typeface="Arial" panose="020B0604020202020204" pitchFamily="34" charset="0"/>
                <a:ea typeface="Calibri" panose="020F0502020204030204" pitchFamily="34" charset="0"/>
                <a:cs typeface="Times New Roman" panose="02020603050405020304" pitchFamily="18" charset="0"/>
              </a:rPr>
              <a:t> Toronto, Canada.</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287020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E38CF-E22D-42F3-90CB-17A60EB22BA8}"/>
              </a:ext>
            </a:extLst>
          </p:cNvPr>
          <p:cNvSpPr>
            <a:spLocks noGrp="1"/>
          </p:cNvSpPr>
          <p:nvPr>
            <p:ph type="title"/>
          </p:nvPr>
        </p:nvSpPr>
        <p:spPr>
          <a:solidFill>
            <a:srgbClr val="FFFF00"/>
          </a:solidFill>
        </p:spPr>
        <p:txBody>
          <a:bodyPr/>
          <a:lstStyle/>
          <a:p>
            <a:r>
              <a:rPr lang="en-GB" b="1" dirty="0">
                <a:latin typeface="Algerian" panose="04020705040A02060702" pitchFamily="82" charset="0"/>
              </a:rPr>
              <a:t>                         REFERENCES</a:t>
            </a:r>
          </a:p>
        </p:txBody>
      </p:sp>
      <p:sp>
        <p:nvSpPr>
          <p:cNvPr id="3" name="Rectangle 2">
            <a:extLst>
              <a:ext uri="{FF2B5EF4-FFF2-40B4-BE49-F238E27FC236}">
                <a16:creationId xmlns:a16="http://schemas.microsoft.com/office/drawing/2014/main" id="{7A3308DC-0A5C-460E-A51A-3D347FAF905C}"/>
              </a:ext>
            </a:extLst>
          </p:cNvPr>
          <p:cNvSpPr/>
          <p:nvPr/>
        </p:nvSpPr>
        <p:spPr>
          <a:xfrm>
            <a:off x="838200" y="1854896"/>
            <a:ext cx="10515600" cy="280013"/>
          </a:xfrm>
          <a:prstGeom prst="rect">
            <a:avLst/>
          </a:prstGeom>
        </p:spPr>
        <p:txBody>
          <a:bodyPr wrap="square">
            <a:spAutoFit/>
          </a:bodyPr>
          <a:lstStyle/>
          <a:p>
            <a:pPr>
              <a:lnSpc>
                <a:spcPct val="107000"/>
              </a:lnSpc>
              <a:spcAft>
                <a:spcPts val="800"/>
              </a:spcAft>
            </a:pPr>
            <a:r>
              <a:rPr lang="en-GB" sz="1200" i="1" dirty="0">
                <a:latin typeface="Arial" panose="020B0604020202020204" pitchFamily="34" charset="0"/>
                <a:ea typeface="Times New Roman" panose="02020603050405020304" pitchFamily="18" charset="0"/>
                <a:cs typeface="Times New Roman" panose="02020603050405020304" pitchFamily="18" charset="0"/>
              </a:rPr>
              <a:t>U.S. Surgeon General’s Report, (1996). </a:t>
            </a:r>
            <a:r>
              <a:rPr lang="en-GB" sz="1200" dirty="0">
                <a:latin typeface="Arial" panose="020B0604020202020204" pitchFamily="34" charset="0"/>
                <a:ea typeface="Times New Roman" panose="02020603050405020304" pitchFamily="18" charset="0"/>
                <a:cs typeface="Times New Roman" panose="02020603050405020304" pitchFamily="18" charset="0"/>
              </a:rPr>
              <a:t>Physical Activity and Health</a:t>
            </a:r>
            <a:r>
              <a:rPr lang="en-GB" sz="1200" i="1" dirty="0">
                <a:latin typeface="Arial" panose="020B0604020202020204" pitchFamily="34" charset="0"/>
                <a:ea typeface="Times New Roman" panose="02020603050405020304" pitchFamily="18" charset="0"/>
                <a:cs typeface="Times New Roman" panose="02020603050405020304" pitchFamily="18" charset="0"/>
              </a:rPr>
              <a:t>. Washington D.C.: U.S. Government Printing Office.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62D11312-F34B-4135-A31F-A2EC22469907}"/>
              </a:ext>
            </a:extLst>
          </p:cNvPr>
          <p:cNvSpPr/>
          <p:nvPr/>
        </p:nvSpPr>
        <p:spPr>
          <a:xfrm>
            <a:off x="858253" y="2134909"/>
            <a:ext cx="10515600" cy="616515"/>
          </a:xfrm>
          <a:prstGeom prst="rect">
            <a:avLst/>
          </a:prstGeom>
        </p:spPr>
        <p:txBody>
          <a:bodyPr wrap="square">
            <a:spAutoFit/>
          </a:bodyPr>
          <a:lstStyle/>
          <a:p>
            <a:pPr>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Rolland Y, </a:t>
            </a:r>
            <a:r>
              <a:rPr lang="en-GB" sz="1200" dirty="0" err="1">
                <a:latin typeface="Arial" panose="020B0604020202020204" pitchFamily="34" charset="0"/>
                <a:ea typeface="Calibri" panose="020F0502020204030204" pitchFamily="34" charset="0"/>
                <a:cs typeface="Times New Roman" panose="02020603050405020304" pitchFamily="18" charset="0"/>
              </a:rPr>
              <a:t>Pillard</a:t>
            </a:r>
            <a:r>
              <a:rPr lang="en-GB" sz="1200" dirty="0">
                <a:latin typeface="Arial" panose="020B0604020202020204" pitchFamily="34" charset="0"/>
                <a:ea typeface="Calibri" panose="020F0502020204030204" pitchFamily="34" charset="0"/>
                <a:cs typeface="Times New Roman" panose="02020603050405020304" pitchFamily="18" charset="0"/>
              </a:rPr>
              <a:t> F, </a:t>
            </a:r>
            <a:r>
              <a:rPr lang="en-GB" sz="1200" dirty="0" err="1">
                <a:latin typeface="Arial" panose="020B0604020202020204" pitchFamily="34" charset="0"/>
                <a:ea typeface="Calibri" panose="020F0502020204030204" pitchFamily="34" charset="0"/>
                <a:cs typeface="Times New Roman" panose="02020603050405020304" pitchFamily="18" charset="0"/>
              </a:rPr>
              <a:t>Klapouszczak</a:t>
            </a:r>
            <a:r>
              <a:rPr lang="en-GB" sz="1200" dirty="0">
                <a:latin typeface="Arial" panose="020B0604020202020204" pitchFamily="34" charset="0"/>
                <a:ea typeface="Calibri" panose="020F0502020204030204" pitchFamily="34" charset="0"/>
                <a:cs typeface="Times New Roman" panose="02020603050405020304" pitchFamily="18" charset="0"/>
              </a:rPr>
              <a:t> A, et al, (2007). Exercise program for nursing home residents with Alzheimer’s disease: a 1-year randomized, controlled trial</a:t>
            </a:r>
            <a:r>
              <a:rPr lang="en-GB" sz="1200" i="1" dirty="0">
                <a:latin typeface="Arial" panose="020B0604020202020204" pitchFamily="34" charset="0"/>
                <a:ea typeface="Calibri" panose="020F0502020204030204" pitchFamily="34" charset="0"/>
                <a:cs typeface="Times New Roman" panose="02020603050405020304" pitchFamily="18" charset="0"/>
              </a:rPr>
              <a:t>. J Am </a:t>
            </a:r>
            <a:r>
              <a:rPr lang="en-GB" sz="1200" i="1" dirty="0" err="1">
                <a:latin typeface="Arial" panose="020B0604020202020204" pitchFamily="34" charset="0"/>
                <a:ea typeface="Calibri" panose="020F0502020204030204" pitchFamily="34" charset="0"/>
                <a:cs typeface="Times New Roman" panose="02020603050405020304" pitchFamily="18" charset="0"/>
              </a:rPr>
              <a:t>Geriatr</a:t>
            </a:r>
            <a:r>
              <a:rPr lang="en-GB" sz="1200" i="1" dirty="0">
                <a:latin typeface="Arial" panose="020B0604020202020204" pitchFamily="34" charset="0"/>
                <a:ea typeface="Calibri" panose="020F0502020204030204" pitchFamily="34" charset="0"/>
                <a:cs typeface="Times New Roman" panose="02020603050405020304" pitchFamily="18" charset="0"/>
              </a:rPr>
              <a:t> Soc.</a:t>
            </a:r>
            <a:r>
              <a:rPr lang="en-GB" sz="1200" dirty="0">
                <a:latin typeface="Arial" panose="020B0604020202020204" pitchFamily="34" charset="0"/>
                <a:ea typeface="Calibri" panose="020F0502020204030204" pitchFamily="34" charset="0"/>
                <a:cs typeface="Times New Roman" panose="02020603050405020304" pitchFamily="18" charset="0"/>
              </a:rPr>
              <a:t> ;</a:t>
            </a:r>
            <a:r>
              <a:rPr lang="en-GB" sz="1200" b="1" dirty="0">
                <a:latin typeface="Arial" panose="020B0604020202020204" pitchFamily="34" charset="0"/>
                <a:ea typeface="Calibri" panose="020F0502020204030204" pitchFamily="34" charset="0"/>
                <a:cs typeface="Times New Roman" panose="02020603050405020304" pitchFamily="18" charset="0"/>
              </a:rPr>
              <a:t>55</a:t>
            </a:r>
            <a:r>
              <a:rPr lang="en-GB" sz="1200" dirty="0">
                <a:latin typeface="Arial" panose="020B0604020202020204" pitchFamily="34" charset="0"/>
                <a:ea typeface="Calibri" panose="020F0502020204030204" pitchFamily="34" charset="0"/>
                <a:cs typeface="Times New Roman" panose="02020603050405020304" pitchFamily="18" charset="0"/>
              </a:rPr>
              <a:t>(2):158–165.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CF9E72B5-BE5F-4DFC-8701-01F0F981DAF0}"/>
              </a:ext>
            </a:extLst>
          </p:cNvPr>
          <p:cNvSpPr/>
          <p:nvPr/>
        </p:nvSpPr>
        <p:spPr>
          <a:xfrm>
            <a:off x="838200" y="2622671"/>
            <a:ext cx="10475494" cy="408766"/>
          </a:xfrm>
          <a:prstGeom prst="rect">
            <a:avLst/>
          </a:prstGeom>
        </p:spPr>
        <p:txBody>
          <a:bodyPr wrap="square">
            <a:spAutoFit/>
          </a:bodyPr>
          <a:lstStyle/>
          <a:p>
            <a:pPr>
              <a:lnSpc>
                <a:spcPct val="20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Logsdon RG, McCurry SM, Teri L, (2005). A home health care approach to exercise for persons with Alzheimer’s disease. </a:t>
            </a:r>
            <a:r>
              <a:rPr lang="en-GB" sz="1200" i="1" dirty="0">
                <a:latin typeface="Arial" panose="020B0604020202020204" pitchFamily="34" charset="0"/>
                <a:ea typeface="Calibri" panose="020F0502020204030204" pitchFamily="34" charset="0"/>
                <a:cs typeface="Times New Roman" panose="02020603050405020304" pitchFamily="18" charset="0"/>
              </a:rPr>
              <a:t>Care Manage</a:t>
            </a:r>
            <a:r>
              <a:rPr lang="en-GB" sz="1200" dirty="0">
                <a:latin typeface="Arial" panose="020B0604020202020204" pitchFamily="34" charset="0"/>
                <a:ea typeface="Calibri" panose="020F0502020204030204" pitchFamily="34" charset="0"/>
                <a:cs typeface="Times New Roman" panose="02020603050405020304" pitchFamily="18" charset="0"/>
              </a:rPr>
              <a:t> J.;6(2):90–97.</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D690E3A6-1B8C-4EFF-A77C-87157BC726C8}"/>
              </a:ext>
            </a:extLst>
          </p:cNvPr>
          <p:cNvSpPr/>
          <p:nvPr/>
        </p:nvSpPr>
        <p:spPr>
          <a:xfrm>
            <a:off x="838200" y="3055638"/>
            <a:ext cx="10327104" cy="280013"/>
          </a:xfrm>
          <a:prstGeom prst="rect">
            <a:avLst/>
          </a:prstGeom>
        </p:spPr>
        <p:txBody>
          <a:bodyPr wrap="square">
            <a:spAutoFit/>
          </a:bodyPr>
          <a:lstStyle/>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Kuhn, D, (2003). New horizons: Early diagnosis of Alzheimer’s means new implications for care. </a:t>
            </a:r>
            <a:r>
              <a:rPr lang="en-GB" sz="1200" i="1" dirty="0">
                <a:latin typeface="Arial" panose="020B0604020202020204" pitchFamily="34" charset="0"/>
                <a:ea typeface="Calibri" panose="020F0502020204030204" pitchFamily="34" charset="0"/>
                <a:cs typeface="Times New Roman" panose="02020603050405020304" pitchFamily="18" charset="0"/>
              </a:rPr>
              <a:t>Contemporary Long-Term Care,</a:t>
            </a:r>
            <a:r>
              <a:rPr lang="en-GB" sz="1200" dirty="0">
                <a:latin typeface="Arial" panose="020B0604020202020204" pitchFamily="34" charset="0"/>
                <a:ea typeface="Calibri" panose="020F0502020204030204" pitchFamily="34" charset="0"/>
                <a:cs typeface="Times New Roman" panose="02020603050405020304" pitchFamily="18" charset="0"/>
              </a:rPr>
              <a:t> 26, 25–27,</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9436B4F9-7ECE-4313-8F88-D66C16A72108}"/>
              </a:ext>
            </a:extLst>
          </p:cNvPr>
          <p:cNvSpPr/>
          <p:nvPr/>
        </p:nvSpPr>
        <p:spPr>
          <a:xfrm>
            <a:off x="858254" y="3294496"/>
            <a:ext cx="10663990" cy="477631"/>
          </a:xfrm>
          <a:prstGeom prst="rect">
            <a:avLst/>
          </a:prstGeom>
        </p:spPr>
        <p:txBody>
          <a:bodyPr wrap="square">
            <a:spAutoFit/>
          </a:bodyPr>
          <a:lstStyle/>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Brierley, E., Guthrie, E., Busby, C., Marino-Francis, F., Byrne, J., &amp; Burns, A, (2003). Psychodynamic interpersonal therapy for early Alzheimer’s disease. </a:t>
            </a:r>
            <a:r>
              <a:rPr lang="en-GB" sz="1200" i="1" dirty="0">
                <a:latin typeface="Arial" panose="020B0604020202020204" pitchFamily="34" charset="0"/>
                <a:ea typeface="Calibri" panose="020F0502020204030204" pitchFamily="34" charset="0"/>
                <a:cs typeface="Times New Roman" panose="02020603050405020304" pitchFamily="18" charset="0"/>
              </a:rPr>
              <a:t>British Journal of Psychotherapy, </a:t>
            </a:r>
            <a:r>
              <a:rPr lang="en-GB" sz="1200" dirty="0">
                <a:latin typeface="Arial" panose="020B0604020202020204" pitchFamily="34" charset="0"/>
                <a:ea typeface="Calibri" panose="020F0502020204030204" pitchFamily="34" charset="0"/>
                <a:cs typeface="Times New Roman" panose="02020603050405020304" pitchFamily="18" charset="0"/>
              </a:rPr>
              <a:t>19, 435–446.</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7">
            <a:extLst>
              <a:ext uri="{FF2B5EF4-FFF2-40B4-BE49-F238E27FC236}">
                <a16:creationId xmlns:a16="http://schemas.microsoft.com/office/drawing/2014/main" id="{DEF764CE-E0E9-4E7F-AB05-76AA72F13703}"/>
              </a:ext>
            </a:extLst>
          </p:cNvPr>
          <p:cNvSpPr/>
          <p:nvPr/>
        </p:nvSpPr>
        <p:spPr>
          <a:xfrm>
            <a:off x="866274" y="3759963"/>
            <a:ext cx="8750968" cy="675249"/>
          </a:xfrm>
          <a:prstGeom prst="rect">
            <a:avLst/>
          </a:prstGeom>
        </p:spPr>
        <p:txBody>
          <a:bodyPr wrap="square">
            <a:spAutoFit/>
          </a:bodyPr>
          <a:lstStyle/>
          <a:p>
            <a:pPr>
              <a:lnSpc>
                <a:spcPct val="107000"/>
              </a:lnSpc>
              <a:spcAft>
                <a:spcPts val="800"/>
              </a:spcAft>
            </a:pPr>
            <a:r>
              <a:rPr lang="en-GB" sz="1200" dirty="0" err="1">
                <a:latin typeface="Arial" panose="020B0604020202020204" pitchFamily="34" charset="0"/>
                <a:ea typeface="Calibri" panose="020F0502020204030204" pitchFamily="34" charset="0"/>
                <a:cs typeface="Times New Roman" panose="02020603050405020304" pitchFamily="18" charset="0"/>
              </a:rPr>
              <a:t>Senanarong</a:t>
            </a:r>
            <a:r>
              <a:rPr lang="en-GB" sz="1200" dirty="0">
                <a:latin typeface="Arial" panose="020B0604020202020204" pitchFamily="34" charset="0"/>
                <a:ea typeface="Calibri" panose="020F0502020204030204" pitchFamily="34" charset="0"/>
                <a:cs typeface="Times New Roman" panose="02020603050405020304" pitchFamily="18" charset="0"/>
              </a:rPr>
              <a:t>, V., Cummings, J.L., Fairbanks, L., Mega, M., </a:t>
            </a:r>
            <a:r>
              <a:rPr lang="en-GB" sz="1200" dirty="0" err="1">
                <a:latin typeface="Arial" panose="020B0604020202020204" pitchFamily="34" charset="0"/>
                <a:ea typeface="Calibri" panose="020F0502020204030204" pitchFamily="34" charset="0"/>
                <a:cs typeface="Times New Roman" panose="02020603050405020304" pitchFamily="18" charset="0"/>
              </a:rPr>
              <a:t>Masterman</a:t>
            </a:r>
            <a:r>
              <a:rPr lang="en-GB" sz="1200" dirty="0">
                <a:latin typeface="Arial" panose="020B0604020202020204" pitchFamily="34" charset="0"/>
                <a:ea typeface="Calibri" panose="020F0502020204030204" pitchFamily="34" charset="0"/>
                <a:cs typeface="Times New Roman" panose="02020603050405020304" pitchFamily="18" charset="0"/>
              </a:rPr>
              <a:t>, D.M., O’Connor, S.M., &amp; Strickland, T.L, (2004). Agitation in Alzheimer’s Disease is a manifestation of frontal lobe dysfunction. </a:t>
            </a:r>
            <a:r>
              <a:rPr lang="en-GB" sz="1200" i="1" dirty="0">
                <a:latin typeface="Arial" panose="020B0604020202020204" pitchFamily="34" charset="0"/>
                <a:ea typeface="Calibri" panose="020F0502020204030204" pitchFamily="34" charset="0"/>
                <a:cs typeface="Times New Roman" panose="02020603050405020304" pitchFamily="18" charset="0"/>
              </a:rPr>
              <a:t>Dementia and Geriatric Cognitive Disorder</a:t>
            </a:r>
            <a:r>
              <a:rPr lang="en-GB" sz="1200" dirty="0">
                <a:latin typeface="Arial" panose="020B0604020202020204" pitchFamily="34" charset="0"/>
                <a:ea typeface="Calibri" panose="020F0502020204030204" pitchFamily="34" charset="0"/>
                <a:cs typeface="Times New Roman" panose="02020603050405020304" pitchFamily="18" charset="0"/>
              </a:rPr>
              <a:t>, 17, 14-20.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8">
            <a:extLst>
              <a:ext uri="{FF2B5EF4-FFF2-40B4-BE49-F238E27FC236}">
                <a16:creationId xmlns:a16="http://schemas.microsoft.com/office/drawing/2014/main" id="{EF2A8594-F14E-4229-BBA9-4E2C75008B7B}"/>
              </a:ext>
            </a:extLst>
          </p:cNvPr>
          <p:cNvSpPr/>
          <p:nvPr/>
        </p:nvSpPr>
        <p:spPr>
          <a:xfrm>
            <a:off x="866274" y="4435212"/>
            <a:ext cx="10299030" cy="280013"/>
          </a:xfrm>
          <a:prstGeom prst="rect">
            <a:avLst/>
          </a:prstGeom>
        </p:spPr>
        <p:txBody>
          <a:bodyPr wrap="square">
            <a:spAutoFit/>
          </a:bodyPr>
          <a:lstStyle/>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Erickson, K. I. et al, (2009). Aerobic fitness is associated with hippocampal volume in elderly humans. </a:t>
            </a:r>
            <a:r>
              <a:rPr lang="en-GB" sz="1200" i="1" dirty="0">
                <a:latin typeface="Arial" panose="020B0604020202020204" pitchFamily="34" charset="0"/>
                <a:ea typeface="Calibri" panose="020F0502020204030204" pitchFamily="34" charset="0"/>
                <a:cs typeface="Times New Roman" panose="02020603050405020304" pitchFamily="18" charset="0"/>
              </a:rPr>
              <a:t>Hippocampus</a:t>
            </a:r>
            <a:r>
              <a:rPr lang="en-GB" sz="1200" dirty="0">
                <a:latin typeface="Arial" panose="020B0604020202020204" pitchFamily="34" charset="0"/>
                <a:ea typeface="Calibri" panose="020F0502020204030204" pitchFamily="34" charset="0"/>
                <a:cs typeface="Times New Roman" panose="02020603050405020304" pitchFamily="18" charset="0"/>
              </a:rPr>
              <a:t>. 19, 1030–1039.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Rectangle 9">
            <a:extLst>
              <a:ext uri="{FF2B5EF4-FFF2-40B4-BE49-F238E27FC236}">
                <a16:creationId xmlns:a16="http://schemas.microsoft.com/office/drawing/2014/main" id="{1AD5738E-A428-41A6-85C6-8A812A8F5770}"/>
              </a:ext>
            </a:extLst>
          </p:cNvPr>
          <p:cNvSpPr/>
          <p:nvPr/>
        </p:nvSpPr>
        <p:spPr>
          <a:xfrm>
            <a:off x="838200" y="4859481"/>
            <a:ext cx="10447420" cy="477631"/>
          </a:xfrm>
          <a:prstGeom prst="rect">
            <a:avLst/>
          </a:prstGeom>
        </p:spPr>
        <p:txBody>
          <a:bodyPr wrap="square">
            <a:spAutoFit/>
          </a:bodyPr>
          <a:lstStyle/>
          <a:p>
            <a:pPr>
              <a:lnSpc>
                <a:spcPct val="107000"/>
              </a:lnSpc>
              <a:spcAft>
                <a:spcPts val="800"/>
              </a:spcAft>
            </a:pPr>
            <a:r>
              <a:rPr lang="en-GB" sz="1200" dirty="0" err="1">
                <a:latin typeface="Arial" panose="020B0604020202020204" pitchFamily="34" charset="0"/>
                <a:ea typeface="Calibri" panose="020F0502020204030204" pitchFamily="34" charset="0"/>
                <a:cs typeface="Times New Roman" panose="02020603050405020304" pitchFamily="18" charset="0"/>
              </a:rPr>
              <a:t>Eggermont</a:t>
            </a:r>
            <a:r>
              <a:rPr lang="en-GB" sz="1200" dirty="0">
                <a:latin typeface="Arial" panose="020B0604020202020204" pitchFamily="34" charset="0"/>
                <a:ea typeface="Calibri" panose="020F0502020204030204" pitchFamily="34" charset="0"/>
                <a:cs typeface="Times New Roman" panose="02020603050405020304" pitchFamily="18" charset="0"/>
              </a:rPr>
              <a:t>, L., </a:t>
            </a:r>
            <a:r>
              <a:rPr lang="en-GB" sz="1200" dirty="0" err="1">
                <a:latin typeface="Arial" panose="020B0604020202020204" pitchFamily="34" charset="0"/>
                <a:ea typeface="Calibri" panose="020F0502020204030204" pitchFamily="34" charset="0"/>
                <a:cs typeface="Times New Roman" panose="02020603050405020304" pitchFamily="18" charset="0"/>
              </a:rPr>
              <a:t>Swaab</a:t>
            </a:r>
            <a:r>
              <a:rPr lang="en-GB" sz="1200" dirty="0">
                <a:latin typeface="Arial" panose="020B0604020202020204" pitchFamily="34" charset="0"/>
                <a:ea typeface="Calibri" panose="020F0502020204030204" pitchFamily="34" charset="0"/>
                <a:cs typeface="Times New Roman" panose="02020603050405020304" pitchFamily="18" charset="0"/>
              </a:rPr>
              <a:t>, D., Luiten, P. and </a:t>
            </a:r>
            <a:r>
              <a:rPr lang="en-GB" sz="1200" dirty="0" err="1">
                <a:latin typeface="Arial" panose="020B0604020202020204" pitchFamily="34" charset="0"/>
                <a:ea typeface="Calibri" panose="020F0502020204030204" pitchFamily="34" charset="0"/>
                <a:cs typeface="Times New Roman" panose="02020603050405020304" pitchFamily="18" charset="0"/>
              </a:rPr>
              <a:t>Scherder</a:t>
            </a:r>
            <a:r>
              <a:rPr lang="en-GB" sz="1200" dirty="0">
                <a:latin typeface="Arial" panose="020B0604020202020204" pitchFamily="34" charset="0"/>
                <a:ea typeface="Calibri" panose="020F0502020204030204" pitchFamily="34" charset="0"/>
                <a:cs typeface="Times New Roman" panose="02020603050405020304" pitchFamily="18" charset="0"/>
              </a:rPr>
              <a:t>, E, (2006). Exercise, cognition and Alzheimer’s disease: more is not necessarily better.</a:t>
            </a:r>
            <a:r>
              <a:rPr lang="en-GB" sz="1200" i="1" dirty="0">
                <a:latin typeface="Arial" panose="020B0604020202020204" pitchFamily="34" charset="0"/>
                <a:ea typeface="Calibri" panose="020F0502020204030204" pitchFamily="34" charset="0"/>
                <a:cs typeface="Times New Roman" panose="02020603050405020304" pitchFamily="18" charset="0"/>
              </a:rPr>
              <a:t> Neuroscience and Biobehavioural Reviews</a:t>
            </a:r>
            <a:r>
              <a:rPr lang="en-GB" sz="1200" dirty="0">
                <a:latin typeface="Arial" panose="020B0604020202020204" pitchFamily="34" charset="0"/>
                <a:ea typeface="Calibri" panose="020F0502020204030204" pitchFamily="34" charset="0"/>
                <a:cs typeface="Times New Roman" panose="02020603050405020304" pitchFamily="18" charset="0"/>
              </a:rPr>
              <a:t>. 30, 562–575.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06E64C19-6905-49DC-9112-0509444175BE}"/>
              </a:ext>
            </a:extLst>
          </p:cNvPr>
          <p:cNvSpPr/>
          <p:nvPr/>
        </p:nvSpPr>
        <p:spPr>
          <a:xfrm>
            <a:off x="866274" y="5378310"/>
            <a:ext cx="10299030" cy="477631"/>
          </a:xfrm>
          <a:prstGeom prst="rect">
            <a:avLst/>
          </a:prstGeom>
        </p:spPr>
        <p:txBody>
          <a:bodyPr wrap="square">
            <a:spAutoFit/>
          </a:bodyPr>
          <a:lstStyle/>
          <a:p>
            <a:pPr>
              <a:lnSpc>
                <a:spcPct val="107000"/>
              </a:lnSpc>
              <a:spcAft>
                <a:spcPts val="800"/>
              </a:spcAft>
            </a:pPr>
            <a:r>
              <a:rPr lang="en-GB" sz="1200" i="1" dirty="0">
                <a:latin typeface="Arial" panose="020B0604020202020204" pitchFamily="34" charset="0"/>
                <a:ea typeface="Times New Roman" panose="02020603050405020304" pitchFamily="18" charset="0"/>
                <a:cs typeface="Times New Roman" panose="02020603050405020304" pitchFamily="18" charset="0"/>
              </a:rPr>
              <a:t>Brassington, G.S. &amp; Hicks, R.A, (1995). Aerobic exercise and self-reported sleep quality in elderly individuals. Journal of Aging and Physical Activity, 3,2, 120-134.</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Rectangle 11">
            <a:extLst>
              <a:ext uri="{FF2B5EF4-FFF2-40B4-BE49-F238E27FC236}">
                <a16:creationId xmlns:a16="http://schemas.microsoft.com/office/drawing/2014/main" id="{0FA4BC97-30E9-4E3C-9AF0-C5F9B9B76572}"/>
              </a:ext>
            </a:extLst>
          </p:cNvPr>
          <p:cNvSpPr/>
          <p:nvPr/>
        </p:nvSpPr>
        <p:spPr>
          <a:xfrm>
            <a:off x="866274" y="5855941"/>
            <a:ext cx="10299030" cy="477631"/>
          </a:xfrm>
          <a:prstGeom prst="rect">
            <a:avLst/>
          </a:prstGeom>
        </p:spPr>
        <p:txBody>
          <a:bodyPr wrap="square">
            <a:spAutoFit/>
          </a:bodyPr>
          <a:lstStyle/>
          <a:p>
            <a:pPr>
              <a:lnSpc>
                <a:spcPct val="107000"/>
              </a:lnSpc>
              <a:spcAft>
                <a:spcPts val="800"/>
              </a:spcAft>
            </a:pPr>
            <a:r>
              <a:rPr lang="en-GB" sz="1200" dirty="0" err="1">
                <a:latin typeface="Arial" panose="020B0604020202020204" pitchFamily="34" charset="0"/>
                <a:ea typeface="Times New Roman" panose="02020603050405020304" pitchFamily="18" charset="0"/>
                <a:cs typeface="Times New Roman" panose="02020603050405020304" pitchFamily="18" charset="0"/>
              </a:rPr>
              <a:t>Petruzzello</a:t>
            </a:r>
            <a:r>
              <a:rPr lang="en-GB" sz="1200" dirty="0">
                <a:latin typeface="Arial" panose="020B0604020202020204" pitchFamily="34" charset="0"/>
                <a:ea typeface="Times New Roman" panose="02020603050405020304" pitchFamily="18" charset="0"/>
                <a:cs typeface="Times New Roman" panose="02020603050405020304" pitchFamily="18" charset="0"/>
              </a:rPr>
              <a:t>, S.J., Landers, D.M., Hatfield, B.D., </a:t>
            </a:r>
            <a:r>
              <a:rPr lang="en-GB" sz="1200" dirty="0" err="1">
                <a:latin typeface="Arial" panose="020B0604020202020204" pitchFamily="34" charset="0"/>
                <a:ea typeface="Times New Roman" panose="02020603050405020304" pitchFamily="18" charset="0"/>
                <a:cs typeface="Times New Roman" panose="02020603050405020304" pitchFamily="18" charset="0"/>
              </a:rPr>
              <a:t>Kubitz</a:t>
            </a:r>
            <a:r>
              <a:rPr lang="en-GB" sz="1200" dirty="0">
                <a:latin typeface="Arial" panose="020B0604020202020204" pitchFamily="34" charset="0"/>
                <a:ea typeface="Times New Roman" panose="02020603050405020304" pitchFamily="18" charset="0"/>
                <a:cs typeface="Times New Roman" panose="02020603050405020304" pitchFamily="18" charset="0"/>
              </a:rPr>
              <a:t>, K.A. &amp; Salazar, W, (1991). A meta-analysis on the anxiety reducing effects of acute and chronic exercise. </a:t>
            </a:r>
            <a:r>
              <a:rPr lang="en-GB" sz="1200" i="1" dirty="0">
                <a:latin typeface="Arial" panose="020B0604020202020204" pitchFamily="34" charset="0"/>
                <a:ea typeface="Times New Roman" panose="02020603050405020304" pitchFamily="18" charset="0"/>
                <a:cs typeface="Times New Roman" panose="02020603050405020304" pitchFamily="18" charset="0"/>
              </a:rPr>
              <a:t>Sports Medicine,</a:t>
            </a:r>
            <a:r>
              <a:rPr lang="en-GB" sz="1200" dirty="0">
                <a:latin typeface="Arial" panose="020B0604020202020204" pitchFamily="34" charset="0"/>
                <a:ea typeface="Times New Roman" panose="02020603050405020304" pitchFamily="18" charset="0"/>
                <a:cs typeface="Times New Roman" panose="02020603050405020304" pitchFamily="18" charset="0"/>
              </a:rPr>
              <a:t> 11, 143-182.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85406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841823"/>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654</TotalTime>
  <Words>1720</Words>
  <Application>Microsoft Office PowerPoint</Application>
  <PresentationFormat>Widescreen</PresentationFormat>
  <Paragraphs>107</Paragraphs>
  <Slides>17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Algerian</vt:lpstr>
      <vt:lpstr>Arial</vt:lpstr>
      <vt:lpstr>Avenir Next LT Pro</vt:lpstr>
      <vt:lpstr>Calibri</vt:lpstr>
      <vt:lpstr>Sitka Small</vt:lpstr>
      <vt:lpstr>Sitka Text</vt:lpstr>
      <vt:lpstr>Times New Roman</vt:lpstr>
      <vt:lpstr>Tw Cen MT</vt:lpstr>
      <vt:lpstr>ShapesVTI</vt:lpstr>
      <vt:lpstr>The effect of activities on the quality of life with individuals with dementia. </vt:lpstr>
      <vt:lpstr>INTRODUCTION</vt:lpstr>
      <vt:lpstr>WHAT IS DEMENTIA</vt:lpstr>
      <vt:lpstr>CURRENT TREATMENT </vt:lpstr>
      <vt:lpstr>CHALLENGES</vt:lpstr>
      <vt:lpstr>ACTIVITIES</vt:lpstr>
      <vt:lpstr>                            METHOD</vt:lpstr>
      <vt:lpstr>                          MATERIALS</vt:lpstr>
      <vt:lpstr>                     PROCEDURE</vt:lpstr>
      <vt:lpstr>                            RESULTS</vt:lpstr>
      <vt:lpstr>                             RESULTS</vt:lpstr>
      <vt:lpstr>                         RESULTS</vt:lpstr>
      <vt:lpstr>                       DISCUSSION</vt:lpstr>
      <vt:lpstr>     LIMITATIONS/ FUTURE RESEARCH</vt:lpstr>
      <vt:lpstr>                      REFERENCES</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 of activities on the quality of life with individuals with dementia.</dc:title>
  <dc:creator>chloe wright</dc:creator>
  <cp:lastModifiedBy>chloe wright</cp:lastModifiedBy>
  <cp:revision>46</cp:revision>
  <dcterms:created xsi:type="dcterms:W3CDTF">2020-05-16T12:07:15Z</dcterms:created>
  <dcterms:modified xsi:type="dcterms:W3CDTF">2020-05-18T16:38:45Z</dcterms:modified>
</cp:coreProperties>
</file>