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55"/>
  </p:notesMasterIdLst>
  <p:sldIdLst>
    <p:sldId id="256" r:id="rId2"/>
    <p:sldId id="284" r:id="rId3"/>
    <p:sldId id="288" r:id="rId4"/>
    <p:sldId id="306" r:id="rId5"/>
    <p:sldId id="350" r:id="rId6"/>
    <p:sldId id="355" r:id="rId7"/>
    <p:sldId id="290" r:id="rId8"/>
    <p:sldId id="356" r:id="rId9"/>
    <p:sldId id="310" r:id="rId10"/>
    <p:sldId id="311" r:id="rId11"/>
    <p:sldId id="313" r:id="rId12"/>
    <p:sldId id="314" r:id="rId13"/>
    <p:sldId id="315" r:id="rId14"/>
    <p:sldId id="316" r:id="rId15"/>
    <p:sldId id="357" r:id="rId16"/>
    <p:sldId id="268" r:id="rId17"/>
    <p:sldId id="358" r:id="rId18"/>
    <p:sldId id="359" r:id="rId19"/>
    <p:sldId id="373" r:id="rId20"/>
    <p:sldId id="360" r:id="rId21"/>
    <p:sldId id="361" r:id="rId22"/>
    <p:sldId id="362" r:id="rId23"/>
    <p:sldId id="363" r:id="rId24"/>
    <p:sldId id="304" r:id="rId25"/>
    <p:sldId id="265" r:id="rId26"/>
    <p:sldId id="261" r:id="rId27"/>
    <p:sldId id="301" r:id="rId28"/>
    <p:sldId id="271" r:id="rId29"/>
    <p:sldId id="317" r:id="rId30"/>
    <p:sldId id="300" r:id="rId31"/>
    <p:sldId id="312" r:id="rId32"/>
    <p:sldId id="318" r:id="rId33"/>
    <p:sldId id="266" r:id="rId34"/>
    <p:sldId id="269" r:id="rId35"/>
    <p:sldId id="262" r:id="rId36"/>
    <p:sldId id="260" r:id="rId37"/>
    <p:sldId id="305" r:id="rId38"/>
    <p:sldId id="277" r:id="rId39"/>
    <p:sldId id="275" r:id="rId40"/>
    <p:sldId id="308" r:id="rId41"/>
    <p:sldId id="309" r:id="rId42"/>
    <p:sldId id="258" r:id="rId43"/>
    <p:sldId id="283" r:id="rId44"/>
    <p:sldId id="307" r:id="rId45"/>
    <p:sldId id="368" r:id="rId46"/>
    <p:sldId id="365" r:id="rId47"/>
    <p:sldId id="366" r:id="rId48"/>
    <p:sldId id="367" r:id="rId49"/>
    <p:sldId id="364" r:id="rId50"/>
    <p:sldId id="369" r:id="rId51"/>
    <p:sldId id="372" r:id="rId52"/>
    <p:sldId id="370" r:id="rId53"/>
    <p:sldId id="371" r:id="rId5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71" autoAdjust="0"/>
    <p:restoredTop sz="84520" autoAdjust="0"/>
  </p:normalViewPr>
  <p:slideViewPr>
    <p:cSldViewPr>
      <p:cViewPr varScale="1">
        <p:scale>
          <a:sx n="55" d="100"/>
          <a:sy n="55" d="100"/>
        </p:scale>
        <p:origin x="1500" y="78"/>
      </p:cViewPr>
      <p:guideLst>
        <p:guide orient="horz" pos="2160"/>
        <p:guide pos="2880"/>
      </p:guideLst>
    </p:cSldViewPr>
  </p:slideViewPr>
  <p:notesTextViewPr>
    <p:cViewPr>
      <p:scale>
        <a:sx n="1" d="1"/>
        <a:sy n="1" d="1"/>
      </p:scale>
      <p:origin x="0" y="0"/>
    </p:cViewPr>
  </p:notesTextViewPr>
  <p:sorterViewPr>
    <p:cViewPr>
      <p:scale>
        <a:sx n="100" d="100"/>
        <a:sy n="100" d="100"/>
      </p:scale>
      <p:origin x="0" y="231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B1FF8D7-478A-4009-B3FC-EF0AD91292B6}"/>
    <pc:docChg chg="modSld">
      <pc:chgData name="Deborah Jenkins" userId="3cd02ba5-e528-4585-978d-4fde2b47730a" providerId="ADAL" clId="{5B1FF8D7-478A-4009-B3FC-EF0AD91292B6}" dt="2024-02-01T10:28:27.678" v="1" actId="1076"/>
      <pc:docMkLst>
        <pc:docMk/>
      </pc:docMkLst>
      <pc:sldChg chg="addSp modSp mod">
        <pc:chgData name="Deborah Jenkins" userId="3cd02ba5-e528-4585-978d-4fde2b47730a" providerId="ADAL" clId="{5B1FF8D7-478A-4009-B3FC-EF0AD91292B6}" dt="2024-02-01T10:28:27.678" v="1" actId="1076"/>
        <pc:sldMkLst>
          <pc:docMk/>
          <pc:sldMk cId="0" sldId="313"/>
        </pc:sldMkLst>
        <pc:spChg chg="add mod">
          <ac:chgData name="Deborah Jenkins" userId="3cd02ba5-e528-4585-978d-4fde2b47730a" providerId="ADAL" clId="{5B1FF8D7-478A-4009-B3FC-EF0AD91292B6}" dt="2024-02-01T10:28:27.678" v="1" actId="1076"/>
          <ac:spMkLst>
            <pc:docMk/>
            <pc:sldMk cId="0" sldId="313"/>
            <ac:spMk id="3" creationId="{F3C72AFC-D037-38B4-9451-986FEB426D9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715DD6-D6AA-452A-BC6F-7055D7B0FAE2}" type="doc">
      <dgm:prSet loTypeId="urn:microsoft.com/office/officeart/2005/8/layout/cycle6" loCatId="relationship" qsTypeId="urn:microsoft.com/office/officeart/2005/8/quickstyle/simple1#1" qsCatId="simple" csTypeId="urn:microsoft.com/office/officeart/2005/8/colors/accent1_2#1" csCatId="accent1" phldr="1"/>
      <dgm:spPr/>
      <dgm:t>
        <a:bodyPr/>
        <a:lstStyle/>
        <a:p>
          <a:endParaRPr lang="en-GB"/>
        </a:p>
      </dgm:t>
    </dgm:pt>
    <dgm:pt modelId="{61C0C6F1-0D5E-4727-92AD-B3F41D45F299}">
      <dgm:prSet phldrT="[Text]"/>
      <dgm:spPr/>
      <dgm:t>
        <a:bodyPr/>
        <a:lstStyle/>
        <a:p>
          <a:r>
            <a:rPr lang="en-GB" dirty="0"/>
            <a:t>Economic</a:t>
          </a:r>
        </a:p>
      </dgm:t>
    </dgm:pt>
    <dgm:pt modelId="{380969D9-0973-42C0-9331-BF863E2BD941}" type="parTrans" cxnId="{1D922847-242C-4BF7-918B-BD2F3B7E4B64}">
      <dgm:prSet/>
      <dgm:spPr/>
      <dgm:t>
        <a:bodyPr/>
        <a:lstStyle/>
        <a:p>
          <a:endParaRPr lang="en-GB"/>
        </a:p>
      </dgm:t>
    </dgm:pt>
    <dgm:pt modelId="{9E5EF335-E530-457C-9B6C-AE568C7AC83B}" type="sibTrans" cxnId="{1D922847-242C-4BF7-918B-BD2F3B7E4B64}">
      <dgm:prSet/>
      <dgm:spPr/>
      <dgm:t>
        <a:bodyPr/>
        <a:lstStyle/>
        <a:p>
          <a:endParaRPr lang="en-GB"/>
        </a:p>
      </dgm:t>
    </dgm:pt>
    <dgm:pt modelId="{4141E766-E134-44D9-ABE3-32BF29F00C1C}">
      <dgm:prSet phldrT="[Text]"/>
      <dgm:spPr/>
      <dgm:t>
        <a:bodyPr/>
        <a:lstStyle/>
        <a:p>
          <a:r>
            <a:rPr lang="en-GB" dirty="0"/>
            <a:t>Employment</a:t>
          </a:r>
        </a:p>
      </dgm:t>
    </dgm:pt>
    <dgm:pt modelId="{119E3302-9A5F-4990-B066-394F4528ACD2}" type="parTrans" cxnId="{1B3BD25D-7D8C-4BDF-93CF-B6EBB2B55028}">
      <dgm:prSet/>
      <dgm:spPr/>
      <dgm:t>
        <a:bodyPr/>
        <a:lstStyle/>
        <a:p>
          <a:endParaRPr lang="en-GB"/>
        </a:p>
      </dgm:t>
    </dgm:pt>
    <dgm:pt modelId="{2D7F8CEF-0818-49DD-95DB-28C848D656A3}" type="sibTrans" cxnId="{1B3BD25D-7D8C-4BDF-93CF-B6EBB2B55028}">
      <dgm:prSet/>
      <dgm:spPr/>
      <dgm:t>
        <a:bodyPr/>
        <a:lstStyle/>
        <a:p>
          <a:endParaRPr lang="en-GB"/>
        </a:p>
      </dgm:t>
    </dgm:pt>
    <dgm:pt modelId="{28ED65C9-40C8-404A-9C40-7F34C767F96C}">
      <dgm:prSet phldrT="[Text]"/>
      <dgm:spPr/>
      <dgm:t>
        <a:bodyPr/>
        <a:lstStyle/>
        <a:p>
          <a:r>
            <a:rPr lang="en-GB" dirty="0"/>
            <a:t>Expenditure</a:t>
          </a:r>
        </a:p>
      </dgm:t>
    </dgm:pt>
    <dgm:pt modelId="{0EC0F862-16BB-415F-859A-B15B6092F088}" type="parTrans" cxnId="{09E378F7-8FAE-445B-8E0F-40C6B213446D}">
      <dgm:prSet/>
      <dgm:spPr/>
      <dgm:t>
        <a:bodyPr/>
        <a:lstStyle/>
        <a:p>
          <a:endParaRPr lang="en-GB"/>
        </a:p>
      </dgm:t>
    </dgm:pt>
    <dgm:pt modelId="{C34CDC80-749B-4485-80D9-590FB8F00F8B}" type="sibTrans" cxnId="{09E378F7-8FAE-445B-8E0F-40C6B213446D}">
      <dgm:prSet/>
      <dgm:spPr/>
      <dgm:t>
        <a:bodyPr/>
        <a:lstStyle/>
        <a:p>
          <a:endParaRPr lang="en-GB"/>
        </a:p>
      </dgm:t>
    </dgm:pt>
    <dgm:pt modelId="{F0F7EB9C-9DD5-4C4C-96B0-3DCE58248166}">
      <dgm:prSet phldrT="[Text]"/>
      <dgm:spPr/>
      <dgm:t>
        <a:bodyPr/>
        <a:lstStyle/>
        <a:p>
          <a:r>
            <a:rPr lang="en-GB" dirty="0"/>
            <a:t>Social</a:t>
          </a:r>
        </a:p>
      </dgm:t>
    </dgm:pt>
    <dgm:pt modelId="{3A80B192-17A5-4898-B11D-FE9F7FF53B7A}" type="parTrans" cxnId="{04A36E0A-9B39-46B3-B16A-0247681AB8E9}">
      <dgm:prSet/>
      <dgm:spPr/>
      <dgm:t>
        <a:bodyPr/>
        <a:lstStyle/>
        <a:p>
          <a:endParaRPr lang="en-GB"/>
        </a:p>
      </dgm:t>
    </dgm:pt>
    <dgm:pt modelId="{607053BD-8ACF-4B33-AA04-B3C9BD1B215E}" type="sibTrans" cxnId="{04A36E0A-9B39-46B3-B16A-0247681AB8E9}">
      <dgm:prSet/>
      <dgm:spPr/>
      <dgm:t>
        <a:bodyPr/>
        <a:lstStyle/>
        <a:p>
          <a:endParaRPr lang="en-GB"/>
        </a:p>
      </dgm:t>
    </dgm:pt>
    <dgm:pt modelId="{DEB85E25-2334-4C92-8475-BFE073364DCC}">
      <dgm:prSet phldrT="[Text]"/>
      <dgm:spPr/>
      <dgm:t>
        <a:bodyPr/>
        <a:lstStyle/>
        <a:p>
          <a:r>
            <a:rPr lang="en-GB" dirty="0"/>
            <a:t>Culture</a:t>
          </a:r>
        </a:p>
      </dgm:t>
    </dgm:pt>
    <dgm:pt modelId="{ECA704E9-1810-4175-BC11-383F8154D828}" type="parTrans" cxnId="{4D6251B1-5245-4200-9288-FC32AABCC907}">
      <dgm:prSet/>
      <dgm:spPr/>
      <dgm:t>
        <a:bodyPr/>
        <a:lstStyle/>
        <a:p>
          <a:endParaRPr lang="en-GB"/>
        </a:p>
      </dgm:t>
    </dgm:pt>
    <dgm:pt modelId="{5355567E-1880-400E-AAE0-4FD6CD6372F9}" type="sibTrans" cxnId="{4D6251B1-5245-4200-9288-FC32AABCC907}">
      <dgm:prSet/>
      <dgm:spPr/>
      <dgm:t>
        <a:bodyPr/>
        <a:lstStyle/>
        <a:p>
          <a:endParaRPr lang="en-GB"/>
        </a:p>
      </dgm:t>
    </dgm:pt>
    <dgm:pt modelId="{C46CA48C-2967-40BB-8847-4C8EBF4A0925}">
      <dgm:prSet phldrT="[Text]"/>
      <dgm:spPr/>
      <dgm:t>
        <a:bodyPr/>
        <a:lstStyle/>
        <a:p>
          <a:r>
            <a:rPr lang="en-GB" dirty="0"/>
            <a:t>Communities</a:t>
          </a:r>
        </a:p>
      </dgm:t>
    </dgm:pt>
    <dgm:pt modelId="{789293E5-C46C-47DF-B3E3-5CE474F1C5B8}" type="parTrans" cxnId="{A9B33814-1567-486D-B1F9-9187AB70FB48}">
      <dgm:prSet/>
      <dgm:spPr/>
      <dgm:t>
        <a:bodyPr/>
        <a:lstStyle/>
        <a:p>
          <a:endParaRPr lang="en-GB"/>
        </a:p>
      </dgm:t>
    </dgm:pt>
    <dgm:pt modelId="{B5838714-6DF3-439F-8BE0-06A6FEC7A98C}" type="sibTrans" cxnId="{A9B33814-1567-486D-B1F9-9187AB70FB48}">
      <dgm:prSet/>
      <dgm:spPr/>
      <dgm:t>
        <a:bodyPr/>
        <a:lstStyle/>
        <a:p>
          <a:endParaRPr lang="en-GB"/>
        </a:p>
      </dgm:t>
    </dgm:pt>
    <dgm:pt modelId="{BB678D7E-263B-46CC-96AC-E0F80CEBB945}">
      <dgm:prSet phldrT="[Text]"/>
      <dgm:spPr/>
      <dgm:t>
        <a:bodyPr/>
        <a:lstStyle/>
        <a:p>
          <a:r>
            <a:rPr lang="en-GB" dirty="0"/>
            <a:t>Environment</a:t>
          </a:r>
        </a:p>
      </dgm:t>
    </dgm:pt>
    <dgm:pt modelId="{44CD6319-DE3A-4C56-AE2E-6AC7B813EE3D}" type="parTrans" cxnId="{00937BFA-D4CF-4471-9206-839DDE27BBF3}">
      <dgm:prSet/>
      <dgm:spPr/>
      <dgm:t>
        <a:bodyPr/>
        <a:lstStyle/>
        <a:p>
          <a:endParaRPr lang="en-GB"/>
        </a:p>
      </dgm:t>
    </dgm:pt>
    <dgm:pt modelId="{BD98BD23-E9EE-441F-AFA3-24088AE90B4E}" type="sibTrans" cxnId="{00937BFA-D4CF-4471-9206-839DDE27BBF3}">
      <dgm:prSet/>
      <dgm:spPr/>
      <dgm:t>
        <a:bodyPr/>
        <a:lstStyle/>
        <a:p>
          <a:endParaRPr lang="en-GB"/>
        </a:p>
      </dgm:t>
    </dgm:pt>
    <dgm:pt modelId="{FFF674E8-F78F-4E4C-B61A-CA31602B3095}">
      <dgm:prSet phldrT="[Text]"/>
      <dgm:spPr/>
      <dgm:t>
        <a:bodyPr/>
        <a:lstStyle/>
        <a:p>
          <a:r>
            <a:rPr lang="en-GB" dirty="0"/>
            <a:t>Landscape</a:t>
          </a:r>
        </a:p>
      </dgm:t>
    </dgm:pt>
    <dgm:pt modelId="{EB318E28-10D0-42C8-9B58-D99CC787C0FA}" type="parTrans" cxnId="{767FD195-5885-4BD8-B304-A94E61FFE18D}">
      <dgm:prSet/>
      <dgm:spPr/>
      <dgm:t>
        <a:bodyPr/>
        <a:lstStyle/>
        <a:p>
          <a:endParaRPr lang="en-GB"/>
        </a:p>
      </dgm:t>
    </dgm:pt>
    <dgm:pt modelId="{6ADD3307-9525-4C2C-9810-F2300626601C}" type="sibTrans" cxnId="{767FD195-5885-4BD8-B304-A94E61FFE18D}">
      <dgm:prSet/>
      <dgm:spPr/>
      <dgm:t>
        <a:bodyPr/>
        <a:lstStyle/>
        <a:p>
          <a:endParaRPr lang="en-GB"/>
        </a:p>
      </dgm:t>
    </dgm:pt>
    <dgm:pt modelId="{533EDFA7-73D0-4293-875D-DBAB4B5D7F48}">
      <dgm:prSet phldrT="[Text]"/>
      <dgm:spPr/>
      <dgm:t>
        <a:bodyPr/>
        <a:lstStyle/>
        <a:p>
          <a:r>
            <a:rPr lang="en-GB" dirty="0"/>
            <a:t>Wildlife</a:t>
          </a:r>
        </a:p>
      </dgm:t>
    </dgm:pt>
    <dgm:pt modelId="{038AB20A-500A-4B8A-97A1-8E79DB105008}" type="parTrans" cxnId="{C9483ABD-A844-43C2-8C60-A64170087996}">
      <dgm:prSet/>
      <dgm:spPr/>
      <dgm:t>
        <a:bodyPr/>
        <a:lstStyle/>
        <a:p>
          <a:endParaRPr lang="en-GB"/>
        </a:p>
      </dgm:t>
    </dgm:pt>
    <dgm:pt modelId="{F0AECFA8-7D64-4A38-BF03-4CE4D7FDA48A}" type="sibTrans" cxnId="{C9483ABD-A844-43C2-8C60-A64170087996}">
      <dgm:prSet/>
      <dgm:spPr/>
      <dgm:t>
        <a:bodyPr/>
        <a:lstStyle/>
        <a:p>
          <a:endParaRPr lang="en-GB"/>
        </a:p>
      </dgm:t>
    </dgm:pt>
    <dgm:pt modelId="{F7CFE3F6-C71C-49E8-A166-118192EC352E}">
      <dgm:prSet phldrT="[Text]"/>
      <dgm:spPr/>
      <dgm:t>
        <a:bodyPr/>
        <a:lstStyle/>
        <a:p>
          <a:r>
            <a:rPr lang="en-GB" dirty="0"/>
            <a:t>Income created</a:t>
          </a:r>
        </a:p>
      </dgm:t>
    </dgm:pt>
    <dgm:pt modelId="{6C608F29-B1FB-48E1-8FDF-40263509FE3E}" type="parTrans" cxnId="{2F136B07-76A2-4C5F-A808-FB5A7DAD9C8C}">
      <dgm:prSet/>
      <dgm:spPr/>
      <dgm:t>
        <a:bodyPr/>
        <a:lstStyle/>
        <a:p>
          <a:endParaRPr lang="en-GB"/>
        </a:p>
      </dgm:t>
    </dgm:pt>
    <dgm:pt modelId="{721DC3F9-0ABF-432A-893E-D21B81F2C8F6}" type="sibTrans" cxnId="{2F136B07-76A2-4C5F-A808-FB5A7DAD9C8C}">
      <dgm:prSet/>
      <dgm:spPr/>
      <dgm:t>
        <a:bodyPr/>
        <a:lstStyle/>
        <a:p>
          <a:endParaRPr lang="en-GB"/>
        </a:p>
      </dgm:t>
    </dgm:pt>
    <dgm:pt modelId="{F83C91AD-6B52-4622-9CE9-FB81DC90C21F}">
      <dgm:prSet phldrT="[Text]"/>
      <dgm:spPr/>
      <dgm:t>
        <a:bodyPr/>
        <a:lstStyle/>
        <a:p>
          <a:endParaRPr lang="en-GB" dirty="0"/>
        </a:p>
      </dgm:t>
    </dgm:pt>
    <dgm:pt modelId="{3BDD2BB3-BF45-406B-A02C-587986BFEC33}" type="parTrans" cxnId="{0CCA1B8C-3BC2-4AE5-9A53-B924BD83C315}">
      <dgm:prSet/>
      <dgm:spPr/>
      <dgm:t>
        <a:bodyPr/>
        <a:lstStyle/>
        <a:p>
          <a:endParaRPr lang="en-GB"/>
        </a:p>
      </dgm:t>
    </dgm:pt>
    <dgm:pt modelId="{6DC474AA-51B5-4D39-AB5E-C042ACC25EC3}" type="sibTrans" cxnId="{0CCA1B8C-3BC2-4AE5-9A53-B924BD83C315}">
      <dgm:prSet/>
      <dgm:spPr/>
      <dgm:t>
        <a:bodyPr/>
        <a:lstStyle/>
        <a:p>
          <a:endParaRPr lang="en-GB"/>
        </a:p>
      </dgm:t>
    </dgm:pt>
    <dgm:pt modelId="{3B842AEB-B1F9-4ACE-B559-96B24660F53F}">
      <dgm:prSet phldrT="[Text]"/>
      <dgm:spPr/>
      <dgm:t>
        <a:bodyPr/>
        <a:lstStyle/>
        <a:p>
          <a:r>
            <a:rPr lang="en-GB" dirty="0"/>
            <a:t>Health</a:t>
          </a:r>
        </a:p>
      </dgm:t>
    </dgm:pt>
    <dgm:pt modelId="{ECBC0654-DCBB-4308-B40F-E94784BE5FAC}" type="parTrans" cxnId="{35A6BD26-0893-4F38-A33D-F8EA7D300191}">
      <dgm:prSet/>
      <dgm:spPr/>
      <dgm:t>
        <a:bodyPr/>
        <a:lstStyle/>
        <a:p>
          <a:endParaRPr lang="en-GB"/>
        </a:p>
      </dgm:t>
    </dgm:pt>
    <dgm:pt modelId="{DB1ED5B9-4C0C-4C66-A9FE-7E32F3E806B1}" type="sibTrans" cxnId="{35A6BD26-0893-4F38-A33D-F8EA7D300191}">
      <dgm:prSet/>
      <dgm:spPr/>
      <dgm:t>
        <a:bodyPr/>
        <a:lstStyle/>
        <a:p>
          <a:endParaRPr lang="en-GB"/>
        </a:p>
      </dgm:t>
    </dgm:pt>
    <dgm:pt modelId="{9AE9816E-534C-4F65-B17E-1240582A2DA9}" type="pres">
      <dgm:prSet presAssocID="{87715DD6-D6AA-452A-BC6F-7055D7B0FAE2}" presName="cycle" presStyleCnt="0">
        <dgm:presLayoutVars>
          <dgm:dir/>
          <dgm:resizeHandles val="exact"/>
        </dgm:presLayoutVars>
      </dgm:prSet>
      <dgm:spPr/>
    </dgm:pt>
    <dgm:pt modelId="{AF48C4B2-812F-4996-9779-FC30E7402D1D}" type="pres">
      <dgm:prSet presAssocID="{61C0C6F1-0D5E-4727-92AD-B3F41D45F299}" presName="node" presStyleLbl="node1" presStyleIdx="0" presStyleCnt="3" custRadScaleRad="117497" custRadScaleInc="82603">
        <dgm:presLayoutVars>
          <dgm:bulletEnabled val="1"/>
        </dgm:presLayoutVars>
      </dgm:prSet>
      <dgm:spPr/>
    </dgm:pt>
    <dgm:pt modelId="{6FD469A8-EE35-44F5-AF7F-084CF49A0E5C}" type="pres">
      <dgm:prSet presAssocID="{61C0C6F1-0D5E-4727-92AD-B3F41D45F299}" presName="spNode" presStyleCnt="0"/>
      <dgm:spPr/>
    </dgm:pt>
    <dgm:pt modelId="{F659FA0F-B5C9-4157-BCF7-B0FC977514C7}" type="pres">
      <dgm:prSet presAssocID="{9E5EF335-E530-457C-9B6C-AE568C7AC83B}" presName="sibTrans" presStyleLbl="sibTrans1D1" presStyleIdx="0" presStyleCnt="3"/>
      <dgm:spPr/>
    </dgm:pt>
    <dgm:pt modelId="{46DDDA59-BC09-4806-9FFC-CADC23D8EF73}" type="pres">
      <dgm:prSet presAssocID="{F0F7EB9C-9DD5-4C4C-96B0-3DCE58248166}" presName="node" presStyleLbl="node1" presStyleIdx="1" presStyleCnt="3">
        <dgm:presLayoutVars>
          <dgm:bulletEnabled val="1"/>
        </dgm:presLayoutVars>
      </dgm:prSet>
      <dgm:spPr/>
    </dgm:pt>
    <dgm:pt modelId="{062D1609-491F-45F2-A3E7-BD67D442350D}" type="pres">
      <dgm:prSet presAssocID="{F0F7EB9C-9DD5-4C4C-96B0-3DCE58248166}" presName="spNode" presStyleCnt="0"/>
      <dgm:spPr/>
    </dgm:pt>
    <dgm:pt modelId="{FA595205-6C4A-4B1C-A082-640AAB2917B2}" type="pres">
      <dgm:prSet presAssocID="{607053BD-8ACF-4B33-AA04-B3C9BD1B215E}" presName="sibTrans" presStyleLbl="sibTrans1D1" presStyleIdx="1" presStyleCnt="3"/>
      <dgm:spPr/>
    </dgm:pt>
    <dgm:pt modelId="{855747E1-E45E-4EDB-9A8F-E4EFD7A21C4D}" type="pres">
      <dgm:prSet presAssocID="{BB678D7E-263B-46CC-96AC-E0F80CEBB945}" presName="node" presStyleLbl="node1" presStyleIdx="2" presStyleCnt="3">
        <dgm:presLayoutVars>
          <dgm:bulletEnabled val="1"/>
        </dgm:presLayoutVars>
      </dgm:prSet>
      <dgm:spPr/>
    </dgm:pt>
    <dgm:pt modelId="{42EAC3A7-2C00-4967-99EF-F8ED1AA603A0}" type="pres">
      <dgm:prSet presAssocID="{BB678D7E-263B-46CC-96AC-E0F80CEBB945}" presName="spNode" presStyleCnt="0"/>
      <dgm:spPr/>
    </dgm:pt>
    <dgm:pt modelId="{FFF4EB72-BB41-4F48-8E26-BC603509979A}" type="pres">
      <dgm:prSet presAssocID="{BD98BD23-E9EE-441F-AFA3-24088AE90B4E}" presName="sibTrans" presStyleLbl="sibTrans1D1" presStyleIdx="2" presStyleCnt="3"/>
      <dgm:spPr/>
    </dgm:pt>
  </dgm:ptLst>
  <dgm:cxnLst>
    <dgm:cxn modelId="{2F136B07-76A2-4C5F-A808-FB5A7DAD9C8C}" srcId="{61C0C6F1-0D5E-4727-92AD-B3F41D45F299}" destId="{F7CFE3F6-C71C-49E8-A166-118192EC352E}" srcOrd="2" destOrd="0" parTransId="{6C608F29-B1FB-48E1-8FDF-40263509FE3E}" sibTransId="{721DC3F9-0ABF-432A-893E-D21B81F2C8F6}"/>
    <dgm:cxn modelId="{04A36E0A-9B39-46B3-B16A-0247681AB8E9}" srcId="{87715DD6-D6AA-452A-BC6F-7055D7B0FAE2}" destId="{F0F7EB9C-9DD5-4C4C-96B0-3DCE58248166}" srcOrd="1" destOrd="0" parTransId="{3A80B192-17A5-4898-B11D-FE9F7FF53B7A}" sibTransId="{607053BD-8ACF-4B33-AA04-B3C9BD1B215E}"/>
    <dgm:cxn modelId="{4598740A-18FC-44A5-BBD7-BEDD8201C2DF}" type="presOf" srcId="{F7CFE3F6-C71C-49E8-A166-118192EC352E}" destId="{AF48C4B2-812F-4996-9779-FC30E7402D1D}" srcOrd="0" destOrd="3" presId="urn:microsoft.com/office/officeart/2005/8/layout/cycle6"/>
    <dgm:cxn modelId="{6667880C-05A6-46E8-9AD2-C17B9125F810}" type="presOf" srcId="{4141E766-E134-44D9-ABE3-32BF29F00C1C}" destId="{AF48C4B2-812F-4996-9779-FC30E7402D1D}" srcOrd="0" destOrd="1" presId="urn:microsoft.com/office/officeart/2005/8/layout/cycle6"/>
    <dgm:cxn modelId="{3C92E413-A220-4767-9995-2543667733A2}" type="presOf" srcId="{DEB85E25-2334-4C92-8475-BFE073364DCC}" destId="{46DDDA59-BC09-4806-9FFC-CADC23D8EF73}" srcOrd="0" destOrd="1" presId="urn:microsoft.com/office/officeart/2005/8/layout/cycle6"/>
    <dgm:cxn modelId="{A9B33814-1567-486D-B1F9-9187AB70FB48}" srcId="{F0F7EB9C-9DD5-4C4C-96B0-3DCE58248166}" destId="{C46CA48C-2967-40BB-8847-4C8EBF4A0925}" srcOrd="1" destOrd="0" parTransId="{789293E5-C46C-47DF-B3E3-5CE474F1C5B8}" sibTransId="{B5838714-6DF3-439F-8BE0-06A6FEC7A98C}"/>
    <dgm:cxn modelId="{35A6BD26-0893-4F38-A33D-F8EA7D300191}" srcId="{F0F7EB9C-9DD5-4C4C-96B0-3DCE58248166}" destId="{3B842AEB-B1F9-4ACE-B559-96B24660F53F}" srcOrd="2" destOrd="0" parTransId="{ECBC0654-DCBB-4308-B40F-E94784BE5FAC}" sibTransId="{DB1ED5B9-4C0C-4C66-A9FE-7E32F3E806B1}"/>
    <dgm:cxn modelId="{1B3BD25D-7D8C-4BDF-93CF-B6EBB2B55028}" srcId="{61C0C6F1-0D5E-4727-92AD-B3F41D45F299}" destId="{4141E766-E134-44D9-ABE3-32BF29F00C1C}" srcOrd="0" destOrd="0" parTransId="{119E3302-9A5F-4990-B066-394F4528ACD2}" sibTransId="{2D7F8CEF-0818-49DD-95DB-28C848D656A3}"/>
    <dgm:cxn modelId="{196ED544-A6BA-4105-B61D-C9417288076D}" type="presOf" srcId="{C46CA48C-2967-40BB-8847-4C8EBF4A0925}" destId="{46DDDA59-BC09-4806-9FFC-CADC23D8EF73}" srcOrd="0" destOrd="2" presId="urn:microsoft.com/office/officeart/2005/8/layout/cycle6"/>
    <dgm:cxn modelId="{1D922847-242C-4BF7-918B-BD2F3B7E4B64}" srcId="{87715DD6-D6AA-452A-BC6F-7055D7B0FAE2}" destId="{61C0C6F1-0D5E-4727-92AD-B3F41D45F299}" srcOrd="0" destOrd="0" parTransId="{380969D9-0973-42C0-9331-BF863E2BD941}" sibTransId="{9E5EF335-E530-457C-9B6C-AE568C7AC83B}"/>
    <dgm:cxn modelId="{4187C56B-56E2-478E-ADCB-0DC954D9D10A}" type="presOf" srcId="{FFF674E8-F78F-4E4C-B61A-CA31602B3095}" destId="{855747E1-E45E-4EDB-9A8F-E4EFD7A21C4D}" srcOrd="0" destOrd="1" presId="urn:microsoft.com/office/officeart/2005/8/layout/cycle6"/>
    <dgm:cxn modelId="{D1FAD74C-4829-404B-9567-BE8378B21585}" type="presOf" srcId="{BD98BD23-E9EE-441F-AFA3-24088AE90B4E}" destId="{FFF4EB72-BB41-4F48-8E26-BC603509979A}" srcOrd="0" destOrd="0" presId="urn:microsoft.com/office/officeart/2005/8/layout/cycle6"/>
    <dgm:cxn modelId="{44DD5282-B63D-4960-8B67-7CD7653D60D9}" type="presOf" srcId="{87715DD6-D6AA-452A-BC6F-7055D7B0FAE2}" destId="{9AE9816E-534C-4F65-B17E-1240582A2DA9}" srcOrd="0" destOrd="0" presId="urn:microsoft.com/office/officeart/2005/8/layout/cycle6"/>
    <dgm:cxn modelId="{F0883583-E19A-4E3D-9599-DFFF89BCE347}" type="presOf" srcId="{3B842AEB-B1F9-4ACE-B559-96B24660F53F}" destId="{46DDDA59-BC09-4806-9FFC-CADC23D8EF73}" srcOrd="0" destOrd="3" presId="urn:microsoft.com/office/officeart/2005/8/layout/cycle6"/>
    <dgm:cxn modelId="{0CCA1B8C-3BC2-4AE5-9A53-B924BD83C315}" srcId="{F0F7EB9C-9DD5-4C4C-96B0-3DCE58248166}" destId="{F83C91AD-6B52-4622-9CE9-FB81DC90C21F}" srcOrd="3" destOrd="0" parTransId="{3BDD2BB3-BF45-406B-A02C-587986BFEC33}" sibTransId="{6DC474AA-51B5-4D39-AB5E-C042ACC25EC3}"/>
    <dgm:cxn modelId="{0368AF92-1366-4DA0-8E46-6737841938A8}" type="presOf" srcId="{F0F7EB9C-9DD5-4C4C-96B0-3DCE58248166}" destId="{46DDDA59-BC09-4806-9FFC-CADC23D8EF73}" srcOrd="0" destOrd="0" presId="urn:microsoft.com/office/officeart/2005/8/layout/cycle6"/>
    <dgm:cxn modelId="{767FD195-5885-4BD8-B304-A94E61FFE18D}" srcId="{BB678D7E-263B-46CC-96AC-E0F80CEBB945}" destId="{FFF674E8-F78F-4E4C-B61A-CA31602B3095}" srcOrd="0" destOrd="0" parTransId="{EB318E28-10D0-42C8-9B58-D99CC787C0FA}" sibTransId="{6ADD3307-9525-4C2C-9810-F2300626601C}"/>
    <dgm:cxn modelId="{4D6251B1-5245-4200-9288-FC32AABCC907}" srcId="{F0F7EB9C-9DD5-4C4C-96B0-3DCE58248166}" destId="{DEB85E25-2334-4C92-8475-BFE073364DCC}" srcOrd="0" destOrd="0" parTransId="{ECA704E9-1810-4175-BC11-383F8154D828}" sibTransId="{5355567E-1880-400E-AAE0-4FD6CD6372F9}"/>
    <dgm:cxn modelId="{64CEBBB5-184E-459B-83EF-6ADEBFC50E79}" type="presOf" srcId="{F83C91AD-6B52-4622-9CE9-FB81DC90C21F}" destId="{46DDDA59-BC09-4806-9FFC-CADC23D8EF73}" srcOrd="0" destOrd="4" presId="urn:microsoft.com/office/officeart/2005/8/layout/cycle6"/>
    <dgm:cxn modelId="{C9483ABD-A844-43C2-8C60-A64170087996}" srcId="{BB678D7E-263B-46CC-96AC-E0F80CEBB945}" destId="{533EDFA7-73D0-4293-875D-DBAB4B5D7F48}" srcOrd="1" destOrd="0" parTransId="{038AB20A-500A-4B8A-97A1-8E79DB105008}" sibTransId="{F0AECFA8-7D64-4A38-BF03-4CE4D7FDA48A}"/>
    <dgm:cxn modelId="{501970D5-F7EC-41CC-9DD5-4F7017303105}" type="presOf" srcId="{533EDFA7-73D0-4293-875D-DBAB4B5D7F48}" destId="{855747E1-E45E-4EDB-9A8F-E4EFD7A21C4D}" srcOrd="0" destOrd="2" presId="urn:microsoft.com/office/officeart/2005/8/layout/cycle6"/>
    <dgm:cxn modelId="{8E1D7BD5-7366-4B5D-817C-FA6A9683AECA}" type="presOf" srcId="{61C0C6F1-0D5E-4727-92AD-B3F41D45F299}" destId="{AF48C4B2-812F-4996-9779-FC30E7402D1D}" srcOrd="0" destOrd="0" presId="urn:microsoft.com/office/officeart/2005/8/layout/cycle6"/>
    <dgm:cxn modelId="{9BFBC5DD-DC1E-4DF5-8384-86143BB33364}" type="presOf" srcId="{9E5EF335-E530-457C-9B6C-AE568C7AC83B}" destId="{F659FA0F-B5C9-4157-BCF7-B0FC977514C7}" srcOrd="0" destOrd="0" presId="urn:microsoft.com/office/officeart/2005/8/layout/cycle6"/>
    <dgm:cxn modelId="{52A595EE-9703-43A7-9357-84BFECE1A406}" type="presOf" srcId="{BB678D7E-263B-46CC-96AC-E0F80CEBB945}" destId="{855747E1-E45E-4EDB-9A8F-E4EFD7A21C4D}" srcOrd="0" destOrd="0" presId="urn:microsoft.com/office/officeart/2005/8/layout/cycle6"/>
    <dgm:cxn modelId="{43F002EF-E7EB-485B-87B9-857B27FCD654}" type="presOf" srcId="{607053BD-8ACF-4B33-AA04-B3C9BD1B215E}" destId="{FA595205-6C4A-4B1C-A082-640AAB2917B2}" srcOrd="0" destOrd="0" presId="urn:microsoft.com/office/officeart/2005/8/layout/cycle6"/>
    <dgm:cxn modelId="{EB4FE9F6-87FA-43C6-87EA-5A5B0EBC0672}" type="presOf" srcId="{28ED65C9-40C8-404A-9C40-7F34C767F96C}" destId="{AF48C4B2-812F-4996-9779-FC30E7402D1D}" srcOrd="0" destOrd="2" presId="urn:microsoft.com/office/officeart/2005/8/layout/cycle6"/>
    <dgm:cxn modelId="{09E378F7-8FAE-445B-8E0F-40C6B213446D}" srcId="{61C0C6F1-0D5E-4727-92AD-B3F41D45F299}" destId="{28ED65C9-40C8-404A-9C40-7F34C767F96C}" srcOrd="1" destOrd="0" parTransId="{0EC0F862-16BB-415F-859A-B15B6092F088}" sibTransId="{C34CDC80-749B-4485-80D9-590FB8F00F8B}"/>
    <dgm:cxn modelId="{00937BFA-D4CF-4471-9206-839DDE27BBF3}" srcId="{87715DD6-D6AA-452A-BC6F-7055D7B0FAE2}" destId="{BB678D7E-263B-46CC-96AC-E0F80CEBB945}" srcOrd="2" destOrd="0" parTransId="{44CD6319-DE3A-4C56-AE2E-6AC7B813EE3D}" sibTransId="{BD98BD23-E9EE-441F-AFA3-24088AE90B4E}"/>
    <dgm:cxn modelId="{D35742C7-D885-401E-BCBA-C794EA80BF7F}" type="presParOf" srcId="{9AE9816E-534C-4F65-B17E-1240582A2DA9}" destId="{AF48C4B2-812F-4996-9779-FC30E7402D1D}" srcOrd="0" destOrd="0" presId="urn:microsoft.com/office/officeart/2005/8/layout/cycle6"/>
    <dgm:cxn modelId="{D9556D41-B3A6-48BD-B602-F48A921A4492}" type="presParOf" srcId="{9AE9816E-534C-4F65-B17E-1240582A2DA9}" destId="{6FD469A8-EE35-44F5-AF7F-084CF49A0E5C}" srcOrd="1" destOrd="0" presId="urn:microsoft.com/office/officeart/2005/8/layout/cycle6"/>
    <dgm:cxn modelId="{993C9057-3954-4591-98DA-53575895B953}" type="presParOf" srcId="{9AE9816E-534C-4F65-B17E-1240582A2DA9}" destId="{F659FA0F-B5C9-4157-BCF7-B0FC977514C7}" srcOrd="2" destOrd="0" presId="urn:microsoft.com/office/officeart/2005/8/layout/cycle6"/>
    <dgm:cxn modelId="{4DEE4D86-06A3-464F-8625-09CF5D389ABC}" type="presParOf" srcId="{9AE9816E-534C-4F65-B17E-1240582A2DA9}" destId="{46DDDA59-BC09-4806-9FFC-CADC23D8EF73}" srcOrd="3" destOrd="0" presId="urn:microsoft.com/office/officeart/2005/8/layout/cycle6"/>
    <dgm:cxn modelId="{60E9D43C-873B-428D-B59B-C1D8BE302F8D}" type="presParOf" srcId="{9AE9816E-534C-4F65-B17E-1240582A2DA9}" destId="{062D1609-491F-45F2-A3E7-BD67D442350D}" srcOrd="4" destOrd="0" presId="urn:microsoft.com/office/officeart/2005/8/layout/cycle6"/>
    <dgm:cxn modelId="{08F64ED2-E332-4AF4-9B2C-BEFADD3B897C}" type="presParOf" srcId="{9AE9816E-534C-4F65-B17E-1240582A2DA9}" destId="{FA595205-6C4A-4B1C-A082-640AAB2917B2}" srcOrd="5" destOrd="0" presId="urn:microsoft.com/office/officeart/2005/8/layout/cycle6"/>
    <dgm:cxn modelId="{13658E7D-4D09-4883-81E5-705135FA9943}" type="presParOf" srcId="{9AE9816E-534C-4F65-B17E-1240582A2DA9}" destId="{855747E1-E45E-4EDB-9A8F-E4EFD7A21C4D}" srcOrd="6" destOrd="0" presId="urn:microsoft.com/office/officeart/2005/8/layout/cycle6"/>
    <dgm:cxn modelId="{6E43945E-CDA7-4547-8972-631740B5EE73}" type="presParOf" srcId="{9AE9816E-534C-4F65-B17E-1240582A2DA9}" destId="{42EAC3A7-2C00-4967-99EF-F8ED1AA603A0}" srcOrd="7" destOrd="0" presId="urn:microsoft.com/office/officeart/2005/8/layout/cycle6"/>
    <dgm:cxn modelId="{F357ABF7-E79E-4407-8D57-2FB451E8CF4E}" type="presParOf" srcId="{9AE9816E-534C-4F65-B17E-1240582A2DA9}" destId="{FFF4EB72-BB41-4F48-8E26-BC603509979A}"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8C4B2-812F-4996-9779-FC30E7402D1D}">
      <dsp:nvSpPr>
        <dsp:cNvPr id="0" name=""/>
        <dsp:cNvSpPr/>
      </dsp:nvSpPr>
      <dsp:spPr>
        <a:xfrm>
          <a:off x="3988077" y="25736"/>
          <a:ext cx="1859607" cy="12087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Economic</a:t>
          </a:r>
        </a:p>
        <a:p>
          <a:pPr marL="57150" lvl="1" indent="-57150" algn="l" defTabSz="488950">
            <a:lnSpc>
              <a:spcPct val="90000"/>
            </a:lnSpc>
            <a:spcBef>
              <a:spcPct val="0"/>
            </a:spcBef>
            <a:spcAft>
              <a:spcPct val="15000"/>
            </a:spcAft>
            <a:buChar char="•"/>
          </a:pPr>
          <a:r>
            <a:rPr lang="en-GB" sz="1100" kern="1200" dirty="0"/>
            <a:t>Employment</a:t>
          </a:r>
        </a:p>
        <a:p>
          <a:pPr marL="57150" lvl="1" indent="-57150" algn="l" defTabSz="488950">
            <a:lnSpc>
              <a:spcPct val="90000"/>
            </a:lnSpc>
            <a:spcBef>
              <a:spcPct val="0"/>
            </a:spcBef>
            <a:spcAft>
              <a:spcPct val="15000"/>
            </a:spcAft>
            <a:buChar char="•"/>
          </a:pPr>
          <a:r>
            <a:rPr lang="en-GB" sz="1100" kern="1200" dirty="0"/>
            <a:t>Expenditure</a:t>
          </a:r>
        </a:p>
        <a:p>
          <a:pPr marL="57150" lvl="1" indent="-57150" algn="l" defTabSz="488950">
            <a:lnSpc>
              <a:spcPct val="90000"/>
            </a:lnSpc>
            <a:spcBef>
              <a:spcPct val="0"/>
            </a:spcBef>
            <a:spcAft>
              <a:spcPct val="15000"/>
            </a:spcAft>
            <a:buChar char="•"/>
          </a:pPr>
          <a:r>
            <a:rPr lang="en-GB" sz="1100" kern="1200" dirty="0"/>
            <a:t>Income created</a:t>
          </a:r>
        </a:p>
      </dsp:txBody>
      <dsp:txXfrm>
        <a:off x="4047083" y="84742"/>
        <a:ext cx="1741595" cy="1090732"/>
      </dsp:txXfrm>
    </dsp:sp>
    <dsp:sp modelId="{F659FA0F-B5C9-4157-BCF7-B0FC977514C7}">
      <dsp:nvSpPr>
        <dsp:cNvPr id="0" name=""/>
        <dsp:cNvSpPr/>
      </dsp:nvSpPr>
      <dsp:spPr>
        <a:xfrm>
          <a:off x="2385821" y="190447"/>
          <a:ext cx="3220767" cy="3220767"/>
        </a:xfrm>
        <a:custGeom>
          <a:avLst/>
          <a:gdLst/>
          <a:ahLst/>
          <a:cxnLst/>
          <a:rect l="0" t="0" r="0" b="0"/>
          <a:pathLst>
            <a:path>
              <a:moveTo>
                <a:pt x="3122011" y="1055121"/>
              </a:moveTo>
              <a:arcTo wR="1610383" hR="1610383" stAng="20389820" swAng="253488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6DDDA59-BC09-4806-9FFC-CADC23D8EF73}">
      <dsp:nvSpPr>
        <dsp:cNvPr id="0" name=""/>
        <dsp:cNvSpPr/>
      </dsp:nvSpPr>
      <dsp:spPr>
        <a:xfrm>
          <a:off x="4351029" y="2417079"/>
          <a:ext cx="1859607" cy="12087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Social</a:t>
          </a:r>
        </a:p>
        <a:p>
          <a:pPr marL="57150" lvl="1" indent="-57150" algn="l" defTabSz="488950">
            <a:lnSpc>
              <a:spcPct val="90000"/>
            </a:lnSpc>
            <a:spcBef>
              <a:spcPct val="0"/>
            </a:spcBef>
            <a:spcAft>
              <a:spcPct val="15000"/>
            </a:spcAft>
            <a:buChar char="•"/>
          </a:pPr>
          <a:r>
            <a:rPr lang="en-GB" sz="1100" kern="1200" dirty="0"/>
            <a:t>Culture</a:t>
          </a:r>
        </a:p>
        <a:p>
          <a:pPr marL="57150" lvl="1" indent="-57150" algn="l" defTabSz="488950">
            <a:lnSpc>
              <a:spcPct val="90000"/>
            </a:lnSpc>
            <a:spcBef>
              <a:spcPct val="0"/>
            </a:spcBef>
            <a:spcAft>
              <a:spcPct val="15000"/>
            </a:spcAft>
            <a:buChar char="•"/>
          </a:pPr>
          <a:r>
            <a:rPr lang="en-GB" sz="1100" kern="1200" dirty="0"/>
            <a:t>Communities</a:t>
          </a:r>
        </a:p>
        <a:p>
          <a:pPr marL="57150" lvl="1" indent="-57150" algn="l" defTabSz="488950">
            <a:lnSpc>
              <a:spcPct val="90000"/>
            </a:lnSpc>
            <a:spcBef>
              <a:spcPct val="0"/>
            </a:spcBef>
            <a:spcAft>
              <a:spcPct val="15000"/>
            </a:spcAft>
            <a:buChar char="•"/>
          </a:pPr>
          <a:r>
            <a:rPr lang="en-GB" sz="1100" kern="1200" dirty="0"/>
            <a:t>Health</a:t>
          </a:r>
        </a:p>
        <a:p>
          <a:pPr marL="57150" lvl="1" indent="-57150" algn="l" defTabSz="488950">
            <a:lnSpc>
              <a:spcPct val="90000"/>
            </a:lnSpc>
            <a:spcBef>
              <a:spcPct val="0"/>
            </a:spcBef>
            <a:spcAft>
              <a:spcPct val="15000"/>
            </a:spcAft>
            <a:buChar char="•"/>
          </a:pPr>
          <a:endParaRPr lang="en-GB" sz="1100" kern="1200" dirty="0"/>
        </a:p>
      </dsp:txBody>
      <dsp:txXfrm>
        <a:off x="4410035" y="2476085"/>
        <a:ext cx="1741595" cy="1090732"/>
      </dsp:txXfrm>
    </dsp:sp>
    <dsp:sp modelId="{FA595205-6C4A-4B1C-A082-640AAB2917B2}">
      <dsp:nvSpPr>
        <dsp:cNvPr id="0" name=""/>
        <dsp:cNvSpPr/>
      </dsp:nvSpPr>
      <dsp:spPr>
        <a:xfrm>
          <a:off x="2275816" y="605876"/>
          <a:ext cx="3220767" cy="3220767"/>
        </a:xfrm>
        <a:custGeom>
          <a:avLst/>
          <a:gdLst/>
          <a:ahLst/>
          <a:cxnLst/>
          <a:rect l="0" t="0" r="0" b="0"/>
          <a:pathLst>
            <a:path>
              <a:moveTo>
                <a:pt x="2375472" y="3027413"/>
              </a:moveTo>
              <a:arcTo wR="1610383" hR="1610383" stAng="3698059" swAng="340388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55747E1-E45E-4EDB-9A8F-E4EFD7A21C4D}">
      <dsp:nvSpPr>
        <dsp:cNvPr id="0" name=""/>
        <dsp:cNvSpPr/>
      </dsp:nvSpPr>
      <dsp:spPr>
        <a:xfrm>
          <a:off x="1561763" y="2417079"/>
          <a:ext cx="1859607" cy="12087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Environment</a:t>
          </a:r>
        </a:p>
        <a:p>
          <a:pPr marL="57150" lvl="1" indent="-57150" algn="l" defTabSz="488950">
            <a:lnSpc>
              <a:spcPct val="90000"/>
            </a:lnSpc>
            <a:spcBef>
              <a:spcPct val="0"/>
            </a:spcBef>
            <a:spcAft>
              <a:spcPct val="15000"/>
            </a:spcAft>
            <a:buChar char="•"/>
          </a:pPr>
          <a:r>
            <a:rPr lang="en-GB" sz="1100" kern="1200" dirty="0"/>
            <a:t>Landscape</a:t>
          </a:r>
        </a:p>
        <a:p>
          <a:pPr marL="57150" lvl="1" indent="-57150" algn="l" defTabSz="488950">
            <a:lnSpc>
              <a:spcPct val="90000"/>
            </a:lnSpc>
            <a:spcBef>
              <a:spcPct val="0"/>
            </a:spcBef>
            <a:spcAft>
              <a:spcPct val="15000"/>
            </a:spcAft>
            <a:buChar char="•"/>
          </a:pPr>
          <a:r>
            <a:rPr lang="en-GB" sz="1100" kern="1200" dirty="0"/>
            <a:t>Wildlife</a:t>
          </a:r>
        </a:p>
      </dsp:txBody>
      <dsp:txXfrm>
        <a:off x="1620769" y="2476085"/>
        <a:ext cx="1741595" cy="1090732"/>
      </dsp:txXfrm>
    </dsp:sp>
    <dsp:sp modelId="{FFF4EB72-BB41-4F48-8E26-BC603509979A}">
      <dsp:nvSpPr>
        <dsp:cNvPr id="0" name=""/>
        <dsp:cNvSpPr/>
      </dsp:nvSpPr>
      <dsp:spPr>
        <a:xfrm>
          <a:off x="2212560" y="318362"/>
          <a:ext cx="3220767" cy="3220767"/>
        </a:xfrm>
        <a:custGeom>
          <a:avLst/>
          <a:gdLst/>
          <a:ahLst/>
          <a:cxnLst/>
          <a:rect l="0" t="0" r="0" b="0"/>
          <a:pathLst>
            <a:path>
              <a:moveTo>
                <a:pt x="67871" y="2072976"/>
              </a:moveTo>
              <a:arcTo wR="1610383" hR="1610383" stAng="9798373" swAng="669725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E1ABCF-D45B-EFE0-38B5-9810EF422514}"/>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15DC6827-84EB-EF67-B611-30DF32702CDA}"/>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298D244D-FE30-4F85-891C-DC4354FB75A6}" type="datetimeFigureOut">
              <a:rPr lang="en-GB"/>
              <a:pPr>
                <a:defRPr/>
              </a:pPr>
              <a:t>01/02/2024</a:t>
            </a:fld>
            <a:endParaRPr lang="en-GB"/>
          </a:p>
        </p:txBody>
      </p:sp>
      <p:sp>
        <p:nvSpPr>
          <p:cNvPr id="4" name="Slide Image Placeholder 3">
            <a:extLst>
              <a:ext uri="{FF2B5EF4-FFF2-40B4-BE49-F238E27FC236}">
                <a16:creationId xmlns:a16="http://schemas.microsoft.com/office/drawing/2014/main" id="{0DCE68DE-8C31-2651-99B5-2F66E71955EB}"/>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BE198921-7042-2029-65BB-86311E7FA507}"/>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11E47851-C8CF-C319-BA6C-BCD14842B0F0}"/>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27E7E4BA-D8C0-61EE-906F-70279D595324}"/>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Calibri" panose="020F0502020204030204" pitchFamily="34" charset="0"/>
              </a:defRPr>
            </a:lvl1pPr>
          </a:lstStyle>
          <a:p>
            <a:pPr>
              <a:defRPr/>
            </a:pPr>
            <a:fld id="{289459F3-A939-4BB8-AC82-A5B51D729FA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C62D35A0-FC3F-5E38-D6E9-070305A186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10AC2518-E5CC-0753-0843-A45C334E40C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148" name="Slide Number Placeholder 3">
            <a:extLst>
              <a:ext uri="{FF2B5EF4-FFF2-40B4-BE49-F238E27FC236}">
                <a16:creationId xmlns:a16="http://schemas.microsoft.com/office/drawing/2014/main" id="{EA0C920E-7BFD-20E5-2B8B-4F81FDF403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08C5231E-32D8-4770-8CCC-CE56A3A5BA54}" type="slidenum">
              <a:rPr lang="en-GB" altLang="en-US" smtClean="0"/>
              <a:pPr fontAlgn="base">
                <a:spcBef>
                  <a:spcPct val="0"/>
                </a:spcBef>
                <a:spcAft>
                  <a:spcPct val="0"/>
                </a:spcAft>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19411D9E-7A75-22A1-796C-1C348895D1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7F35C6C5-13D5-A071-F3C6-498921645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8196" name="Slide Number Placeholder 3">
            <a:extLst>
              <a:ext uri="{FF2B5EF4-FFF2-40B4-BE49-F238E27FC236}">
                <a16:creationId xmlns:a16="http://schemas.microsoft.com/office/drawing/2014/main" id="{EE9C20C1-046B-8639-23BD-7328FD57738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265C3631-A3D9-48D4-85DE-94FE311D92AD}" type="slidenum">
              <a:rPr lang="en-US" altLang="en-US" smtClean="0">
                <a:latin typeface="Arial" panose="020B0604020202020204" pitchFamily="34" charset="0"/>
              </a:rPr>
              <a:pPr fontAlgn="base">
                <a:spcBef>
                  <a:spcPct val="0"/>
                </a:spcBef>
                <a:spcAft>
                  <a:spcPct val="0"/>
                </a:spcAft>
              </a:pPr>
              <a:t>2</a:t>
            </a:fld>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1362C2C5-AF44-62C3-B29B-0A920CE8AEB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6599C9B7-A048-4AB9-8B1E-013024BDC254}" type="slidenum">
              <a:rPr lang="en-US" altLang="en-US" smtClean="0">
                <a:latin typeface="Arial" panose="020B0604020202020204" pitchFamily="34" charset="0"/>
              </a:rPr>
              <a:pPr fontAlgn="base">
                <a:spcBef>
                  <a:spcPct val="0"/>
                </a:spcBef>
                <a:spcAft>
                  <a:spcPct val="0"/>
                </a:spcAft>
              </a:pPr>
              <a:t>3</a:t>
            </a:fld>
            <a:endParaRPr lang="en-US" altLang="en-US">
              <a:latin typeface="Arial" panose="020B0604020202020204" pitchFamily="34" charset="0"/>
            </a:endParaRPr>
          </a:p>
        </p:txBody>
      </p:sp>
      <p:sp>
        <p:nvSpPr>
          <p:cNvPr id="10243" name="Rectangle 2">
            <a:extLst>
              <a:ext uri="{FF2B5EF4-FFF2-40B4-BE49-F238E27FC236}">
                <a16:creationId xmlns:a16="http://schemas.microsoft.com/office/drawing/2014/main" id="{1B9AD792-8C09-D2D3-8B78-84218E81BD9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4" name="Rectangle 3">
            <a:extLst>
              <a:ext uri="{FF2B5EF4-FFF2-40B4-BE49-F238E27FC236}">
                <a16:creationId xmlns:a16="http://schemas.microsoft.com/office/drawing/2014/main" id="{7C2D2585-E01B-6B47-4099-A4560391DF2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775B6A84-4924-A881-EC09-76B37BED7C4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CAF4E1A9-9BF3-63E2-8F08-38E488F2792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4340" name="Slide Number Placeholder 3">
            <a:extLst>
              <a:ext uri="{FF2B5EF4-FFF2-40B4-BE49-F238E27FC236}">
                <a16:creationId xmlns:a16="http://schemas.microsoft.com/office/drawing/2014/main" id="{1B177030-557A-C808-24B0-D4A0D3AD69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90A5AB3-AB69-40DE-A18B-C59037DEAE05}" type="slidenum">
              <a:rPr lang="en-GB" altLang="en-US" smtClean="0"/>
              <a:pPr fontAlgn="base">
                <a:spcBef>
                  <a:spcPct val="0"/>
                </a:spcBef>
                <a:spcAft>
                  <a:spcPct val="0"/>
                </a:spcAft>
              </a:pPr>
              <a:t>6</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E0967455-4B82-178E-917A-1DB83F4E43D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B215AA47-2889-463C-B9E3-CFB08F7745EA}" type="slidenum">
              <a:rPr lang="en-US" altLang="en-US" smtClean="0">
                <a:latin typeface="Arial" panose="020B0604020202020204" pitchFamily="34" charset="0"/>
              </a:rPr>
              <a:pPr fontAlgn="base">
                <a:spcBef>
                  <a:spcPct val="0"/>
                </a:spcBef>
                <a:spcAft>
                  <a:spcPct val="0"/>
                </a:spcAft>
              </a:pPr>
              <a:t>7</a:t>
            </a:fld>
            <a:endParaRPr lang="en-US" altLang="en-US">
              <a:latin typeface="Arial" panose="020B0604020202020204" pitchFamily="34" charset="0"/>
            </a:endParaRPr>
          </a:p>
        </p:txBody>
      </p:sp>
      <p:sp>
        <p:nvSpPr>
          <p:cNvPr id="16387" name="Rectangle 2">
            <a:extLst>
              <a:ext uri="{FF2B5EF4-FFF2-40B4-BE49-F238E27FC236}">
                <a16:creationId xmlns:a16="http://schemas.microsoft.com/office/drawing/2014/main" id="{EA692DDF-948B-3ECA-1539-623C96D380A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a:extLst>
              <a:ext uri="{FF2B5EF4-FFF2-40B4-BE49-F238E27FC236}">
                <a16:creationId xmlns:a16="http://schemas.microsoft.com/office/drawing/2014/main" id="{CEE03CC4-3B33-4521-1607-7D90077B297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DBF0D3B8-6911-9DA0-5872-90BE036EE4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18BB902-4073-8857-1C5E-98B52C259C0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Formula one grand prix yesterday in Singapore – the weather delayed start? What happens ? </a:t>
            </a:r>
          </a:p>
          <a:p>
            <a:r>
              <a:rPr lang="en-GB" altLang="en-US"/>
              <a:t>Queen funeral how many days to arrange - ? 11 days ?</a:t>
            </a:r>
          </a:p>
        </p:txBody>
      </p:sp>
      <p:sp>
        <p:nvSpPr>
          <p:cNvPr id="21508" name="Slide Number Placeholder 3">
            <a:extLst>
              <a:ext uri="{FF2B5EF4-FFF2-40B4-BE49-F238E27FC236}">
                <a16:creationId xmlns:a16="http://schemas.microsoft.com/office/drawing/2014/main" id="{F7AB95D8-F70E-4F50-537D-8A49FA84073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0F54B5D-5551-4914-B61C-B8CF08398BDC}" type="slidenum">
              <a:rPr lang="en-GB" altLang="en-US" smtClean="0"/>
              <a:pPr fontAlgn="base">
                <a:spcBef>
                  <a:spcPct val="0"/>
                </a:spcBef>
                <a:spcAft>
                  <a:spcPct val="0"/>
                </a:spcAft>
              </a:pPr>
              <a:t>11</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9BFB3F9-7947-D453-13BA-3B18E9C0BEA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FFBB6B8E-BDB5-2CC6-840E-D632168C4A6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Example of TRT LIVE in lockdown TRT method you teach your horse how to manage himself.– for me an event that I would have to go to the Netherlands to attend – over 5000 people on the wall on line . </a:t>
            </a:r>
          </a:p>
        </p:txBody>
      </p:sp>
      <p:sp>
        <p:nvSpPr>
          <p:cNvPr id="25604" name="Slide Number Placeholder 3">
            <a:extLst>
              <a:ext uri="{FF2B5EF4-FFF2-40B4-BE49-F238E27FC236}">
                <a16:creationId xmlns:a16="http://schemas.microsoft.com/office/drawing/2014/main" id="{3574A5AC-56BB-0FF0-B929-6714BFDEBD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1A59A744-972A-4225-8C7C-0765E54BDEA4}" type="slidenum">
              <a:rPr lang="en-GB" altLang="en-US" smtClean="0"/>
              <a:pPr fontAlgn="base">
                <a:spcBef>
                  <a:spcPct val="0"/>
                </a:spcBef>
                <a:spcAft>
                  <a:spcPct val="0"/>
                </a:spcAft>
              </a:pPr>
              <a:t>14</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9B6176E-B90E-5739-B9B1-45BEB827D0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DD6BAAA0-458F-0192-FB2F-69B7F86981E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E11A4B96-3B1F-5ABC-689B-CC5C3553809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262C99C0-4792-4ABF-937E-7D8E5FDD4D5D}" type="slidenum">
              <a:rPr lang="en-GB" altLang="en-US" smtClean="0"/>
              <a:pPr fontAlgn="base">
                <a:spcBef>
                  <a:spcPct val="0"/>
                </a:spcBef>
                <a:spcAft>
                  <a:spcPct val="0"/>
                </a:spcAft>
              </a:pPr>
              <a:t>17</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6A1FE70A-6C05-BBED-D43E-2F6981BE6C4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F38885E-C108-598A-8849-FDE227AB46A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2AA1EAFC-66E3-EEA4-8C79-A734F26FD5E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EC6FDEE-4919-4063-BD2B-6BECC56C2252}" type="slidenum">
              <a:rPr lang="en-GB" altLang="en-US" smtClean="0"/>
              <a:pPr fontAlgn="base">
                <a:spcBef>
                  <a:spcPct val="0"/>
                </a:spcBef>
                <a:spcAft>
                  <a:spcPct val="0"/>
                </a:spcAft>
              </a:pPr>
              <a:t>18</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9EF92E50-D6D8-0458-B47F-2F5A135A34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65D2C49F-8594-10E3-88FC-31B5656D8D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5540" name="Slide Number Placeholder 3">
            <a:extLst>
              <a:ext uri="{FF2B5EF4-FFF2-40B4-BE49-F238E27FC236}">
                <a16:creationId xmlns:a16="http://schemas.microsoft.com/office/drawing/2014/main" id="{CF27A52B-D3BD-2C90-AB00-C26624C656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4B188EE3-DAD7-4D17-B8F2-81A6E9F6FDDA}" type="slidenum">
              <a:rPr lang="en-GB" altLang="en-US" smtClean="0"/>
              <a:pPr fontAlgn="base">
                <a:spcBef>
                  <a:spcPct val="0"/>
                </a:spcBef>
                <a:spcAft>
                  <a:spcPct val="0"/>
                </a:spcAft>
              </a:pPr>
              <a:t>25</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9FAC98A3-8C55-EC1F-A3E4-AC0FD26C11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647564E7-BDF6-15E3-70ED-8729BAA736D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8132" name="Slide Number Placeholder 3">
            <a:extLst>
              <a:ext uri="{FF2B5EF4-FFF2-40B4-BE49-F238E27FC236}">
                <a16:creationId xmlns:a16="http://schemas.microsoft.com/office/drawing/2014/main" id="{3B0BB757-8475-B95B-2303-2E835DD4AD52}"/>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6B49D991-A4B3-4733-A0FC-92CF4995F7D3}" type="slidenum">
              <a:rPr lang="en-GB" altLang="en-US"/>
              <a:pPr algn="r" eaLnBrk="1" hangingPunct="1">
                <a:spcBef>
                  <a:spcPct val="0"/>
                </a:spcBef>
              </a:pPr>
              <a:t>26</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FF557992-0360-805D-EEA4-512028B1E95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CDA81319-544E-FBE3-B810-DA28E79D7EA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events would you consider your list of events? </a:t>
            </a:r>
          </a:p>
        </p:txBody>
      </p:sp>
      <p:sp>
        <p:nvSpPr>
          <p:cNvPr id="50180" name="Slide Number Placeholder 3">
            <a:extLst>
              <a:ext uri="{FF2B5EF4-FFF2-40B4-BE49-F238E27FC236}">
                <a16:creationId xmlns:a16="http://schemas.microsoft.com/office/drawing/2014/main" id="{043284F4-A448-EB8D-839D-ABA72599AD7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C81A59C-D318-4F76-862C-D13D920F87B2}" type="slidenum">
              <a:rPr lang="en-GB" altLang="en-US" smtClean="0"/>
              <a:pPr fontAlgn="base">
                <a:spcBef>
                  <a:spcPct val="0"/>
                </a:spcBef>
                <a:spcAft>
                  <a:spcPct val="0"/>
                </a:spcAft>
              </a:pPr>
              <a:t>27</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1CC25690-F0A7-70E8-BE52-D9F6AC43818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357D2BD1-B525-B0D5-3779-4C59AF3F134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72D6DA13-9FF7-6F8A-BD93-CE32C2E1A64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04E97D21-B5CB-4651-A965-B5C19A97EDC7}" type="slidenum">
              <a:rPr lang="en-GB" altLang="en-US" smtClean="0"/>
              <a:pPr fontAlgn="base">
                <a:spcBef>
                  <a:spcPct val="0"/>
                </a:spcBef>
                <a:spcAft>
                  <a:spcPct val="0"/>
                </a:spcAft>
              </a:pPr>
              <a:t>29</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3D9B8EF5-595B-2645-1BC0-0EA5EA836E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8AE1611B-A1A3-DD79-692E-71E656FE1E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South Africa fifa world cup </a:t>
            </a:r>
            <a:r>
              <a:rPr lang="en-GB" altLang="en-US">
                <a:solidFill>
                  <a:srgbClr val="363A3C"/>
                </a:solidFill>
                <a:latin typeface="Open Sans" panose="020B0606030504020204" pitchFamily="34" charset="0"/>
              </a:rPr>
              <a:t>the biggest impact was the creation of urban infrastructure.</a:t>
            </a:r>
          </a:p>
          <a:p>
            <a:r>
              <a:rPr lang="en-GB" altLang="en-US"/>
              <a:t>New airports and expanded terminals have opened in Johannesburg, Durban and Cape Town. </a:t>
            </a:r>
            <a:r>
              <a:rPr lang="en-GB" altLang="en-US" b="1"/>
              <a:t>Bus rapid transit systems - </a:t>
            </a:r>
            <a:r>
              <a:rPr lang="en-GB" altLang="en-US"/>
              <a:t>the Rea Vaya in Johannesburg. The first segment of the </a:t>
            </a:r>
            <a:r>
              <a:rPr lang="en-GB" altLang="en-US" b="1"/>
              <a:t>Gautrain regional rail system </a:t>
            </a:r>
            <a:r>
              <a:rPr lang="en-GB" altLang="en-US"/>
              <a:t>in the Johannesburg. Major road projects were undertaken in every host city, updating access and circulation. </a:t>
            </a:r>
            <a:r>
              <a:rPr lang="en-GB" altLang="en-US" b="1"/>
              <a:t>New train stations </a:t>
            </a:r>
            <a:r>
              <a:rPr lang="en-GB" altLang="en-US"/>
              <a:t>opened in many host cities. The National Treasury invested more than $2.1 billion on transportation and infrastructure projects, </a:t>
            </a:r>
          </a:p>
        </p:txBody>
      </p:sp>
      <p:sp>
        <p:nvSpPr>
          <p:cNvPr id="55300" name="Slide Number Placeholder 3">
            <a:extLst>
              <a:ext uri="{FF2B5EF4-FFF2-40B4-BE49-F238E27FC236}">
                <a16:creationId xmlns:a16="http://schemas.microsoft.com/office/drawing/2014/main" id="{DBD7E798-E476-7275-B242-9CC1991B06E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3215E57B-627D-4120-A427-F0E4E1949929}" type="slidenum">
              <a:rPr lang="en-GB" altLang="en-US" smtClean="0">
                <a:cs typeface="Arial" panose="020B0604020202020204" pitchFamily="34" charset="0"/>
              </a:rPr>
              <a:pPr fontAlgn="base">
                <a:spcBef>
                  <a:spcPct val="0"/>
                </a:spcBef>
                <a:spcAft>
                  <a:spcPct val="0"/>
                </a:spcAft>
              </a:pPr>
              <a:t>30</a:t>
            </a:fld>
            <a:endParaRPr lang="en-GB" altLang="en-US">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E6C3717E-1A00-DEDB-383B-397644DE10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5F9BDAEC-D2E3-D534-A358-4CC545BA98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solidFill>
                  <a:srgbClr val="111111"/>
                </a:solidFill>
                <a:latin typeface="Roboto" panose="02000000000000000000" pitchFamily="2" charset="0"/>
              </a:rPr>
              <a:t>In December 2019 – even before the postponement to 2021 – the bid committee projected that the </a:t>
            </a:r>
            <a:r>
              <a:rPr lang="en-GB" altLang="en-US" b="1">
                <a:solidFill>
                  <a:srgbClr val="111111"/>
                </a:solidFill>
                <a:latin typeface="Roboto" panose="02000000000000000000" pitchFamily="2" charset="0"/>
              </a:rPr>
              <a:t>Olympics</a:t>
            </a:r>
            <a:r>
              <a:rPr lang="en-GB" altLang="en-US">
                <a:solidFill>
                  <a:srgbClr val="111111"/>
                </a:solidFill>
                <a:latin typeface="Roboto" panose="02000000000000000000" pitchFamily="2" charset="0"/>
              </a:rPr>
              <a:t> would cost $12.6 billion (approx. £9.1 billion), while </a:t>
            </a:r>
            <a:r>
              <a:rPr lang="en-GB" altLang="en-US" b="1">
                <a:solidFill>
                  <a:srgbClr val="111111"/>
                </a:solidFill>
                <a:latin typeface="Roboto" panose="02000000000000000000" pitchFamily="2" charset="0"/>
              </a:rPr>
              <a:t>Japan</a:t>
            </a:r>
            <a:r>
              <a:rPr lang="en-GB" altLang="en-US">
                <a:solidFill>
                  <a:srgbClr val="111111"/>
                </a:solidFill>
                <a:latin typeface="Roboto" panose="02000000000000000000" pitchFamily="2" charset="0"/>
              </a:rPr>
              <a:t>’s National Audit Board assessed that the final price of the </a:t>
            </a:r>
            <a:r>
              <a:rPr lang="en-GB" altLang="en-US" b="1">
                <a:solidFill>
                  <a:srgbClr val="111111"/>
                </a:solidFill>
                <a:latin typeface="Roboto" panose="02000000000000000000" pitchFamily="2" charset="0"/>
              </a:rPr>
              <a:t>Olympics</a:t>
            </a:r>
            <a:r>
              <a:rPr lang="en-GB" altLang="en-US">
                <a:solidFill>
                  <a:srgbClr val="111111"/>
                </a:solidFill>
                <a:latin typeface="Roboto" panose="02000000000000000000" pitchFamily="2" charset="0"/>
              </a:rPr>
              <a:t> would increase to over $22 billion (approx. £15.9 billion). The final cost is yet to be known.</a:t>
            </a:r>
          </a:p>
          <a:p>
            <a:pPr eaLnBrk="1" hangingPunct="1">
              <a:spcBef>
                <a:spcPct val="0"/>
              </a:spcBef>
            </a:pPr>
            <a:endParaRPr lang="en-GB" altLang="en-US">
              <a:solidFill>
                <a:srgbClr val="111111"/>
              </a:solidFill>
              <a:latin typeface="Roboto" panose="02000000000000000000" pitchFamily="2" charset="0"/>
            </a:endParaRPr>
          </a:p>
          <a:p>
            <a:pPr eaLnBrk="1" hangingPunct="1">
              <a:spcBef>
                <a:spcPct val="0"/>
              </a:spcBef>
            </a:pPr>
            <a:r>
              <a:rPr lang="en-GB" altLang="en-US"/>
              <a:t>These costs have led to renewed skepticism, and several cities withdrew their bids for the 2022, 2024, and 2028 games over cost concerns. Beijing had little competition for its 2022 bid, with both Oslo, Norway, and Stockholm, Sweden, backing out upon realizing that costs would be higher than estimated. Boston withdrew from consideration for the 2024 games, with its mayor saying that he “refuse[d] to mortgage the future of the city away.” The 2024 finalists, Budapest, Hungary, Hamburg, Germany, and Rome, also withdrew, leaving only Los Angeles and Paris. In an unprecedented move, the IOC chose the 2024 and 2028 venues simultaneously in 2017, with Paris and Los Angeles, respectively, taking turns hosting due to the lack of candidates.</a:t>
            </a:r>
          </a:p>
        </p:txBody>
      </p:sp>
      <p:sp>
        <p:nvSpPr>
          <p:cNvPr id="59396" name="Slide Number Placeholder 3">
            <a:extLst>
              <a:ext uri="{FF2B5EF4-FFF2-40B4-BE49-F238E27FC236}">
                <a16:creationId xmlns:a16="http://schemas.microsoft.com/office/drawing/2014/main" id="{A4C7391B-7ED2-90F9-2F33-694BB147017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28F08B7-C5E2-4C63-A176-CBC0EF2E33D8}" type="slidenum">
              <a:rPr lang="en-GB" altLang="en-US" smtClean="0"/>
              <a:pPr fontAlgn="base">
                <a:spcBef>
                  <a:spcPct val="0"/>
                </a:spcBef>
                <a:spcAft>
                  <a:spcPct val="0"/>
                </a:spcAft>
              </a:pPr>
              <a:t>33</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3F43A5F8-417B-E779-0728-5F0319D28C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9B413D40-E70C-48CD-47EF-6EE0F24AA3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Will discus these over the coming weeks </a:t>
            </a:r>
          </a:p>
        </p:txBody>
      </p:sp>
      <p:sp>
        <p:nvSpPr>
          <p:cNvPr id="61444" name="Slide Number Placeholder 3">
            <a:extLst>
              <a:ext uri="{FF2B5EF4-FFF2-40B4-BE49-F238E27FC236}">
                <a16:creationId xmlns:a16="http://schemas.microsoft.com/office/drawing/2014/main" id="{71B4FF4E-4D50-4E01-7AC5-835F1670E4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2619485-05D5-442E-B2D5-F8B1FFFF3342}" type="slidenum">
              <a:rPr lang="en-GB" altLang="en-US" smtClean="0"/>
              <a:pPr fontAlgn="base">
                <a:spcBef>
                  <a:spcPct val="0"/>
                </a:spcBef>
                <a:spcAft>
                  <a:spcPct val="0"/>
                </a:spcAft>
              </a:pPr>
              <a:t>34</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DAD7D811-68FC-0D5E-8E7A-88D79A15BC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A3F61B53-1CD4-FB98-F68E-02E54BC5B9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3492" name="Slide Number Placeholder 3">
            <a:extLst>
              <a:ext uri="{FF2B5EF4-FFF2-40B4-BE49-F238E27FC236}">
                <a16:creationId xmlns:a16="http://schemas.microsoft.com/office/drawing/2014/main" id="{85B3DC9D-A59E-A6FD-1593-707D102291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F510ED79-E117-47FF-918E-B33ABAD1BFDB}" type="slidenum">
              <a:rPr lang="en-GB" altLang="en-US" smtClean="0"/>
              <a:pPr fontAlgn="base">
                <a:spcBef>
                  <a:spcPct val="0"/>
                </a:spcBef>
                <a:spcAft>
                  <a:spcPct val="0"/>
                </a:spcAft>
              </a:pPr>
              <a:t>35</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A44A5050-544B-C37C-A7D0-A2D1FCAFBC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73AA5775-7BB2-A98B-B3A5-61285914D8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7588" name="Slide Number Placeholder 3">
            <a:extLst>
              <a:ext uri="{FF2B5EF4-FFF2-40B4-BE49-F238E27FC236}">
                <a16:creationId xmlns:a16="http://schemas.microsoft.com/office/drawing/2014/main" id="{8C666D83-39E4-0BA1-FFBA-C50F65BA5EC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45A17CD-302D-4CE0-8D11-C55940EBB3F3}" type="slidenum">
              <a:rPr lang="en-GB" altLang="en-US" smtClean="0"/>
              <a:pPr fontAlgn="base">
                <a:spcBef>
                  <a:spcPct val="0"/>
                </a:spcBef>
                <a:spcAft>
                  <a:spcPct val="0"/>
                </a:spcAft>
              </a:pPr>
              <a:t>36</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20B641AE-3E1F-0E15-171F-E6018EBAD75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E7A23AAA-882E-DF00-2206-31CD95949C5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0660" name="Slide Number Placeholder 3">
            <a:extLst>
              <a:ext uri="{FF2B5EF4-FFF2-40B4-BE49-F238E27FC236}">
                <a16:creationId xmlns:a16="http://schemas.microsoft.com/office/drawing/2014/main" id="{A42E3228-50D7-69C8-3123-F62AA6AF3C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B70B329-15F9-448A-8BCB-729AB1C7FFAF}" type="slidenum">
              <a:rPr lang="en-GB" altLang="en-US" smtClean="0"/>
              <a:pPr fontAlgn="base">
                <a:spcBef>
                  <a:spcPct val="0"/>
                </a:spcBef>
                <a:spcAft>
                  <a:spcPct val="0"/>
                </a:spcAft>
              </a:pPr>
              <a:t>38</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FE5DD221-49A1-FE3D-8234-E02A4A2AC58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33EC1151-39FA-9F54-8EC8-9AA06592D9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2708" name="Slide Number Placeholder 3">
            <a:extLst>
              <a:ext uri="{FF2B5EF4-FFF2-40B4-BE49-F238E27FC236}">
                <a16:creationId xmlns:a16="http://schemas.microsoft.com/office/drawing/2014/main" id="{0B05EC2D-9D97-AE8D-77C0-EAA42DF1D9A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5CC661B-5281-49DD-9DE0-8E9C51EEF010}" type="slidenum">
              <a:rPr lang="en-GB" altLang="en-US" smtClean="0"/>
              <a:pPr fontAlgn="base">
                <a:spcBef>
                  <a:spcPct val="0"/>
                </a:spcBef>
                <a:spcAft>
                  <a:spcPct val="0"/>
                </a:spcAft>
              </a:pPr>
              <a:t>39</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6A9E2328-0AEF-DA5A-9A25-B8897FC847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D1AE2991-13CD-6FA4-787C-951FCE3EA0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Hay – discus move to digital </a:t>
            </a:r>
          </a:p>
          <a:p>
            <a:pPr eaLnBrk="1" hangingPunct="1">
              <a:spcBef>
                <a:spcPct val="0"/>
              </a:spcBef>
            </a:pPr>
            <a:r>
              <a:rPr lang="en-GB" altLang="en-US"/>
              <a:t>Brazil – discus Olympics also </a:t>
            </a:r>
          </a:p>
          <a:p>
            <a:pPr eaLnBrk="1" hangingPunct="1">
              <a:spcBef>
                <a:spcPct val="0"/>
              </a:spcBef>
            </a:pPr>
            <a:r>
              <a:rPr lang="en-GB" altLang="en-US"/>
              <a:t>Tourism </a:t>
            </a:r>
          </a:p>
          <a:p>
            <a:pPr eaLnBrk="1" hangingPunct="1">
              <a:spcBef>
                <a:spcPct val="0"/>
              </a:spcBef>
            </a:pPr>
            <a:r>
              <a:rPr lang="en-GB" altLang="en-US"/>
              <a:t>Investment </a:t>
            </a:r>
          </a:p>
          <a:p>
            <a:pPr eaLnBrk="1" hangingPunct="1">
              <a:spcBef>
                <a:spcPct val="0"/>
              </a:spcBef>
            </a:pPr>
            <a:r>
              <a:rPr lang="en-GB" altLang="en-US"/>
              <a:t>Employment </a:t>
            </a:r>
          </a:p>
          <a:p>
            <a:pPr eaLnBrk="1" hangingPunct="1">
              <a:spcBef>
                <a:spcPct val="0"/>
              </a:spcBef>
            </a:pPr>
            <a:r>
              <a:rPr lang="en-GB" altLang="en-US"/>
              <a:t>Economic boast </a:t>
            </a:r>
          </a:p>
          <a:p>
            <a:pPr eaLnBrk="1" hangingPunct="1">
              <a:spcBef>
                <a:spcPct val="0"/>
              </a:spcBef>
            </a:pPr>
            <a:r>
              <a:rPr lang="en-GB" altLang="en-US"/>
              <a:t>Improved infrastructure for locals. </a:t>
            </a:r>
          </a:p>
        </p:txBody>
      </p:sp>
      <p:sp>
        <p:nvSpPr>
          <p:cNvPr id="76804" name="Slide Number Placeholder 3">
            <a:extLst>
              <a:ext uri="{FF2B5EF4-FFF2-40B4-BE49-F238E27FC236}">
                <a16:creationId xmlns:a16="http://schemas.microsoft.com/office/drawing/2014/main" id="{9CDCFBC4-D50A-27BA-F0D5-1D587FF476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1069244-E105-4412-A5C5-57E188C7EBB1}" type="slidenum">
              <a:rPr lang="en-GB" altLang="en-US" smtClean="0"/>
              <a:pPr fontAlgn="base">
                <a:spcBef>
                  <a:spcPct val="0"/>
                </a:spcBef>
                <a:spcAft>
                  <a:spcPct val="0"/>
                </a:spcAft>
              </a:pPr>
              <a:t>42</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EBCCBF23-719E-E0FB-20F1-3FAC69A352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CD82926D-8CF8-B337-86C9-A0C1638450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8852" name="Slide Number Placeholder 3">
            <a:extLst>
              <a:ext uri="{FF2B5EF4-FFF2-40B4-BE49-F238E27FC236}">
                <a16:creationId xmlns:a16="http://schemas.microsoft.com/office/drawing/2014/main" id="{9AF804D8-DB23-D557-AF5D-AC96445DBA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6BCFCA58-BCAE-4242-881D-3830B68712CB}" type="slidenum">
              <a:rPr lang="en-GB" altLang="en-US" smtClean="0"/>
              <a:pPr fontAlgn="base">
                <a:spcBef>
                  <a:spcPct val="0"/>
                </a:spcBef>
                <a:spcAft>
                  <a:spcPct val="0"/>
                </a:spcAft>
              </a:pPr>
              <a:t>43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289459F3-A939-4BB8-AC82-A5B51D729FAB}" type="slidenum">
              <a:rPr lang="en-GB" altLang="en-US" smtClean="0"/>
              <a:pPr>
                <a:defRPr/>
              </a:pPr>
              <a:t>47</a:t>
            </a:fld>
            <a:endParaRPr lang="en-GB" altLang="en-US"/>
          </a:p>
        </p:txBody>
      </p:sp>
    </p:spTree>
    <p:extLst>
      <p:ext uri="{BB962C8B-B14F-4D97-AF65-F5344CB8AC3E}">
        <p14:creationId xmlns:p14="http://schemas.microsoft.com/office/powerpoint/2010/main" val="462589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EE0E5D-C98A-F3B6-F133-D54DD826F8A4}"/>
              </a:ext>
            </a:extLst>
          </p:cNvPr>
          <p:cNvSpPr>
            <a:spLocks noGrp="1"/>
          </p:cNvSpPr>
          <p:nvPr>
            <p:ph type="dt" sz="half" idx="10"/>
          </p:nvPr>
        </p:nvSpPr>
        <p:spPr/>
        <p:txBody>
          <a:bodyPr/>
          <a:lstStyle>
            <a:lvl1pPr>
              <a:defRPr/>
            </a:lvl1pPr>
          </a:lstStyle>
          <a:p>
            <a:pPr>
              <a:defRPr/>
            </a:pPr>
            <a:fld id="{803D2F8F-2FA8-4487-976B-FACA7E9F54C1}" type="datetimeFigureOut">
              <a:rPr lang="en-GB"/>
              <a:pPr>
                <a:defRPr/>
              </a:pPr>
              <a:t>01/02/2024</a:t>
            </a:fld>
            <a:endParaRPr lang="en-GB"/>
          </a:p>
        </p:txBody>
      </p:sp>
      <p:sp>
        <p:nvSpPr>
          <p:cNvPr id="5" name="Footer Placeholder 4">
            <a:extLst>
              <a:ext uri="{FF2B5EF4-FFF2-40B4-BE49-F238E27FC236}">
                <a16:creationId xmlns:a16="http://schemas.microsoft.com/office/drawing/2014/main" id="{CBA8694D-D66A-D927-A8F1-B3297C8EAA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8170D55-5DD6-2ABA-359A-B0831606EB85}"/>
              </a:ext>
            </a:extLst>
          </p:cNvPr>
          <p:cNvSpPr>
            <a:spLocks noGrp="1"/>
          </p:cNvSpPr>
          <p:nvPr>
            <p:ph type="sldNum" sz="quarter" idx="12"/>
          </p:nvPr>
        </p:nvSpPr>
        <p:spPr/>
        <p:txBody>
          <a:bodyPr/>
          <a:lstStyle>
            <a:lvl1pPr>
              <a:defRPr/>
            </a:lvl1pPr>
          </a:lstStyle>
          <a:p>
            <a:pPr>
              <a:defRPr/>
            </a:pPr>
            <a:fld id="{300D7161-CC83-4A8B-A062-E4AD563FDC1E}" type="slidenum">
              <a:rPr lang="en-GB" altLang="en-US"/>
              <a:pPr>
                <a:defRPr/>
              </a:pPr>
              <a:t>‹#›</a:t>
            </a:fld>
            <a:endParaRPr lang="en-GB" altLang="en-US"/>
          </a:p>
        </p:txBody>
      </p:sp>
    </p:spTree>
    <p:extLst>
      <p:ext uri="{BB962C8B-B14F-4D97-AF65-F5344CB8AC3E}">
        <p14:creationId xmlns:p14="http://schemas.microsoft.com/office/powerpoint/2010/main" val="3993238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A92DB4-FA99-CA2E-B360-93E05D74A4A7}"/>
              </a:ext>
            </a:extLst>
          </p:cNvPr>
          <p:cNvSpPr>
            <a:spLocks noGrp="1"/>
          </p:cNvSpPr>
          <p:nvPr>
            <p:ph type="dt" sz="half" idx="10"/>
          </p:nvPr>
        </p:nvSpPr>
        <p:spPr/>
        <p:txBody>
          <a:bodyPr/>
          <a:lstStyle>
            <a:lvl1pPr>
              <a:defRPr/>
            </a:lvl1pPr>
          </a:lstStyle>
          <a:p>
            <a:pPr>
              <a:defRPr/>
            </a:pPr>
            <a:fld id="{9007ECAD-3715-4F84-94AD-8FA0E33FF0B6}" type="datetimeFigureOut">
              <a:rPr lang="en-GB"/>
              <a:pPr>
                <a:defRPr/>
              </a:pPr>
              <a:t>01/02/2024</a:t>
            </a:fld>
            <a:endParaRPr lang="en-GB"/>
          </a:p>
        </p:txBody>
      </p:sp>
      <p:sp>
        <p:nvSpPr>
          <p:cNvPr id="5" name="Footer Placeholder 4">
            <a:extLst>
              <a:ext uri="{FF2B5EF4-FFF2-40B4-BE49-F238E27FC236}">
                <a16:creationId xmlns:a16="http://schemas.microsoft.com/office/drawing/2014/main" id="{4ED7F2A4-DCCE-7F46-B212-2F0CF3D8D7D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9F23719-DC57-206D-178D-5DFAF31AC67B}"/>
              </a:ext>
            </a:extLst>
          </p:cNvPr>
          <p:cNvSpPr>
            <a:spLocks noGrp="1"/>
          </p:cNvSpPr>
          <p:nvPr>
            <p:ph type="sldNum" sz="quarter" idx="12"/>
          </p:nvPr>
        </p:nvSpPr>
        <p:spPr/>
        <p:txBody>
          <a:bodyPr/>
          <a:lstStyle>
            <a:lvl1pPr>
              <a:defRPr/>
            </a:lvl1pPr>
          </a:lstStyle>
          <a:p>
            <a:pPr>
              <a:defRPr/>
            </a:pPr>
            <a:fld id="{B73DAEC8-3080-4344-8544-A8C0A27499E3}" type="slidenum">
              <a:rPr lang="en-GB" altLang="en-US"/>
              <a:pPr>
                <a:defRPr/>
              </a:pPr>
              <a:t>‹#›</a:t>
            </a:fld>
            <a:endParaRPr lang="en-GB" altLang="en-US"/>
          </a:p>
        </p:txBody>
      </p:sp>
    </p:spTree>
    <p:extLst>
      <p:ext uri="{BB962C8B-B14F-4D97-AF65-F5344CB8AC3E}">
        <p14:creationId xmlns:p14="http://schemas.microsoft.com/office/powerpoint/2010/main" val="2585968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81AAC1-143A-306B-08C9-B4B0FF49D224}"/>
              </a:ext>
            </a:extLst>
          </p:cNvPr>
          <p:cNvSpPr>
            <a:spLocks noGrp="1"/>
          </p:cNvSpPr>
          <p:nvPr>
            <p:ph type="dt" sz="half" idx="10"/>
          </p:nvPr>
        </p:nvSpPr>
        <p:spPr/>
        <p:txBody>
          <a:bodyPr/>
          <a:lstStyle>
            <a:lvl1pPr>
              <a:defRPr/>
            </a:lvl1pPr>
          </a:lstStyle>
          <a:p>
            <a:pPr>
              <a:defRPr/>
            </a:pPr>
            <a:fld id="{B434D7C9-A981-440D-A100-5F2F573371A8}" type="datetimeFigureOut">
              <a:rPr lang="en-GB"/>
              <a:pPr>
                <a:defRPr/>
              </a:pPr>
              <a:t>01/02/2024</a:t>
            </a:fld>
            <a:endParaRPr lang="en-GB"/>
          </a:p>
        </p:txBody>
      </p:sp>
      <p:sp>
        <p:nvSpPr>
          <p:cNvPr id="5" name="Footer Placeholder 4">
            <a:extLst>
              <a:ext uri="{FF2B5EF4-FFF2-40B4-BE49-F238E27FC236}">
                <a16:creationId xmlns:a16="http://schemas.microsoft.com/office/drawing/2014/main" id="{17A953A3-5EC7-E678-7768-32513DEC900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78077D3-C730-E767-78B6-BBADB330FB19}"/>
              </a:ext>
            </a:extLst>
          </p:cNvPr>
          <p:cNvSpPr>
            <a:spLocks noGrp="1"/>
          </p:cNvSpPr>
          <p:nvPr>
            <p:ph type="sldNum" sz="quarter" idx="12"/>
          </p:nvPr>
        </p:nvSpPr>
        <p:spPr/>
        <p:txBody>
          <a:bodyPr/>
          <a:lstStyle>
            <a:lvl1pPr>
              <a:defRPr/>
            </a:lvl1pPr>
          </a:lstStyle>
          <a:p>
            <a:pPr>
              <a:defRPr/>
            </a:pPr>
            <a:fld id="{5BD87DA6-F8A4-416F-8B2E-312A25CD3FCF}" type="slidenum">
              <a:rPr lang="en-GB" altLang="en-US"/>
              <a:pPr>
                <a:defRPr/>
              </a:pPr>
              <a:t>‹#›</a:t>
            </a:fld>
            <a:endParaRPr lang="en-GB" altLang="en-US"/>
          </a:p>
        </p:txBody>
      </p:sp>
    </p:spTree>
    <p:extLst>
      <p:ext uri="{BB962C8B-B14F-4D97-AF65-F5344CB8AC3E}">
        <p14:creationId xmlns:p14="http://schemas.microsoft.com/office/powerpoint/2010/main" val="4052347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EF72F41-3B53-69AD-76B2-946F65E009C7}"/>
              </a:ext>
            </a:extLst>
          </p:cNvPr>
          <p:cNvSpPr>
            <a:spLocks noGrp="1"/>
          </p:cNvSpPr>
          <p:nvPr>
            <p:ph type="dt" sz="half" idx="10"/>
          </p:nvPr>
        </p:nvSpPr>
        <p:spPr/>
        <p:txBody>
          <a:bodyPr/>
          <a:lstStyle>
            <a:lvl1pPr>
              <a:defRPr/>
            </a:lvl1pPr>
          </a:lstStyle>
          <a:p>
            <a:pPr>
              <a:defRPr/>
            </a:pPr>
            <a:fld id="{FD20F4E6-C3EF-4675-A3F0-92189ED80AEE}" type="datetimeFigureOut">
              <a:rPr lang="en-GB"/>
              <a:pPr>
                <a:defRPr/>
              </a:pPr>
              <a:t>01/02/2024</a:t>
            </a:fld>
            <a:endParaRPr lang="en-GB"/>
          </a:p>
        </p:txBody>
      </p:sp>
      <p:sp>
        <p:nvSpPr>
          <p:cNvPr id="6" name="Footer Placeholder 4">
            <a:extLst>
              <a:ext uri="{FF2B5EF4-FFF2-40B4-BE49-F238E27FC236}">
                <a16:creationId xmlns:a16="http://schemas.microsoft.com/office/drawing/2014/main" id="{705FBD13-D99C-8201-986F-7FBD3762204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C750946-15E4-57BF-C349-2A7B9C7D4563}"/>
              </a:ext>
            </a:extLst>
          </p:cNvPr>
          <p:cNvSpPr>
            <a:spLocks noGrp="1"/>
          </p:cNvSpPr>
          <p:nvPr>
            <p:ph type="sldNum" sz="quarter" idx="12"/>
          </p:nvPr>
        </p:nvSpPr>
        <p:spPr/>
        <p:txBody>
          <a:bodyPr/>
          <a:lstStyle>
            <a:lvl1pPr>
              <a:defRPr/>
            </a:lvl1pPr>
          </a:lstStyle>
          <a:p>
            <a:pPr>
              <a:defRPr/>
            </a:pPr>
            <a:fld id="{FDE0C42A-77F3-4789-8D9B-3988ABDC2214}" type="slidenum">
              <a:rPr lang="en-GB" altLang="en-US"/>
              <a:pPr>
                <a:defRPr/>
              </a:pPr>
              <a:t>‹#›</a:t>
            </a:fld>
            <a:endParaRPr lang="en-GB" altLang="en-US"/>
          </a:p>
        </p:txBody>
      </p:sp>
    </p:spTree>
    <p:extLst>
      <p:ext uri="{BB962C8B-B14F-4D97-AF65-F5344CB8AC3E}">
        <p14:creationId xmlns:p14="http://schemas.microsoft.com/office/powerpoint/2010/main" val="407267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70B1CA7-E082-5DAB-1AAD-B7DD99C32659}"/>
              </a:ext>
            </a:extLst>
          </p:cNvPr>
          <p:cNvSpPr>
            <a:spLocks noGrp="1"/>
          </p:cNvSpPr>
          <p:nvPr>
            <p:ph type="dt" sz="half" idx="10"/>
          </p:nvPr>
        </p:nvSpPr>
        <p:spPr/>
        <p:txBody>
          <a:bodyPr/>
          <a:lstStyle>
            <a:lvl1pPr>
              <a:defRPr/>
            </a:lvl1pPr>
          </a:lstStyle>
          <a:p>
            <a:pPr>
              <a:defRPr/>
            </a:pPr>
            <a:fld id="{68DAC4D8-671D-4B45-9D55-1C91377B93E8}" type="datetimeFigureOut">
              <a:rPr lang="en-GB"/>
              <a:pPr>
                <a:defRPr/>
              </a:pPr>
              <a:t>01/02/2024</a:t>
            </a:fld>
            <a:endParaRPr lang="en-GB"/>
          </a:p>
        </p:txBody>
      </p:sp>
      <p:sp>
        <p:nvSpPr>
          <p:cNvPr id="8" name="Footer Placeholder 4">
            <a:extLst>
              <a:ext uri="{FF2B5EF4-FFF2-40B4-BE49-F238E27FC236}">
                <a16:creationId xmlns:a16="http://schemas.microsoft.com/office/drawing/2014/main" id="{8E5E2DFB-E284-70A1-7B38-C7F1630EDA8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E57C8705-1EDC-24B2-A025-22C9BBFD348D}"/>
              </a:ext>
            </a:extLst>
          </p:cNvPr>
          <p:cNvSpPr>
            <a:spLocks noGrp="1"/>
          </p:cNvSpPr>
          <p:nvPr>
            <p:ph type="sldNum" sz="quarter" idx="12"/>
          </p:nvPr>
        </p:nvSpPr>
        <p:spPr/>
        <p:txBody>
          <a:bodyPr/>
          <a:lstStyle>
            <a:lvl1pPr>
              <a:defRPr/>
            </a:lvl1pPr>
          </a:lstStyle>
          <a:p>
            <a:pPr>
              <a:defRPr/>
            </a:pPr>
            <a:fld id="{603E4270-EDBE-400F-BC3C-20A81EB3FE4C}" type="slidenum">
              <a:rPr lang="en-GB" altLang="en-US"/>
              <a:pPr>
                <a:defRPr/>
              </a:pPr>
              <a:t>‹#›</a:t>
            </a:fld>
            <a:endParaRPr lang="en-GB" altLang="en-US"/>
          </a:p>
        </p:txBody>
      </p:sp>
    </p:spTree>
    <p:extLst>
      <p:ext uri="{BB962C8B-B14F-4D97-AF65-F5344CB8AC3E}">
        <p14:creationId xmlns:p14="http://schemas.microsoft.com/office/powerpoint/2010/main" val="928463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54E561E-F33C-C8A8-490A-760D18DF1D69}"/>
              </a:ext>
            </a:extLst>
          </p:cNvPr>
          <p:cNvSpPr>
            <a:spLocks noGrp="1"/>
          </p:cNvSpPr>
          <p:nvPr>
            <p:ph type="dt" sz="half" idx="10"/>
          </p:nvPr>
        </p:nvSpPr>
        <p:spPr/>
        <p:txBody>
          <a:bodyPr/>
          <a:lstStyle>
            <a:lvl1pPr>
              <a:defRPr/>
            </a:lvl1pPr>
          </a:lstStyle>
          <a:p>
            <a:pPr>
              <a:defRPr/>
            </a:pPr>
            <a:fld id="{735E5638-684E-47FF-9039-9455DC18F7BD}" type="datetimeFigureOut">
              <a:rPr lang="en-GB"/>
              <a:pPr>
                <a:defRPr/>
              </a:pPr>
              <a:t>01/02/2024</a:t>
            </a:fld>
            <a:endParaRPr lang="en-GB"/>
          </a:p>
        </p:txBody>
      </p:sp>
      <p:sp>
        <p:nvSpPr>
          <p:cNvPr id="4" name="Footer Placeholder 4">
            <a:extLst>
              <a:ext uri="{FF2B5EF4-FFF2-40B4-BE49-F238E27FC236}">
                <a16:creationId xmlns:a16="http://schemas.microsoft.com/office/drawing/2014/main" id="{7C108BCC-AD79-0F21-83B0-0141038E8049}"/>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954B2145-4864-6B78-1876-C224F34D9E15}"/>
              </a:ext>
            </a:extLst>
          </p:cNvPr>
          <p:cNvSpPr>
            <a:spLocks noGrp="1"/>
          </p:cNvSpPr>
          <p:nvPr>
            <p:ph type="sldNum" sz="quarter" idx="12"/>
          </p:nvPr>
        </p:nvSpPr>
        <p:spPr/>
        <p:txBody>
          <a:bodyPr/>
          <a:lstStyle>
            <a:lvl1pPr>
              <a:defRPr/>
            </a:lvl1pPr>
          </a:lstStyle>
          <a:p>
            <a:pPr>
              <a:defRPr/>
            </a:pPr>
            <a:fld id="{A9C7D31C-E5C5-4829-A2B3-D1882D355227}" type="slidenum">
              <a:rPr lang="en-GB" altLang="en-US"/>
              <a:pPr>
                <a:defRPr/>
              </a:pPr>
              <a:t>‹#›</a:t>
            </a:fld>
            <a:endParaRPr lang="en-GB" altLang="en-US"/>
          </a:p>
        </p:txBody>
      </p:sp>
    </p:spTree>
    <p:extLst>
      <p:ext uri="{BB962C8B-B14F-4D97-AF65-F5344CB8AC3E}">
        <p14:creationId xmlns:p14="http://schemas.microsoft.com/office/powerpoint/2010/main" val="3185023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B9AC8A9-569E-9526-AE02-4D49C84494D3}"/>
              </a:ext>
            </a:extLst>
          </p:cNvPr>
          <p:cNvSpPr>
            <a:spLocks noGrp="1"/>
          </p:cNvSpPr>
          <p:nvPr>
            <p:ph type="dt" sz="half" idx="10"/>
          </p:nvPr>
        </p:nvSpPr>
        <p:spPr/>
        <p:txBody>
          <a:bodyPr/>
          <a:lstStyle>
            <a:lvl1pPr>
              <a:defRPr/>
            </a:lvl1pPr>
          </a:lstStyle>
          <a:p>
            <a:pPr>
              <a:defRPr/>
            </a:pPr>
            <a:fld id="{6DFA3B84-D5A7-4686-88D7-458E2A9293C5}" type="datetimeFigureOut">
              <a:rPr lang="en-GB"/>
              <a:pPr>
                <a:defRPr/>
              </a:pPr>
              <a:t>01/02/2024</a:t>
            </a:fld>
            <a:endParaRPr lang="en-GB"/>
          </a:p>
        </p:txBody>
      </p:sp>
      <p:sp>
        <p:nvSpPr>
          <p:cNvPr id="3" name="Footer Placeholder 4">
            <a:extLst>
              <a:ext uri="{FF2B5EF4-FFF2-40B4-BE49-F238E27FC236}">
                <a16:creationId xmlns:a16="http://schemas.microsoft.com/office/drawing/2014/main" id="{22942BD8-00E9-26E4-4F54-0709AA085A4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14E752F8-C34D-6DB7-A7F6-0F4CA39FE668}"/>
              </a:ext>
            </a:extLst>
          </p:cNvPr>
          <p:cNvSpPr>
            <a:spLocks noGrp="1"/>
          </p:cNvSpPr>
          <p:nvPr>
            <p:ph type="sldNum" sz="quarter" idx="12"/>
          </p:nvPr>
        </p:nvSpPr>
        <p:spPr/>
        <p:txBody>
          <a:bodyPr/>
          <a:lstStyle>
            <a:lvl1pPr>
              <a:defRPr/>
            </a:lvl1pPr>
          </a:lstStyle>
          <a:p>
            <a:pPr>
              <a:defRPr/>
            </a:pPr>
            <a:fld id="{F872AA4B-5D3C-4886-AB7F-2B478EBD87E5}" type="slidenum">
              <a:rPr lang="en-GB" altLang="en-US"/>
              <a:pPr>
                <a:defRPr/>
              </a:pPr>
              <a:t>‹#›</a:t>
            </a:fld>
            <a:endParaRPr lang="en-GB" altLang="en-US"/>
          </a:p>
        </p:txBody>
      </p:sp>
    </p:spTree>
    <p:extLst>
      <p:ext uri="{BB962C8B-B14F-4D97-AF65-F5344CB8AC3E}">
        <p14:creationId xmlns:p14="http://schemas.microsoft.com/office/powerpoint/2010/main" val="1252870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B25879AF-582B-1FDD-B41F-B4FF37FEFE35}"/>
              </a:ext>
            </a:extLst>
          </p:cNvPr>
          <p:cNvSpPr>
            <a:spLocks noGrp="1"/>
          </p:cNvSpPr>
          <p:nvPr>
            <p:ph type="dt" sz="half" idx="10"/>
          </p:nvPr>
        </p:nvSpPr>
        <p:spPr/>
        <p:txBody>
          <a:bodyPr/>
          <a:lstStyle>
            <a:lvl1pPr>
              <a:defRPr/>
            </a:lvl1pPr>
          </a:lstStyle>
          <a:p>
            <a:pPr>
              <a:defRPr/>
            </a:pPr>
            <a:fld id="{CF4C5FD1-8F4C-4DBC-A9F3-F173408DCAD8}" type="datetimeFigureOut">
              <a:rPr lang="en-GB"/>
              <a:pPr>
                <a:defRPr/>
              </a:pPr>
              <a:t>01/02/2024</a:t>
            </a:fld>
            <a:endParaRPr lang="en-GB"/>
          </a:p>
        </p:txBody>
      </p:sp>
      <p:sp>
        <p:nvSpPr>
          <p:cNvPr id="6" name="Footer Placeholder 4">
            <a:extLst>
              <a:ext uri="{FF2B5EF4-FFF2-40B4-BE49-F238E27FC236}">
                <a16:creationId xmlns:a16="http://schemas.microsoft.com/office/drawing/2014/main" id="{87252D53-6B2C-116C-48EF-BF75B580DC3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841650E-E23C-5812-A941-C6128495349C}"/>
              </a:ext>
            </a:extLst>
          </p:cNvPr>
          <p:cNvSpPr>
            <a:spLocks noGrp="1"/>
          </p:cNvSpPr>
          <p:nvPr>
            <p:ph type="sldNum" sz="quarter" idx="12"/>
          </p:nvPr>
        </p:nvSpPr>
        <p:spPr/>
        <p:txBody>
          <a:bodyPr/>
          <a:lstStyle>
            <a:lvl1pPr>
              <a:defRPr/>
            </a:lvl1pPr>
          </a:lstStyle>
          <a:p>
            <a:pPr>
              <a:defRPr/>
            </a:pPr>
            <a:fld id="{CB7A3B86-C32A-4DB6-96EE-65D7867A1FCB}" type="slidenum">
              <a:rPr lang="en-GB" altLang="en-US"/>
              <a:pPr>
                <a:defRPr/>
              </a:pPr>
              <a:t>‹#›</a:t>
            </a:fld>
            <a:endParaRPr lang="en-GB" altLang="en-US"/>
          </a:p>
        </p:txBody>
      </p:sp>
    </p:spTree>
    <p:extLst>
      <p:ext uri="{BB962C8B-B14F-4D97-AF65-F5344CB8AC3E}">
        <p14:creationId xmlns:p14="http://schemas.microsoft.com/office/powerpoint/2010/main" val="2506192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3FE9E51-062B-A3F3-66C3-6403390A787B}"/>
              </a:ext>
            </a:extLst>
          </p:cNvPr>
          <p:cNvSpPr>
            <a:spLocks noGrp="1"/>
          </p:cNvSpPr>
          <p:nvPr>
            <p:ph type="dt" sz="half" idx="10"/>
          </p:nvPr>
        </p:nvSpPr>
        <p:spPr/>
        <p:txBody>
          <a:bodyPr/>
          <a:lstStyle>
            <a:lvl1pPr>
              <a:defRPr/>
            </a:lvl1pPr>
          </a:lstStyle>
          <a:p>
            <a:pPr>
              <a:defRPr/>
            </a:pPr>
            <a:fld id="{8B6178A7-41F8-4CC8-8254-D363513DED71}" type="datetimeFigureOut">
              <a:rPr lang="en-GB"/>
              <a:pPr>
                <a:defRPr/>
              </a:pPr>
              <a:t>01/02/2024</a:t>
            </a:fld>
            <a:endParaRPr lang="en-GB"/>
          </a:p>
        </p:txBody>
      </p:sp>
      <p:sp>
        <p:nvSpPr>
          <p:cNvPr id="6" name="Footer Placeholder 5">
            <a:extLst>
              <a:ext uri="{FF2B5EF4-FFF2-40B4-BE49-F238E27FC236}">
                <a16:creationId xmlns:a16="http://schemas.microsoft.com/office/drawing/2014/main" id="{45C45430-629D-6A3A-62B6-36125B0D1C6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745A0985-6D61-7600-3857-05A68E153FFC}"/>
              </a:ext>
            </a:extLst>
          </p:cNvPr>
          <p:cNvSpPr>
            <a:spLocks noGrp="1"/>
          </p:cNvSpPr>
          <p:nvPr>
            <p:ph type="sldNum" sz="quarter" idx="12"/>
          </p:nvPr>
        </p:nvSpPr>
        <p:spPr/>
        <p:txBody>
          <a:bodyPr/>
          <a:lstStyle>
            <a:lvl1pPr>
              <a:defRPr/>
            </a:lvl1pPr>
          </a:lstStyle>
          <a:p>
            <a:pPr>
              <a:defRPr/>
            </a:pPr>
            <a:fld id="{A53E1326-D9D0-4786-8797-65EDBEF5DC2C}" type="slidenum">
              <a:rPr lang="en-GB" altLang="en-US"/>
              <a:pPr>
                <a:defRPr/>
              </a:pPr>
              <a:t>‹#›</a:t>
            </a:fld>
            <a:endParaRPr lang="en-GB" altLang="en-US"/>
          </a:p>
        </p:txBody>
      </p:sp>
    </p:spTree>
    <p:extLst>
      <p:ext uri="{BB962C8B-B14F-4D97-AF65-F5344CB8AC3E}">
        <p14:creationId xmlns:p14="http://schemas.microsoft.com/office/powerpoint/2010/main" val="488136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43FE64-DCFE-10E5-164A-BAD9AA476FF0}"/>
              </a:ext>
            </a:extLst>
          </p:cNvPr>
          <p:cNvSpPr>
            <a:spLocks noGrp="1"/>
          </p:cNvSpPr>
          <p:nvPr>
            <p:ph type="dt" sz="half" idx="10"/>
          </p:nvPr>
        </p:nvSpPr>
        <p:spPr/>
        <p:txBody>
          <a:bodyPr/>
          <a:lstStyle>
            <a:lvl1pPr>
              <a:defRPr/>
            </a:lvl1pPr>
          </a:lstStyle>
          <a:p>
            <a:pPr>
              <a:defRPr/>
            </a:pPr>
            <a:fld id="{AD7277F0-7150-4554-95D4-DF76404F00EC}" type="datetimeFigureOut">
              <a:rPr lang="en-GB"/>
              <a:pPr>
                <a:defRPr/>
              </a:pPr>
              <a:t>01/02/2024</a:t>
            </a:fld>
            <a:endParaRPr lang="en-GB"/>
          </a:p>
        </p:txBody>
      </p:sp>
      <p:sp>
        <p:nvSpPr>
          <p:cNvPr id="5" name="Footer Placeholder 4">
            <a:extLst>
              <a:ext uri="{FF2B5EF4-FFF2-40B4-BE49-F238E27FC236}">
                <a16:creationId xmlns:a16="http://schemas.microsoft.com/office/drawing/2014/main" id="{297EB20E-021E-98A4-E329-5978E5399A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FC8ECF8-604E-CFAD-184E-BC3931EDC9A7}"/>
              </a:ext>
            </a:extLst>
          </p:cNvPr>
          <p:cNvSpPr>
            <a:spLocks noGrp="1"/>
          </p:cNvSpPr>
          <p:nvPr>
            <p:ph type="sldNum" sz="quarter" idx="12"/>
          </p:nvPr>
        </p:nvSpPr>
        <p:spPr/>
        <p:txBody>
          <a:bodyPr/>
          <a:lstStyle>
            <a:lvl1pPr>
              <a:defRPr/>
            </a:lvl1pPr>
          </a:lstStyle>
          <a:p>
            <a:pPr>
              <a:defRPr/>
            </a:pPr>
            <a:fld id="{E05EE717-4CD5-4D3D-9D3D-7E1D0E8695B4}" type="slidenum">
              <a:rPr lang="en-GB" altLang="en-US"/>
              <a:pPr>
                <a:defRPr/>
              </a:pPr>
              <a:t>‹#›</a:t>
            </a:fld>
            <a:endParaRPr lang="en-GB" altLang="en-US"/>
          </a:p>
        </p:txBody>
      </p:sp>
    </p:spTree>
    <p:extLst>
      <p:ext uri="{BB962C8B-B14F-4D97-AF65-F5344CB8AC3E}">
        <p14:creationId xmlns:p14="http://schemas.microsoft.com/office/powerpoint/2010/main" val="4030834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D28001-463A-937C-12AE-CA671F6A7C86}"/>
              </a:ext>
            </a:extLst>
          </p:cNvPr>
          <p:cNvSpPr>
            <a:spLocks noGrp="1"/>
          </p:cNvSpPr>
          <p:nvPr>
            <p:ph type="dt" sz="half" idx="10"/>
          </p:nvPr>
        </p:nvSpPr>
        <p:spPr/>
        <p:txBody>
          <a:bodyPr/>
          <a:lstStyle>
            <a:lvl1pPr>
              <a:defRPr/>
            </a:lvl1pPr>
          </a:lstStyle>
          <a:p>
            <a:pPr>
              <a:defRPr/>
            </a:pPr>
            <a:fld id="{F90D18C6-71A1-4A60-AB71-7EC47E10AD35}" type="datetimeFigureOut">
              <a:rPr lang="en-GB"/>
              <a:pPr>
                <a:defRPr/>
              </a:pPr>
              <a:t>01/02/2024</a:t>
            </a:fld>
            <a:endParaRPr lang="en-GB"/>
          </a:p>
        </p:txBody>
      </p:sp>
      <p:sp>
        <p:nvSpPr>
          <p:cNvPr id="5" name="Footer Placeholder 4">
            <a:extLst>
              <a:ext uri="{FF2B5EF4-FFF2-40B4-BE49-F238E27FC236}">
                <a16:creationId xmlns:a16="http://schemas.microsoft.com/office/drawing/2014/main" id="{2F2B2E21-1489-827B-DC1F-FE76BE9BDAC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E9D7999-4CF7-3AC8-7AAA-D8B3E65F993B}"/>
              </a:ext>
            </a:extLst>
          </p:cNvPr>
          <p:cNvSpPr>
            <a:spLocks noGrp="1"/>
          </p:cNvSpPr>
          <p:nvPr>
            <p:ph type="sldNum" sz="quarter" idx="12"/>
          </p:nvPr>
        </p:nvSpPr>
        <p:spPr/>
        <p:txBody>
          <a:bodyPr/>
          <a:lstStyle>
            <a:lvl1pPr>
              <a:defRPr/>
            </a:lvl1pPr>
          </a:lstStyle>
          <a:p>
            <a:pPr>
              <a:defRPr/>
            </a:pPr>
            <a:fld id="{D6DED64A-9C96-4905-B511-2D3DF7817833}" type="slidenum">
              <a:rPr lang="en-GB" altLang="en-US"/>
              <a:pPr>
                <a:defRPr/>
              </a:pPr>
              <a:t>‹#›</a:t>
            </a:fld>
            <a:endParaRPr lang="en-GB" altLang="en-US"/>
          </a:p>
        </p:txBody>
      </p:sp>
    </p:spTree>
    <p:extLst>
      <p:ext uri="{BB962C8B-B14F-4D97-AF65-F5344CB8AC3E}">
        <p14:creationId xmlns:p14="http://schemas.microsoft.com/office/powerpoint/2010/main" val="32188194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82991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60E60A8-9AB2-543F-4032-7D59CE104A1B}"/>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B88DF1F0-5542-A2D0-F715-1F5FB591FAF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CD18C1-962B-F5F6-DA1B-656859B7DEC8}"/>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smtClean="0">
                <a:solidFill>
                  <a:schemeClr val="tx1">
                    <a:tint val="75000"/>
                  </a:schemeClr>
                </a:solidFill>
                <a:latin typeface="+mn-lt"/>
              </a:defRPr>
            </a:lvl1pPr>
          </a:lstStyle>
          <a:p>
            <a:pPr>
              <a:defRPr/>
            </a:pPr>
            <a:fld id="{B7EBBDE6-D7A4-4C90-B538-3C2CAE446BE9}" type="datetimeFigureOut">
              <a:rPr lang="en-GB"/>
              <a:pPr>
                <a:defRPr/>
              </a:pPr>
              <a:t>01/02/2024</a:t>
            </a:fld>
            <a:endParaRPr lang="en-GB"/>
          </a:p>
        </p:txBody>
      </p:sp>
      <p:sp>
        <p:nvSpPr>
          <p:cNvPr id="5" name="Footer Placeholder 4">
            <a:extLst>
              <a:ext uri="{FF2B5EF4-FFF2-40B4-BE49-F238E27FC236}">
                <a16:creationId xmlns:a16="http://schemas.microsoft.com/office/drawing/2014/main" id="{B2FFFBB9-AB16-42E0-C798-E916B37016B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30E0F77D-4BC2-F7D0-A02A-E0A4BF47F59E}"/>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smtClean="0">
                <a:solidFill>
                  <a:schemeClr val="tx1">
                    <a:tint val="75000"/>
                  </a:schemeClr>
                </a:solidFill>
                <a:latin typeface="+mn-lt"/>
              </a:defRPr>
            </a:lvl1pPr>
          </a:lstStyle>
          <a:p>
            <a:pPr>
              <a:defRPr/>
            </a:pPr>
            <a:fld id="{4AB46A19-1E74-485F-9ED0-C2AB3145389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6" r:id="rId9"/>
    <p:sldLayoutId id="2147483794" r:id="rId10"/>
    <p:sldLayoutId id="2147483795" r:id="rId11"/>
    <p:sldLayoutId id="2147483797" r:id="rId12"/>
  </p:sldLayoutIdLst>
  <p:txStyles>
    <p:titleStyle>
      <a:lvl1pPr algn="l" defTabSz="685800" rtl="0" fontAlgn="base">
        <a:lnSpc>
          <a:spcPct val="90000"/>
        </a:lnSpc>
        <a:spcBef>
          <a:spcPct val="0"/>
        </a:spcBef>
        <a:spcAft>
          <a:spcPct val="0"/>
        </a:spcAft>
        <a:defRPr sz="3300" kern="1200">
          <a:solidFill>
            <a:schemeClr val="tx1"/>
          </a:solidFill>
          <a:latin typeface="+mj-lt"/>
          <a:ea typeface="+mj-ea"/>
          <a:cs typeface="+mj-cs"/>
        </a:defRPr>
      </a:lvl1pPr>
      <a:lvl2pPr algn="l" defTabSz="685800" rtl="0" fontAlgn="base">
        <a:lnSpc>
          <a:spcPct val="90000"/>
        </a:lnSpc>
        <a:spcBef>
          <a:spcPct val="0"/>
        </a:spcBef>
        <a:spcAft>
          <a:spcPct val="0"/>
        </a:spcAft>
        <a:defRPr sz="3300">
          <a:solidFill>
            <a:schemeClr val="tx1"/>
          </a:solidFill>
          <a:latin typeface="Calibri Light" panose="020F0302020204030204" pitchFamily="34" charset="0"/>
        </a:defRPr>
      </a:lvl2pPr>
      <a:lvl3pPr algn="l" defTabSz="685800" rtl="0" fontAlgn="base">
        <a:lnSpc>
          <a:spcPct val="90000"/>
        </a:lnSpc>
        <a:spcBef>
          <a:spcPct val="0"/>
        </a:spcBef>
        <a:spcAft>
          <a:spcPct val="0"/>
        </a:spcAft>
        <a:defRPr sz="3300">
          <a:solidFill>
            <a:schemeClr val="tx1"/>
          </a:solidFill>
          <a:latin typeface="Calibri Light" panose="020F0302020204030204" pitchFamily="34" charset="0"/>
        </a:defRPr>
      </a:lvl3pPr>
      <a:lvl4pPr algn="l" defTabSz="685800" rtl="0" fontAlgn="base">
        <a:lnSpc>
          <a:spcPct val="90000"/>
        </a:lnSpc>
        <a:spcBef>
          <a:spcPct val="0"/>
        </a:spcBef>
        <a:spcAft>
          <a:spcPct val="0"/>
        </a:spcAft>
        <a:defRPr sz="3300">
          <a:solidFill>
            <a:schemeClr val="tx1"/>
          </a:solidFill>
          <a:latin typeface="Calibri Light" panose="020F0302020204030204" pitchFamily="34" charset="0"/>
        </a:defRPr>
      </a:lvl4pPr>
      <a:lvl5pPr algn="l" defTabSz="685800" rtl="0" fontAlgn="base">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fontAlgn="base">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fontAlgn="base">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pcma.org/membership/student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mckinsey.com/capabilities/mckinsey-digital/our-insights/the-tech-forward-recipe-for-a-successful-technology-transforma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eventbrite.co.uk/blog/audience-interaction-tools-ds0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eventbrite.co.uk/blog/audience-interaction-tools-ds00/"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notesSlide" Target="../notesSlides/notesSlide13.xml"/><Relationship Id="rId7"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KX6_nCJ8aLM?feature=oembed" TargetMode="Externa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conference-news.co.uk/news/business-events-industry-worth-ps276bn-2026-finds-report"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hyperlink" Target="http://www.eventimpacts.com/the-project"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4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A_KSupG82XA?feature=oembed"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irUMope-zEk?feature=oembed"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visitwales.com/things-do/events/festivals/introducing-hay"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youtube.com/watch?v=A_KSupG82XA"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www.eventimpacts.com/" TargetMode="External"/><Relationship Id="rId7"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bbc.co.uk/sport/olympics/20041426#:~:text=The%20cost%20of%20the%20London%20Olympics%20and%20Paralympics,but%20the%20cost%20has%20been%20revised%20to%20%C2%A38.77bn." TargetMode="External"/><Relationship Id="rId5" Type="http://schemas.openxmlformats.org/officeDocument/2006/relationships/hyperlink" Target="https://www.tandfonline.com/doi/full/10.1080/15022250.2016.1162417" TargetMode="External"/><Relationship Id="rId4" Type="http://schemas.openxmlformats.org/officeDocument/2006/relationships/hyperlink" Target="https://gov.wales/national-events-strategy-wales-2022-2030-html#section-99780"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eventbrite.co.uk/blog/social-media-advertising-calendar-ds0c/"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www.eventbrite.co.uk/blog/increase-sales-selling-tickets-directly-facebook/"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eventbrite.co.uk/blog/create-exciting-virtual-events-engage-audience/" TargetMode="External"/><Relationship Id="rId2" Type="http://schemas.openxmlformats.org/officeDocument/2006/relationships/hyperlink" Target="https://www.eventbrite.co.uk/blog/best-giveaway-ideas-events-jr/" TargetMode="External"/><Relationship Id="rId1" Type="http://schemas.openxmlformats.org/officeDocument/2006/relationships/slideLayout" Target="../slideLayouts/slideLayout2.xml"/><Relationship Id="rId4" Type="http://schemas.openxmlformats.org/officeDocument/2006/relationships/hyperlink" Target="https://www.eventbrite.co.uk/blog/academy/the-top-10-benefits-of-using-rfid-for-events/"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eventbrite.com/blog/asset/ultimate-ticket-pricing-guide-eventbrite/#em-nav-takeaway-4" TargetMode="External"/><Relationship Id="rId2" Type="http://schemas.openxmlformats.org/officeDocument/2006/relationships/hyperlink" Target="https://www.eventbrite.co.uk/blog/asset/ultimate-ticket-pricing-guide-eventbrite/#em-nav-takeaway-4" TargetMode="External"/><Relationship Id="rId1" Type="http://schemas.openxmlformats.org/officeDocument/2006/relationships/slideLayout" Target="../slideLayouts/slideLayout2.xml"/><Relationship Id="rId5" Type="http://schemas.openxmlformats.org/officeDocument/2006/relationships/hyperlink" Target="https://www.eventbrite.co.uk/blog/asset/hack-the-calendar-your-ultimate-guide-to-seasonal-events/" TargetMode="External"/><Relationship Id="rId4" Type="http://schemas.openxmlformats.org/officeDocument/2006/relationships/hyperlink" Target="https://www.eventbrite.co.uk/blog/sponsorship-benefits-ds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7027D4B8-6464-2013-822E-58355133815A}"/>
              </a:ext>
            </a:extLst>
          </p:cNvPr>
          <p:cNvSpPr>
            <a:spLocks noGrp="1" noChangeArrowheads="1"/>
          </p:cNvSpPr>
          <p:nvPr>
            <p:ph type="ctrTitle"/>
          </p:nvPr>
        </p:nvSpPr>
        <p:spPr/>
        <p:txBody>
          <a:bodyPr/>
          <a:lstStyle/>
          <a:p>
            <a:r>
              <a:rPr lang="en-GB" altLang="en-US">
                <a:latin typeface="Calibri" panose="020F0502020204030204" pitchFamily="34" charset="0"/>
                <a:cs typeface="Calibri" panose="020F0502020204030204" pitchFamily="34" charset="0"/>
              </a:rPr>
              <a:t>BMTP6017</a:t>
            </a:r>
            <a:br>
              <a:rPr lang="en-GB" altLang="en-US">
                <a:latin typeface="Calibri" panose="020F0502020204030204" pitchFamily="34" charset="0"/>
                <a:cs typeface="Calibri" panose="020F0502020204030204" pitchFamily="34" charset="0"/>
              </a:rPr>
            </a:br>
            <a:r>
              <a:rPr lang="en-GB" altLang="en-US">
                <a:latin typeface="Calibri" panose="020F0502020204030204" pitchFamily="34" charset="0"/>
                <a:cs typeface="Calibri" panose="020F0502020204030204" pitchFamily="34" charset="0"/>
              </a:rPr>
              <a:t>Festivals conventions and Events Management</a:t>
            </a:r>
          </a:p>
        </p:txBody>
      </p:sp>
      <p:sp>
        <p:nvSpPr>
          <p:cNvPr id="5123" name="Subtitle 2">
            <a:extLst>
              <a:ext uri="{FF2B5EF4-FFF2-40B4-BE49-F238E27FC236}">
                <a16:creationId xmlns:a16="http://schemas.microsoft.com/office/drawing/2014/main" id="{5D232EDD-6300-858F-2DBD-4DEF3A7C2B4A}"/>
              </a:ext>
            </a:extLst>
          </p:cNvPr>
          <p:cNvSpPr>
            <a:spLocks noGrp="1" noChangeArrowheads="1"/>
          </p:cNvSpPr>
          <p:nvPr>
            <p:ph type="subTitle" idx="1"/>
          </p:nvPr>
        </p:nvSpPr>
        <p:spPr bwMode="auto">
          <a:xfrm>
            <a:off x="1763713" y="3716338"/>
            <a:ext cx="5919787" cy="1069975"/>
          </a:xfrm>
        </p:spPr>
        <p:txBody>
          <a:bodyPr wrap="square" numCol="1" anchor="t" anchorCtr="0" compatLnSpc="1">
            <a:prstTxWarp prst="textNoShape">
              <a:avLst/>
            </a:prstTxWarp>
          </a:bodyPr>
          <a:lstStyle/>
          <a:p>
            <a:r>
              <a:rPr lang="en-GB" altLang="en-US">
                <a:cs typeface="Calibri" panose="020F0502020204030204" pitchFamily="34" charset="0"/>
              </a:rPr>
              <a:t>Deborah Jenkins</a:t>
            </a:r>
          </a:p>
          <a:p>
            <a:r>
              <a:rPr lang="en-GB" altLang="en-US">
                <a:cs typeface="Calibri" panose="020F0502020204030204" pitchFamily="34" charset="0"/>
              </a:rPr>
              <a:t>Introduction and overview</a:t>
            </a:r>
          </a:p>
          <a:p>
            <a:r>
              <a:rPr lang="en-GB" altLang="en-US">
                <a:cs typeface="Calibri" panose="020F0502020204030204" pitchFamily="34" charset="0"/>
              </a:rPr>
              <a:t>Week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E90FE8A-C58D-858E-054C-182E37B721FC}"/>
              </a:ext>
            </a:extLst>
          </p:cNvPr>
          <p:cNvSpPr>
            <a:spLocks noGrp="1" noChangeArrowheads="1"/>
          </p:cNvSpPr>
          <p:nvPr>
            <p:ph type="title"/>
          </p:nvPr>
        </p:nvSpPr>
        <p:spPr>
          <a:xfrm>
            <a:off x="28575" y="115888"/>
            <a:ext cx="7886700" cy="1325562"/>
          </a:xfrm>
        </p:spPr>
        <p:txBody>
          <a:bodyPr/>
          <a:lstStyle/>
          <a:p>
            <a:r>
              <a:rPr lang="en-GB" altLang="en-US">
                <a:latin typeface="Calibri" panose="020F0502020204030204" pitchFamily="34" charset="0"/>
                <a:cs typeface="Calibri" panose="020F0502020204030204" pitchFamily="34" charset="0"/>
              </a:rPr>
              <a:t>Session Outcomes</a:t>
            </a:r>
            <a:endParaRPr lang="en-US" altLang="en-US">
              <a:latin typeface="Calibri" panose="020F0502020204030204" pitchFamily="34" charset="0"/>
              <a:cs typeface="Calibri" panose="020F0502020204030204" pitchFamily="34" charset="0"/>
            </a:endParaRPr>
          </a:p>
        </p:txBody>
      </p:sp>
      <p:sp>
        <p:nvSpPr>
          <p:cNvPr id="3075" name="Rectangle 3">
            <a:extLst>
              <a:ext uri="{FF2B5EF4-FFF2-40B4-BE49-F238E27FC236}">
                <a16:creationId xmlns:a16="http://schemas.microsoft.com/office/drawing/2014/main" id="{1BA3862E-D3B3-D788-1677-6D416F49EA9C}"/>
              </a:ext>
            </a:extLst>
          </p:cNvPr>
          <p:cNvSpPr>
            <a:spLocks noGrp="1" noChangeArrowheads="1"/>
          </p:cNvSpPr>
          <p:nvPr>
            <p:ph idx="1"/>
          </p:nvPr>
        </p:nvSpPr>
        <p:spPr>
          <a:xfrm>
            <a:off x="395288" y="1196975"/>
            <a:ext cx="7886700" cy="4351338"/>
          </a:xfrm>
        </p:spPr>
        <p:txBody>
          <a:bodyPr/>
          <a:lstStyle/>
          <a:p>
            <a:pPr marL="114300" indent="0" fontAlgn="auto">
              <a:spcAft>
                <a:spcPts val="0"/>
              </a:spcAft>
              <a:buClr>
                <a:schemeClr val="accent1">
                  <a:lumMod val="75000"/>
                </a:schemeClr>
              </a:buClr>
              <a:buFont typeface="Arial" charset="0"/>
              <a:buNone/>
              <a:defRPr/>
            </a:pPr>
            <a:r>
              <a:rPr lang="en-GB" altLang="en-US" sz="2800" dirty="0">
                <a:cs typeface="Calibri" panose="020F0502020204030204" pitchFamily="34" charset="0"/>
              </a:rPr>
              <a:t>Today we will cover…</a:t>
            </a:r>
          </a:p>
          <a:p>
            <a:pPr marL="114300" indent="0" fontAlgn="auto">
              <a:spcAft>
                <a:spcPts val="0"/>
              </a:spcAft>
              <a:buClr>
                <a:schemeClr val="accent1">
                  <a:lumMod val="75000"/>
                </a:schemeClr>
              </a:buClr>
              <a:buFont typeface="Arial" charset="0"/>
              <a:buNone/>
              <a:defRPr/>
            </a:pPr>
            <a:endParaRPr lang="en-GB" altLang="en-US" sz="2800" dirty="0">
              <a:cs typeface="Calibri" panose="020F0502020204030204" pitchFamily="34" charset="0"/>
            </a:endParaRPr>
          </a:p>
          <a:p>
            <a:pPr marL="182880" indent="-182880" fontAlgn="auto">
              <a:spcAft>
                <a:spcPts val="0"/>
              </a:spcAft>
              <a:buClr>
                <a:schemeClr val="accent1">
                  <a:lumMod val="75000"/>
                </a:schemeClr>
              </a:buClr>
              <a:buFont typeface="Arial" charset="0"/>
              <a:buChar char="•"/>
              <a:defRPr/>
            </a:pPr>
            <a:r>
              <a:rPr lang="en-GB" altLang="en-US" sz="2800" dirty="0">
                <a:cs typeface="Calibri" panose="020F0502020204030204" pitchFamily="34" charset="0"/>
              </a:rPr>
              <a:t>Introductions &amp; expectations</a:t>
            </a:r>
          </a:p>
          <a:p>
            <a:pPr marL="182880" indent="-182880" fontAlgn="auto">
              <a:spcAft>
                <a:spcPts val="0"/>
              </a:spcAft>
              <a:buClr>
                <a:schemeClr val="accent1">
                  <a:lumMod val="75000"/>
                </a:schemeClr>
              </a:buClr>
              <a:buFont typeface="Arial" charset="0"/>
              <a:buChar char="•"/>
              <a:defRPr/>
            </a:pPr>
            <a:r>
              <a:rPr lang="en-GB" altLang="en-US" sz="2800" dirty="0">
                <a:cs typeface="Calibri" panose="020F0502020204030204" pitchFamily="34" charset="0"/>
              </a:rPr>
              <a:t>Overview of the module</a:t>
            </a:r>
          </a:p>
          <a:p>
            <a:pPr marL="182880" indent="-182880" fontAlgn="auto">
              <a:spcAft>
                <a:spcPts val="0"/>
              </a:spcAft>
              <a:buClr>
                <a:schemeClr val="accent1">
                  <a:lumMod val="75000"/>
                </a:schemeClr>
              </a:buClr>
              <a:buFont typeface="Arial" charset="0"/>
              <a:buChar char="•"/>
              <a:defRPr/>
            </a:pPr>
            <a:r>
              <a:rPr lang="en-GB" altLang="en-US" sz="2800" dirty="0">
                <a:cs typeface="Calibri" panose="020F0502020204030204" pitchFamily="34" charset="0"/>
              </a:rPr>
              <a:t>Reading, presentation and written assessment</a:t>
            </a:r>
          </a:p>
          <a:p>
            <a:pPr marL="182880" indent="-182880" fontAlgn="auto">
              <a:spcAft>
                <a:spcPts val="0"/>
              </a:spcAft>
              <a:buClr>
                <a:schemeClr val="accent1">
                  <a:lumMod val="75000"/>
                </a:schemeClr>
              </a:buClr>
              <a:buFont typeface="Arial" charset="0"/>
              <a:buChar char="•"/>
              <a:defRPr/>
            </a:pPr>
            <a:r>
              <a:rPr lang="en-GB" altLang="en-US" sz="2800" dirty="0">
                <a:cs typeface="Calibri" panose="020F0502020204030204" pitchFamily="34" charset="0"/>
              </a:rPr>
              <a:t>Today - Introduction to </a:t>
            </a:r>
          </a:p>
          <a:p>
            <a:pPr lvl="1" indent="-182880" fontAlgn="auto">
              <a:spcAft>
                <a:spcPts val="0"/>
              </a:spcAft>
              <a:buClr>
                <a:schemeClr val="accent1">
                  <a:lumMod val="75000"/>
                </a:schemeClr>
              </a:buClr>
              <a:buFont typeface="Arial" charset="0"/>
              <a:buChar char="•"/>
              <a:defRPr/>
            </a:pPr>
            <a:r>
              <a:rPr lang="en-GB" altLang="en-US" sz="2600" dirty="0">
                <a:cs typeface="Calibri" panose="020F0502020204030204" pitchFamily="34" charset="0"/>
              </a:rPr>
              <a:t>Concepts, foundations of festivals conventions and events tourism</a:t>
            </a:r>
          </a:p>
          <a:p>
            <a:pPr lvl="1" indent="-182880" fontAlgn="auto">
              <a:spcAft>
                <a:spcPts val="0"/>
              </a:spcAft>
              <a:buClr>
                <a:schemeClr val="accent1">
                  <a:lumMod val="75000"/>
                </a:schemeClr>
              </a:buClr>
              <a:buFont typeface="Arial" charset="0"/>
              <a:buChar char="•"/>
              <a:defRPr/>
            </a:pPr>
            <a:r>
              <a:rPr lang="en-GB" altLang="en-US" sz="2600" dirty="0">
                <a:cs typeface="Calibri" panose="020F0502020204030204" pitchFamily="34" charset="0"/>
              </a:rPr>
              <a:t>historical developments</a:t>
            </a:r>
          </a:p>
          <a:p>
            <a:pPr marL="182880" indent="-182880" fontAlgn="auto">
              <a:spcAft>
                <a:spcPts val="0"/>
              </a:spcAft>
              <a:buClr>
                <a:schemeClr val="accent1">
                  <a:lumMod val="75000"/>
                </a:schemeClr>
              </a:buClr>
              <a:buFont typeface="Arial" charset="0"/>
              <a:buChar char="•"/>
              <a:defRPr/>
            </a:pPr>
            <a:endParaRPr lang="en-GB" altLang="en-US" sz="2800" dirty="0"/>
          </a:p>
          <a:p>
            <a:pPr marL="182880" indent="-182880" fontAlgn="auto">
              <a:spcAft>
                <a:spcPts val="0"/>
              </a:spcAft>
              <a:buClr>
                <a:schemeClr val="accent1">
                  <a:lumMod val="75000"/>
                </a:schemeClr>
              </a:buClr>
              <a:buFont typeface="Arial" charset="0"/>
              <a:buChar char="•"/>
              <a:defRPr/>
            </a:pPr>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EECACC82-3D0C-DEA6-0306-B6EC096214CC}"/>
              </a:ext>
            </a:extLst>
          </p:cNvPr>
          <p:cNvSpPr>
            <a:spLocks noGrp="1" noChangeArrowheads="1"/>
          </p:cNvSpPr>
          <p:nvPr>
            <p:ph type="title"/>
          </p:nvPr>
        </p:nvSpPr>
        <p:spPr/>
        <p:txBody>
          <a:bodyPr/>
          <a:lstStyle/>
          <a:p>
            <a:r>
              <a:rPr lang="en-GB" altLang="en-US" sz="4000">
                <a:latin typeface="Calibri" panose="020F0502020204030204" pitchFamily="34" charset="0"/>
                <a:cs typeface="Calibri" panose="020F0502020204030204" pitchFamily="34" charset="0"/>
              </a:rPr>
              <a:t>Overview of the module</a:t>
            </a:r>
            <a:endParaRPr lang="en-US" altLang="en-US" sz="4000">
              <a:latin typeface="Calibri" panose="020F0502020204030204" pitchFamily="34" charset="0"/>
              <a:cs typeface="Calibri" panose="020F0502020204030204" pitchFamily="34" charset="0"/>
            </a:endParaRPr>
          </a:p>
        </p:txBody>
      </p:sp>
      <p:sp>
        <p:nvSpPr>
          <p:cNvPr id="9219" name="Rectangle 3">
            <a:extLst>
              <a:ext uri="{FF2B5EF4-FFF2-40B4-BE49-F238E27FC236}">
                <a16:creationId xmlns:a16="http://schemas.microsoft.com/office/drawing/2014/main" id="{3272342C-EE2D-2689-5B8D-4FE559AAC5ED}"/>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a:cs typeface="Calibri" panose="020F0502020204030204" pitchFamily="34" charset="0"/>
              </a:rPr>
              <a:t>Learning Outcomes</a:t>
            </a:r>
          </a:p>
          <a:p>
            <a:r>
              <a:rPr lang="en-GB" altLang="en-US">
                <a:cs typeface="Calibri" panose="020F0502020204030204" pitchFamily="34" charset="0"/>
              </a:rPr>
              <a:t>Teaching Schedule. Lecture/seminar/workshop structure. </a:t>
            </a:r>
          </a:p>
          <a:p>
            <a:r>
              <a:rPr lang="en-GB" altLang="en-US">
                <a:cs typeface="Calibri" panose="020F0502020204030204" pitchFamily="34" charset="0"/>
              </a:rPr>
              <a:t>Thursday 9-11 and 12 -2 pm </a:t>
            </a:r>
          </a:p>
          <a:p>
            <a:r>
              <a:rPr lang="en-GB" altLang="en-US">
                <a:cs typeface="Calibri" panose="020F0502020204030204" pitchFamily="34" charset="0"/>
              </a:rPr>
              <a:t>Assessment – written / presentation</a:t>
            </a:r>
          </a:p>
          <a:p>
            <a:r>
              <a:rPr lang="en-GB" altLang="en-US">
                <a:cs typeface="Calibri" panose="020F0502020204030204" pitchFamily="34" charset="0"/>
              </a:rPr>
              <a:t>Reading, Writing and Referencing. ‘Reading for a degree’ check your Harvard referencing</a:t>
            </a:r>
          </a:p>
          <a:p>
            <a:r>
              <a:rPr lang="en-GB" altLang="en-US">
                <a:cs typeface="Calibri" panose="020F0502020204030204" pitchFamily="34" charset="0"/>
              </a:rPr>
              <a:t>Attendance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9CDDF4D-FB4B-F44E-E310-5D3CD4F22476}"/>
              </a:ext>
            </a:extLst>
          </p:cNvPr>
          <p:cNvSpPr>
            <a:spLocks noGrp="1" noChangeArrowheads="1"/>
          </p:cNvSpPr>
          <p:nvPr>
            <p:ph type="title"/>
          </p:nvPr>
        </p:nvSpPr>
        <p:spPr/>
        <p:txBody>
          <a:bodyPr/>
          <a:lstStyle/>
          <a:p>
            <a:r>
              <a:rPr lang="en-GB" altLang="en-US">
                <a:latin typeface="Calibri" panose="020F0502020204030204" pitchFamily="34" charset="0"/>
                <a:cs typeface="Calibri" panose="020F0502020204030204" pitchFamily="34" charset="0"/>
              </a:rPr>
              <a:t>Module aim</a:t>
            </a:r>
          </a:p>
        </p:txBody>
      </p:sp>
      <p:sp>
        <p:nvSpPr>
          <p:cNvPr id="11267" name="Content Placeholder 2">
            <a:extLst>
              <a:ext uri="{FF2B5EF4-FFF2-40B4-BE49-F238E27FC236}">
                <a16:creationId xmlns:a16="http://schemas.microsoft.com/office/drawing/2014/main" id="{63543789-8776-1936-5BF5-A84FD4124F66}"/>
              </a:ext>
            </a:extLst>
          </p:cNvPr>
          <p:cNvSpPr>
            <a:spLocks noGrp="1" noChangeArrowheads="1"/>
          </p:cNvSpPr>
          <p:nvPr>
            <p:ph idx="1"/>
          </p:nvPr>
        </p:nvSpPr>
        <p:spPr bwMode="auto"/>
        <p:txBody>
          <a:bodyPr wrap="square" numCol="1" anchor="t" anchorCtr="0" compatLnSpc="1">
            <a:prstTxWarp prst="textNoShape">
              <a:avLst/>
            </a:prstTxWarp>
          </a:bodyPr>
          <a:lstStyle/>
          <a:p>
            <a:pPr marL="342900" indent="-342900" algn="just">
              <a:lnSpc>
                <a:spcPct val="100000"/>
              </a:lnSpc>
              <a:spcAft>
                <a:spcPts val="1000"/>
              </a:spcAft>
              <a:buFont typeface="Symbol" panose="05050102010706020507" pitchFamily="18" charset="2"/>
              <a:buChar char=""/>
            </a:pPr>
            <a:r>
              <a:rPr lang="en-GB" altLang="en-US" sz="1800">
                <a:solidFill>
                  <a:srgbClr val="000000"/>
                </a:solidFill>
                <a:ea typeface="Arial Unicode MS"/>
                <a:cs typeface="Calibri" panose="020F0502020204030204" pitchFamily="34" charset="0"/>
              </a:rPr>
              <a:t>To develop critical perspectives on policy and planning for Festivals, Conventions and Events. This will include considering pre-bid event feasibility through to bidding, funding, planning and hosting Festivals, Conventions and Events along with the impact of emergency situations such as the Covid-19 pandemic including the development of virtual events.</a:t>
            </a:r>
          </a:p>
          <a:p>
            <a:pPr marL="342900" indent="-342900" algn="just">
              <a:lnSpc>
                <a:spcPct val="100000"/>
              </a:lnSpc>
              <a:spcAft>
                <a:spcPts val="1000"/>
              </a:spcAft>
              <a:buFont typeface="Symbol" panose="05050102010706020507" pitchFamily="18" charset="2"/>
              <a:buChar char=""/>
            </a:pPr>
            <a:r>
              <a:rPr lang="en-GB" altLang="en-US" sz="1800">
                <a:solidFill>
                  <a:srgbClr val="000000"/>
                </a:solidFill>
                <a:ea typeface="Arial Unicode MS"/>
                <a:cs typeface="Calibri" panose="020F0502020204030204" pitchFamily="34" charset="0"/>
              </a:rPr>
              <a:t>The module examines the nature and purpose of operational decision making and management, with a particular focus on managing Convention Centres and Events venues, impacts upon communities and tourism destinations. </a:t>
            </a:r>
          </a:p>
          <a:p>
            <a:pPr marL="342900" indent="-342900"/>
            <a:endParaRPr lang="en-GB" altLang="en-US">
              <a:ea typeface="Arial Unicode MS"/>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13CDA024-FFC3-59E7-7F21-E928AA5D9AE3}"/>
              </a:ext>
            </a:extLst>
          </p:cNvPr>
          <p:cNvSpPr>
            <a:spLocks noGrp="1" noChangeArrowheads="1"/>
          </p:cNvSpPr>
          <p:nvPr>
            <p:ph type="title"/>
          </p:nvPr>
        </p:nvSpPr>
        <p:spPr>
          <a:xfrm>
            <a:off x="855663" y="333375"/>
            <a:ext cx="5937250" cy="1187450"/>
          </a:xfrm>
        </p:spPr>
        <p:txBody>
          <a:bodyPr/>
          <a:lstStyle/>
          <a:p>
            <a:r>
              <a:rPr lang="en-GB" altLang="en-US" sz="3200">
                <a:latin typeface="Calibri" panose="020F0502020204030204" pitchFamily="34" charset="0"/>
                <a:cs typeface="Calibri" panose="020F0502020204030204" pitchFamily="34" charset="0"/>
              </a:rPr>
              <a:t>PCMA - Professional Convention Management Association</a:t>
            </a:r>
          </a:p>
        </p:txBody>
      </p:sp>
      <p:pic>
        <p:nvPicPr>
          <p:cNvPr id="12291" name="Picture 3">
            <a:extLst>
              <a:ext uri="{FF2B5EF4-FFF2-40B4-BE49-F238E27FC236}">
                <a16:creationId xmlns:a16="http://schemas.microsoft.com/office/drawing/2014/main" id="{FBF0018A-12E7-11FC-ED6D-047BF53752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2950" y="260350"/>
            <a:ext cx="189547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2">
            <a:extLst>
              <a:ext uri="{FF2B5EF4-FFF2-40B4-BE49-F238E27FC236}">
                <a16:creationId xmlns:a16="http://schemas.microsoft.com/office/drawing/2014/main" id="{755376CF-8D73-8AB6-3FA6-CF5AA2612C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9375" y="2924175"/>
            <a:ext cx="4932363"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extBox 4">
            <a:extLst>
              <a:ext uri="{FF2B5EF4-FFF2-40B4-BE49-F238E27FC236}">
                <a16:creationId xmlns:a16="http://schemas.microsoft.com/office/drawing/2014/main" id="{90DC92F5-67A1-4994-6995-6D08CFAB68DD}"/>
              </a:ext>
            </a:extLst>
          </p:cNvPr>
          <p:cNvSpPr txBox="1">
            <a:spLocks noChangeArrowheads="1"/>
          </p:cNvSpPr>
          <p:nvPr/>
        </p:nvSpPr>
        <p:spPr bwMode="auto">
          <a:xfrm>
            <a:off x="827088" y="1733550"/>
            <a:ext cx="597693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latin typeface="Rockwell" panose="02060603020205020403" pitchFamily="18" charset="0"/>
                <a:hlinkClick r:id="rId4"/>
              </a:rPr>
              <a:t>https://www.pcma.org/membership/students/</a:t>
            </a:r>
            <a:endParaRPr lang="en-GB" altLang="en-US">
              <a:latin typeface="Rockwell" panose="02060603020205020403" pitchFamily="18" charset="0"/>
            </a:endParaRPr>
          </a:p>
          <a:p>
            <a:pPr eaLnBrk="1" hangingPunct="1"/>
            <a:endParaRPr lang="en-GB" altLang="en-US">
              <a:latin typeface="Rockwell" panose="02060603020205020403"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58B5-271D-7DC9-31A6-9CFE5DA9E109}"/>
              </a:ext>
            </a:extLst>
          </p:cNvPr>
          <p:cNvSpPr>
            <a:spLocks noGrp="1"/>
          </p:cNvSpPr>
          <p:nvPr>
            <p:ph type="title"/>
          </p:nvPr>
        </p:nvSpPr>
        <p:spPr>
          <a:xfrm>
            <a:off x="1603375" y="115888"/>
            <a:ext cx="5937250" cy="433387"/>
          </a:xfrm>
        </p:spPr>
        <p:txBody>
          <a:bodyPr rtlCol="0">
            <a:normAutofit fontScale="90000"/>
          </a:bodyPr>
          <a:lstStyle/>
          <a:p>
            <a:pPr fontAlgn="auto">
              <a:spcAft>
                <a:spcPts val="0"/>
              </a:spcAft>
              <a:defRPr/>
            </a:pPr>
            <a:r>
              <a:rPr lang="en-GB" dirty="0" err="1"/>
              <a:t>IoH</a:t>
            </a:r>
            <a:r>
              <a:rPr lang="en-GB" dirty="0"/>
              <a:t> – Institute of hospitality </a:t>
            </a:r>
          </a:p>
        </p:txBody>
      </p:sp>
      <p:pic>
        <p:nvPicPr>
          <p:cNvPr id="13315" name="Content Placeholder 4">
            <a:extLst>
              <a:ext uri="{FF2B5EF4-FFF2-40B4-BE49-F238E27FC236}">
                <a16:creationId xmlns:a16="http://schemas.microsoft.com/office/drawing/2014/main" id="{419C1274-0071-B0F5-6B57-3E740394836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21753" t="8018" r="52164" b="2200"/>
          <a:stretch>
            <a:fillRect/>
          </a:stretch>
        </p:blipFill>
        <p:spPr bwMode="auto">
          <a:xfrm>
            <a:off x="2087563" y="549275"/>
            <a:ext cx="4968875" cy="6264275"/>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1CC728AC-CF5B-D5DF-6AA2-C28FEF907458}"/>
              </a:ext>
            </a:extLst>
          </p:cNvPr>
          <p:cNvSpPr>
            <a:spLocks noGrp="1" noChangeArrowheads="1"/>
          </p:cNvSpPr>
          <p:nvPr>
            <p:ph type="title"/>
          </p:nvPr>
        </p:nvSpPr>
        <p:spPr>
          <a:xfrm>
            <a:off x="611188" y="115888"/>
            <a:ext cx="7772400" cy="1609725"/>
          </a:xfrm>
        </p:spPr>
        <p:txBody>
          <a:bodyPr/>
          <a:lstStyle/>
          <a:p>
            <a:r>
              <a:rPr lang="en-GB" altLang="en-US">
                <a:latin typeface="Calibri" panose="020F0502020204030204" pitchFamily="34" charset="0"/>
                <a:cs typeface="Calibri" panose="020F0502020204030204" pitchFamily="34" charset="0"/>
              </a:rPr>
              <a:t>Assessments</a:t>
            </a:r>
            <a:endParaRPr lang="en-US" altLang="en-US">
              <a:latin typeface="Calibri" panose="020F0502020204030204" pitchFamily="34" charset="0"/>
              <a:cs typeface="Calibri" panose="020F0502020204030204" pitchFamily="34" charset="0"/>
            </a:endParaRPr>
          </a:p>
        </p:txBody>
      </p:sp>
      <p:sp>
        <p:nvSpPr>
          <p:cNvPr id="10243" name="Rectangle 3">
            <a:extLst>
              <a:ext uri="{FF2B5EF4-FFF2-40B4-BE49-F238E27FC236}">
                <a16:creationId xmlns:a16="http://schemas.microsoft.com/office/drawing/2014/main" id="{6D30E14A-F66C-C42D-0B80-153317AB50B7}"/>
              </a:ext>
            </a:extLst>
          </p:cNvPr>
          <p:cNvSpPr>
            <a:spLocks noGrp="1" noChangeArrowheads="1"/>
          </p:cNvSpPr>
          <p:nvPr>
            <p:ph idx="1"/>
          </p:nvPr>
        </p:nvSpPr>
        <p:spPr>
          <a:xfrm>
            <a:off x="971550" y="1557338"/>
            <a:ext cx="7920038" cy="3959225"/>
          </a:xfrm>
        </p:spPr>
        <p:txBody>
          <a:bodyPr>
            <a:normAutofit lnSpcReduction="10000"/>
          </a:bodyPr>
          <a:lstStyle/>
          <a:p>
            <a:pPr marL="0" indent="0" fontAlgn="auto">
              <a:spcAft>
                <a:spcPts val="0"/>
              </a:spcAft>
              <a:buClr>
                <a:schemeClr val="accent1">
                  <a:lumMod val="75000"/>
                </a:schemeClr>
              </a:buClr>
              <a:buFont typeface="Arial" charset="0"/>
              <a:buNone/>
              <a:defRPr/>
            </a:pPr>
            <a:r>
              <a:rPr lang="en-GB" sz="2800" b="1" dirty="0">
                <a:cs typeface="Calibri" panose="020F0502020204030204" pitchFamily="34" charset="0"/>
              </a:rPr>
              <a:t>Two summative assessments:</a:t>
            </a:r>
          </a:p>
          <a:p>
            <a:pPr marL="0" indent="0" fontAlgn="auto">
              <a:spcAft>
                <a:spcPts val="0"/>
              </a:spcAft>
              <a:buClr>
                <a:schemeClr val="accent1">
                  <a:lumMod val="75000"/>
                </a:schemeClr>
              </a:buClr>
              <a:buFont typeface="Arial" charset="0"/>
              <a:buNone/>
              <a:defRPr/>
            </a:pPr>
            <a:endParaRPr lang="en-GB" sz="2800" b="1" dirty="0">
              <a:cs typeface="Calibri" panose="020F0502020204030204" pitchFamily="34" charset="0"/>
            </a:endParaRPr>
          </a:p>
          <a:p>
            <a:pPr marL="457200" indent="-457200" fontAlgn="auto">
              <a:spcAft>
                <a:spcPts val="0"/>
              </a:spcAft>
              <a:buClr>
                <a:schemeClr val="accent1">
                  <a:lumMod val="75000"/>
                </a:schemeClr>
              </a:buClr>
              <a:buFontTx/>
              <a:buAutoNum type="arabicPeriod"/>
              <a:defRPr/>
            </a:pPr>
            <a:r>
              <a:rPr lang="en-GB" sz="2800" dirty="0">
                <a:cs typeface="Calibri" panose="020F0502020204030204" pitchFamily="34" charset="0"/>
              </a:rPr>
              <a:t>Assignment 1: 2,500 word Essay:  Deadline 8thn March 2024 11.59pm</a:t>
            </a:r>
          </a:p>
          <a:p>
            <a:pPr marL="457200" indent="-457200" fontAlgn="auto">
              <a:spcAft>
                <a:spcPts val="0"/>
              </a:spcAft>
              <a:buClr>
                <a:schemeClr val="accent1">
                  <a:lumMod val="75000"/>
                </a:schemeClr>
              </a:buClr>
              <a:buFontTx/>
              <a:buAutoNum type="arabicPeriod"/>
              <a:defRPr/>
            </a:pPr>
            <a:r>
              <a:rPr lang="en-GB" sz="2800" dirty="0">
                <a:cs typeface="Calibri" panose="020F0502020204030204" pitchFamily="34" charset="0"/>
              </a:rPr>
              <a:t>Assignment 2: 15 minute individual presentation: Deadline1t May 11.59pm submission</a:t>
            </a:r>
          </a:p>
          <a:p>
            <a:pPr marL="457200" indent="-457200" fontAlgn="auto">
              <a:spcAft>
                <a:spcPts val="0"/>
              </a:spcAft>
              <a:buClr>
                <a:schemeClr val="accent1">
                  <a:lumMod val="75000"/>
                </a:schemeClr>
              </a:buClr>
              <a:buFontTx/>
              <a:buAutoNum type="arabicPeriod"/>
              <a:defRPr/>
            </a:pPr>
            <a:r>
              <a:rPr lang="en-GB" sz="2800" dirty="0">
                <a:cs typeface="Calibri" panose="020F0502020204030204" pitchFamily="34" charset="0"/>
              </a:rPr>
              <a:t>Delivery Thursday 2</a:t>
            </a:r>
            <a:r>
              <a:rPr lang="en-GB" sz="2800" baseline="30000" dirty="0">
                <a:cs typeface="Calibri" panose="020F0502020204030204" pitchFamily="34" charset="0"/>
              </a:rPr>
              <a:t>nd</a:t>
            </a:r>
            <a:r>
              <a:rPr lang="en-GB" sz="2800" dirty="0">
                <a:cs typeface="Calibri" panose="020F0502020204030204" pitchFamily="34" charset="0"/>
              </a:rPr>
              <a:t> May 2024 Immersive Suite</a:t>
            </a:r>
          </a:p>
          <a:p>
            <a:pPr marL="457200" indent="-457200" fontAlgn="auto">
              <a:spcAft>
                <a:spcPts val="0"/>
              </a:spcAft>
              <a:buClr>
                <a:schemeClr val="accent1">
                  <a:lumMod val="75000"/>
                </a:schemeClr>
              </a:buClr>
              <a:buFontTx/>
              <a:buNone/>
              <a:defRPr/>
            </a:pPr>
            <a:endParaRPr lang="en-GB" sz="2800" dirty="0">
              <a:cs typeface="Calibri" panose="020F0502020204030204" pitchFamily="34" charset="0"/>
            </a:endParaRPr>
          </a:p>
          <a:p>
            <a:pPr marL="457200" indent="-457200" fontAlgn="auto">
              <a:spcAft>
                <a:spcPts val="0"/>
              </a:spcAft>
              <a:buClr>
                <a:schemeClr val="accent1">
                  <a:lumMod val="75000"/>
                </a:schemeClr>
              </a:buClr>
              <a:buFontTx/>
              <a:buNone/>
              <a:defRPr/>
            </a:pPr>
            <a:r>
              <a:rPr lang="en-GB" sz="2800" dirty="0">
                <a:cs typeface="Calibri" panose="020F0502020204030204" pitchFamily="34" charset="0"/>
              </a:rPr>
              <a:t>		50% / 50%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47B09E6-5446-D07A-535F-B46D7F61E167}"/>
              </a:ext>
            </a:extLst>
          </p:cNvPr>
          <p:cNvSpPr>
            <a:spLocks noGrp="1" noChangeArrowheads="1"/>
          </p:cNvSpPr>
          <p:nvPr>
            <p:ph type="title"/>
          </p:nvPr>
        </p:nvSpPr>
        <p:spPr/>
        <p:txBody>
          <a:bodyPr/>
          <a:lstStyle/>
          <a:p>
            <a:r>
              <a:rPr lang="en-GB" altLang="en-US"/>
              <a:t>Assignment 1 : 2500 word Essay</a:t>
            </a:r>
          </a:p>
        </p:txBody>
      </p:sp>
      <p:sp>
        <p:nvSpPr>
          <p:cNvPr id="3" name="Content Placeholder 2">
            <a:extLst>
              <a:ext uri="{FF2B5EF4-FFF2-40B4-BE49-F238E27FC236}">
                <a16:creationId xmlns:a16="http://schemas.microsoft.com/office/drawing/2014/main" id="{3BCF3796-6E37-3CB0-55C4-B81DE8AF4023}"/>
              </a:ext>
            </a:extLst>
          </p:cNvPr>
          <p:cNvSpPr>
            <a:spLocks noGrp="1"/>
          </p:cNvSpPr>
          <p:nvPr>
            <p:ph idx="1"/>
          </p:nvPr>
        </p:nvSpPr>
        <p:spPr/>
        <p:txBody>
          <a:bodyPr>
            <a:normAutofit fontScale="85000" lnSpcReduction="10000"/>
          </a:bodyPr>
          <a:lstStyle/>
          <a:p>
            <a:pPr algn="just" fontAlgn="auto">
              <a:lnSpc>
                <a:spcPct val="115000"/>
              </a:lnSpc>
              <a:spcAft>
                <a:spcPts val="1000"/>
              </a:spcAft>
              <a:defRPr/>
            </a:pPr>
            <a:r>
              <a:rPr lang="en-GB" sz="1800" b="1" dirty="0">
                <a:latin typeface="Arial" panose="020B0604020202020204" pitchFamily="34" charset="0"/>
                <a:ea typeface="Calibri" panose="020F0502020204030204" pitchFamily="34" charset="0"/>
                <a:cs typeface="Times New Roman" panose="02020603050405020304" pitchFamily="18" charset="0"/>
              </a:rPr>
              <a:t>‘</a:t>
            </a:r>
            <a:r>
              <a:rPr lang="en-GB" sz="1800" b="1" i="1" dirty="0">
                <a:latin typeface="Arial" panose="020B0604020202020204" pitchFamily="34" charset="0"/>
                <a:ea typeface="Calibri" panose="020F0502020204030204" pitchFamily="34" charset="0"/>
                <a:cs typeface="Times New Roman" panose="02020603050405020304" pitchFamily="18" charset="0"/>
              </a:rPr>
              <a:t>The events industry, including festivals, meetings, conferences, exhibitions, .… is rapidly developing and makes a significant contribution to business- and leisure-related tourism. With increased regulation and the growth of government and corporate involvement in events, the environment has become much more complex. Event managers are now required to identify and service a wide range of stakeholders and to balance their needs and objectives</a:t>
            </a:r>
            <a:r>
              <a:rPr lang="en-GB" sz="1800" b="1" dirty="0">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3A3A3A"/>
                </a:solidFill>
                <a:latin typeface="Arial" panose="020B0604020202020204" pitchFamily="34" charset="0"/>
                <a:ea typeface="Calibri" panose="020F0502020204030204" pitchFamily="34" charset="0"/>
                <a:cs typeface="Times New Roman" panose="02020603050405020304" pitchFamily="18" charset="0"/>
              </a:rPr>
              <a:t>Getz and Page, 2020).</a:t>
            </a:r>
            <a:endParaRPr lang="en-GB" sz="1800" dirty="0">
              <a:ea typeface="Calibri" panose="020F0502020204030204" pitchFamily="34" charset="0"/>
              <a:cs typeface="Times New Roman" panose="02020603050405020304" pitchFamily="18" charset="0"/>
            </a:endParaRPr>
          </a:p>
          <a:p>
            <a:pPr marL="453390" indent="-226695" algn="just" fontAlgn="auto">
              <a:lnSpc>
                <a:spcPct val="150000"/>
              </a:lnSpc>
              <a:spcAft>
                <a:spcPts val="1000"/>
              </a:spcAft>
              <a:defRPr/>
            </a:pPr>
            <a:r>
              <a:rPr lang="en-US" sz="1800" dirty="0">
                <a:solidFill>
                  <a:srgbClr val="000000"/>
                </a:solidFill>
                <a:uFill>
                  <a:solidFill>
                    <a:srgbClr val="000000"/>
                  </a:solidFill>
                </a:uFill>
                <a:latin typeface="Arial" panose="020B0604020202020204" pitchFamily="34" charset="0"/>
                <a:ea typeface="Arial Unicode MS"/>
                <a:cs typeface="Arial" panose="020B0604020202020204" pitchFamily="34" charset="0"/>
              </a:rPr>
              <a:t>The  events industry has faced</a:t>
            </a:r>
            <a:r>
              <a:rPr lang="en-GB" sz="1800" dirty="0">
                <a:solidFill>
                  <a:srgbClr val="000000"/>
                </a:solidFill>
                <a:uFill>
                  <a:solidFill>
                    <a:srgbClr val="000000"/>
                  </a:solidFill>
                </a:uFill>
                <a:latin typeface="Arial" panose="020B0604020202020204" pitchFamily="34" charset="0"/>
                <a:ea typeface="Arial Unicode MS"/>
                <a:cs typeface="Arial" panose="020B0604020202020204" pitchFamily="34" charset="0"/>
              </a:rPr>
              <a:t> significant challenges following </a:t>
            </a:r>
            <a:r>
              <a:rPr lang="en-GB" sz="1800" b="1" dirty="0">
                <a:solidFill>
                  <a:srgbClr val="000000"/>
                </a:solidFill>
                <a:uFill>
                  <a:solidFill>
                    <a:srgbClr val="000000"/>
                  </a:solidFill>
                </a:uFill>
                <a:latin typeface="Arial" panose="020B0604020202020204" pitchFamily="34" charset="0"/>
                <a:ea typeface="Arial Unicode MS"/>
                <a:cs typeface="Arial" panose="020B0604020202020204" pitchFamily="34" charset="0"/>
              </a:rPr>
              <a:t>the global covid-19 pandemic, economic crisis and climate change.</a:t>
            </a:r>
            <a:r>
              <a:rPr lang="en-GB" sz="1800" dirty="0">
                <a:solidFill>
                  <a:srgbClr val="000000"/>
                </a:solidFill>
                <a:uFill>
                  <a:solidFill>
                    <a:srgbClr val="000000"/>
                  </a:solidFill>
                </a:uFill>
                <a:latin typeface="Arial" panose="020B0604020202020204" pitchFamily="34" charset="0"/>
                <a:ea typeface="Arial Unicode MS"/>
                <a:cs typeface="Arial" panose="020B0604020202020204" pitchFamily="34" charset="0"/>
              </a:rPr>
              <a:t> The events sector has dealt with uncertain </a:t>
            </a:r>
            <a:r>
              <a:rPr lang="en-GB" sz="1800" b="1" dirty="0">
                <a:solidFill>
                  <a:srgbClr val="000000"/>
                </a:solidFill>
                <a:uFill>
                  <a:solidFill>
                    <a:srgbClr val="000000"/>
                  </a:solidFill>
                </a:uFill>
                <a:latin typeface="Arial" panose="020B0604020202020204" pitchFamily="34" charset="0"/>
                <a:ea typeface="Arial Unicode MS"/>
                <a:cs typeface="Arial" panose="020B0604020202020204" pitchFamily="34" charset="0"/>
              </a:rPr>
              <a:t>Government challenges and changes to guidelines, policies and procedures as a result.</a:t>
            </a:r>
            <a:r>
              <a:rPr lang="en-GB" sz="1800" dirty="0">
                <a:solidFill>
                  <a:srgbClr val="000000"/>
                </a:solidFill>
                <a:uFill>
                  <a:solidFill>
                    <a:srgbClr val="000000"/>
                  </a:solidFill>
                </a:uFill>
                <a:latin typeface="Arial" panose="020B0604020202020204" pitchFamily="34" charset="0"/>
                <a:ea typeface="Arial Unicode MS"/>
                <a:cs typeface="Arial" panose="020B0604020202020204" pitchFamily="34" charset="0"/>
              </a:rPr>
              <a:t>  Through the media we have witnessed the </a:t>
            </a:r>
            <a:r>
              <a:rPr lang="en-GB" sz="1800" b="1" dirty="0">
                <a:solidFill>
                  <a:srgbClr val="000000"/>
                </a:solidFill>
                <a:uFill>
                  <a:solidFill>
                    <a:srgbClr val="000000"/>
                  </a:solidFill>
                </a:uFill>
                <a:latin typeface="Arial" panose="020B0604020202020204" pitchFamily="34" charset="0"/>
                <a:ea typeface="Arial Unicode MS"/>
                <a:cs typeface="Arial" panose="020B0604020202020204" pitchFamily="34" charset="0"/>
              </a:rPr>
              <a:t>overall impact </a:t>
            </a:r>
            <a:r>
              <a:rPr lang="en-GB" sz="1800" dirty="0">
                <a:solidFill>
                  <a:srgbClr val="000000"/>
                </a:solidFill>
                <a:uFill>
                  <a:solidFill>
                    <a:srgbClr val="000000"/>
                  </a:solidFill>
                </a:uFill>
                <a:latin typeface="Arial" panose="020B0604020202020204" pitchFamily="34" charset="0"/>
                <a:ea typeface="Arial Unicode MS"/>
                <a:cs typeface="Arial" panose="020B0604020202020204" pitchFamily="34" charset="0"/>
              </a:rPr>
              <a:t>on the industry and are now seeing a recovery with physical events driven by demand.</a:t>
            </a:r>
            <a:endParaRPr lang="en-GB" sz="1800" dirty="0">
              <a:solidFill>
                <a:srgbClr val="000000"/>
              </a:solidFill>
              <a:uFill>
                <a:solidFill>
                  <a:srgbClr val="000000"/>
                </a:solidFill>
              </a:uFill>
              <a:latin typeface="Arial" panose="020B0604020202020204" pitchFamily="34" charset="0"/>
              <a:ea typeface="Arial Unicode MS"/>
              <a:cs typeface="Arial Unicode MS"/>
            </a:endParaRPr>
          </a:p>
          <a:p>
            <a:pPr fontAlgn="auto">
              <a:spcAft>
                <a:spcPts val="0"/>
              </a:spcAft>
              <a:defRPr/>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B7B4B-383E-871A-AE5A-EA752D6B51E5}"/>
              </a:ext>
            </a:extLst>
          </p:cNvPr>
          <p:cNvSpPr>
            <a:spLocks noGrp="1"/>
          </p:cNvSpPr>
          <p:nvPr>
            <p:ph type="title"/>
          </p:nvPr>
        </p:nvSpPr>
        <p:spPr>
          <a:xfrm>
            <a:off x="685800" y="115888"/>
            <a:ext cx="7772400" cy="496887"/>
          </a:xfrm>
        </p:spPr>
        <p:txBody>
          <a:bodyPr rtlCol="0">
            <a:normAutofit fontScale="90000"/>
          </a:bodyPr>
          <a:lstStyle/>
          <a:p>
            <a:pPr fontAlgn="auto">
              <a:spcAft>
                <a:spcPts val="0"/>
              </a:spcAft>
              <a:defRPr/>
            </a:pP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Assignment 1 2,500 word Essay </a:t>
            </a:r>
            <a:br>
              <a:rPr lang="en-GB" dirty="0"/>
            </a:br>
            <a:endParaRPr lang="en-GB" dirty="0"/>
          </a:p>
        </p:txBody>
      </p:sp>
      <p:sp>
        <p:nvSpPr>
          <p:cNvPr id="23555" name="Content Placeholder 2">
            <a:extLst>
              <a:ext uri="{FF2B5EF4-FFF2-40B4-BE49-F238E27FC236}">
                <a16:creationId xmlns:a16="http://schemas.microsoft.com/office/drawing/2014/main" id="{89C47BB6-6DFE-0ECF-646E-2A159A02AE56}"/>
              </a:ext>
            </a:extLst>
          </p:cNvPr>
          <p:cNvSpPr>
            <a:spLocks noGrp="1" noChangeArrowheads="1"/>
          </p:cNvSpPr>
          <p:nvPr>
            <p:ph idx="1"/>
          </p:nvPr>
        </p:nvSpPr>
        <p:spPr>
          <a:xfrm>
            <a:off x="-107950" y="612775"/>
            <a:ext cx="9072563" cy="6048375"/>
          </a:xfrm>
        </p:spPr>
        <p:txBody>
          <a:bodyPr/>
          <a:lstStyle/>
          <a:p>
            <a:pPr marL="453390" indent="-226695" algn="just" fontAlgn="auto">
              <a:lnSpc>
                <a:spcPct val="150000"/>
              </a:lnSpc>
              <a:spcAft>
                <a:spcPts val="1000"/>
              </a:spcAft>
              <a:defRPr/>
            </a:pPr>
            <a:r>
              <a:rPr lang="en-GB" sz="1600" b="1" dirty="0">
                <a:solidFill>
                  <a:srgbClr val="000000"/>
                </a:solidFill>
                <a:uFill>
                  <a:solidFill>
                    <a:srgbClr val="000000"/>
                  </a:solidFill>
                </a:uFill>
                <a:latin typeface="Arial" panose="020B0604020202020204" pitchFamily="34" charset="0"/>
                <a:ea typeface="Arial Unicode MS"/>
                <a:cs typeface="Arial" panose="020B0604020202020204" pitchFamily="34" charset="0"/>
              </a:rPr>
              <a:t>You are asked to c</a:t>
            </a:r>
            <a:r>
              <a:rPr lang="en-US" sz="1600" b="1" dirty="0" err="1">
                <a:solidFill>
                  <a:srgbClr val="000000"/>
                </a:solidFill>
                <a:uFill>
                  <a:solidFill>
                    <a:srgbClr val="000000"/>
                  </a:solidFill>
                </a:uFill>
                <a:latin typeface="Arial" panose="020B0604020202020204" pitchFamily="34" charset="0"/>
                <a:ea typeface="Arial Unicode MS"/>
                <a:cs typeface="Arial" panose="020B0604020202020204" pitchFamily="34" charset="0"/>
              </a:rPr>
              <a:t>ritically</a:t>
            </a:r>
            <a:r>
              <a:rPr lang="en-US" sz="1600" b="1" dirty="0">
                <a:solidFill>
                  <a:srgbClr val="000000"/>
                </a:solidFill>
                <a:uFill>
                  <a:solidFill>
                    <a:srgbClr val="000000"/>
                  </a:solidFill>
                </a:uFill>
                <a:latin typeface="Arial" panose="020B0604020202020204" pitchFamily="34" charset="0"/>
                <a:ea typeface="Arial Unicode MS"/>
                <a:cs typeface="Arial" panose="020B0604020202020204" pitchFamily="34" charset="0"/>
              </a:rPr>
              <a:t> investigate </a:t>
            </a:r>
            <a:r>
              <a:rPr lang="en-US" sz="1600" b="1" u="sng" dirty="0">
                <a:solidFill>
                  <a:srgbClr val="000000"/>
                </a:solidFill>
                <a:uFill>
                  <a:solidFill>
                    <a:srgbClr val="000000"/>
                  </a:solidFill>
                </a:uFill>
                <a:latin typeface="Arial" panose="020B0604020202020204" pitchFamily="34" charset="0"/>
                <a:ea typeface="Arial Unicode MS"/>
                <a:cs typeface="Arial" panose="020B0604020202020204" pitchFamily="34" charset="0"/>
              </a:rPr>
              <a:t>this notion </a:t>
            </a:r>
            <a:r>
              <a:rPr lang="en-US" sz="1600" b="1" dirty="0">
                <a:solidFill>
                  <a:srgbClr val="000000"/>
                </a:solidFill>
                <a:uFill>
                  <a:solidFill>
                    <a:srgbClr val="000000"/>
                  </a:solidFill>
                </a:uFill>
                <a:latin typeface="Arial" panose="020B0604020202020204" pitchFamily="34" charset="0"/>
                <a:ea typeface="Arial Unicode MS"/>
                <a:cs typeface="Arial" panose="020B0604020202020204" pitchFamily="34" charset="0"/>
              </a:rPr>
              <a:t>and </a:t>
            </a:r>
            <a:r>
              <a:rPr lang="en-US" sz="1600" dirty="0">
                <a:solidFill>
                  <a:srgbClr val="374151"/>
                </a:solidFill>
                <a:uFill>
                  <a:solidFill>
                    <a:srgbClr val="000000"/>
                  </a:solidFill>
                </a:uFill>
                <a:latin typeface="Arial" panose="020B0604020202020204" pitchFamily="34" charset="0"/>
                <a:ea typeface="Arial Unicode MS"/>
                <a:cs typeface="Arial" panose="020B0604020202020204" pitchFamily="34" charset="0"/>
              </a:rPr>
              <a:t>the impact and recovery of the global COVID-19 pandemic, economic crises, and climate change on the events industry. Consider what this means for the </a:t>
            </a:r>
            <a:r>
              <a:rPr lang="en-US" sz="1600" b="1" dirty="0">
                <a:solidFill>
                  <a:srgbClr val="374151"/>
                </a:solidFill>
                <a:uFill>
                  <a:solidFill>
                    <a:srgbClr val="000000"/>
                  </a:solidFill>
                </a:uFill>
                <a:latin typeface="Arial" panose="020B0604020202020204" pitchFamily="34" charset="0"/>
                <a:ea typeface="Arial Unicode MS"/>
                <a:cs typeface="Arial" panose="020B0604020202020204" pitchFamily="34" charset="0"/>
              </a:rPr>
              <a:t>future of the events industry </a:t>
            </a:r>
            <a:r>
              <a:rPr lang="en-US" sz="1600" dirty="0">
                <a:solidFill>
                  <a:srgbClr val="374151"/>
                </a:solidFill>
                <a:uFill>
                  <a:solidFill>
                    <a:srgbClr val="000000"/>
                  </a:solidFill>
                </a:uFill>
                <a:latin typeface="Arial" panose="020B0604020202020204" pitchFamily="34" charset="0"/>
                <a:ea typeface="Arial Unicode MS"/>
                <a:cs typeface="Arial" panose="020B0604020202020204" pitchFamily="34" charset="0"/>
              </a:rPr>
              <a:t>holistically </a:t>
            </a:r>
            <a:r>
              <a:rPr lang="en-US" sz="1600" b="1" dirty="0">
                <a:solidFill>
                  <a:srgbClr val="000000"/>
                </a:solidFill>
                <a:uFill>
                  <a:solidFill>
                    <a:srgbClr val="000000"/>
                  </a:solidFill>
                </a:uFill>
                <a:latin typeface="Arial" panose="020B0604020202020204" pitchFamily="34" charset="0"/>
                <a:ea typeface="Arial Unicode MS"/>
                <a:cs typeface="Arial" panose="020B0604020202020204" pitchFamily="34" charset="0"/>
              </a:rPr>
              <a:t>and the influence needed for the event bidding processes in the future.</a:t>
            </a:r>
            <a:r>
              <a:rPr lang="en-US" sz="1600" dirty="0">
                <a:solidFill>
                  <a:srgbClr val="000000"/>
                </a:solidFill>
                <a:uFill>
                  <a:solidFill>
                    <a:srgbClr val="000000"/>
                  </a:solidFill>
                </a:uFill>
                <a:latin typeface="Arial" panose="020B0604020202020204" pitchFamily="34" charset="0"/>
                <a:ea typeface="Arial Unicode MS"/>
                <a:cs typeface="Arial" panose="020B0604020202020204" pitchFamily="34" charset="0"/>
              </a:rPr>
              <a:t> </a:t>
            </a:r>
            <a:endParaRPr lang="en-GB" sz="1600" dirty="0">
              <a:solidFill>
                <a:srgbClr val="000000"/>
              </a:solidFill>
              <a:uFill>
                <a:solidFill>
                  <a:srgbClr val="000000"/>
                </a:solidFill>
              </a:uFill>
              <a:latin typeface="Arial" panose="020B0604020202020204" pitchFamily="34" charset="0"/>
              <a:ea typeface="Arial Unicode MS"/>
              <a:cs typeface="Arial Unicode MS"/>
            </a:endParaRPr>
          </a:p>
          <a:p>
            <a:pPr fontAlgn="auto">
              <a:lnSpc>
                <a:spcPct val="150000"/>
              </a:lnSpc>
              <a:spcAft>
                <a:spcPts val="1000"/>
              </a:spcAft>
              <a:defRPr/>
            </a:pPr>
            <a:r>
              <a:rPr lang="en-GB" sz="1600" dirty="0">
                <a:latin typeface="Arial" panose="020B0604020202020204" pitchFamily="34" charset="0"/>
                <a:ea typeface="Calibri" panose="020F0502020204030204" pitchFamily="34" charset="0"/>
                <a:cs typeface="Times New Roman" panose="02020603050405020304" pitchFamily="18" charset="0"/>
              </a:rPr>
              <a:t>Show  a clear </a:t>
            </a:r>
            <a:r>
              <a:rPr lang="en-GB" sz="1600" b="1" dirty="0">
                <a:latin typeface="Arial" panose="020B0604020202020204" pitchFamily="34" charset="0"/>
                <a:ea typeface="Calibri" panose="020F0502020204030204" pitchFamily="34" charset="0"/>
                <a:cs typeface="Times New Roman" panose="02020603050405020304" pitchFamily="18" charset="0"/>
              </a:rPr>
              <a:t>understanding of adaptive strategies </a:t>
            </a:r>
            <a:r>
              <a:rPr lang="en-GB" sz="1600" dirty="0">
                <a:latin typeface="Arial" panose="020B0604020202020204" pitchFamily="34" charset="0"/>
                <a:ea typeface="Calibri" panose="020F0502020204030204" pitchFamily="34" charset="0"/>
                <a:cs typeface="Times New Roman" panose="02020603050405020304" pitchFamily="18" charset="0"/>
              </a:rPr>
              <a:t>in the face of global challenges, continuous risk management strategies to navigate uncertainties and economic fluctuations, strong sustainability credentials and infra structure requirements in terms of  tourism and the evolving economic and tourism considerations. </a:t>
            </a:r>
            <a:endParaRPr lang="en-GB" sz="1600" dirty="0">
              <a:ea typeface="Calibri" panose="020F0502020204030204" pitchFamily="34" charset="0"/>
              <a:cs typeface="Times New Roman" panose="02020603050405020304" pitchFamily="18" charset="0"/>
            </a:endParaRPr>
          </a:p>
          <a:p>
            <a:pPr fontAlgn="auto">
              <a:lnSpc>
                <a:spcPct val="150000"/>
              </a:lnSpc>
              <a:spcAft>
                <a:spcPts val="1000"/>
              </a:spcAft>
              <a:defRPr/>
            </a:pPr>
            <a:r>
              <a:rPr lang="en-GB" sz="1600" dirty="0">
                <a:latin typeface="Arial" panose="020B0604020202020204" pitchFamily="34" charset="0"/>
                <a:ea typeface="Calibri" panose="020F0502020204030204" pitchFamily="34" charset="0"/>
                <a:cs typeface="Times New Roman" panose="02020603050405020304" pitchFamily="18" charset="0"/>
              </a:rPr>
              <a:t>In conclusion after critical evaluation and analysis of changing environmental and sustainable impacts on events , the success </a:t>
            </a:r>
            <a:r>
              <a:rPr lang="en-GB" sz="1600" dirty="0">
                <a:solidFill>
                  <a:srgbClr val="374151"/>
                </a:solidFill>
                <a:latin typeface="Arial" panose="020B0604020202020204" pitchFamily="34" charset="0"/>
                <a:ea typeface="Calibri" panose="020F0502020204030204" pitchFamily="34" charset="0"/>
                <a:cs typeface="Times New Roman" panose="02020603050405020304" pitchFamily="18" charset="0"/>
              </a:rPr>
              <a:t>of future events will rely on flexibility, innovation, and </a:t>
            </a:r>
            <a:r>
              <a:rPr lang="en-GB" sz="1600" dirty="0">
                <a:latin typeface="Arial" panose="020B0604020202020204" pitchFamily="34" charset="0"/>
                <a:ea typeface="Calibri" panose="020F0502020204030204" pitchFamily="34" charset="0"/>
                <a:cs typeface="Times New Roman" panose="02020603050405020304" pitchFamily="18" charset="0"/>
              </a:rPr>
              <a:t>to </a:t>
            </a:r>
            <a:r>
              <a:rPr lang="en-GB" sz="1600" dirty="0">
                <a:solidFill>
                  <a:srgbClr val="374151"/>
                </a:solidFill>
                <a:latin typeface="Arial" panose="020B0604020202020204" pitchFamily="34" charset="0"/>
                <a:ea typeface="Calibri" panose="020F0502020204030204" pitchFamily="34" charset="0"/>
                <a:cs typeface="Times New Roman" panose="02020603050405020304" pitchFamily="18" charset="0"/>
              </a:rPr>
              <a:t>a commitment to community and environmental sustainability.</a:t>
            </a:r>
            <a:endParaRPr lang="en-GB" sz="1600" dirty="0">
              <a:ea typeface="Calibri" panose="020F0502020204030204" pitchFamily="34" charset="0"/>
              <a:cs typeface="Times New Roman" panose="02020603050405020304" pitchFamily="18" charset="0"/>
            </a:endParaRPr>
          </a:p>
          <a:p>
            <a:pPr fontAlgn="auto">
              <a:spcAft>
                <a:spcPts val="0"/>
              </a:spcAft>
              <a:defRPr/>
            </a:pPr>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6A44414-C800-D2EE-B2C5-EFB4E79B4E7D}"/>
              </a:ext>
            </a:extLst>
          </p:cNvPr>
          <p:cNvSpPr>
            <a:spLocks noGrp="1" noChangeArrowheads="1"/>
          </p:cNvSpPr>
          <p:nvPr>
            <p:ph type="title"/>
          </p:nvPr>
        </p:nvSpPr>
        <p:spPr>
          <a:xfrm>
            <a:off x="107950" y="0"/>
            <a:ext cx="7772400" cy="1052513"/>
          </a:xfrm>
        </p:spPr>
        <p:txBody>
          <a:bodyPr/>
          <a:lstStyle/>
          <a:p>
            <a:r>
              <a:rPr lang="en-GB" altLang="en-US" sz="3600">
                <a:latin typeface="Calibri" panose="020F0502020204030204" pitchFamily="34" charset="0"/>
                <a:cs typeface="Calibri" panose="020F0502020204030204" pitchFamily="34" charset="0"/>
              </a:rPr>
              <a:t>Assignment 2 : 15-minute presentation</a:t>
            </a:r>
            <a:br>
              <a:rPr lang="en-GB" altLang="en-US"/>
            </a:br>
            <a:endParaRPr lang="en-GB" altLang="en-US"/>
          </a:p>
        </p:txBody>
      </p:sp>
      <p:sp>
        <p:nvSpPr>
          <p:cNvPr id="19459" name="Content Placeholder 2">
            <a:extLst>
              <a:ext uri="{FF2B5EF4-FFF2-40B4-BE49-F238E27FC236}">
                <a16:creationId xmlns:a16="http://schemas.microsoft.com/office/drawing/2014/main" id="{EF56E600-6C82-4E05-7223-2BBF7A1221A4}"/>
              </a:ext>
            </a:extLst>
          </p:cNvPr>
          <p:cNvSpPr>
            <a:spLocks noGrp="1" noChangeArrowheads="1"/>
          </p:cNvSpPr>
          <p:nvPr>
            <p:ph idx="1"/>
          </p:nvPr>
        </p:nvSpPr>
        <p:spPr bwMode="auto">
          <a:xfrm>
            <a:off x="107950" y="692150"/>
            <a:ext cx="9001125" cy="6049963"/>
          </a:xfrm>
        </p:spPr>
        <p:txBody>
          <a:bodyPr wrap="square" numCol="1" anchor="t" anchorCtr="0" compatLnSpc="1">
            <a:prstTxWarp prst="textNoShape">
              <a:avLst/>
            </a:prstTxWarp>
          </a:bodyPr>
          <a:lstStyle/>
          <a:p>
            <a:pPr>
              <a:lnSpc>
                <a:spcPct val="115000"/>
              </a:lnSpc>
              <a:spcAft>
                <a:spcPts val="1000"/>
              </a:spcAft>
            </a:pPr>
            <a:r>
              <a:rPr lang="en-GB" altLang="en-US" sz="1600">
                <a:latin typeface="Arial" panose="020B0604020202020204" pitchFamily="34" charset="0"/>
                <a:ea typeface="Calibri" panose="020F0502020204030204" pitchFamily="34" charset="0"/>
                <a:cs typeface="Times New Roman" panose="02020603050405020304" pitchFamily="18" charset="0"/>
              </a:rPr>
              <a:t>to offer </a:t>
            </a:r>
            <a:r>
              <a:rPr lang="en-GB" altLang="en-US" sz="1600" b="1">
                <a:latin typeface="Arial" panose="020B0604020202020204" pitchFamily="34" charset="0"/>
                <a:ea typeface="Calibri" panose="020F0502020204030204" pitchFamily="34" charset="0"/>
                <a:cs typeface="Times New Roman" panose="02020603050405020304" pitchFamily="18" charset="0"/>
              </a:rPr>
              <a:t>new ideas and concepts for the future viability of  a festival, event or convention (agreed with lecturer)  and analytically evaluate the impact of the event</a:t>
            </a:r>
            <a:r>
              <a:rPr lang="en-GB" altLang="en-US" sz="1600">
                <a:latin typeface="Arial" panose="020B060402020202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altLang="en-US" sz="1600" b="1">
                <a:latin typeface="Arial" panose="020B0604020202020204" pitchFamily="34" charset="0"/>
                <a:ea typeface="Calibri" panose="020F0502020204030204" pitchFamily="34" charset="0"/>
                <a:cs typeface="Times New Roman" panose="02020603050405020304" pitchFamily="18" charset="0"/>
              </a:rPr>
              <a:t>Consider future strategies such as re branding ideas and re development ideas.</a:t>
            </a:r>
            <a:r>
              <a:rPr lang="en-GB" altLang="en-US" sz="1600" b="1">
                <a:solidFill>
                  <a:srgbClr val="374151"/>
                </a:solidFill>
                <a:latin typeface="Arial" panose="020B060402020202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altLang="en-US" sz="1600" b="1">
                <a:solidFill>
                  <a:srgbClr val="374151"/>
                </a:solidFill>
                <a:latin typeface="Arial" panose="020B0604020202020204" pitchFamily="34" charset="0"/>
                <a:ea typeface="Calibri" panose="020F0502020204030204" pitchFamily="34" charset="0"/>
                <a:cs typeface="Times New Roman" panose="02020603050405020304" pitchFamily="18" charset="0"/>
              </a:rPr>
              <a:t>Analyse the impacts of the festival or convention, particularly in terms of tourism, sustainability, and economic aspects. </a:t>
            </a:r>
          </a:p>
          <a:p>
            <a:pPr>
              <a:lnSpc>
                <a:spcPct val="115000"/>
              </a:lnSpc>
              <a:spcAft>
                <a:spcPts val="1000"/>
              </a:spcAft>
            </a:pPr>
            <a:r>
              <a:rPr lang="en-GB" altLang="en-US" sz="1600" b="1">
                <a:solidFill>
                  <a:srgbClr val="374151"/>
                </a:solidFill>
                <a:latin typeface="Arial" panose="020B0604020202020204" pitchFamily="34" charset="0"/>
                <a:ea typeface="Calibri" panose="020F0502020204030204" pitchFamily="34" charset="0"/>
                <a:cs typeface="Times New Roman" panose="02020603050405020304" pitchFamily="18" charset="0"/>
              </a:rPr>
              <a:t>Following the analysis, explore strategies for survival, rebranding, and redevelopment in the face of global or local challenges</a:t>
            </a:r>
            <a:r>
              <a:rPr lang="en-GB" altLang="en-US" sz="1600">
                <a:solidFill>
                  <a:srgbClr val="374151"/>
                </a:solidFill>
                <a:latin typeface="Arial" panose="020B0604020202020204" pitchFamily="34" charset="0"/>
                <a:ea typeface="Calibri" panose="020F0502020204030204" pitchFamily="34" charset="0"/>
                <a:cs typeface="Times New Roman" panose="02020603050405020304" pitchFamily="18" charset="0"/>
              </a:rPr>
              <a:t>.</a:t>
            </a:r>
            <a:r>
              <a:rPr lang="en-GB" altLang="en-US" sz="1600" u="sng">
                <a:latin typeface="Arial" panose="020B0604020202020204" pitchFamily="34" charset="0"/>
                <a:ea typeface="Calibri" panose="020F0502020204030204" pitchFamily="34" charset="0"/>
                <a:cs typeface="Times New Roman" panose="02020603050405020304" pitchFamily="18" charset="0"/>
              </a:rPr>
              <a:t>   </a:t>
            </a:r>
            <a:endParaRPr lang="en-GB" altLang="en-US" sz="1600">
              <a:ea typeface="Calibri" panose="020F0502020204030204" pitchFamily="34" charset="0"/>
              <a:cs typeface="Times New Roman" panose="02020603050405020304" pitchFamily="18" charset="0"/>
            </a:endParaRPr>
          </a:p>
          <a:p>
            <a:pPr>
              <a:lnSpc>
                <a:spcPct val="115000"/>
              </a:lnSpc>
              <a:spcAft>
                <a:spcPts val="1000"/>
              </a:spcAft>
            </a:pPr>
            <a:r>
              <a:rPr lang="en-GB" altLang="en-US" sz="1600" b="1">
                <a:latin typeface="Arial" panose="020B0604020202020204" pitchFamily="34" charset="0"/>
                <a:ea typeface="Calibri" panose="020F0502020204030204" pitchFamily="34" charset="0"/>
                <a:cs typeface="Times New Roman" panose="02020603050405020304" pitchFamily="18" charset="0"/>
              </a:rPr>
              <a:t>Consider the positive and challenging impacts of either tourism, sustainability, or community impacts and discuss redevelopment strategies for the future</a:t>
            </a:r>
            <a:r>
              <a:rPr lang="en-GB" altLang="en-US" sz="1600">
                <a:latin typeface="Arial" panose="020B0604020202020204" pitchFamily="34" charset="0"/>
                <a:ea typeface="Calibri" panose="020F0502020204030204" pitchFamily="34" charset="0"/>
                <a:cs typeface="Times New Roman" panose="02020603050405020304" pitchFamily="18" charset="0"/>
              </a:rPr>
              <a:t>,  highlighting event tourism trends and demands . </a:t>
            </a:r>
          </a:p>
          <a:p>
            <a:pPr>
              <a:lnSpc>
                <a:spcPct val="115000"/>
              </a:lnSpc>
              <a:spcAft>
                <a:spcPts val="1000"/>
              </a:spcAft>
            </a:pPr>
            <a:r>
              <a:rPr lang="en-US" altLang="en-US" sz="1600" b="1">
                <a:latin typeface="Arial" panose="020B0604020202020204" pitchFamily="34" charset="0"/>
                <a:ea typeface="Calibri" panose="020F0502020204030204" pitchFamily="34" charset="0"/>
                <a:cs typeface="Times New Roman" panose="02020603050405020304" pitchFamily="18" charset="0"/>
              </a:rPr>
              <a:t>Utilise the theories and principles of management and marketing in order to systematically evaluate the feasibility, performance and impacts </a:t>
            </a:r>
            <a:r>
              <a:rPr lang="en-US" altLang="en-US" sz="1600">
                <a:latin typeface="Arial" panose="020B0604020202020204" pitchFamily="34" charset="0"/>
                <a:ea typeface="Calibri" panose="020F0502020204030204" pitchFamily="34" charset="0"/>
                <a:cs typeface="Times New Roman" panose="02020603050405020304" pitchFamily="18" charset="0"/>
              </a:rPr>
              <a:t>of events and events venues to consider </a:t>
            </a:r>
            <a:r>
              <a:rPr lang="en-US" altLang="en-US" sz="1800">
                <a:latin typeface="Arial" panose="020B0604020202020204" pitchFamily="34" charset="0"/>
                <a:ea typeface="Calibri" panose="020F0502020204030204" pitchFamily="34" charset="0"/>
                <a:cs typeface="Times New Roman" panose="02020603050405020304" pitchFamily="18" charset="0"/>
              </a:rPr>
              <a:t>the </a:t>
            </a:r>
            <a:r>
              <a:rPr lang="en-US" altLang="en-US" sz="1800" b="1">
                <a:latin typeface="Arial" panose="020B0604020202020204" pitchFamily="34" charset="0"/>
                <a:ea typeface="Calibri" panose="020F0502020204030204" pitchFamily="34" charset="0"/>
                <a:cs typeface="Times New Roman" panose="02020603050405020304" pitchFamily="18" charset="0"/>
              </a:rPr>
              <a:t>current challenges </a:t>
            </a:r>
            <a:r>
              <a:rPr lang="en-US" altLang="en-US" sz="1800">
                <a:latin typeface="Arial" panose="020B0604020202020204" pitchFamily="34" charset="0"/>
                <a:ea typeface="Calibri" panose="020F0502020204030204" pitchFamily="34" charset="0"/>
                <a:cs typeface="Times New Roman" panose="02020603050405020304" pitchFamily="18" charset="0"/>
              </a:rPr>
              <a:t>facing the events .</a:t>
            </a:r>
            <a:endParaRPr lang="en-GB" altLang="en-US" sz="1800">
              <a:ea typeface="Calibri" panose="020F0502020204030204" pitchFamily="34"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FF01D19-6578-C3B9-9BE4-E31361CEEA7B}"/>
              </a:ext>
            </a:extLst>
          </p:cNvPr>
          <p:cNvSpPr>
            <a:spLocks noGrp="1" noChangeArrowheads="1"/>
          </p:cNvSpPr>
          <p:nvPr>
            <p:ph type="title"/>
          </p:nvPr>
        </p:nvSpPr>
        <p:spPr>
          <a:xfrm>
            <a:off x="107950" y="131763"/>
            <a:ext cx="7886700" cy="1325562"/>
          </a:xfrm>
        </p:spPr>
        <p:txBody>
          <a:bodyPr/>
          <a:lstStyle/>
          <a:p>
            <a:r>
              <a:rPr lang="en-GB" altLang="en-US">
                <a:latin typeface="Calibri" panose="020F0502020204030204" pitchFamily="34" charset="0"/>
                <a:cs typeface="Calibri" panose="020F0502020204030204" pitchFamily="34" charset="0"/>
              </a:rPr>
              <a:t>Festivals, Conventions, events </a:t>
            </a:r>
          </a:p>
        </p:txBody>
      </p:sp>
      <p:sp>
        <p:nvSpPr>
          <p:cNvPr id="20483" name="Content Placeholder 2">
            <a:extLst>
              <a:ext uri="{FF2B5EF4-FFF2-40B4-BE49-F238E27FC236}">
                <a16:creationId xmlns:a16="http://schemas.microsoft.com/office/drawing/2014/main" id="{37C8E119-3493-9C6A-4364-0385A9A62675}"/>
              </a:ext>
            </a:extLst>
          </p:cNvPr>
          <p:cNvSpPr>
            <a:spLocks noGrp="1" noChangeArrowheads="1"/>
          </p:cNvSpPr>
          <p:nvPr>
            <p:ph idx="1"/>
          </p:nvPr>
        </p:nvSpPr>
        <p:spPr bwMode="auto">
          <a:xfrm>
            <a:off x="93663" y="1144588"/>
            <a:ext cx="7886700" cy="4351337"/>
          </a:xfrm>
        </p:spPr>
        <p:txBody>
          <a:bodyPr wrap="square" numCol="1" anchor="t" anchorCtr="0" compatLnSpc="1">
            <a:prstTxWarp prst="textNoShape">
              <a:avLst/>
            </a:prstTxWarp>
          </a:bodyPr>
          <a:lstStyle/>
          <a:p>
            <a:r>
              <a:rPr lang="en-GB" altLang="en-US">
                <a:cs typeface="Calibri" panose="020F0502020204030204" pitchFamily="34" charset="0"/>
              </a:rPr>
              <a:t>Write down as many as you have attended or been part of ?</a:t>
            </a:r>
          </a:p>
          <a:p>
            <a:r>
              <a:rPr lang="en-GB" altLang="en-US">
                <a:cs typeface="Calibri" panose="020F0502020204030204" pitchFamily="34" charset="0"/>
              </a:rPr>
              <a:t>What is coming up this year 2024 ???</a:t>
            </a:r>
          </a:p>
          <a:p>
            <a:endParaRPr lang="en-GB" altLang="en-US"/>
          </a:p>
        </p:txBody>
      </p:sp>
      <p:pic>
        <p:nvPicPr>
          <p:cNvPr id="20484" name="Picture 2">
            <a:extLst>
              <a:ext uri="{FF2B5EF4-FFF2-40B4-BE49-F238E27FC236}">
                <a16:creationId xmlns:a16="http://schemas.microsoft.com/office/drawing/2014/main" id="{EDF9433C-F753-8341-2521-FAFBE4B58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263" y="1600200"/>
            <a:ext cx="3708400" cy="208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9">
            <a:extLst>
              <a:ext uri="{FF2B5EF4-FFF2-40B4-BE49-F238E27FC236}">
                <a16:creationId xmlns:a16="http://schemas.microsoft.com/office/drawing/2014/main" id="{F6540C45-7EE4-73B7-E880-47010EA5A3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2643188"/>
            <a:ext cx="4283075" cy="272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3">
            <a:extLst>
              <a:ext uri="{FF2B5EF4-FFF2-40B4-BE49-F238E27FC236}">
                <a16:creationId xmlns:a16="http://schemas.microsoft.com/office/drawing/2014/main" id="{3E5A2445-4B3E-ABD1-0261-9C8874FC32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08625" y="3808413"/>
            <a:ext cx="3124200" cy="208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F3C72AFC-D037-38B4-9451-986FEB426D91}"/>
              </a:ext>
            </a:extLst>
          </p:cNvPr>
          <p:cNvSpPr txBox="1"/>
          <p:nvPr/>
        </p:nvSpPr>
        <p:spPr>
          <a:xfrm>
            <a:off x="93663" y="1996856"/>
            <a:ext cx="4607168" cy="646331"/>
          </a:xfrm>
          <a:prstGeom prst="rect">
            <a:avLst/>
          </a:prstGeom>
          <a:noFill/>
        </p:spPr>
        <p:txBody>
          <a:bodyPr wrap="square">
            <a:spAutoFit/>
          </a:bodyPr>
          <a:lstStyle/>
          <a:p>
            <a:r>
              <a:rPr lang="en-GB" dirty="0"/>
              <a:t>https://www.vision2025.org.uk/green-events-code/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3431D07-5DC7-BED9-0EEE-2EE963533A09}"/>
              </a:ext>
            </a:extLst>
          </p:cNvPr>
          <p:cNvSpPr>
            <a:spLocks noGrp="1" noChangeArrowheads="1"/>
          </p:cNvSpPr>
          <p:nvPr>
            <p:ph type="title"/>
          </p:nvPr>
        </p:nvSpPr>
        <p:spPr/>
        <p:txBody>
          <a:bodyPr/>
          <a:lstStyle/>
          <a:p>
            <a:r>
              <a:rPr lang="en-GB" altLang="en-US" sz="3600">
                <a:latin typeface="Calibri" panose="020F0502020204030204" pitchFamily="34" charset="0"/>
                <a:cs typeface="Calibri" panose="020F0502020204030204" pitchFamily="34" charset="0"/>
              </a:rPr>
              <a:t>What is the historical background of festival?</a:t>
            </a:r>
          </a:p>
        </p:txBody>
      </p:sp>
      <p:sp>
        <p:nvSpPr>
          <p:cNvPr id="22531" name="Content Placeholder 2">
            <a:extLst>
              <a:ext uri="{FF2B5EF4-FFF2-40B4-BE49-F238E27FC236}">
                <a16:creationId xmlns:a16="http://schemas.microsoft.com/office/drawing/2014/main" id="{1C83A55C-76DE-734C-FC6B-6735193E4C8A}"/>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a:cs typeface="Calibri" panose="020F0502020204030204" pitchFamily="34" charset="0"/>
              </a:rPr>
              <a:t>The word "festival" was originally used as an adjective from the late fourteenth century, deriving from Latin via Old French. In Middle English, a "festival dai" was a religious holiday. Its first recorded used as a noun was in 1589 (as "Festifall").</a:t>
            </a:r>
          </a:p>
        </p:txBody>
      </p:sp>
      <p:pic>
        <p:nvPicPr>
          <p:cNvPr id="22532" name="Picture 3">
            <a:extLst>
              <a:ext uri="{FF2B5EF4-FFF2-40B4-BE49-F238E27FC236}">
                <a16:creationId xmlns:a16="http://schemas.microsoft.com/office/drawing/2014/main" id="{585D23D3-547A-005E-AF7F-A6869ED183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3208338"/>
            <a:ext cx="2627313" cy="328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3067BF4-CCEE-41AD-94F1-9F47DE534C69}"/>
              </a:ext>
            </a:extLst>
          </p:cNvPr>
          <p:cNvSpPr>
            <a:spLocks noGrp="1" noChangeArrowheads="1"/>
          </p:cNvSpPr>
          <p:nvPr>
            <p:ph type="title"/>
          </p:nvPr>
        </p:nvSpPr>
        <p:spPr>
          <a:xfrm>
            <a:off x="685800" y="484188"/>
            <a:ext cx="7772400" cy="641350"/>
          </a:xfrm>
        </p:spPr>
        <p:txBody>
          <a:bodyPr/>
          <a:lstStyle/>
          <a:p>
            <a:r>
              <a:rPr lang="en-GB" altLang="en-US">
                <a:latin typeface="Calibri" panose="020F0502020204030204" pitchFamily="34" charset="0"/>
                <a:cs typeface="Calibri" panose="020F0502020204030204" pitchFamily="34" charset="0"/>
              </a:rPr>
              <a:t>History of Conferences</a:t>
            </a:r>
          </a:p>
        </p:txBody>
      </p:sp>
      <p:sp>
        <p:nvSpPr>
          <p:cNvPr id="3" name="Content Placeholder 2">
            <a:extLst>
              <a:ext uri="{FF2B5EF4-FFF2-40B4-BE49-F238E27FC236}">
                <a16:creationId xmlns:a16="http://schemas.microsoft.com/office/drawing/2014/main" id="{4F6DD125-AA74-A9F5-572D-67F9AC926B99}"/>
              </a:ext>
            </a:extLst>
          </p:cNvPr>
          <p:cNvSpPr>
            <a:spLocks noGrp="1" noChangeArrowheads="1"/>
          </p:cNvSpPr>
          <p:nvPr>
            <p:ph idx="1"/>
          </p:nvPr>
        </p:nvSpPr>
        <p:spPr bwMode="auto">
          <a:xfrm>
            <a:off x="685800" y="1412875"/>
            <a:ext cx="7772400" cy="4759325"/>
          </a:xfrm>
        </p:spPr>
        <p:txBody>
          <a:bodyPr wrap="square" numCol="1" anchor="t" anchorCtr="0" compatLnSpc="1">
            <a:prstTxWarp prst="textNoShape">
              <a:avLst/>
            </a:prstTxWarp>
          </a:bodyPr>
          <a:lstStyle/>
          <a:p>
            <a:pPr>
              <a:lnSpc>
                <a:spcPct val="100000"/>
              </a:lnSpc>
            </a:pPr>
            <a:r>
              <a:rPr lang="en-GB" altLang="en-US">
                <a:cs typeface="Calibri" panose="020F0502020204030204" pitchFamily="34" charset="0"/>
              </a:rPr>
              <a:t>The first known use of "conference" appears in 1527, meaning "a meeting of two or more persons for discussing matters of common concern". It came from the word "confer", which means "to compare views or take counsel".</a:t>
            </a:r>
          </a:p>
          <a:p>
            <a:pPr>
              <a:lnSpc>
                <a:spcPct val="100000"/>
              </a:lnSpc>
            </a:pPr>
            <a:r>
              <a:rPr lang="en-GB" altLang="en-US" b="1">
                <a:cs typeface="Calibri" panose="020F0502020204030204" pitchFamily="34" charset="0"/>
              </a:rPr>
              <a:t>What is the purpose of conference?</a:t>
            </a:r>
          </a:p>
          <a:p>
            <a:pPr>
              <a:lnSpc>
                <a:spcPct val="100000"/>
              </a:lnSpc>
            </a:pPr>
            <a:r>
              <a:rPr lang="en-GB" altLang="en-US">
                <a:cs typeface="Calibri" panose="020F0502020204030204" pitchFamily="34" charset="0"/>
              </a:rPr>
              <a:t>Conferences are used to bring together people with common interests and discuss issues and ideas relating to a specific topic. Conferences can be held on almost any topic, come in many sizes, and can be run by any number of organizations.</a:t>
            </a:r>
          </a:p>
          <a:p>
            <a:pPr>
              <a:lnSpc>
                <a:spcPct val="100000"/>
              </a:lnSpc>
            </a:pPr>
            <a:r>
              <a:rPr lang="en-GB" altLang="en-US">
                <a:cs typeface="Calibri" panose="020F0502020204030204" pitchFamily="34" charset="0"/>
              </a:rPr>
              <a:t>Many types: conventions, product launces, press conferences, seminars, workshops, board meetings, trade shows/ exhibitions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D4D19-2A96-9120-FFF2-0E62BACB8BC1}"/>
              </a:ext>
            </a:extLst>
          </p:cNvPr>
          <p:cNvSpPr>
            <a:spLocks noGrp="1"/>
          </p:cNvSpPr>
          <p:nvPr>
            <p:ph type="title"/>
          </p:nvPr>
        </p:nvSpPr>
        <p:spPr>
          <a:xfrm>
            <a:off x="539750" y="-1588"/>
            <a:ext cx="8424863" cy="928688"/>
          </a:xfrm>
        </p:spPr>
        <p:txBody>
          <a:bodyPr rtlCol="0">
            <a:normAutofit fontScale="90000"/>
          </a:bodyPr>
          <a:lstStyle/>
          <a:p>
            <a:pPr fontAlgn="auto">
              <a:spcAft>
                <a:spcPts val="0"/>
              </a:spcAft>
              <a:defRPr/>
            </a:pPr>
            <a:br>
              <a:rPr lang="en-GB" sz="4000" dirty="0"/>
            </a:br>
            <a:r>
              <a:rPr lang="en-GB" sz="4000" dirty="0">
                <a:latin typeface="Calibri" panose="020F0502020204030204" pitchFamily="34" charset="0"/>
                <a:cs typeface="Calibri" panose="020F0502020204030204" pitchFamily="34" charset="0"/>
              </a:rPr>
              <a:t>The Evolution of Event Management</a:t>
            </a:r>
            <a:br>
              <a:rPr lang="en-GB" dirty="0"/>
            </a:br>
            <a:endParaRPr lang="en-GB" dirty="0"/>
          </a:p>
        </p:txBody>
      </p:sp>
      <p:sp>
        <p:nvSpPr>
          <p:cNvPr id="3" name="Content Placeholder 2">
            <a:extLst>
              <a:ext uri="{FF2B5EF4-FFF2-40B4-BE49-F238E27FC236}">
                <a16:creationId xmlns:a16="http://schemas.microsoft.com/office/drawing/2014/main" id="{8FE89D8F-1CF1-FD8E-807C-F6F60572E734}"/>
              </a:ext>
            </a:extLst>
          </p:cNvPr>
          <p:cNvSpPr>
            <a:spLocks noGrp="1" noChangeArrowheads="1"/>
          </p:cNvSpPr>
          <p:nvPr>
            <p:ph idx="1"/>
          </p:nvPr>
        </p:nvSpPr>
        <p:spPr bwMode="auto">
          <a:xfrm>
            <a:off x="107950" y="927100"/>
            <a:ext cx="8567738" cy="5886450"/>
          </a:xfrm>
        </p:spPr>
        <p:txBody>
          <a:bodyPr wrap="square" numCol="1" anchor="t" anchorCtr="0" compatLnSpc="1">
            <a:prstTxWarp prst="textNoShape">
              <a:avLst/>
            </a:prstTxWarp>
          </a:bodyPr>
          <a:lstStyle/>
          <a:p>
            <a:pPr>
              <a:lnSpc>
                <a:spcPct val="100000"/>
              </a:lnSpc>
            </a:pPr>
            <a:r>
              <a:rPr lang="en-GB" altLang="en-US" sz="1800" b="1">
                <a:cs typeface="Calibri" panose="020F0502020204030204" pitchFamily="34" charset="0"/>
              </a:rPr>
              <a:t>The earliest recorded events </a:t>
            </a:r>
            <a:r>
              <a:rPr lang="en-GB" altLang="en-US" sz="1800">
                <a:cs typeface="Calibri" panose="020F0502020204030204" pitchFamily="34" charset="0"/>
              </a:rPr>
              <a:t>and gatherings promoted peace and friendship between tribes and clans, and the first known event planner was </a:t>
            </a:r>
            <a:r>
              <a:rPr lang="en-GB" altLang="en-US" sz="1800" b="1">
                <a:cs typeface="Calibri" panose="020F0502020204030204" pitchFamily="34" charset="0"/>
              </a:rPr>
              <a:t>Cleopatra.</a:t>
            </a:r>
            <a:r>
              <a:rPr lang="en-GB" altLang="en-US" sz="1800">
                <a:cs typeface="Calibri" panose="020F0502020204030204" pitchFamily="34" charset="0"/>
              </a:rPr>
              <a:t> She hosted elaborate, lavish, sumptuous meetings in pursuit of potential lovers. Cleopatra even went as far as entering one meeting by drifting down the Nile River on a boat filled with candles and perfume in order to impress Mark Anthony. </a:t>
            </a:r>
          </a:p>
          <a:p>
            <a:pPr>
              <a:lnSpc>
                <a:spcPct val="100000"/>
              </a:lnSpc>
            </a:pPr>
            <a:r>
              <a:rPr lang="en-GB" altLang="en-US" sz="1800">
                <a:cs typeface="Calibri" panose="020F0502020204030204" pitchFamily="34" charset="0"/>
              </a:rPr>
              <a:t>Cleopatra’s events would not have been possible without her servants and free labour. Communication was very limited, and messages were often hand delivered took weeks, or months, to be delivered.</a:t>
            </a:r>
          </a:p>
        </p:txBody>
      </p:sp>
      <p:pic>
        <p:nvPicPr>
          <p:cNvPr id="24580" name="Picture 3">
            <a:extLst>
              <a:ext uri="{FF2B5EF4-FFF2-40B4-BE49-F238E27FC236}">
                <a16:creationId xmlns:a16="http://schemas.microsoft.com/office/drawing/2014/main" id="{9CCF3034-6142-4113-BB97-7394D80849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3429000"/>
            <a:ext cx="367347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331C1A-ADC2-DFB8-B8FE-26DE2E0EEC44}"/>
              </a:ext>
            </a:extLst>
          </p:cNvPr>
          <p:cNvSpPr>
            <a:spLocks noGrp="1"/>
          </p:cNvSpPr>
          <p:nvPr>
            <p:ph idx="1"/>
          </p:nvPr>
        </p:nvSpPr>
        <p:spPr>
          <a:xfrm>
            <a:off x="107950" y="188913"/>
            <a:ext cx="7886700" cy="5688012"/>
          </a:xfrm>
        </p:spPr>
        <p:txBody>
          <a:bodyPr>
            <a:normAutofit fontScale="77500" lnSpcReduction="20000"/>
          </a:bodyPr>
          <a:lstStyle/>
          <a:p>
            <a:pPr fontAlgn="auto">
              <a:lnSpc>
                <a:spcPct val="120000"/>
              </a:lnSpc>
              <a:spcAft>
                <a:spcPts val="0"/>
              </a:spcAft>
              <a:defRPr/>
            </a:pPr>
            <a:r>
              <a:rPr lang="en-GB" altLang="en-US" sz="2400" b="1" dirty="0">
                <a:cs typeface="Calibri" panose="020F0502020204030204" pitchFamily="34" charset="0"/>
              </a:rPr>
              <a:t>Luxurious events and parties</a:t>
            </a:r>
            <a:r>
              <a:rPr lang="en-GB" altLang="en-US" sz="2400" dirty="0">
                <a:cs typeface="Calibri" panose="020F0502020204030204" pitchFamily="34" charset="0"/>
              </a:rPr>
              <a:t> continued with </a:t>
            </a:r>
            <a:r>
              <a:rPr lang="en-GB" altLang="en-US" sz="2400" b="1" dirty="0">
                <a:cs typeface="Calibri" panose="020F0502020204030204" pitchFamily="34" charset="0"/>
              </a:rPr>
              <a:t>medieval French Royalty</a:t>
            </a:r>
            <a:r>
              <a:rPr lang="en-GB" altLang="en-US" sz="2400" dirty="0">
                <a:cs typeface="Calibri" panose="020F0502020204030204" pitchFamily="34" charset="0"/>
              </a:rPr>
              <a:t>. Wealthy aristocratic women were in charge of event management, the most notable being Madame Pompadour, the mistress to King Louis XV of France and Marie Antoine. Parties were </a:t>
            </a:r>
            <a:r>
              <a:rPr lang="en-GB" altLang="en-US" sz="2400" b="1" dirty="0">
                <a:cs typeface="Calibri" panose="020F0502020204030204" pitchFamily="34" charset="0"/>
              </a:rPr>
              <a:t>themed with costumes and popular musicians </a:t>
            </a:r>
            <a:r>
              <a:rPr lang="en-GB" altLang="en-US" sz="2400" dirty="0">
                <a:cs typeface="Calibri" panose="020F0502020204030204" pitchFamily="34" charset="0"/>
              </a:rPr>
              <a:t>of the time.</a:t>
            </a:r>
          </a:p>
          <a:p>
            <a:pPr fontAlgn="auto">
              <a:lnSpc>
                <a:spcPct val="120000"/>
              </a:lnSpc>
              <a:spcAft>
                <a:spcPts val="0"/>
              </a:spcAft>
              <a:defRPr/>
            </a:pPr>
            <a:r>
              <a:rPr lang="en-GB" altLang="en-US" sz="2400" b="1" dirty="0">
                <a:cs typeface="Calibri" panose="020F0502020204030204" pitchFamily="34" charset="0"/>
              </a:rPr>
              <a:t>The Industrial Revolution</a:t>
            </a:r>
            <a:r>
              <a:rPr lang="en-GB" altLang="en-US" sz="2400" dirty="0">
                <a:cs typeface="Calibri" panose="020F0502020204030204" pitchFamily="34" charset="0"/>
              </a:rPr>
              <a:t> created the need for events to expand beyond parties for the elite and royal families. a stronger economy manufacturing and generating business growth, became necessary for people to set up meetings and events in </a:t>
            </a:r>
            <a:r>
              <a:rPr lang="en-GB" altLang="en-US" sz="2400" b="1" dirty="0">
                <a:cs typeface="Calibri" panose="020F0502020204030204" pitchFamily="34" charset="0"/>
              </a:rPr>
              <a:t>order to collaborate and grow businesses</a:t>
            </a:r>
            <a:r>
              <a:rPr lang="en-GB" altLang="en-US" sz="2400" dirty="0">
                <a:cs typeface="Calibri" panose="020F0502020204030204" pitchFamily="34" charset="0"/>
              </a:rPr>
              <a:t>. People were making more money, which meant that they could </a:t>
            </a:r>
            <a:r>
              <a:rPr lang="en-GB" altLang="en-US" sz="2400" b="1" dirty="0">
                <a:cs typeface="Calibri" panose="020F0502020204030204" pitchFamily="34" charset="0"/>
              </a:rPr>
              <a:t>spend more on hosting events</a:t>
            </a:r>
            <a:r>
              <a:rPr lang="en-GB" altLang="en-US" sz="2400" dirty="0">
                <a:cs typeface="Calibri" panose="020F0502020204030204" pitchFamily="34" charset="0"/>
              </a:rPr>
              <a:t>. The expansion of </a:t>
            </a:r>
            <a:r>
              <a:rPr lang="en-GB" altLang="en-US" sz="2400" b="1" dirty="0">
                <a:cs typeface="Calibri" panose="020F0502020204030204" pitchFamily="34" charset="0"/>
              </a:rPr>
              <a:t>transportation provided options </a:t>
            </a:r>
            <a:r>
              <a:rPr lang="en-GB" altLang="en-US" sz="2400" dirty="0">
                <a:cs typeface="Calibri" panose="020F0502020204030204" pitchFamily="34" charset="0"/>
              </a:rPr>
              <a:t>to move people and increase the number of events and meetings, as well as location options. </a:t>
            </a:r>
          </a:p>
          <a:p>
            <a:pPr fontAlgn="auto">
              <a:lnSpc>
                <a:spcPct val="120000"/>
              </a:lnSpc>
              <a:spcAft>
                <a:spcPts val="0"/>
              </a:spcAft>
              <a:defRPr/>
            </a:pPr>
            <a:r>
              <a:rPr lang="en-GB" altLang="en-US" sz="2400" b="1" dirty="0">
                <a:cs typeface="Calibri" panose="020F0502020204030204" pitchFamily="34" charset="0"/>
              </a:rPr>
              <a:t>The introduction of digital era </a:t>
            </a:r>
            <a:r>
              <a:rPr lang="en-GB" altLang="en-US" sz="2400" dirty="0">
                <a:cs typeface="Calibri" panose="020F0502020204030204" pitchFamily="34" charset="0"/>
              </a:rPr>
              <a:t>had an enormous impact on event planning. With the use of electronics, communication happen at any time during the day, from anywhere in the world. Individuals can create, locate, register, and document an event by using one small portable device.</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C7E54EA-69A9-708C-FBDD-983FE13A5F52}"/>
              </a:ext>
            </a:extLst>
          </p:cNvPr>
          <p:cNvSpPr>
            <a:spLocks noGrp="1" noChangeArrowheads="1"/>
          </p:cNvSpPr>
          <p:nvPr>
            <p:ph type="title"/>
          </p:nvPr>
        </p:nvSpPr>
        <p:spPr>
          <a:xfrm>
            <a:off x="150813" y="115888"/>
            <a:ext cx="7772400" cy="504825"/>
          </a:xfrm>
        </p:spPr>
        <p:txBody>
          <a:bodyPr rtlCol="0">
            <a:normAutofit fontScale="90000"/>
          </a:bodyPr>
          <a:lstStyle/>
          <a:p>
            <a:pPr fontAlgn="auto">
              <a:spcAft>
                <a:spcPts val="0"/>
              </a:spcAft>
              <a:defRPr/>
            </a:pPr>
            <a:r>
              <a:rPr lang="en-AU" altLang="en-US" sz="3600" b="1" dirty="0">
                <a:latin typeface="Calibri" panose="020F0502020204030204" pitchFamily="34" charset="0"/>
                <a:cs typeface="Calibri" panose="020F0502020204030204" pitchFamily="34" charset="0"/>
              </a:rPr>
              <a:t>What are events?</a:t>
            </a:r>
          </a:p>
        </p:txBody>
      </p:sp>
      <p:sp>
        <p:nvSpPr>
          <p:cNvPr id="28675" name="Rectangle 3">
            <a:extLst>
              <a:ext uri="{FF2B5EF4-FFF2-40B4-BE49-F238E27FC236}">
                <a16:creationId xmlns:a16="http://schemas.microsoft.com/office/drawing/2014/main" id="{C4CE2C3C-528A-964B-2007-A63789DC7A32}"/>
              </a:ext>
            </a:extLst>
          </p:cNvPr>
          <p:cNvSpPr>
            <a:spLocks noGrp="1" noChangeArrowheads="1"/>
          </p:cNvSpPr>
          <p:nvPr>
            <p:ph idx="1"/>
          </p:nvPr>
        </p:nvSpPr>
        <p:spPr bwMode="auto">
          <a:xfrm>
            <a:off x="150813" y="981075"/>
            <a:ext cx="8597900" cy="6264275"/>
          </a:xfrm>
        </p:spPr>
        <p:txBody>
          <a:bodyPr wrap="square" numCol="1" anchor="t" anchorCtr="0" compatLnSpc="1">
            <a:prstTxWarp prst="textNoShape">
              <a:avLst/>
            </a:prstTxWarp>
          </a:bodyPr>
          <a:lstStyle/>
          <a:p>
            <a:pPr>
              <a:lnSpc>
                <a:spcPct val="100000"/>
              </a:lnSpc>
            </a:pPr>
            <a:r>
              <a:rPr lang="en-US" altLang="en-US" sz="2200">
                <a:cs typeface="Calibri" panose="020F0502020204030204" pitchFamily="34" charset="0"/>
              </a:rPr>
              <a:t>Organised occasions / social gatherings </a:t>
            </a:r>
          </a:p>
          <a:p>
            <a:pPr>
              <a:lnSpc>
                <a:spcPct val="100000"/>
              </a:lnSpc>
            </a:pPr>
            <a:r>
              <a:rPr lang="en-US" altLang="en-US" sz="2200">
                <a:cs typeface="Calibri" panose="020F0502020204030204" pitchFamily="34" charset="0"/>
              </a:rPr>
              <a:t>‘Special events’ describe specific rituals, presentations, performances or celebrations that are consciously planned and created to mark special occasions and/or to achieve particular social, cultural or corporate goals and objectives  </a:t>
            </a:r>
          </a:p>
          <a:p>
            <a:pPr>
              <a:lnSpc>
                <a:spcPct val="100000"/>
              </a:lnSpc>
            </a:pPr>
            <a:r>
              <a:rPr lang="en-US" altLang="en-US" sz="2200" b="1" u="sng">
                <a:cs typeface="Calibri" panose="020F0502020204030204" pitchFamily="34" charset="0"/>
              </a:rPr>
              <a:t>Trends 2023:</a:t>
            </a:r>
          </a:p>
          <a:p>
            <a:pPr>
              <a:lnSpc>
                <a:spcPct val="100000"/>
              </a:lnSpc>
            </a:pPr>
            <a:r>
              <a:rPr lang="en-GB" altLang="en-US"/>
              <a:t>Globally, 61% of Gen Y and 63% of Gen Z say they’ll be at more events in 2023, compared with 52% of Gen X.</a:t>
            </a:r>
          </a:p>
          <a:p>
            <a:pPr>
              <a:lnSpc>
                <a:spcPct val="100000"/>
              </a:lnSpc>
            </a:pPr>
            <a:r>
              <a:rPr lang="en-GB" altLang="en-US" b="1"/>
              <a:t>Live music motivates attendees</a:t>
            </a:r>
            <a:br>
              <a:rPr lang="en-GB" altLang="en-US" sz="2400"/>
            </a:br>
            <a:r>
              <a:rPr lang="en-GB" altLang="en-US"/>
              <a:t>Music fans willing to pay more – 47% in the UK and 40% in Ireland – whether for a performer they feel passionate about or because they’re willing to pay for great experiences, no matter the performer.</a:t>
            </a:r>
            <a:endParaRPr lang="en-US" altLang="en-US" sz="2200">
              <a:cs typeface="Calibri" panose="020F0502020204030204" pitchFamily="34" charset="0"/>
            </a:endParaRPr>
          </a:p>
        </p:txBody>
      </p:sp>
      <p:sp>
        <p:nvSpPr>
          <p:cNvPr id="27652" name="TextBox 2">
            <a:extLst>
              <a:ext uri="{FF2B5EF4-FFF2-40B4-BE49-F238E27FC236}">
                <a16:creationId xmlns:a16="http://schemas.microsoft.com/office/drawing/2014/main" id="{8D0A75C7-C302-7ACB-EC73-94FCD1F76E0D}"/>
              </a:ext>
            </a:extLst>
          </p:cNvPr>
          <p:cNvSpPr txBox="1">
            <a:spLocks noChangeArrowheads="1"/>
          </p:cNvSpPr>
          <p:nvPr/>
        </p:nvSpPr>
        <p:spPr bwMode="auto">
          <a:xfrm>
            <a:off x="1671638" y="5373688"/>
            <a:ext cx="70961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t>https://www.eventbrite.co.uk/blog/asset/event-trends-report-2023/</a:t>
            </a:r>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D7297-7F3B-5E78-13A1-94992782DE96}"/>
              </a:ext>
            </a:extLst>
          </p:cNvPr>
          <p:cNvSpPr>
            <a:spLocks noGrp="1"/>
          </p:cNvSpPr>
          <p:nvPr>
            <p:ph type="title"/>
          </p:nvPr>
        </p:nvSpPr>
        <p:spPr>
          <a:xfrm>
            <a:off x="628650" y="365125"/>
            <a:ext cx="7886700" cy="400050"/>
          </a:xfrm>
        </p:spPr>
        <p:txBody>
          <a:bodyPr rtlCol="0">
            <a:normAutofit fontScale="90000"/>
          </a:bodyPr>
          <a:lstStyle/>
          <a:p>
            <a:pPr fontAlgn="auto">
              <a:spcAft>
                <a:spcPts val="0"/>
              </a:spcAft>
              <a:defRPr/>
            </a:pPr>
            <a:r>
              <a:rPr lang="en-GB" dirty="0"/>
              <a:t>Trends in 2023 </a:t>
            </a:r>
          </a:p>
        </p:txBody>
      </p:sp>
      <p:sp>
        <p:nvSpPr>
          <p:cNvPr id="3" name="Content Placeholder 2">
            <a:extLst>
              <a:ext uri="{FF2B5EF4-FFF2-40B4-BE49-F238E27FC236}">
                <a16:creationId xmlns:a16="http://schemas.microsoft.com/office/drawing/2014/main" id="{F6E6784B-1931-3ECB-21AD-17A260974ACA}"/>
              </a:ext>
            </a:extLst>
          </p:cNvPr>
          <p:cNvSpPr>
            <a:spLocks noGrp="1"/>
          </p:cNvSpPr>
          <p:nvPr>
            <p:ph idx="1"/>
          </p:nvPr>
        </p:nvSpPr>
        <p:spPr>
          <a:xfrm>
            <a:off x="628650" y="981075"/>
            <a:ext cx="7886700" cy="5195888"/>
          </a:xfrm>
        </p:spPr>
        <p:txBody>
          <a:bodyPr>
            <a:normAutofit lnSpcReduction="10000"/>
          </a:bodyPr>
          <a:lstStyle/>
          <a:p>
            <a:pPr fontAlgn="auto">
              <a:spcAft>
                <a:spcPts val="0"/>
              </a:spcAft>
              <a:defRPr/>
            </a:pPr>
            <a:r>
              <a:rPr lang="en-GB" b="1" dirty="0">
                <a:solidFill>
                  <a:srgbClr val="324B8C"/>
                </a:solidFill>
                <a:latin typeface="Neue Plak Text Semi"/>
              </a:rPr>
              <a:t>Events trigger positive emotions</a:t>
            </a:r>
            <a:endParaRPr lang="en-GB" dirty="0">
              <a:solidFill>
                <a:srgbClr val="1E0A3C"/>
              </a:solidFill>
              <a:latin typeface="Neue Plak Text Semi"/>
            </a:endParaRPr>
          </a:p>
          <a:p>
            <a:pPr fontAlgn="auto">
              <a:spcAft>
                <a:spcPts val="0"/>
              </a:spcAft>
              <a:defRPr/>
            </a:pPr>
            <a:r>
              <a:rPr lang="en-GB" dirty="0">
                <a:solidFill>
                  <a:srgbClr val="4B4D63"/>
                </a:solidFill>
                <a:latin typeface="Neue Plak Text"/>
              </a:rPr>
              <a:t>Event creators are not just entertaining, educating and fundraising –the architects of happiness and are responsible for generating positive emotions. </a:t>
            </a:r>
          </a:p>
          <a:p>
            <a:pPr fontAlgn="auto">
              <a:spcAft>
                <a:spcPts val="0"/>
              </a:spcAft>
              <a:defRPr/>
            </a:pPr>
            <a:r>
              <a:rPr lang="en-GB" dirty="0">
                <a:solidFill>
                  <a:srgbClr val="4B4D63"/>
                </a:solidFill>
                <a:latin typeface="Neue Plak Text"/>
              </a:rPr>
              <a:t>Events are places where people feel ‘happy’ and ‘energised’, all about connection. As a result, event creators would be wise to double down on  </a:t>
            </a:r>
            <a:r>
              <a:rPr lang="en-GB" b="1" dirty="0">
                <a:solidFill>
                  <a:srgbClr val="4B4D63"/>
                </a:solidFill>
                <a:latin typeface="Neue Plak Text"/>
              </a:rPr>
              <a:t>experiences promoting togetherness and fostering community.</a:t>
            </a:r>
            <a:endParaRPr lang="en-GB" b="1" dirty="0"/>
          </a:p>
          <a:p>
            <a:pPr fontAlgn="auto">
              <a:spcAft>
                <a:spcPts val="0"/>
              </a:spcAft>
              <a:defRPr/>
            </a:pPr>
            <a:r>
              <a:rPr lang="en-GB" dirty="0">
                <a:solidFill>
                  <a:srgbClr val="4B4D63"/>
                </a:solidFill>
                <a:latin typeface="Neue Plak Text"/>
              </a:rPr>
              <a:t>This feel-good factor is one of the things that elevates an event into an experience. Attendees memorable moments not about the event itself but the people they went with or met there and the atmosphere. Overall experience that encourages people to spend on events, even when budgets are tight. </a:t>
            </a:r>
          </a:p>
          <a:p>
            <a:pPr fontAlgn="auto">
              <a:spcAft>
                <a:spcPts val="0"/>
              </a:spcAft>
              <a:defRPr/>
            </a:pPr>
            <a:r>
              <a:rPr lang="en-GB" dirty="0">
                <a:solidFill>
                  <a:srgbClr val="F05637"/>
                </a:solidFill>
                <a:latin typeface="Neue Plak Text Semi"/>
              </a:rPr>
              <a:t>“I design an experience, as opposed to an event – from the sensory elements and unusual visuals to the location. Attendees come away having created something unique that they haven’t done before. Then they return with friends or family for them to experience it.”</a:t>
            </a:r>
            <a:br>
              <a:rPr lang="en-GB" dirty="0">
                <a:solidFill>
                  <a:srgbClr val="4B4D63"/>
                </a:solidFill>
                <a:latin typeface="Neue Plak Text"/>
              </a:rPr>
            </a:br>
            <a:r>
              <a:rPr lang="en-GB" dirty="0">
                <a:solidFill>
                  <a:srgbClr val="9B9B9B"/>
                </a:solidFill>
                <a:latin typeface="Neue Plak Text"/>
              </a:rPr>
              <a:t>— </a:t>
            </a:r>
            <a:r>
              <a:rPr lang="en-GB" dirty="0" err="1">
                <a:solidFill>
                  <a:srgbClr val="9B9B9B"/>
                </a:solidFill>
                <a:latin typeface="Neue Plak Text"/>
              </a:rPr>
              <a:t>Jylle</a:t>
            </a:r>
            <a:r>
              <a:rPr lang="en-GB" dirty="0">
                <a:solidFill>
                  <a:srgbClr val="9B9B9B"/>
                </a:solidFill>
                <a:latin typeface="Neue Plak Text"/>
              </a:rPr>
              <a:t> Navarro, Neon Naked Life Drawing</a:t>
            </a:r>
            <a:endParaRPr lang="en-GB" dirty="0">
              <a:solidFill>
                <a:srgbClr val="4B4D63"/>
              </a:solidFill>
              <a:latin typeface="Neue Plak Text"/>
            </a:endParaRPr>
          </a:p>
        </p:txBody>
      </p:sp>
      <p:sp>
        <p:nvSpPr>
          <p:cNvPr id="28676" name="TextBox 4">
            <a:extLst>
              <a:ext uri="{FF2B5EF4-FFF2-40B4-BE49-F238E27FC236}">
                <a16:creationId xmlns:a16="http://schemas.microsoft.com/office/drawing/2014/main" id="{6D0C4304-0E01-7E9F-73B2-81EE118D7637}"/>
              </a:ext>
            </a:extLst>
          </p:cNvPr>
          <p:cNvSpPr txBox="1">
            <a:spLocks noChangeArrowheads="1"/>
          </p:cNvSpPr>
          <p:nvPr/>
        </p:nvSpPr>
        <p:spPr bwMode="auto">
          <a:xfrm>
            <a:off x="4427538" y="146050"/>
            <a:ext cx="4572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t>https://www.eventbrite.co.uk/blog/asset/event-trends-report-2023/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B89B7-21A7-454B-4D90-E39CB166F605}"/>
              </a:ext>
            </a:extLst>
          </p:cNvPr>
          <p:cNvSpPr>
            <a:spLocks noGrp="1"/>
          </p:cNvSpPr>
          <p:nvPr>
            <p:ph type="title"/>
          </p:nvPr>
        </p:nvSpPr>
        <p:spPr>
          <a:xfrm>
            <a:off x="107950" y="115888"/>
            <a:ext cx="7886700" cy="400050"/>
          </a:xfrm>
        </p:spPr>
        <p:txBody>
          <a:bodyPr rtlCol="0">
            <a:normAutofit fontScale="90000"/>
          </a:bodyPr>
          <a:lstStyle/>
          <a:p>
            <a:pPr fontAlgn="auto">
              <a:spcAft>
                <a:spcPts val="0"/>
              </a:spcAft>
              <a:defRPr/>
            </a:pPr>
            <a:r>
              <a:rPr lang="en-GB" dirty="0">
                <a:solidFill>
                  <a:srgbClr val="324B8C"/>
                </a:solidFill>
                <a:latin typeface="Neue Plak Text"/>
              </a:rPr>
              <a:t>Experience Economy</a:t>
            </a:r>
            <a:endParaRPr lang="en-GB" dirty="0"/>
          </a:p>
        </p:txBody>
      </p:sp>
      <p:sp>
        <p:nvSpPr>
          <p:cNvPr id="3" name="Content Placeholder 2">
            <a:extLst>
              <a:ext uri="{FF2B5EF4-FFF2-40B4-BE49-F238E27FC236}">
                <a16:creationId xmlns:a16="http://schemas.microsoft.com/office/drawing/2014/main" id="{A4913DD2-8B34-CC26-6EAB-BD079E5FA97C}"/>
              </a:ext>
            </a:extLst>
          </p:cNvPr>
          <p:cNvSpPr>
            <a:spLocks noGrp="1"/>
          </p:cNvSpPr>
          <p:nvPr>
            <p:ph idx="1"/>
          </p:nvPr>
        </p:nvSpPr>
        <p:spPr>
          <a:xfrm>
            <a:off x="34925" y="515938"/>
            <a:ext cx="8929688" cy="5661025"/>
          </a:xfrm>
        </p:spPr>
        <p:txBody>
          <a:bodyPr>
            <a:normAutofit fontScale="25000" lnSpcReduction="20000"/>
          </a:bodyPr>
          <a:lstStyle/>
          <a:p>
            <a:pPr fontAlgn="auto">
              <a:lnSpc>
                <a:spcPct val="120000"/>
              </a:lnSpc>
              <a:spcAft>
                <a:spcPts val="0"/>
              </a:spcAft>
              <a:defRPr/>
            </a:pPr>
            <a:r>
              <a:rPr lang="en-GB" sz="5600" b="1" dirty="0">
                <a:solidFill>
                  <a:srgbClr val="324B8C"/>
                </a:solidFill>
              </a:rPr>
              <a:t>focusing on building communities and authentic in-person connections </a:t>
            </a:r>
            <a:r>
              <a:rPr lang="en-GB" sz="5600" dirty="0">
                <a:solidFill>
                  <a:srgbClr val="324B8C"/>
                </a:solidFill>
              </a:rPr>
              <a:t>- surprising, delightful and must-return experiences – many of which include a </a:t>
            </a:r>
            <a:r>
              <a:rPr lang="en-GB" sz="5600" b="1" dirty="0">
                <a:solidFill>
                  <a:srgbClr val="324B8C"/>
                </a:solidFill>
              </a:rPr>
              <a:t>tech-forward element</a:t>
            </a:r>
            <a:r>
              <a:rPr lang="en-GB" sz="5600" dirty="0">
                <a:solidFill>
                  <a:srgbClr val="324B8C"/>
                </a:solidFill>
              </a:rPr>
              <a:t>. these special moments and feel-good sensations should outlast the memories. </a:t>
            </a:r>
            <a:r>
              <a:rPr lang="en-GB" sz="5600" dirty="0">
                <a:solidFill>
                  <a:srgbClr val="324B8C"/>
                </a:solidFill>
                <a:hlinkClick r:id="rId3"/>
              </a:rPr>
              <a:t>https://www.mckinsey.com/capabilities/mckinsey-digital/our-insights/the-tech-forward-recipe-for-a-successful-technology-transformation</a:t>
            </a:r>
            <a:endParaRPr lang="en-GB" sz="5600" dirty="0">
              <a:solidFill>
                <a:srgbClr val="324B8C"/>
              </a:solidFill>
            </a:endParaRPr>
          </a:p>
          <a:p>
            <a:pPr fontAlgn="auto">
              <a:lnSpc>
                <a:spcPct val="120000"/>
              </a:lnSpc>
              <a:spcAft>
                <a:spcPts val="0"/>
              </a:spcAft>
              <a:defRPr/>
            </a:pPr>
            <a:r>
              <a:rPr lang="en-GB" sz="5600" b="1" dirty="0">
                <a:solidFill>
                  <a:srgbClr val="4B4D63"/>
                </a:solidFill>
              </a:rPr>
              <a:t>Virtual venues from Zoom to Google Meet </a:t>
            </a:r>
            <a:r>
              <a:rPr lang="en-GB" sz="5600" dirty="0">
                <a:solidFill>
                  <a:srgbClr val="4B4D63"/>
                </a:solidFill>
              </a:rPr>
              <a:t>remain an attractive option for attendees -grow their overall attendee base - virtual ticket prices often are </a:t>
            </a:r>
            <a:r>
              <a:rPr lang="en-GB" sz="5600" b="1" dirty="0">
                <a:solidFill>
                  <a:srgbClr val="4B4D63"/>
                </a:solidFill>
              </a:rPr>
              <a:t>lower than their in-person ticket prices</a:t>
            </a:r>
            <a:r>
              <a:rPr lang="en-GB" sz="5600" dirty="0">
                <a:solidFill>
                  <a:srgbClr val="4B4D63"/>
                </a:solidFill>
              </a:rPr>
              <a:t>. Many event creators in the UK (39%) and Ireland (40%) say they price virtual tickets at the same level as in-person hosting virtual events (or simply host them as an emergency option) are missing out on a potential revenue opportunity.</a:t>
            </a:r>
          </a:p>
          <a:p>
            <a:pPr fontAlgn="auto">
              <a:lnSpc>
                <a:spcPct val="120000"/>
              </a:lnSpc>
              <a:spcAft>
                <a:spcPts val="0"/>
              </a:spcAft>
              <a:defRPr/>
            </a:pPr>
            <a:r>
              <a:rPr lang="en-GB" sz="5600" b="1" dirty="0">
                <a:solidFill>
                  <a:srgbClr val="4B4D63"/>
                </a:solidFill>
              </a:rPr>
              <a:t>Events that depend heavily on corporate and brand sponsorship </a:t>
            </a:r>
            <a:r>
              <a:rPr lang="en-GB" sz="5600" dirty="0">
                <a:solidFill>
                  <a:srgbClr val="4B4D63"/>
                </a:solidFill>
              </a:rPr>
              <a:t>are likely to face pressure as companies cut advertising and promotional budgets. In fact, 16% of creators in the UK and 28% in Ireland cited </a:t>
            </a:r>
            <a:r>
              <a:rPr lang="en-GB" sz="5600" dirty="0">
                <a:solidFill>
                  <a:srgbClr val="1E0A3C"/>
                </a:solidFill>
              </a:rPr>
              <a:t>securing sponsorship</a:t>
            </a:r>
            <a:r>
              <a:rPr lang="en-GB" sz="5600" dirty="0">
                <a:solidFill>
                  <a:srgbClr val="4B4D63"/>
                </a:solidFill>
              </a:rPr>
              <a:t> as one of the biggest challenges they’ll face in 2023. </a:t>
            </a:r>
            <a:endParaRPr lang="en-GB" sz="5600" dirty="0">
              <a:solidFill>
                <a:srgbClr val="324B8C"/>
              </a:solidFill>
            </a:endParaRPr>
          </a:p>
          <a:p>
            <a:pPr fontAlgn="auto">
              <a:lnSpc>
                <a:spcPct val="120000"/>
              </a:lnSpc>
              <a:spcAft>
                <a:spcPts val="0"/>
              </a:spcAft>
              <a:defRPr/>
            </a:pPr>
            <a:r>
              <a:rPr lang="en-GB" sz="5600" b="1" dirty="0">
                <a:solidFill>
                  <a:srgbClr val="4B4D63"/>
                </a:solidFill>
              </a:rPr>
              <a:t>‘Insufficient budget’ </a:t>
            </a:r>
            <a:r>
              <a:rPr lang="en-GB" sz="5600" dirty="0">
                <a:solidFill>
                  <a:srgbClr val="4B4D63"/>
                </a:solidFill>
              </a:rPr>
              <a:t>was the most commonly cited challenge for 2023 (28% in the UK and 39% in Ireland ) -  2023 will see event creators trying to </a:t>
            </a:r>
            <a:r>
              <a:rPr lang="en-GB" sz="5600" dirty="0">
                <a:solidFill>
                  <a:srgbClr val="1E0A3C"/>
                </a:solidFill>
              </a:rPr>
              <a:t>increase event income</a:t>
            </a:r>
            <a:r>
              <a:rPr lang="en-GB" sz="5600" dirty="0">
                <a:solidFill>
                  <a:srgbClr val="4B4D63"/>
                </a:solidFill>
              </a:rPr>
              <a:t> and do more with less. This extends to marketing with ‘free’ channels, such as word-of-mouth and organic social, to help creators connect with attendees. </a:t>
            </a:r>
          </a:p>
          <a:p>
            <a:pPr fontAlgn="auto">
              <a:lnSpc>
                <a:spcPct val="120000"/>
              </a:lnSpc>
              <a:spcAft>
                <a:spcPts val="0"/>
              </a:spcAft>
              <a:defRPr/>
            </a:pPr>
            <a:r>
              <a:rPr lang="en-GB" sz="5600" b="1" dirty="0">
                <a:solidFill>
                  <a:srgbClr val="4B4D63"/>
                </a:solidFill>
              </a:rPr>
              <a:t>The top most effective tactics creators use to </a:t>
            </a:r>
            <a:r>
              <a:rPr lang="en-GB" sz="5600" b="1" dirty="0">
                <a:solidFill>
                  <a:srgbClr val="1E0A3C"/>
                </a:solidFill>
              </a:rPr>
              <a:t>promote their events</a:t>
            </a:r>
            <a:r>
              <a:rPr lang="en-GB" sz="5600" b="1" dirty="0">
                <a:solidFill>
                  <a:srgbClr val="4B4D63"/>
                </a:solidFill>
              </a:rPr>
              <a:t> are organic (unpaid) social media </a:t>
            </a:r>
            <a:r>
              <a:rPr lang="en-GB" sz="5600" dirty="0">
                <a:solidFill>
                  <a:srgbClr val="4B4D63"/>
                </a:solidFill>
              </a:rPr>
              <a:t>(43% UK and 36% Ireland), email marketing (40% UK and 30% Ireland) and social ads (19% UK and 29% Ireland). However, these two regions are among the lowest when it comes to content marketing – only 16% of creators in the UK cite this as an effective tactic compared to the global average of 21% –</a:t>
            </a:r>
          </a:p>
          <a:p>
            <a:pPr fontAlgn="auto">
              <a:lnSpc>
                <a:spcPct val="120000"/>
              </a:lnSpc>
              <a:spcAft>
                <a:spcPts val="0"/>
              </a:spcAft>
              <a:defRPr/>
            </a:pPr>
            <a:r>
              <a:rPr lang="en-GB" sz="5600" b="1" dirty="0">
                <a:solidFill>
                  <a:srgbClr val="4B4D63"/>
                </a:solidFill>
              </a:rPr>
              <a:t>Social media isn’t only about promoting events</a:t>
            </a:r>
            <a:r>
              <a:rPr lang="en-GB" sz="5600" dirty="0">
                <a:solidFill>
                  <a:srgbClr val="4B4D63"/>
                </a:solidFill>
              </a:rPr>
              <a:t>; it has also become </a:t>
            </a:r>
            <a:r>
              <a:rPr lang="en-GB" sz="5600" b="1" dirty="0">
                <a:solidFill>
                  <a:srgbClr val="4B4D63"/>
                </a:solidFill>
              </a:rPr>
              <a:t>an event destination in and of itself</a:t>
            </a:r>
            <a:r>
              <a:rPr lang="en-GB" sz="5600" dirty="0">
                <a:solidFill>
                  <a:srgbClr val="4B4D63"/>
                </a:solidFill>
              </a:rPr>
              <a:t>. Creators can use Facebook Live, Instagram Live or TikTok live to live stream events for fans and </a:t>
            </a:r>
            <a:r>
              <a:rPr lang="en-GB" sz="5600" dirty="0">
                <a:solidFill>
                  <a:srgbClr val="1E0A3C"/>
                </a:solidFill>
                <a:hlinkClick r:id="rId4"/>
              </a:rPr>
              <a:t>engage with audiences</a:t>
            </a:r>
            <a:r>
              <a:rPr lang="en-GB" sz="5600" dirty="0">
                <a:solidFill>
                  <a:srgbClr val="4B4D63"/>
                </a:solidFill>
              </a:rPr>
              <a:t> one-to-one. This is especially true for creators who want to attract young fans</a:t>
            </a:r>
            <a:r>
              <a:rPr lang="en-GB" sz="3200" dirty="0">
                <a:solidFill>
                  <a:srgbClr val="4B4D63"/>
                </a:solidFill>
                <a:latin typeface="Neue Plak Text"/>
              </a:rPr>
              <a:t>.</a:t>
            </a:r>
            <a:endParaRPr lang="en-GB" sz="4000" dirty="0">
              <a:solidFill>
                <a:srgbClr val="324B8C"/>
              </a:solidFill>
              <a:latin typeface="Neue Plak Text"/>
            </a:endParaRPr>
          </a:p>
          <a:p>
            <a:pPr fontAlgn="auto">
              <a:spcAft>
                <a:spcPts val="0"/>
              </a:spcAft>
              <a:defRPr/>
            </a:pPr>
            <a:endParaRPr lang="en-GB" dirty="0">
              <a:solidFill>
                <a:srgbClr val="324B8C"/>
              </a:solidFill>
              <a:latin typeface="Neue Plak Tex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62F2F-93AF-EC92-1385-1ECE0C53709A}"/>
              </a:ext>
            </a:extLst>
          </p:cNvPr>
          <p:cNvSpPr>
            <a:spLocks noGrp="1"/>
          </p:cNvSpPr>
          <p:nvPr>
            <p:ph type="title"/>
          </p:nvPr>
        </p:nvSpPr>
        <p:spPr>
          <a:xfrm>
            <a:off x="34925" y="188913"/>
            <a:ext cx="7886700" cy="1325562"/>
          </a:xfrm>
        </p:spPr>
        <p:txBody>
          <a:bodyPr rtlCol="0">
            <a:normAutofit fontScale="90000"/>
          </a:bodyPr>
          <a:lstStyle/>
          <a:p>
            <a:pPr fontAlgn="auto">
              <a:spcAft>
                <a:spcPts val="0"/>
              </a:spcAft>
              <a:defRPr/>
            </a:pPr>
            <a:r>
              <a:rPr lang="en-GB" b="1" dirty="0">
                <a:solidFill>
                  <a:srgbClr val="FFFFFF"/>
                </a:solidFill>
                <a:latin typeface="NeuePlak"/>
              </a:rPr>
              <a:t>About</a:t>
            </a:r>
            <a:br>
              <a:rPr lang="en-GB" b="1" dirty="0">
                <a:solidFill>
                  <a:srgbClr val="FFFFFF"/>
                </a:solidFill>
                <a:latin typeface="NeuePlak"/>
              </a:rPr>
            </a:br>
            <a:r>
              <a:rPr lang="en-GB" b="1" dirty="0"/>
              <a:t>10 Audience Engagement Tools You Need to Know About</a:t>
            </a:r>
            <a:br>
              <a:rPr lang="en-GB" b="1" dirty="0"/>
            </a:br>
            <a:endParaRPr lang="en-GB" dirty="0"/>
          </a:p>
        </p:txBody>
      </p:sp>
      <p:sp>
        <p:nvSpPr>
          <p:cNvPr id="32772" name="TextBox 4">
            <a:extLst>
              <a:ext uri="{FF2B5EF4-FFF2-40B4-BE49-F238E27FC236}">
                <a16:creationId xmlns:a16="http://schemas.microsoft.com/office/drawing/2014/main" id="{6DF5C824-E5F0-8CF9-74C0-B244B74757EA}"/>
              </a:ext>
            </a:extLst>
          </p:cNvPr>
          <p:cNvSpPr txBox="1">
            <a:spLocks noChangeArrowheads="1"/>
          </p:cNvSpPr>
          <p:nvPr/>
        </p:nvSpPr>
        <p:spPr bwMode="auto">
          <a:xfrm>
            <a:off x="323528" y="1628800"/>
            <a:ext cx="46228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dirty="0">
                <a:hlinkClick r:id="rId2"/>
              </a:rPr>
              <a:t>10 Audience Engagement Tools For Events | Eventbrite UK</a:t>
            </a:r>
            <a:endParaRPr lang="en-GB" altLang="en-US" dirty="0"/>
          </a:p>
        </p:txBody>
      </p:sp>
      <p:pic>
        <p:nvPicPr>
          <p:cNvPr id="32773" name="Picture 8">
            <a:extLst>
              <a:ext uri="{FF2B5EF4-FFF2-40B4-BE49-F238E27FC236}">
                <a16:creationId xmlns:a16="http://schemas.microsoft.com/office/drawing/2014/main" id="{8021E850-C824-5B50-6220-1C5F9CD55D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9903" y="1285875"/>
            <a:ext cx="4286250"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Picture 9">
            <a:extLst>
              <a:ext uri="{FF2B5EF4-FFF2-40B4-BE49-F238E27FC236}">
                <a16:creationId xmlns:a16="http://schemas.microsoft.com/office/drawing/2014/main" id="{E13047DA-BB1D-BBE7-8E68-B964F9FD23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584" y="2852936"/>
            <a:ext cx="3441576" cy="2294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0520AE6F-8581-C98D-E4B9-E832984A9D1C}"/>
              </a:ext>
            </a:extLst>
          </p:cNvPr>
          <p:cNvSpPr>
            <a:spLocks noGrp="1" noChangeArrowheads="1"/>
          </p:cNvSpPr>
          <p:nvPr>
            <p:ph type="title"/>
          </p:nvPr>
        </p:nvSpPr>
        <p:spPr/>
        <p:txBody>
          <a:bodyPr/>
          <a:lstStyle/>
          <a:p>
            <a:r>
              <a:rPr lang="en-GB" altLang="en-US" sz="3200" b="1">
                <a:solidFill>
                  <a:srgbClr val="1E0A3C"/>
                </a:solidFill>
              </a:rPr>
              <a:t>Why is it important to get sponsorship for your upcoming event?</a:t>
            </a:r>
            <a:br>
              <a:rPr lang="en-GB" altLang="en-US" sz="3200" b="1">
                <a:solidFill>
                  <a:srgbClr val="1E0A3C"/>
                </a:solidFill>
              </a:rPr>
            </a:br>
            <a:endParaRPr lang="en-GB" altLang="en-US" sz="3200"/>
          </a:p>
        </p:txBody>
      </p:sp>
      <p:sp>
        <p:nvSpPr>
          <p:cNvPr id="41987" name="Content Placeholder 2">
            <a:extLst>
              <a:ext uri="{FF2B5EF4-FFF2-40B4-BE49-F238E27FC236}">
                <a16:creationId xmlns:a16="http://schemas.microsoft.com/office/drawing/2014/main" id="{FAAD14AA-C376-258E-79CE-CBF0232C144C}"/>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dirty="0">
                <a:solidFill>
                  <a:srgbClr val="4B4D63"/>
                </a:solidFill>
              </a:rPr>
              <a:t>According to CWT’s latest Global Business Travel Forecast, the average cost per attendee for business meetings and events has gone up from around </a:t>
            </a:r>
            <a:r>
              <a:rPr lang="en-GB" altLang="en-US" b="1" dirty="0">
                <a:solidFill>
                  <a:srgbClr val="4B4D63"/>
                </a:solidFill>
              </a:rPr>
              <a:t>£125 in 2022 to a forecasted £137 in 2024.</a:t>
            </a:r>
            <a:endParaRPr lang="en-GB" altLang="en-US" b="1" dirty="0"/>
          </a:p>
          <a:p>
            <a:r>
              <a:rPr lang="en-GB" altLang="en-US" dirty="0">
                <a:solidFill>
                  <a:srgbClr val="4B4D63"/>
                </a:solidFill>
                <a:latin typeface="NeuePlak-Text"/>
              </a:rPr>
              <a:t>2023 Eventbrite Trends Report found that “insufficient budget” is now the top concern expressed by event creators . </a:t>
            </a:r>
          </a:p>
          <a:p>
            <a:r>
              <a:rPr lang="en-GB" altLang="en-US" dirty="0">
                <a:solidFill>
                  <a:srgbClr val="4B4D63"/>
                </a:solidFill>
                <a:latin typeface="NeuePlak-Text"/>
              </a:rPr>
              <a:t>To keep providing guests with a great experience, 23% of UK event creators are now using sponsorship deals or partnerships with brands as a source of revenue to fund events.</a:t>
            </a:r>
          </a:p>
        </p:txBody>
      </p:sp>
      <p:pic>
        <p:nvPicPr>
          <p:cNvPr id="2" name="Picture 1">
            <a:extLst>
              <a:ext uri="{FF2B5EF4-FFF2-40B4-BE49-F238E27FC236}">
                <a16:creationId xmlns:a16="http://schemas.microsoft.com/office/drawing/2014/main" id="{354635A0-7013-57E8-E94E-641EC1F1A1BD}"/>
              </a:ext>
            </a:extLst>
          </p:cNvPr>
          <p:cNvPicPr>
            <a:picLocks noChangeAspect="1"/>
          </p:cNvPicPr>
          <p:nvPr/>
        </p:nvPicPr>
        <p:blipFill>
          <a:blip r:embed="rId2"/>
          <a:stretch>
            <a:fillRect/>
          </a:stretch>
        </p:blipFill>
        <p:spPr>
          <a:xfrm>
            <a:off x="2339752" y="4631467"/>
            <a:ext cx="3933038" cy="2216175"/>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B2BA08-4D2B-6153-24CD-735D32F3A8BB}"/>
              </a:ext>
            </a:extLst>
          </p:cNvPr>
          <p:cNvPicPr>
            <a:picLocks noChangeAspect="1"/>
          </p:cNvPicPr>
          <p:nvPr/>
        </p:nvPicPr>
        <p:blipFill>
          <a:blip r:embed="rId2"/>
          <a:stretch>
            <a:fillRect/>
          </a:stretch>
        </p:blipFill>
        <p:spPr>
          <a:xfrm>
            <a:off x="3059832" y="4941168"/>
            <a:ext cx="2771775" cy="1647825"/>
          </a:xfrm>
          <a:prstGeom prst="rect">
            <a:avLst/>
          </a:prstGeom>
        </p:spPr>
      </p:pic>
      <p:sp>
        <p:nvSpPr>
          <p:cNvPr id="43010" name="Title 1">
            <a:extLst>
              <a:ext uri="{FF2B5EF4-FFF2-40B4-BE49-F238E27FC236}">
                <a16:creationId xmlns:a16="http://schemas.microsoft.com/office/drawing/2014/main" id="{847E2D0A-A637-A331-2C5E-27846B51B05C}"/>
              </a:ext>
            </a:extLst>
          </p:cNvPr>
          <p:cNvSpPr>
            <a:spLocks noGrp="1" noChangeArrowheads="1"/>
          </p:cNvSpPr>
          <p:nvPr>
            <p:ph type="title"/>
          </p:nvPr>
        </p:nvSpPr>
        <p:spPr/>
        <p:txBody>
          <a:bodyPr/>
          <a:lstStyle/>
          <a:p>
            <a:r>
              <a:rPr lang="en-GB" altLang="en-US" sz="4000" b="1" dirty="0">
                <a:solidFill>
                  <a:srgbClr val="1E0A3C"/>
                </a:solidFill>
              </a:rPr>
              <a:t>How does event sponsorship work?</a:t>
            </a:r>
            <a:br>
              <a:rPr lang="en-GB" altLang="en-US" b="1" dirty="0">
                <a:solidFill>
                  <a:srgbClr val="1E0A3C"/>
                </a:solidFill>
              </a:rPr>
            </a:br>
            <a:endParaRPr lang="en-GB" altLang="en-US" dirty="0"/>
          </a:p>
        </p:txBody>
      </p:sp>
      <p:sp>
        <p:nvSpPr>
          <p:cNvPr id="43011" name="Content Placeholder 2">
            <a:extLst>
              <a:ext uri="{FF2B5EF4-FFF2-40B4-BE49-F238E27FC236}">
                <a16:creationId xmlns:a16="http://schemas.microsoft.com/office/drawing/2014/main" id="{3C25CE0B-C92B-839B-A3AF-D876745B5687}"/>
              </a:ext>
            </a:extLst>
          </p:cNvPr>
          <p:cNvSpPr>
            <a:spLocks noGrp="1" noChangeArrowheads="1"/>
          </p:cNvSpPr>
          <p:nvPr>
            <p:ph idx="1"/>
          </p:nvPr>
        </p:nvSpPr>
        <p:spPr bwMode="auto">
          <a:xfrm>
            <a:off x="251520" y="1253331"/>
            <a:ext cx="7886700" cy="4351338"/>
          </a:xfrm>
        </p:spPr>
        <p:txBody>
          <a:bodyPr wrap="square" numCol="1" anchor="t" anchorCtr="0" compatLnSpc="1">
            <a:prstTxWarp prst="textNoShape">
              <a:avLst/>
            </a:prstTxWarp>
          </a:bodyPr>
          <a:lstStyle/>
          <a:p>
            <a:r>
              <a:rPr lang="en-GB" altLang="en-US" sz="2400" dirty="0">
                <a:solidFill>
                  <a:srgbClr val="4B4D63"/>
                </a:solidFill>
              </a:rPr>
              <a:t>a business or some other organisation provides financial assistance or resources to help facilitate the planning and operation of an event.</a:t>
            </a:r>
          </a:p>
          <a:p>
            <a:r>
              <a:rPr lang="en-GB" altLang="en-US" sz="2400" dirty="0">
                <a:solidFill>
                  <a:srgbClr val="4B4D63"/>
                </a:solidFill>
              </a:rPr>
              <a:t>Different types:</a:t>
            </a:r>
          </a:p>
          <a:p>
            <a:r>
              <a:rPr lang="en-GB" altLang="en-US" sz="2400" b="1" dirty="0">
                <a:solidFill>
                  <a:srgbClr val="4B4D63"/>
                </a:solidFill>
              </a:rPr>
              <a:t>Monetary sponsorship:</a:t>
            </a:r>
            <a:r>
              <a:rPr lang="en-GB" altLang="en-US" sz="2400" dirty="0">
                <a:solidFill>
                  <a:srgbClr val="4B4D63"/>
                </a:solidFill>
              </a:rPr>
              <a:t> a cash injection to support an event </a:t>
            </a:r>
          </a:p>
          <a:p>
            <a:r>
              <a:rPr lang="en-GB" altLang="en-US" sz="2400" b="1" dirty="0">
                <a:solidFill>
                  <a:srgbClr val="4B4D63"/>
                </a:solidFill>
              </a:rPr>
              <a:t>In-kind sponsorship: </a:t>
            </a:r>
            <a:r>
              <a:rPr lang="en-GB" altLang="en-US" sz="2400" dirty="0">
                <a:solidFill>
                  <a:srgbClr val="4B4D63"/>
                </a:solidFill>
              </a:rPr>
              <a:t>when sponsors provide goods or services instead of monetary support </a:t>
            </a:r>
          </a:p>
          <a:p>
            <a:r>
              <a:rPr lang="en-GB" altLang="en-US" sz="2400" b="1" dirty="0">
                <a:solidFill>
                  <a:srgbClr val="4B4D63"/>
                </a:solidFill>
              </a:rPr>
              <a:t>Brand sponsorship (or brand partnership):</a:t>
            </a:r>
            <a:r>
              <a:rPr lang="en-GB" altLang="en-US" sz="2400" dirty="0">
                <a:solidFill>
                  <a:srgbClr val="4B4D63"/>
                </a:solidFill>
              </a:rPr>
              <a:t> when you accept resources from a company and offer them access to your name, branding, and reputation as a result</a:t>
            </a:r>
          </a:p>
          <a:p>
            <a:r>
              <a:rPr lang="en-GB" altLang="en-US" sz="2400" dirty="0">
                <a:solidFill>
                  <a:srgbClr val="4B4D63"/>
                </a:solidFill>
              </a:rPr>
              <a:t> </a:t>
            </a:r>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39381-BC6F-DDDB-423C-13DCA0B18C41}"/>
              </a:ext>
            </a:extLst>
          </p:cNvPr>
          <p:cNvSpPr>
            <a:spLocks noGrp="1"/>
          </p:cNvSpPr>
          <p:nvPr>
            <p:ph type="title"/>
          </p:nvPr>
        </p:nvSpPr>
        <p:spPr>
          <a:xfrm>
            <a:off x="179388" y="138113"/>
            <a:ext cx="7886700" cy="542925"/>
          </a:xfrm>
        </p:spPr>
        <p:txBody>
          <a:bodyPr rtlCol="0">
            <a:normAutofit fontScale="90000"/>
          </a:bodyPr>
          <a:lstStyle/>
          <a:p>
            <a:pPr fontAlgn="auto">
              <a:spcAft>
                <a:spcPts val="0"/>
              </a:spcAft>
              <a:defRPr/>
            </a:pPr>
            <a:r>
              <a:rPr lang="en-GB" dirty="0"/>
              <a:t>How to get a sponsorship?</a:t>
            </a:r>
          </a:p>
        </p:txBody>
      </p:sp>
      <p:sp>
        <p:nvSpPr>
          <p:cNvPr id="3" name="Content Placeholder 2">
            <a:extLst>
              <a:ext uri="{FF2B5EF4-FFF2-40B4-BE49-F238E27FC236}">
                <a16:creationId xmlns:a16="http://schemas.microsoft.com/office/drawing/2014/main" id="{A4155D8B-742D-7C90-550F-00FADAC46617}"/>
              </a:ext>
            </a:extLst>
          </p:cNvPr>
          <p:cNvSpPr>
            <a:spLocks noGrp="1"/>
          </p:cNvSpPr>
          <p:nvPr>
            <p:ph idx="1"/>
          </p:nvPr>
        </p:nvSpPr>
        <p:spPr>
          <a:xfrm>
            <a:off x="107950" y="908050"/>
            <a:ext cx="7886700" cy="4351338"/>
          </a:xfrm>
        </p:spPr>
        <p:txBody>
          <a:bodyPr>
            <a:normAutofit fontScale="92500" lnSpcReduction="10000"/>
          </a:bodyPr>
          <a:lstStyle/>
          <a:p>
            <a:pPr fontAlgn="auto">
              <a:spcAft>
                <a:spcPts val="0"/>
              </a:spcAft>
              <a:defRPr/>
            </a:pPr>
            <a:r>
              <a:rPr lang="en-GB" b="1" dirty="0">
                <a:solidFill>
                  <a:srgbClr val="1E0A3C"/>
                </a:solidFill>
                <a:latin typeface="NeuePlak"/>
              </a:rPr>
              <a:t>Understand why companies sponsor events - Access is key - </a:t>
            </a:r>
            <a:r>
              <a:rPr lang="en-GB" dirty="0">
                <a:solidFill>
                  <a:srgbClr val="4B4D63"/>
                </a:solidFill>
                <a:latin typeface="NeuePlak-Text"/>
              </a:rPr>
              <a:t>new and bigger target markets - offer to tailor the sponsorship in a way that gives the </a:t>
            </a:r>
            <a:r>
              <a:rPr lang="en-GB" b="1" dirty="0">
                <a:solidFill>
                  <a:srgbClr val="4B4D63"/>
                </a:solidFill>
                <a:latin typeface="NeuePlak-Text"/>
              </a:rPr>
              <a:t>brand a unique form of cut-through with their target audience</a:t>
            </a:r>
            <a:r>
              <a:rPr lang="en-GB" dirty="0">
                <a:solidFill>
                  <a:srgbClr val="4B4D63"/>
                </a:solidFill>
                <a:latin typeface="NeuePlak-Text"/>
              </a:rPr>
              <a:t>. For example, you could offer to have a brand ambassador introduce a musical or comedy act on stage, or have a grand prize in a contest or raffle “presented by” the brand.</a:t>
            </a:r>
            <a:endParaRPr lang="en-GB" b="1" dirty="0">
              <a:solidFill>
                <a:srgbClr val="1E0A3C"/>
              </a:solidFill>
              <a:latin typeface="NeuePlak"/>
            </a:endParaRPr>
          </a:p>
          <a:p>
            <a:pPr fontAlgn="auto">
              <a:spcAft>
                <a:spcPts val="0"/>
              </a:spcAft>
              <a:defRPr/>
            </a:pPr>
            <a:r>
              <a:rPr lang="en-GB" b="1" dirty="0">
                <a:solidFill>
                  <a:srgbClr val="1E0A3C"/>
                </a:solidFill>
                <a:latin typeface="NeuePlak"/>
              </a:rPr>
              <a:t>Sponsorship benefit : Value from beginning to end - </a:t>
            </a:r>
            <a:r>
              <a:rPr lang="en-GB" b="1" dirty="0">
                <a:solidFill>
                  <a:srgbClr val="4B4D63"/>
                </a:solidFill>
                <a:latin typeface="NeuePlak-Text"/>
              </a:rPr>
              <a:t>branding opportunities </a:t>
            </a:r>
            <a:r>
              <a:rPr lang="en-GB" dirty="0">
                <a:solidFill>
                  <a:srgbClr val="4B4D63"/>
                </a:solidFill>
                <a:latin typeface="NeuePlak-Text"/>
              </a:rPr>
              <a:t>- don’t overlook the opportunities available both before and after your event takes place. Sponsors are most interested in the </a:t>
            </a:r>
            <a:r>
              <a:rPr lang="en-GB" b="1" dirty="0">
                <a:solidFill>
                  <a:srgbClr val="4B4D63"/>
                </a:solidFill>
                <a:latin typeface="NeuePlak-Text"/>
              </a:rPr>
              <a:t>ROI, or return on investment. </a:t>
            </a:r>
            <a:r>
              <a:rPr lang="en-GB" dirty="0">
                <a:solidFill>
                  <a:srgbClr val="4B4D63"/>
                </a:solidFill>
                <a:latin typeface="NeuePlak-Text"/>
              </a:rPr>
              <a:t>That means they are looking to </a:t>
            </a:r>
            <a:r>
              <a:rPr lang="en-GB" b="1" dirty="0">
                <a:solidFill>
                  <a:srgbClr val="4B4D63"/>
                </a:solidFill>
                <a:latin typeface="NeuePlak-Text"/>
              </a:rPr>
              <a:t>convert their sponsorship spend by gaining new customers </a:t>
            </a:r>
            <a:r>
              <a:rPr lang="en-GB" dirty="0">
                <a:solidFill>
                  <a:srgbClr val="4B4D63"/>
                </a:solidFill>
                <a:latin typeface="NeuePlak-Text"/>
              </a:rPr>
              <a:t>who will make up for the cost of sponsorship.</a:t>
            </a:r>
          </a:p>
          <a:p>
            <a:pPr fontAlgn="auto">
              <a:spcAft>
                <a:spcPts val="0"/>
              </a:spcAft>
              <a:defRPr/>
            </a:pPr>
            <a:r>
              <a:rPr lang="en-GB" b="1" dirty="0">
                <a:solidFill>
                  <a:srgbClr val="4B4D63"/>
                </a:solidFill>
                <a:latin typeface="NeuePlak-Text"/>
              </a:rPr>
              <a:t>Sponsorship investment can take the form of branded promotions </a:t>
            </a:r>
            <a:r>
              <a:rPr lang="en-GB" dirty="0">
                <a:solidFill>
                  <a:srgbClr val="4B4D63"/>
                </a:solidFill>
                <a:latin typeface="NeuePlak-Text"/>
              </a:rPr>
              <a:t>of your event on social media channels ,reusable content such as branded photo collections or video compilations. Break these opportunities out as separate sponsorship buys to expand your rank of sponsors or bundle them together to create a sponsorship package.</a:t>
            </a:r>
          </a:p>
          <a:p>
            <a:pPr fontAlgn="auto">
              <a:spcAft>
                <a:spcPts val="0"/>
              </a:spcAft>
              <a:defRPr/>
            </a:pPr>
            <a:endParaRPr lang="en-GB" b="1" dirty="0">
              <a:solidFill>
                <a:srgbClr val="1E0A3C"/>
              </a:solidFill>
              <a:latin typeface="NeuePlak"/>
            </a:endParaRP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8E8C1E45-9145-9594-725C-F3B0C4644E20}"/>
              </a:ext>
            </a:extLst>
          </p:cNvPr>
          <p:cNvSpPr>
            <a:spLocks noGrp="1" noChangeArrowheads="1"/>
          </p:cNvSpPr>
          <p:nvPr>
            <p:ph type="title"/>
          </p:nvPr>
        </p:nvSpPr>
        <p:spPr>
          <a:xfrm>
            <a:off x="179512" y="56531"/>
            <a:ext cx="7886700" cy="1325563"/>
          </a:xfrm>
        </p:spPr>
        <p:txBody>
          <a:bodyPr/>
          <a:lstStyle/>
          <a:p>
            <a:r>
              <a:rPr lang="en-GB" altLang="en-US" sz="4400" b="1" dirty="0"/>
              <a:t>TASK </a:t>
            </a:r>
          </a:p>
        </p:txBody>
      </p:sp>
      <p:sp>
        <p:nvSpPr>
          <p:cNvPr id="3" name="Content Placeholder 2">
            <a:extLst>
              <a:ext uri="{FF2B5EF4-FFF2-40B4-BE49-F238E27FC236}">
                <a16:creationId xmlns:a16="http://schemas.microsoft.com/office/drawing/2014/main" id="{63FA36C2-0399-0A35-30D3-A52C924AE73B}"/>
              </a:ext>
            </a:extLst>
          </p:cNvPr>
          <p:cNvSpPr>
            <a:spLocks noGrp="1"/>
          </p:cNvSpPr>
          <p:nvPr>
            <p:ph idx="1"/>
          </p:nvPr>
        </p:nvSpPr>
        <p:spPr>
          <a:xfrm>
            <a:off x="179512" y="1412776"/>
            <a:ext cx="7886700" cy="4351338"/>
          </a:xfrm>
        </p:spPr>
        <p:txBody>
          <a:bodyPr/>
          <a:lstStyle/>
          <a:p>
            <a:pPr fontAlgn="auto">
              <a:spcAft>
                <a:spcPts val="0"/>
              </a:spcAft>
              <a:defRPr/>
            </a:pPr>
            <a:r>
              <a:rPr lang="en-GB" sz="3600" dirty="0"/>
              <a:t>Let’s consider sponsorship examples of : </a:t>
            </a:r>
          </a:p>
          <a:p>
            <a:pPr marL="0" indent="0" fontAlgn="auto">
              <a:spcAft>
                <a:spcPts val="0"/>
              </a:spcAft>
              <a:buFont typeface="Arial" panose="020B0604020202020204" pitchFamily="34" charset="0"/>
              <a:buNone/>
              <a:defRPr/>
            </a:pPr>
            <a:endParaRPr lang="en-GB" sz="3600" dirty="0"/>
          </a:p>
          <a:p>
            <a:pPr fontAlgn="auto">
              <a:spcAft>
                <a:spcPts val="0"/>
              </a:spcAft>
              <a:defRPr/>
            </a:pPr>
            <a:r>
              <a:rPr lang="en-GB" sz="3600" dirty="0"/>
              <a:t>a Festival</a:t>
            </a:r>
          </a:p>
          <a:p>
            <a:pPr fontAlgn="auto">
              <a:spcAft>
                <a:spcPts val="0"/>
              </a:spcAft>
              <a:defRPr/>
            </a:pPr>
            <a:r>
              <a:rPr lang="en-GB" sz="3600" dirty="0"/>
              <a:t>An event </a:t>
            </a:r>
          </a:p>
          <a:p>
            <a:pPr fontAlgn="auto">
              <a:spcAft>
                <a:spcPts val="0"/>
              </a:spcAft>
              <a:defRPr/>
            </a:pPr>
            <a:r>
              <a:rPr lang="en-GB" sz="3600" dirty="0"/>
              <a:t>A convention </a:t>
            </a:r>
          </a:p>
          <a:p>
            <a:pPr fontAlgn="auto">
              <a:spcAft>
                <a:spcPts val="0"/>
              </a:spcAft>
              <a:defRPr/>
            </a:pPr>
            <a:endParaRPr lang="en-GB" dirty="0"/>
          </a:p>
        </p:txBody>
      </p:sp>
      <p:pic>
        <p:nvPicPr>
          <p:cNvPr id="4" name="Picture 3">
            <a:extLst>
              <a:ext uri="{FF2B5EF4-FFF2-40B4-BE49-F238E27FC236}">
                <a16:creationId xmlns:a16="http://schemas.microsoft.com/office/drawing/2014/main" id="{D27392CE-ABE5-2A2A-0536-011ECB701CCC}"/>
              </a:ext>
            </a:extLst>
          </p:cNvPr>
          <p:cNvPicPr>
            <a:picLocks noChangeAspect="1"/>
          </p:cNvPicPr>
          <p:nvPr/>
        </p:nvPicPr>
        <p:blipFill>
          <a:blip r:embed="rId2"/>
          <a:stretch>
            <a:fillRect/>
          </a:stretch>
        </p:blipFill>
        <p:spPr>
          <a:xfrm>
            <a:off x="4009180" y="3068960"/>
            <a:ext cx="3801320" cy="2431727"/>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97DF8A4-5DBA-0133-98BF-2165D1B4ACF0}"/>
              </a:ext>
            </a:extLst>
          </p:cNvPr>
          <p:cNvSpPr>
            <a:spLocks noGrp="1" noChangeArrowheads="1"/>
          </p:cNvSpPr>
          <p:nvPr>
            <p:ph type="title"/>
          </p:nvPr>
        </p:nvSpPr>
        <p:spPr>
          <a:xfrm>
            <a:off x="250825" y="188913"/>
            <a:ext cx="7772400" cy="1143000"/>
          </a:xfrm>
        </p:spPr>
        <p:txBody>
          <a:bodyPr/>
          <a:lstStyle/>
          <a:p>
            <a:r>
              <a:rPr lang="en-AU" altLang="en-US" sz="3600" b="1">
                <a:cs typeface="Calibri" panose="020F0502020204030204" pitchFamily="34" charset="0"/>
              </a:rPr>
              <a:t>Types of events</a:t>
            </a:r>
          </a:p>
        </p:txBody>
      </p:sp>
      <p:sp>
        <p:nvSpPr>
          <p:cNvPr id="46083" name="Rectangle 3">
            <a:extLst>
              <a:ext uri="{FF2B5EF4-FFF2-40B4-BE49-F238E27FC236}">
                <a16:creationId xmlns:a16="http://schemas.microsoft.com/office/drawing/2014/main" id="{07134AF6-08CD-6F94-9017-B70D800AF387}"/>
              </a:ext>
            </a:extLst>
          </p:cNvPr>
          <p:cNvSpPr>
            <a:spLocks noGrp="1" noChangeArrowheads="1"/>
          </p:cNvSpPr>
          <p:nvPr>
            <p:ph idx="1"/>
          </p:nvPr>
        </p:nvSpPr>
        <p:spPr bwMode="auto">
          <a:xfrm>
            <a:off x="250825" y="1628775"/>
            <a:ext cx="7772400" cy="4114800"/>
          </a:xfrm>
        </p:spPr>
        <p:txBody>
          <a:bodyPr wrap="square" numCol="1" anchor="t" anchorCtr="0" compatLnSpc="1">
            <a:prstTxWarp prst="textNoShape">
              <a:avLst/>
            </a:prstTxWarp>
          </a:bodyPr>
          <a:lstStyle/>
          <a:p>
            <a:pPr>
              <a:buFontTx/>
              <a:buNone/>
            </a:pPr>
            <a:r>
              <a:rPr lang="en-US" altLang="en-US" sz="2700" b="1" dirty="0">
                <a:cs typeface="Calibri" panose="020F0502020204030204" pitchFamily="34" charset="0"/>
              </a:rPr>
              <a:t>Size</a:t>
            </a:r>
          </a:p>
          <a:p>
            <a:r>
              <a:rPr lang="en-US" altLang="en-US" sz="2700" dirty="0">
                <a:cs typeface="Calibri" panose="020F0502020204030204" pitchFamily="34" charset="0"/>
              </a:rPr>
              <a:t>Local or community events</a:t>
            </a:r>
          </a:p>
          <a:p>
            <a:r>
              <a:rPr lang="en-US" altLang="en-US" sz="2700" dirty="0">
                <a:cs typeface="Calibri" panose="020F0502020204030204" pitchFamily="34" charset="0"/>
              </a:rPr>
              <a:t>Major events</a:t>
            </a:r>
          </a:p>
          <a:p>
            <a:r>
              <a:rPr lang="en-US" altLang="en-US" sz="2700" dirty="0">
                <a:cs typeface="Calibri" panose="020F0502020204030204" pitchFamily="34" charset="0"/>
              </a:rPr>
              <a:t>Hallmark events</a:t>
            </a:r>
          </a:p>
          <a:p>
            <a:r>
              <a:rPr lang="en-US" altLang="en-US" sz="2700" dirty="0">
                <a:cs typeface="Calibri" panose="020F0502020204030204" pitchFamily="34" charset="0"/>
              </a:rPr>
              <a:t>Mega-events</a:t>
            </a:r>
          </a:p>
          <a:p>
            <a:endParaRPr lang="en-US" altLang="en-US" sz="2700" dirty="0">
              <a:cs typeface="Calibri" panose="020F0502020204030204" pitchFamily="34" charset="0"/>
            </a:endParaRPr>
          </a:p>
          <a:p>
            <a:r>
              <a:rPr lang="en-US" altLang="en-US" sz="2700" dirty="0">
                <a:cs typeface="Calibri" panose="020F0502020204030204" pitchFamily="34" charset="0"/>
              </a:rPr>
              <a:t>Write down some you have attended?</a:t>
            </a:r>
          </a:p>
        </p:txBody>
      </p:sp>
      <p:pic>
        <p:nvPicPr>
          <p:cNvPr id="46084" name="Picture 2" descr="A picture containing red, outdoor, person, cart&#10;&#10;Description automatically generated">
            <a:extLst>
              <a:ext uri="{FF2B5EF4-FFF2-40B4-BE49-F238E27FC236}">
                <a16:creationId xmlns:a16="http://schemas.microsoft.com/office/drawing/2014/main" id="{0B176044-6FB2-75C1-33E8-592CF24837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625" y="709613"/>
            <a:ext cx="3151188" cy="393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blinds dir="ver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BD538F1B-4AE7-F5E8-F50B-B17DF1168B92}"/>
              </a:ext>
            </a:extLst>
          </p:cNvPr>
          <p:cNvSpPr>
            <a:spLocks noGrp="1" noChangeArrowheads="1"/>
          </p:cNvSpPr>
          <p:nvPr>
            <p:ph type="title"/>
          </p:nvPr>
        </p:nvSpPr>
        <p:spPr>
          <a:xfrm>
            <a:off x="107504" y="19354"/>
            <a:ext cx="7772400" cy="790575"/>
          </a:xfrm>
        </p:spPr>
        <p:txBody>
          <a:bodyPr/>
          <a:lstStyle/>
          <a:p>
            <a:r>
              <a:rPr lang="en-GB" altLang="en-US" dirty="0">
                <a:latin typeface="Calibri" panose="020F0502020204030204" pitchFamily="34" charset="0"/>
                <a:cs typeface="Calibri" panose="020F0502020204030204" pitchFamily="34" charset="0"/>
              </a:rPr>
              <a:t>Typology of events </a:t>
            </a:r>
          </a:p>
        </p:txBody>
      </p:sp>
      <p:sp>
        <p:nvSpPr>
          <p:cNvPr id="64515" name="Content Placeholder 2">
            <a:extLst>
              <a:ext uri="{FF2B5EF4-FFF2-40B4-BE49-F238E27FC236}">
                <a16:creationId xmlns:a16="http://schemas.microsoft.com/office/drawing/2014/main" id="{8B5369A0-7D02-F20D-F400-E45278F1F23A}"/>
              </a:ext>
            </a:extLst>
          </p:cNvPr>
          <p:cNvSpPr>
            <a:spLocks noGrp="1" noChangeArrowheads="1"/>
          </p:cNvSpPr>
          <p:nvPr>
            <p:ph sz="half" idx="1"/>
          </p:nvPr>
        </p:nvSpPr>
        <p:spPr bwMode="auto">
          <a:xfrm>
            <a:off x="-22225" y="548680"/>
            <a:ext cx="4954265" cy="5543550"/>
          </a:xfrm>
        </p:spPr>
        <p:txBody>
          <a:bodyPr wrap="square" numCol="1" anchor="t" anchorCtr="0" compatLnSpc="1">
            <a:prstTxWarp prst="textNoShape">
              <a:avLst/>
            </a:prstTxWarp>
          </a:bodyPr>
          <a:lstStyle/>
          <a:p>
            <a:pPr>
              <a:lnSpc>
                <a:spcPct val="100000"/>
              </a:lnSpc>
            </a:pPr>
            <a:r>
              <a:rPr lang="en-GB" altLang="en-US" sz="1600" b="1" dirty="0">
                <a:cs typeface="Calibri" panose="020F0502020204030204" pitchFamily="34" charset="0"/>
              </a:rPr>
              <a:t>Type A</a:t>
            </a:r>
            <a:r>
              <a:rPr lang="en-GB" altLang="en-US" sz="1600" dirty="0">
                <a:cs typeface="Calibri" panose="020F0502020204030204" pitchFamily="34" charset="0"/>
              </a:rPr>
              <a:t> – Irregular, one off, major international events generating significant economic activity (e.g. Olympics, European Football Championships, World Cup)</a:t>
            </a:r>
          </a:p>
          <a:p>
            <a:pPr>
              <a:lnSpc>
                <a:spcPct val="100000"/>
              </a:lnSpc>
            </a:pPr>
            <a:r>
              <a:rPr lang="en-GB" altLang="en-US" sz="1600" b="1" dirty="0">
                <a:cs typeface="Calibri" panose="020F0502020204030204" pitchFamily="34" charset="0"/>
              </a:rPr>
              <a:t>Type B</a:t>
            </a:r>
            <a:r>
              <a:rPr lang="en-GB" altLang="en-US" sz="1600" dirty="0">
                <a:cs typeface="Calibri" panose="020F0502020204030204" pitchFamily="34" charset="0"/>
              </a:rPr>
              <a:t> – Major Spectator events, generating significant activity, media interest and part of an annual domestic cycle of sports events (e.g. FA cup final, 6 nations, test Match cricket, Wimbledon, Open golf).</a:t>
            </a:r>
          </a:p>
          <a:p>
            <a:pPr>
              <a:lnSpc>
                <a:spcPct val="100000"/>
              </a:lnSpc>
            </a:pPr>
            <a:r>
              <a:rPr lang="en-GB" altLang="en-US" sz="1600" b="1" dirty="0">
                <a:cs typeface="Calibri" panose="020F0502020204030204" pitchFamily="34" charset="0"/>
              </a:rPr>
              <a:t>Type C</a:t>
            </a:r>
            <a:r>
              <a:rPr lang="en-GB" altLang="en-US" sz="1600" dirty="0">
                <a:cs typeface="Calibri" panose="020F0502020204030204" pitchFamily="34" charset="0"/>
              </a:rPr>
              <a:t> – Irregular, one-off, major international spectator/competitor events generating limited economic activity (e.g. World and European championships in Athletics, swimming etc.)</a:t>
            </a:r>
          </a:p>
          <a:p>
            <a:pPr>
              <a:lnSpc>
                <a:spcPct val="100000"/>
              </a:lnSpc>
            </a:pPr>
            <a:r>
              <a:rPr lang="en-GB" altLang="en-US" sz="1600" b="1" dirty="0">
                <a:cs typeface="Calibri" panose="020F0502020204030204" pitchFamily="34" charset="0"/>
              </a:rPr>
              <a:t>Type D –</a:t>
            </a:r>
            <a:r>
              <a:rPr lang="en-GB" altLang="en-US" sz="1600" dirty="0">
                <a:cs typeface="Calibri" panose="020F0502020204030204" pitchFamily="34" charset="0"/>
              </a:rPr>
              <a:t> Major competitor events generating limited economic activity and par of an annual domestic cycle of sport events (e.g. National championships in most sports)</a:t>
            </a:r>
          </a:p>
          <a:p>
            <a:pPr>
              <a:lnSpc>
                <a:spcPct val="100000"/>
              </a:lnSpc>
            </a:pPr>
            <a:r>
              <a:rPr lang="en-GB" altLang="en-US" sz="1600" b="1" dirty="0">
                <a:cs typeface="Calibri" panose="020F0502020204030204" pitchFamily="34" charset="0"/>
              </a:rPr>
              <a:t>Type E </a:t>
            </a:r>
            <a:r>
              <a:rPr lang="en-GB" altLang="en-US" sz="1600" dirty="0">
                <a:cs typeface="Calibri" panose="020F0502020204030204" pitchFamily="34" charset="0"/>
              </a:rPr>
              <a:t>– Smaller scale, competitor/spectator driven.</a:t>
            </a:r>
          </a:p>
          <a:p>
            <a:pPr marL="639763" lvl="1">
              <a:lnSpc>
                <a:spcPct val="100000"/>
              </a:lnSpc>
            </a:pPr>
            <a:r>
              <a:rPr lang="en-GB" altLang="en-US" sz="1600" dirty="0">
                <a:cs typeface="Calibri" panose="020F0502020204030204" pitchFamily="34" charset="0"/>
              </a:rPr>
              <a:t>(Wilson 2006, citing Gratton </a:t>
            </a:r>
            <a:r>
              <a:rPr lang="en-GB" altLang="en-US" sz="1600" i="1" dirty="0">
                <a:cs typeface="Calibri" panose="020F0502020204030204" pitchFamily="34" charset="0"/>
              </a:rPr>
              <a:t>et al</a:t>
            </a:r>
            <a:r>
              <a:rPr lang="en-GB" altLang="en-US" sz="1600" dirty="0">
                <a:cs typeface="Calibri" panose="020F0502020204030204" pitchFamily="34" charset="0"/>
              </a:rPr>
              <a:t> 2000).</a:t>
            </a:r>
          </a:p>
          <a:p>
            <a:pPr marL="639763" lvl="1"/>
            <a:endParaRPr lang="en-GB" altLang="en-US" sz="1600" dirty="0"/>
          </a:p>
        </p:txBody>
      </p:sp>
      <p:sp>
        <p:nvSpPr>
          <p:cNvPr id="64516" name="Content Placeholder 3">
            <a:extLst>
              <a:ext uri="{FF2B5EF4-FFF2-40B4-BE49-F238E27FC236}">
                <a16:creationId xmlns:a16="http://schemas.microsoft.com/office/drawing/2014/main" id="{DC252570-78A7-23ED-ED01-1A713F7C7255}"/>
              </a:ext>
            </a:extLst>
          </p:cNvPr>
          <p:cNvSpPr>
            <a:spLocks noGrp="1" noChangeArrowheads="1"/>
          </p:cNvSpPr>
          <p:nvPr>
            <p:ph sz="half" idx="2"/>
          </p:nvPr>
        </p:nvSpPr>
        <p:spPr bwMode="auto">
          <a:xfrm>
            <a:off x="5051425" y="1125538"/>
            <a:ext cx="3657600" cy="3978275"/>
          </a:xfrm>
        </p:spPr>
        <p:txBody>
          <a:bodyPr wrap="square" numCol="1" anchor="t" anchorCtr="0" compatLnSpc="1">
            <a:prstTxWarp prst="textNoShape">
              <a:avLst/>
            </a:prstTxWarp>
          </a:bodyPr>
          <a:lstStyle/>
          <a:p>
            <a:pPr>
              <a:lnSpc>
                <a:spcPct val="100000"/>
              </a:lnSpc>
            </a:pPr>
            <a:r>
              <a:rPr lang="en-GB" altLang="en-US" sz="1800" dirty="0">
                <a:cs typeface="Calibri" panose="020F0502020204030204" pitchFamily="34" charset="0"/>
              </a:rPr>
              <a:t>Problems – misses numerous small events which can contribute to economies and cultural lives.</a:t>
            </a:r>
          </a:p>
          <a:p>
            <a:pPr>
              <a:lnSpc>
                <a:spcPct val="100000"/>
              </a:lnSpc>
            </a:pPr>
            <a:r>
              <a:rPr lang="en-GB" altLang="en-US" sz="1800" dirty="0">
                <a:cs typeface="Calibri" panose="020F0502020204030204" pitchFamily="34" charset="0"/>
              </a:rPr>
              <a:t>Note also how you can have:</a:t>
            </a:r>
          </a:p>
          <a:p>
            <a:pPr marL="639763" lvl="1">
              <a:lnSpc>
                <a:spcPct val="100000"/>
              </a:lnSpc>
            </a:pPr>
            <a:r>
              <a:rPr lang="en-GB" altLang="en-US" dirty="0">
                <a:cs typeface="Calibri" panose="020F0502020204030204" pitchFamily="34" charset="0"/>
              </a:rPr>
              <a:t>Spectator driven events</a:t>
            </a:r>
          </a:p>
          <a:p>
            <a:pPr marL="639763" lvl="1">
              <a:lnSpc>
                <a:spcPct val="100000"/>
              </a:lnSpc>
            </a:pPr>
            <a:r>
              <a:rPr lang="en-GB" altLang="en-US" dirty="0">
                <a:cs typeface="Calibri" panose="020F0502020204030204" pitchFamily="34" charset="0"/>
              </a:rPr>
              <a:t>Competitor driven events</a:t>
            </a:r>
          </a:p>
          <a:p>
            <a:pPr marL="639763" lvl="1">
              <a:lnSpc>
                <a:spcPct val="100000"/>
              </a:lnSpc>
            </a:pPr>
            <a:r>
              <a:rPr lang="en-GB" altLang="en-US" dirty="0">
                <a:cs typeface="Calibri" panose="020F0502020204030204" pitchFamily="34" charset="0"/>
              </a:rPr>
              <a:t>Age of the participants</a:t>
            </a:r>
          </a:p>
          <a:p>
            <a:pPr marL="639763" lvl="1">
              <a:lnSpc>
                <a:spcPct val="100000"/>
              </a:lnSpc>
            </a:pPr>
            <a:r>
              <a:rPr lang="en-GB" altLang="en-US" dirty="0">
                <a:cs typeface="Calibri" panose="020F0502020204030204" pitchFamily="34" charset="0"/>
              </a:rPr>
              <a:t>Reasons for spectating</a:t>
            </a:r>
          </a:p>
        </p:txBody>
      </p:sp>
      <p:pic>
        <p:nvPicPr>
          <p:cNvPr id="64517" name="Picture 5" descr="A crowd of people watching a race&#10;&#10;Description automatically generated with low confidence">
            <a:extLst>
              <a:ext uri="{FF2B5EF4-FFF2-40B4-BE49-F238E27FC236}">
                <a16:creationId xmlns:a16="http://schemas.microsoft.com/office/drawing/2014/main" id="{B98AE0B3-2E7C-F2C5-FB3E-2FA7A5472F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5013176"/>
            <a:ext cx="3273425" cy="177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8" name="Picture 8" descr="A group of men in sports uniforms on a field with a crowd watching&#10;&#10;Description automatically generated with low confidence">
            <a:extLst>
              <a:ext uri="{FF2B5EF4-FFF2-40B4-BE49-F238E27FC236}">
                <a16:creationId xmlns:a16="http://schemas.microsoft.com/office/drawing/2014/main" id="{7E0EBA3A-7314-87C4-ABAF-0C9D3BBFCB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49975" y="3897313"/>
            <a:ext cx="2559050" cy="144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53148857.jpg">
            <a:extLst>
              <a:ext uri="{FF2B5EF4-FFF2-40B4-BE49-F238E27FC236}">
                <a16:creationId xmlns:a16="http://schemas.microsoft.com/office/drawing/2014/main" id="{E6C54154-60C0-E40B-48E1-0D0CB6E99F8D}"/>
              </a:ext>
            </a:extLst>
          </p:cNvPr>
          <p:cNvPicPr>
            <a:picLocks noChangeAspect="1"/>
          </p:cNvPicPr>
          <p:nvPr/>
        </p:nvPicPr>
        <p:blipFill>
          <a:blip r:embed="rId3" cstate="print">
            <a:duotone>
              <a:prstClr val="black"/>
              <a:schemeClr val="accent2">
                <a:tint val="45000"/>
                <a:satMod val="400000"/>
              </a:schemeClr>
            </a:duotone>
            <a:lum bright="84000" contrast="-81000"/>
          </a:blip>
          <a:stretch>
            <a:fillRect/>
          </a:stretch>
        </p:blipFill>
        <p:spPr>
          <a:xfrm>
            <a:off x="0" y="0"/>
            <a:ext cx="9144001" cy="5643578"/>
          </a:xfrm>
          <a:prstGeom prst="rect">
            <a:avLst/>
          </a:prstGeom>
        </p:spPr>
      </p:pic>
      <p:pic>
        <p:nvPicPr>
          <p:cNvPr id="47107" name="Picture 14" descr="f01-01-9781856178181">
            <a:extLst>
              <a:ext uri="{FF2B5EF4-FFF2-40B4-BE49-F238E27FC236}">
                <a16:creationId xmlns:a16="http://schemas.microsoft.com/office/drawing/2014/main" id="{AF722474-3100-C282-1329-B3D2E72645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1285876"/>
            <a:ext cx="6470650" cy="401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2">
            <a:extLst>
              <a:ext uri="{FF2B5EF4-FFF2-40B4-BE49-F238E27FC236}">
                <a16:creationId xmlns:a16="http://schemas.microsoft.com/office/drawing/2014/main" id="{3CC06709-65E9-DDA5-EF31-714015408C58}"/>
              </a:ext>
            </a:extLst>
          </p:cNvPr>
          <p:cNvSpPr txBox="1">
            <a:spLocks noChangeArrowheads="1"/>
          </p:cNvSpPr>
          <p:nvPr/>
        </p:nvSpPr>
        <p:spPr>
          <a:xfrm>
            <a:off x="-57150" y="71438"/>
            <a:ext cx="7772400" cy="1143000"/>
          </a:xfrm>
          <a:prstGeom prst="rect">
            <a:avLst/>
          </a:prstGeom>
        </p:spPr>
        <p:txBody>
          <a:bodyPr/>
          <a:lstStyle/>
          <a:p>
            <a:pPr algn="ctr" eaLnBrk="1" fontAlgn="auto" hangingPunct="1">
              <a:spcBef>
                <a:spcPts val="0"/>
              </a:spcBef>
              <a:spcAft>
                <a:spcPts val="0"/>
              </a:spcAft>
              <a:defRPr/>
            </a:pPr>
            <a:r>
              <a:rPr lang="en-AU" sz="3600" b="1" dirty="0">
                <a:latin typeface="+mj-lt"/>
                <a:ea typeface="+mj-ea"/>
                <a:cs typeface="+mj-cs"/>
              </a:rPr>
              <a:t>Types of events</a:t>
            </a:r>
          </a:p>
        </p:txBody>
      </p:sp>
      <p:sp>
        <p:nvSpPr>
          <p:cNvPr id="47109" name="TextBox 2">
            <a:extLst>
              <a:ext uri="{FF2B5EF4-FFF2-40B4-BE49-F238E27FC236}">
                <a16:creationId xmlns:a16="http://schemas.microsoft.com/office/drawing/2014/main" id="{15455076-78FD-79FD-C13D-8EBEBE7DDFB4}"/>
              </a:ext>
            </a:extLst>
          </p:cNvPr>
          <p:cNvSpPr txBox="1">
            <a:spLocks noChangeArrowheads="1"/>
          </p:cNvSpPr>
          <p:nvPr/>
        </p:nvSpPr>
        <p:spPr bwMode="auto">
          <a:xfrm>
            <a:off x="5795963" y="6000750"/>
            <a:ext cx="21415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latin typeface="Rockwell" panose="02060603020205020403" pitchFamily="18" charset="0"/>
              </a:rPr>
              <a:t>Bowdin et al 2001</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078E05D-29CA-A76E-9829-8AB3D18A1803}"/>
              </a:ext>
            </a:extLst>
          </p:cNvPr>
          <p:cNvSpPr>
            <a:spLocks noGrp="1" noChangeArrowheads="1"/>
          </p:cNvSpPr>
          <p:nvPr>
            <p:ph type="title"/>
          </p:nvPr>
        </p:nvSpPr>
        <p:spPr>
          <a:xfrm>
            <a:off x="179388" y="98425"/>
            <a:ext cx="7772400" cy="1143000"/>
          </a:xfrm>
        </p:spPr>
        <p:txBody>
          <a:bodyPr/>
          <a:lstStyle/>
          <a:p>
            <a:r>
              <a:rPr lang="en-AU" altLang="en-US" sz="3600" b="1">
                <a:latin typeface="Calibri" panose="020F0502020204030204" pitchFamily="34" charset="0"/>
                <a:cs typeface="Calibri" panose="020F0502020204030204" pitchFamily="34" charset="0"/>
              </a:rPr>
              <a:t>Events as </a:t>
            </a:r>
            <a:br>
              <a:rPr lang="en-AU" altLang="en-US" sz="3600" b="1">
                <a:latin typeface="Calibri" panose="020F0502020204030204" pitchFamily="34" charset="0"/>
                <a:cs typeface="Calibri" panose="020F0502020204030204" pitchFamily="34" charset="0"/>
              </a:rPr>
            </a:br>
            <a:r>
              <a:rPr lang="en-AU" altLang="en-US" sz="3600" b="1">
                <a:latin typeface="Calibri" panose="020F0502020204030204" pitchFamily="34" charset="0"/>
                <a:cs typeface="Calibri" panose="020F0502020204030204" pitchFamily="34" charset="0"/>
              </a:rPr>
              <a:t>benchmarks for our lives</a:t>
            </a:r>
          </a:p>
        </p:txBody>
      </p:sp>
      <p:sp>
        <p:nvSpPr>
          <p:cNvPr id="8195" name="Rectangle 3">
            <a:extLst>
              <a:ext uri="{FF2B5EF4-FFF2-40B4-BE49-F238E27FC236}">
                <a16:creationId xmlns:a16="http://schemas.microsoft.com/office/drawing/2014/main" id="{6B0525E8-1F6F-1139-95DA-E9B160B7F87B}"/>
              </a:ext>
            </a:extLst>
          </p:cNvPr>
          <p:cNvSpPr>
            <a:spLocks noGrp="1" noChangeArrowheads="1"/>
          </p:cNvSpPr>
          <p:nvPr>
            <p:ph idx="1"/>
          </p:nvPr>
        </p:nvSpPr>
        <p:spPr>
          <a:xfrm>
            <a:off x="539750" y="1844675"/>
            <a:ext cx="7239000" cy="4343400"/>
          </a:xfrm>
        </p:spPr>
        <p:txBody>
          <a:bodyPr>
            <a:normAutofit fontScale="92500"/>
          </a:bodyPr>
          <a:lstStyle/>
          <a:p>
            <a:pPr marL="182880" indent="-182880" fontAlgn="auto">
              <a:lnSpc>
                <a:spcPct val="100000"/>
              </a:lnSpc>
              <a:spcAft>
                <a:spcPts val="0"/>
              </a:spcAft>
              <a:buClr>
                <a:schemeClr val="accent1">
                  <a:lumMod val="75000"/>
                </a:schemeClr>
              </a:buClr>
              <a:defRPr/>
            </a:pPr>
            <a:r>
              <a:rPr lang="en-US" altLang="en-US" sz="2600" dirty="0">
                <a:cs typeface="Calibri" panose="020F0502020204030204" pitchFamily="34" charset="0"/>
              </a:rPr>
              <a:t>Historical examples </a:t>
            </a:r>
            <a:endParaRPr lang="en-AU" altLang="en-US" sz="2600" dirty="0">
              <a:cs typeface="Calibri" panose="020F0502020204030204" pitchFamily="34" charset="0"/>
            </a:endParaRPr>
          </a:p>
          <a:p>
            <a:pPr lvl="1" indent="-182880" fontAlgn="auto">
              <a:lnSpc>
                <a:spcPct val="100000"/>
              </a:lnSpc>
              <a:spcAft>
                <a:spcPts val="0"/>
              </a:spcAft>
              <a:buClr>
                <a:schemeClr val="accent1">
                  <a:lumMod val="75000"/>
                </a:schemeClr>
              </a:buClr>
              <a:defRPr/>
            </a:pPr>
            <a:r>
              <a:rPr lang="en-US" altLang="en-US" sz="2600" dirty="0">
                <a:cs typeface="Calibri" panose="020F0502020204030204" pitchFamily="34" charset="0"/>
              </a:rPr>
              <a:t>folk festivals, harvest rituals, Christmas, new year                                               </a:t>
            </a:r>
          </a:p>
          <a:p>
            <a:pPr marL="182880" indent="-182880" fontAlgn="auto">
              <a:lnSpc>
                <a:spcPct val="100000"/>
              </a:lnSpc>
              <a:spcAft>
                <a:spcPts val="0"/>
              </a:spcAft>
              <a:buClr>
                <a:schemeClr val="accent1">
                  <a:lumMod val="75000"/>
                </a:schemeClr>
              </a:buClr>
              <a:defRPr/>
            </a:pPr>
            <a:r>
              <a:rPr lang="en-US" altLang="en-US" sz="2600" dirty="0">
                <a:cs typeface="Calibri" panose="020F0502020204030204" pitchFamily="34" charset="0"/>
              </a:rPr>
              <a:t>Private events </a:t>
            </a:r>
            <a:endParaRPr lang="en-AU" altLang="en-US" sz="2600" dirty="0">
              <a:cs typeface="Calibri" panose="020F0502020204030204" pitchFamily="34" charset="0"/>
            </a:endParaRPr>
          </a:p>
          <a:p>
            <a:pPr lvl="1" indent="-182880" fontAlgn="auto">
              <a:lnSpc>
                <a:spcPct val="100000"/>
              </a:lnSpc>
              <a:spcAft>
                <a:spcPts val="0"/>
              </a:spcAft>
              <a:buClr>
                <a:schemeClr val="accent1">
                  <a:lumMod val="75000"/>
                </a:schemeClr>
              </a:buClr>
              <a:defRPr/>
            </a:pPr>
            <a:r>
              <a:rPr lang="en-US" altLang="en-US" sz="2600" dirty="0">
                <a:cs typeface="Calibri" panose="020F0502020204030204" pitchFamily="34" charset="0"/>
              </a:rPr>
              <a:t>births, christenings, coming of age celebrations, marriages, deaths</a:t>
            </a:r>
          </a:p>
          <a:p>
            <a:pPr marL="182880" indent="-182880" fontAlgn="auto">
              <a:lnSpc>
                <a:spcPct val="100000"/>
              </a:lnSpc>
              <a:spcAft>
                <a:spcPts val="0"/>
              </a:spcAft>
              <a:buClr>
                <a:schemeClr val="accent1">
                  <a:lumMod val="75000"/>
                </a:schemeClr>
              </a:buClr>
              <a:defRPr/>
            </a:pPr>
            <a:r>
              <a:rPr lang="en-US" altLang="en-US" sz="2600" dirty="0">
                <a:cs typeface="Calibri" panose="020F0502020204030204" pitchFamily="34" charset="0"/>
              </a:rPr>
              <a:t>Public events </a:t>
            </a:r>
            <a:endParaRPr lang="en-AU" altLang="en-US" sz="2600" dirty="0">
              <a:cs typeface="Calibri" panose="020F0502020204030204" pitchFamily="34" charset="0"/>
            </a:endParaRPr>
          </a:p>
          <a:p>
            <a:pPr lvl="1" indent="-182880" fontAlgn="auto">
              <a:lnSpc>
                <a:spcPct val="100000"/>
              </a:lnSpc>
              <a:spcAft>
                <a:spcPts val="0"/>
              </a:spcAft>
              <a:buClr>
                <a:schemeClr val="accent1">
                  <a:lumMod val="75000"/>
                </a:schemeClr>
              </a:buClr>
              <a:defRPr/>
            </a:pPr>
            <a:r>
              <a:rPr lang="en-US" altLang="en-US" sz="2600" dirty="0">
                <a:cs typeface="Calibri" panose="020F0502020204030204" pitchFamily="34" charset="0"/>
              </a:rPr>
              <a:t>World Wars, 1966 World Cup, Royal Funeral, Royal weddings, Manchester 2002 Commonwealth Games, London 2012 Olympic Games</a:t>
            </a:r>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41174619-A6B2-0F1E-C453-C32A4C39D407}"/>
              </a:ext>
            </a:extLst>
          </p:cNvPr>
          <p:cNvSpPr>
            <a:spLocks noGrp="1" noChangeArrowheads="1"/>
          </p:cNvSpPr>
          <p:nvPr>
            <p:ph type="title"/>
          </p:nvPr>
        </p:nvSpPr>
        <p:spPr>
          <a:xfrm>
            <a:off x="231775" y="152400"/>
            <a:ext cx="7772400" cy="1143000"/>
          </a:xfrm>
        </p:spPr>
        <p:txBody>
          <a:bodyPr/>
          <a:lstStyle/>
          <a:p>
            <a:r>
              <a:rPr lang="en-AU" altLang="en-US" sz="3600" b="1">
                <a:latin typeface="Calibri" panose="020F0502020204030204" pitchFamily="34" charset="0"/>
                <a:cs typeface="Calibri" panose="020F0502020204030204" pitchFamily="34" charset="0"/>
              </a:rPr>
              <a:t>Types of events</a:t>
            </a:r>
          </a:p>
        </p:txBody>
      </p:sp>
      <p:sp>
        <p:nvSpPr>
          <p:cNvPr id="32771" name="Rectangle 3">
            <a:extLst>
              <a:ext uri="{FF2B5EF4-FFF2-40B4-BE49-F238E27FC236}">
                <a16:creationId xmlns:a16="http://schemas.microsoft.com/office/drawing/2014/main" id="{ABCA5BA5-93E0-2384-D294-E3D5BB32F120}"/>
              </a:ext>
            </a:extLst>
          </p:cNvPr>
          <p:cNvSpPr>
            <a:spLocks noGrp="1" noChangeArrowheads="1"/>
          </p:cNvSpPr>
          <p:nvPr>
            <p:ph idx="1"/>
          </p:nvPr>
        </p:nvSpPr>
        <p:spPr bwMode="auto">
          <a:xfrm>
            <a:off x="498475" y="1295400"/>
            <a:ext cx="7239000" cy="4751388"/>
          </a:xfrm>
        </p:spPr>
        <p:txBody>
          <a:bodyPr wrap="square" numCol="1" anchor="t" anchorCtr="0" compatLnSpc="1">
            <a:prstTxWarp prst="textNoShape">
              <a:avLst/>
            </a:prstTxWarp>
          </a:bodyPr>
          <a:lstStyle/>
          <a:p>
            <a:pPr>
              <a:buFontTx/>
              <a:buNone/>
            </a:pPr>
            <a:r>
              <a:rPr lang="en-US" altLang="en-US" sz="2700" b="1">
                <a:cs typeface="Calibri" panose="020F0502020204030204" pitchFamily="34" charset="0"/>
              </a:rPr>
              <a:t>Form or content</a:t>
            </a:r>
          </a:p>
          <a:p>
            <a:r>
              <a:rPr lang="en-US" altLang="en-US" sz="2400">
                <a:cs typeface="Calibri" panose="020F0502020204030204" pitchFamily="34" charset="0"/>
              </a:rPr>
              <a:t>Cultural events including festivals</a:t>
            </a:r>
          </a:p>
          <a:p>
            <a:r>
              <a:rPr lang="en-US" altLang="en-US" sz="2400">
                <a:cs typeface="Calibri" panose="020F0502020204030204" pitchFamily="34" charset="0"/>
              </a:rPr>
              <a:t>Sports events</a:t>
            </a:r>
          </a:p>
          <a:p>
            <a:r>
              <a:rPr lang="en-US" altLang="en-US" sz="2400">
                <a:cs typeface="Calibri" panose="020F0502020204030204" pitchFamily="34" charset="0"/>
              </a:rPr>
              <a:t>Business events</a:t>
            </a:r>
          </a:p>
          <a:p>
            <a:pPr lvl="1"/>
            <a:r>
              <a:rPr lang="en-US" altLang="en-US" sz="2300">
                <a:cs typeface="Calibri" panose="020F0502020204030204" pitchFamily="34" charset="0"/>
              </a:rPr>
              <a:t>business tourism or the MICE industry</a:t>
            </a:r>
          </a:p>
          <a:p>
            <a:pPr lvl="1"/>
            <a:r>
              <a:rPr lang="en-US" altLang="en-US" sz="2400">
                <a:cs typeface="Calibri" panose="020F0502020204030204" pitchFamily="34" charset="0"/>
              </a:rPr>
              <a:t>business or trade focus</a:t>
            </a:r>
          </a:p>
          <a:p>
            <a:pPr lvl="1"/>
            <a:r>
              <a:rPr lang="en-US" altLang="en-US" sz="2400">
                <a:cs typeface="Calibri" panose="020F0502020204030204" pitchFamily="34" charset="0"/>
              </a:rPr>
              <a:t>meetings/conferences </a:t>
            </a:r>
          </a:p>
          <a:p>
            <a:pPr lvl="1"/>
            <a:r>
              <a:rPr lang="en-US" altLang="en-US" sz="2400">
                <a:cs typeface="Calibri" panose="020F0502020204030204" pitchFamily="34" charset="0"/>
              </a:rPr>
              <a:t>exhibitions</a:t>
            </a:r>
          </a:p>
          <a:p>
            <a:pPr lvl="1"/>
            <a:r>
              <a:rPr lang="en-US" altLang="en-US" sz="2400">
                <a:cs typeface="Calibri" panose="020F0502020204030204" pitchFamily="34" charset="0"/>
              </a:rPr>
              <a:t>incentive travel</a:t>
            </a:r>
          </a:p>
          <a:p>
            <a:pPr lvl="1"/>
            <a:r>
              <a:rPr lang="en-US" altLang="en-US" sz="2400">
                <a:cs typeface="Calibri" panose="020F0502020204030204" pitchFamily="34" charset="0"/>
              </a:rPr>
              <a:t>corporate events</a:t>
            </a:r>
          </a:p>
          <a:p>
            <a:endParaRPr lang="en-US" altLang="en-US" sz="2600"/>
          </a:p>
          <a:p>
            <a:pPr>
              <a:buFontTx/>
              <a:buNone/>
            </a:pPr>
            <a:endParaRPr lang="en-US" altLang="en-US" sz="2400" b="1"/>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2771">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2771">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2771">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2771">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2771">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2771">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277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10">
            <a:extLst>
              <a:ext uri="{FF2B5EF4-FFF2-40B4-BE49-F238E27FC236}">
                <a16:creationId xmlns:a16="http://schemas.microsoft.com/office/drawing/2014/main" id="{B2FB0D54-FF43-C7EA-DBE1-5B665615D7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75463" y="5788025"/>
            <a:ext cx="1920875" cy="103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Title 1">
            <a:extLst>
              <a:ext uri="{FF2B5EF4-FFF2-40B4-BE49-F238E27FC236}">
                <a16:creationId xmlns:a16="http://schemas.microsoft.com/office/drawing/2014/main" id="{5ACE47D7-86AD-201E-01F2-ABE77B369D63}"/>
              </a:ext>
            </a:extLst>
          </p:cNvPr>
          <p:cNvSpPr>
            <a:spLocks noGrp="1" noChangeArrowheads="1"/>
          </p:cNvSpPr>
          <p:nvPr>
            <p:ph type="title"/>
          </p:nvPr>
        </p:nvSpPr>
        <p:spPr>
          <a:xfrm>
            <a:off x="309563" y="150813"/>
            <a:ext cx="7772400" cy="798512"/>
          </a:xfrm>
        </p:spPr>
        <p:txBody>
          <a:bodyPr/>
          <a:lstStyle/>
          <a:p>
            <a:r>
              <a:rPr lang="en-GB" altLang="en-US" sz="2400">
                <a:latin typeface="Calibri" panose="020F0502020204030204" pitchFamily="34" charset="0"/>
                <a:cs typeface="Calibri" panose="020F0502020204030204" pitchFamily="34" charset="0"/>
              </a:rPr>
              <a:t>St Davids Day- 1 March in Wales celebrate our national saint, St David</a:t>
            </a:r>
          </a:p>
        </p:txBody>
      </p:sp>
      <p:pic>
        <p:nvPicPr>
          <p:cNvPr id="52228" name="Content Placeholder 4" descr="A picture containing indoor, vegetable, flower, green onion&#10;&#10;Description automatically generated">
            <a:extLst>
              <a:ext uri="{FF2B5EF4-FFF2-40B4-BE49-F238E27FC236}">
                <a16:creationId xmlns:a16="http://schemas.microsoft.com/office/drawing/2014/main" id="{9BC94398-33F9-24EB-E5FF-89A4967A8B2E}"/>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7329488" y="476250"/>
            <a:ext cx="1727200" cy="2592388"/>
          </a:xfrm>
        </p:spPr>
      </p:pic>
      <p:sp>
        <p:nvSpPr>
          <p:cNvPr id="52229" name="TextBox 7">
            <a:extLst>
              <a:ext uri="{FF2B5EF4-FFF2-40B4-BE49-F238E27FC236}">
                <a16:creationId xmlns:a16="http://schemas.microsoft.com/office/drawing/2014/main" id="{DD2E0053-29A4-60ED-39A1-621DBB394EF8}"/>
              </a:ext>
            </a:extLst>
          </p:cNvPr>
          <p:cNvSpPr txBox="1">
            <a:spLocks noChangeArrowheads="1"/>
          </p:cNvSpPr>
          <p:nvPr/>
        </p:nvSpPr>
        <p:spPr bwMode="auto">
          <a:xfrm>
            <a:off x="1189038" y="6173788"/>
            <a:ext cx="58943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ea typeface="Roboto Black" panose="02000000000000000000" pitchFamily="2" charset="0"/>
                <a:cs typeface="Calibri" panose="020F0502020204030204" pitchFamily="34" charset="0"/>
              </a:rPr>
              <a:t>https://cadw.gov.wales/learn/histories/festivals-traditions</a:t>
            </a:r>
          </a:p>
        </p:txBody>
      </p:sp>
      <p:sp>
        <p:nvSpPr>
          <p:cNvPr id="9" name="Title 1">
            <a:extLst>
              <a:ext uri="{FF2B5EF4-FFF2-40B4-BE49-F238E27FC236}">
                <a16:creationId xmlns:a16="http://schemas.microsoft.com/office/drawing/2014/main" id="{E8E8CA2C-120C-3E6E-5B0E-FD1508222EA7}"/>
              </a:ext>
            </a:extLst>
          </p:cNvPr>
          <p:cNvSpPr txBox="1">
            <a:spLocks/>
          </p:cNvSpPr>
          <p:nvPr/>
        </p:nvSpPr>
        <p:spPr>
          <a:xfrm>
            <a:off x="308864" y="1012990"/>
            <a:ext cx="7772400" cy="799024"/>
          </a:xfrm>
          <a:prstGeom prst="rect">
            <a:avLst/>
          </a:prstGeom>
        </p:spPr>
        <p:txBody>
          <a:bodyPr anchor="ctr">
            <a:normAutofit fontScale="90000"/>
          </a:bodyPr>
          <a:lstStyle>
            <a:lvl1pPr algn="l" rtl="0" eaLnBrk="0" fontAlgn="base" hangingPunct="0">
              <a:lnSpc>
                <a:spcPct val="90000"/>
              </a:lnSpc>
              <a:spcBef>
                <a:spcPct val="0"/>
              </a:spcBef>
              <a:spcAft>
                <a:spcPct val="0"/>
              </a:spcAft>
              <a:defRPr sz="4200" kern="1200" cap="all">
                <a:blipFill>
                  <a:blip r:embed="rId6"/>
                  <a:tile tx="6350" ty="-127000" sx="65000" sy="64000" flip="none" algn="tl"/>
                </a:blipFill>
                <a:latin typeface="+mj-lt"/>
                <a:ea typeface="+mj-ea"/>
                <a:cs typeface="+mj-cs"/>
              </a:defRPr>
            </a:lvl1pPr>
            <a:lvl2pPr algn="l" rtl="0" eaLnBrk="0" fontAlgn="base" hangingPunct="0">
              <a:lnSpc>
                <a:spcPct val="90000"/>
              </a:lnSpc>
              <a:spcBef>
                <a:spcPct val="0"/>
              </a:spcBef>
              <a:spcAft>
                <a:spcPct val="0"/>
              </a:spcAft>
              <a:defRPr sz="4200">
                <a:solidFill>
                  <a:schemeClr val="tx1"/>
                </a:solidFill>
                <a:latin typeface="Rockwell Condensed" panose="02060603050405020104" pitchFamily="18" charset="0"/>
              </a:defRPr>
            </a:lvl2pPr>
            <a:lvl3pPr algn="l" rtl="0" eaLnBrk="0" fontAlgn="base" hangingPunct="0">
              <a:lnSpc>
                <a:spcPct val="90000"/>
              </a:lnSpc>
              <a:spcBef>
                <a:spcPct val="0"/>
              </a:spcBef>
              <a:spcAft>
                <a:spcPct val="0"/>
              </a:spcAft>
              <a:defRPr sz="4200">
                <a:solidFill>
                  <a:schemeClr val="tx1"/>
                </a:solidFill>
                <a:latin typeface="Rockwell Condensed" panose="02060603050405020104" pitchFamily="18" charset="0"/>
              </a:defRPr>
            </a:lvl3pPr>
            <a:lvl4pPr algn="l" rtl="0" eaLnBrk="0" fontAlgn="base" hangingPunct="0">
              <a:lnSpc>
                <a:spcPct val="90000"/>
              </a:lnSpc>
              <a:spcBef>
                <a:spcPct val="0"/>
              </a:spcBef>
              <a:spcAft>
                <a:spcPct val="0"/>
              </a:spcAft>
              <a:defRPr sz="4200">
                <a:solidFill>
                  <a:schemeClr val="tx1"/>
                </a:solidFill>
                <a:latin typeface="Rockwell Condensed" panose="02060603050405020104" pitchFamily="18" charset="0"/>
              </a:defRPr>
            </a:lvl4pPr>
            <a:lvl5pPr algn="l" rtl="0" eaLnBrk="0" fontAlgn="base" hangingPunct="0">
              <a:lnSpc>
                <a:spcPct val="90000"/>
              </a:lnSpc>
              <a:spcBef>
                <a:spcPct val="0"/>
              </a:spcBef>
              <a:spcAft>
                <a:spcPct val="0"/>
              </a:spcAft>
              <a:defRPr sz="4200">
                <a:solidFill>
                  <a:schemeClr val="tx1"/>
                </a:solidFill>
                <a:latin typeface="Rockwell Condensed" panose="02060603050405020104" pitchFamily="18" charset="0"/>
              </a:defRPr>
            </a:lvl5pPr>
            <a:lvl6pPr marL="457200" algn="l" rtl="0" fontAlgn="base">
              <a:lnSpc>
                <a:spcPct val="90000"/>
              </a:lnSpc>
              <a:spcBef>
                <a:spcPct val="0"/>
              </a:spcBef>
              <a:spcAft>
                <a:spcPct val="0"/>
              </a:spcAft>
              <a:defRPr sz="4200">
                <a:solidFill>
                  <a:schemeClr val="tx1"/>
                </a:solidFill>
                <a:latin typeface="Rockwell Condensed" panose="02060603050405020104" pitchFamily="18" charset="0"/>
              </a:defRPr>
            </a:lvl6pPr>
            <a:lvl7pPr marL="914400" algn="l" rtl="0" fontAlgn="base">
              <a:lnSpc>
                <a:spcPct val="90000"/>
              </a:lnSpc>
              <a:spcBef>
                <a:spcPct val="0"/>
              </a:spcBef>
              <a:spcAft>
                <a:spcPct val="0"/>
              </a:spcAft>
              <a:defRPr sz="4200">
                <a:solidFill>
                  <a:schemeClr val="tx1"/>
                </a:solidFill>
                <a:latin typeface="Rockwell Condensed" panose="02060603050405020104" pitchFamily="18" charset="0"/>
              </a:defRPr>
            </a:lvl7pPr>
            <a:lvl8pPr marL="1371600" algn="l" rtl="0" fontAlgn="base">
              <a:lnSpc>
                <a:spcPct val="90000"/>
              </a:lnSpc>
              <a:spcBef>
                <a:spcPct val="0"/>
              </a:spcBef>
              <a:spcAft>
                <a:spcPct val="0"/>
              </a:spcAft>
              <a:defRPr sz="4200">
                <a:solidFill>
                  <a:schemeClr val="tx1"/>
                </a:solidFill>
                <a:latin typeface="Rockwell Condensed" panose="02060603050405020104" pitchFamily="18" charset="0"/>
              </a:defRPr>
            </a:lvl8pPr>
            <a:lvl9pPr marL="1828800" algn="l" rtl="0" fontAlgn="base">
              <a:lnSpc>
                <a:spcPct val="90000"/>
              </a:lnSpc>
              <a:spcBef>
                <a:spcPct val="0"/>
              </a:spcBef>
              <a:spcAft>
                <a:spcPct val="0"/>
              </a:spcAft>
              <a:defRPr sz="4200">
                <a:solidFill>
                  <a:schemeClr val="tx1"/>
                </a:solidFill>
                <a:latin typeface="Rockwell Condensed" panose="02060603050405020104" pitchFamily="18" charset="0"/>
              </a:defRPr>
            </a:lvl9pPr>
          </a:lstStyle>
          <a:p>
            <a:pPr>
              <a:defRPr/>
            </a:pPr>
            <a:r>
              <a:rPr lang="en-GB" sz="2800" dirty="0">
                <a:latin typeface="Calibri" panose="020F0502020204030204" pitchFamily="34" charset="0"/>
                <a:cs typeface="Calibri" panose="020F0502020204030204" pitchFamily="34" charset="0"/>
              </a:rPr>
              <a:t>St </a:t>
            </a:r>
            <a:r>
              <a:rPr lang="en-GB" sz="2800" dirty="0" err="1">
                <a:latin typeface="Calibri" panose="020F0502020204030204" pitchFamily="34" charset="0"/>
                <a:cs typeface="Calibri" panose="020F0502020204030204" pitchFamily="34" charset="0"/>
              </a:rPr>
              <a:t>Dwynwen's</a:t>
            </a:r>
            <a:r>
              <a:rPr lang="en-GB" sz="2800" dirty="0">
                <a:latin typeface="Calibri" panose="020F0502020204030204" pitchFamily="34" charset="0"/>
                <a:cs typeface="Calibri" panose="020F0502020204030204" pitchFamily="34" charset="0"/>
              </a:rPr>
              <a:t> Day - Often referred to as the Welsh Valentine’s Day, celebrated in Wales on 25 January</a:t>
            </a:r>
            <a:r>
              <a:rPr lang="en-GB" sz="2000" dirty="0">
                <a:latin typeface="Calibri" panose="020F0502020204030204" pitchFamily="34" charset="0"/>
                <a:cs typeface="Calibri" panose="020F0502020204030204" pitchFamily="34" charset="0"/>
              </a:rPr>
              <a:t>.</a:t>
            </a:r>
          </a:p>
        </p:txBody>
      </p:sp>
      <p:pic>
        <p:nvPicPr>
          <p:cNvPr id="16" name="Online Media 15" title="Discover the traditions of Christmas">
            <a:hlinkClick r:id="" action="ppaction://media"/>
            <a:extLst>
              <a:ext uri="{FF2B5EF4-FFF2-40B4-BE49-F238E27FC236}">
                <a16:creationId xmlns:a16="http://schemas.microsoft.com/office/drawing/2014/main" id="{7C79B7CB-B216-A5F6-5E6C-2EF1E9EF6792}"/>
              </a:ext>
            </a:extLst>
          </p:cNvPr>
          <p:cNvPicPr>
            <a:picLocks noRot="1" noChangeAspect="1"/>
          </p:cNvPicPr>
          <p:nvPr>
            <a:videoFile r:link="rId1"/>
          </p:nvPr>
        </p:nvPicPr>
        <p:blipFill>
          <a:blip r:embed="rId7"/>
          <a:stretch>
            <a:fillRect/>
          </a:stretch>
        </p:blipFill>
        <p:spPr>
          <a:xfrm>
            <a:off x="896937" y="2162513"/>
            <a:ext cx="6478587" cy="3660775"/>
          </a:xfrm>
          <a:prstGeom prst="rect">
            <a:avLst/>
          </a:prstGeom>
        </p:spPr>
      </p:pic>
      <p:pic>
        <p:nvPicPr>
          <p:cNvPr id="52232" name="Picture 14" descr="A picture containing clipart&#10;&#10;Description automatically generated">
            <a:extLst>
              <a:ext uri="{FF2B5EF4-FFF2-40B4-BE49-F238E27FC236}">
                <a16:creationId xmlns:a16="http://schemas.microsoft.com/office/drawing/2014/main" id="{6FC0AC87-BC4A-8F05-F437-B54EC75658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9213" y="4437063"/>
            <a:ext cx="1349375" cy="135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33" name="TextBox 17">
            <a:extLst>
              <a:ext uri="{FF2B5EF4-FFF2-40B4-BE49-F238E27FC236}">
                <a16:creationId xmlns:a16="http://schemas.microsoft.com/office/drawing/2014/main" id="{EFEC2021-819B-272A-E688-8299E8979299}"/>
              </a:ext>
            </a:extLst>
          </p:cNvPr>
          <p:cNvSpPr txBox="1">
            <a:spLocks noChangeArrowheads="1"/>
          </p:cNvSpPr>
          <p:nvPr/>
        </p:nvSpPr>
        <p:spPr bwMode="auto">
          <a:xfrm>
            <a:off x="295166" y="1688983"/>
            <a:ext cx="4572000"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2800" dirty="0">
                <a:cs typeface="Calibri" panose="020F0502020204030204" pitchFamily="34" charset="0"/>
              </a:rPr>
              <a:t>Christmas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9A7EE-5AC6-EBF5-282F-482BC66C625D}"/>
              </a:ext>
            </a:extLst>
          </p:cNvPr>
          <p:cNvSpPr>
            <a:spLocks noGrp="1"/>
          </p:cNvSpPr>
          <p:nvPr>
            <p:ph type="title"/>
          </p:nvPr>
        </p:nvSpPr>
        <p:spPr>
          <a:xfrm>
            <a:off x="685800" y="252413"/>
            <a:ext cx="7772400" cy="568325"/>
          </a:xfrm>
        </p:spPr>
        <p:txBody>
          <a:bodyPr rtlCol="0">
            <a:normAutofit fontScale="90000"/>
          </a:bodyPr>
          <a:lstStyle/>
          <a:p>
            <a:pPr fontAlgn="auto">
              <a:spcAft>
                <a:spcPts val="0"/>
              </a:spcAft>
              <a:defRPr/>
            </a:pPr>
            <a:br>
              <a:rPr lang="en-GB" altLang="en-US" sz="4400" b="1" dirty="0"/>
            </a:br>
            <a:r>
              <a:rPr lang="en-GB" altLang="en-US" sz="3600" b="1" dirty="0">
                <a:latin typeface="Calibri" panose="020F0502020204030204" pitchFamily="34" charset="0"/>
                <a:cs typeface="Calibri" panose="020F0502020204030204" pitchFamily="34" charset="0"/>
              </a:rPr>
              <a:t>Major issue – what are events worth?</a:t>
            </a:r>
            <a:br>
              <a:rPr lang="en-GB" altLang="en-US" sz="3600" b="1" dirty="0">
                <a:latin typeface="Calibri" panose="020F0502020204030204" pitchFamily="34" charset="0"/>
                <a:cs typeface="Calibri" panose="020F0502020204030204" pitchFamily="34" charset="0"/>
              </a:rPr>
            </a:br>
            <a:endParaRPr lang="en-GB" sz="4400" dirty="0">
              <a:latin typeface="Calibri" panose="020F0502020204030204" pitchFamily="34" charset="0"/>
              <a:cs typeface="Calibri" panose="020F0502020204030204" pitchFamily="34" charset="0"/>
            </a:endParaRPr>
          </a:p>
        </p:txBody>
      </p:sp>
      <p:sp>
        <p:nvSpPr>
          <p:cNvPr id="19459" name="Content Placeholder 2">
            <a:extLst>
              <a:ext uri="{FF2B5EF4-FFF2-40B4-BE49-F238E27FC236}">
                <a16:creationId xmlns:a16="http://schemas.microsoft.com/office/drawing/2014/main" id="{F49802B2-37A4-0AEF-224F-D7DFAC13C7EC}"/>
              </a:ext>
            </a:extLst>
          </p:cNvPr>
          <p:cNvSpPr>
            <a:spLocks noGrp="1"/>
          </p:cNvSpPr>
          <p:nvPr>
            <p:ph idx="1"/>
          </p:nvPr>
        </p:nvSpPr>
        <p:spPr>
          <a:xfrm>
            <a:off x="179512" y="820738"/>
            <a:ext cx="9073008" cy="5776912"/>
          </a:xfrm>
        </p:spPr>
        <p:txBody>
          <a:bodyPr>
            <a:normAutofit/>
          </a:bodyPr>
          <a:lstStyle/>
          <a:p>
            <a:pPr lvl="1" indent="-182880" fontAlgn="auto">
              <a:lnSpc>
                <a:spcPct val="120000"/>
              </a:lnSpc>
              <a:spcAft>
                <a:spcPts val="0"/>
              </a:spcAft>
              <a:buClr>
                <a:schemeClr val="accent1">
                  <a:lumMod val="75000"/>
                </a:schemeClr>
              </a:buClr>
              <a:defRPr/>
            </a:pPr>
            <a:r>
              <a:rPr lang="en-GB" altLang="en-US" sz="2000" dirty="0">
                <a:cs typeface="Calibri" panose="020F0502020204030204" pitchFamily="34" charset="0"/>
              </a:rPr>
              <a:t>Intangible assets of sports events can bring positive effects and enhance civic pride (Baade and Matheson, 2016)</a:t>
            </a:r>
          </a:p>
          <a:p>
            <a:pPr lvl="1" indent="-182880" fontAlgn="auto">
              <a:lnSpc>
                <a:spcPct val="120000"/>
              </a:lnSpc>
              <a:spcAft>
                <a:spcPts val="0"/>
              </a:spcAft>
              <a:buClr>
                <a:schemeClr val="accent1">
                  <a:lumMod val="75000"/>
                </a:schemeClr>
              </a:buClr>
              <a:defRPr/>
            </a:pPr>
            <a:r>
              <a:rPr lang="en-GB" altLang="en-US" sz="2000" dirty="0">
                <a:cs typeface="Calibri" panose="020F0502020204030204" pitchFamily="34" charset="0"/>
              </a:rPr>
              <a:t>ROI </a:t>
            </a:r>
          </a:p>
          <a:p>
            <a:pPr lvl="1" indent="-182880" fontAlgn="auto">
              <a:lnSpc>
                <a:spcPct val="120000"/>
              </a:lnSpc>
              <a:spcAft>
                <a:spcPts val="0"/>
              </a:spcAft>
              <a:buClr>
                <a:schemeClr val="accent1">
                  <a:lumMod val="75000"/>
                </a:schemeClr>
              </a:buClr>
              <a:defRPr/>
            </a:pPr>
            <a:r>
              <a:rPr lang="en-GB" altLang="en-US" sz="2000" dirty="0">
                <a:cs typeface="Calibri" panose="020F0502020204030204" pitchFamily="34" charset="0"/>
              </a:rPr>
              <a:t>hosting sports events can improve local infrastructure, thus facilitating local development (Crompton, 2004)</a:t>
            </a:r>
          </a:p>
          <a:p>
            <a:pPr lvl="1" indent="-182880" fontAlgn="auto">
              <a:lnSpc>
                <a:spcPct val="120000"/>
              </a:lnSpc>
              <a:spcAft>
                <a:spcPts val="0"/>
              </a:spcAft>
              <a:buClr>
                <a:schemeClr val="accent1">
                  <a:lumMod val="75000"/>
                </a:schemeClr>
              </a:buClr>
              <a:defRPr/>
            </a:pPr>
            <a:r>
              <a:rPr lang="en-GB" altLang="en-US" sz="2000" dirty="0">
                <a:cs typeface="Calibri" panose="020F0502020204030204" pitchFamily="34" charset="0"/>
              </a:rPr>
              <a:t>Consumer surplus/existence values – e.g. willingness to pay and utility value</a:t>
            </a:r>
          </a:p>
          <a:p>
            <a:pPr lvl="1" indent="-182880" fontAlgn="auto">
              <a:lnSpc>
                <a:spcPct val="120000"/>
              </a:lnSpc>
              <a:spcAft>
                <a:spcPts val="0"/>
              </a:spcAft>
              <a:buClr>
                <a:schemeClr val="accent1">
                  <a:lumMod val="75000"/>
                </a:schemeClr>
              </a:buClr>
              <a:defRPr/>
            </a:pPr>
            <a:r>
              <a:rPr lang="en-GB" altLang="en-US" sz="2000" dirty="0">
                <a:cs typeface="Calibri" panose="020F0502020204030204" pitchFamily="34" charset="0"/>
              </a:rPr>
              <a:t>Sponsorship potential </a:t>
            </a:r>
          </a:p>
          <a:p>
            <a:pPr lvl="1" indent="-182880" fontAlgn="auto">
              <a:lnSpc>
                <a:spcPct val="120000"/>
              </a:lnSpc>
              <a:spcAft>
                <a:spcPts val="0"/>
              </a:spcAft>
              <a:buClr>
                <a:schemeClr val="accent1">
                  <a:lumMod val="75000"/>
                </a:schemeClr>
              </a:buClr>
              <a:defRPr/>
            </a:pPr>
            <a:r>
              <a:rPr lang="en-GB" altLang="en-US" sz="2000" dirty="0">
                <a:cs typeface="Calibri" panose="020F0502020204030204" pitchFamily="34" charset="0"/>
              </a:rPr>
              <a:t>Media value</a:t>
            </a:r>
          </a:p>
          <a:p>
            <a:pPr lvl="1" indent="-182880" fontAlgn="auto">
              <a:lnSpc>
                <a:spcPct val="120000"/>
              </a:lnSpc>
              <a:spcAft>
                <a:spcPts val="0"/>
              </a:spcAft>
              <a:buClr>
                <a:schemeClr val="accent1">
                  <a:lumMod val="75000"/>
                </a:schemeClr>
              </a:buClr>
              <a:defRPr/>
            </a:pPr>
            <a:r>
              <a:rPr lang="en-GB" altLang="en-US" sz="2000" dirty="0">
                <a:cs typeface="Calibri" panose="020F0502020204030204" pitchFamily="34" charset="0"/>
              </a:rPr>
              <a:t>Psychic value/ income  - </a:t>
            </a:r>
            <a:r>
              <a:rPr lang="en-GB" sz="2000" dirty="0">
                <a:solidFill>
                  <a:srgbClr val="212121"/>
                </a:solidFill>
                <a:cs typeface="Calibri" panose="020F0502020204030204" pitchFamily="34" charset="0"/>
              </a:rPr>
              <a:t>of sports events from temporary entertainment to lasting social resources, social capital brought by sports events will establish the social identity of residents (</a:t>
            </a:r>
            <a:r>
              <a:rPr lang="en-GB" sz="2000" dirty="0">
                <a:cs typeface="Calibri" panose="020F0502020204030204" pitchFamily="34" charset="0"/>
              </a:rPr>
              <a:t>Clopton and Finch, 2011</a:t>
            </a:r>
            <a:r>
              <a:rPr lang="en-GB" sz="2000" dirty="0">
                <a:solidFill>
                  <a:srgbClr val="212121"/>
                </a:solidFill>
                <a:cs typeface="Calibri" panose="020F0502020204030204" pitchFamily="34" charset="0"/>
              </a:rPr>
              <a:t>)</a:t>
            </a:r>
            <a:endParaRPr lang="en-GB" altLang="en-US" sz="2000" dirty="0">
              <a:cs typeface="Calibri" panose="020F0502020204030204" pitchFamily="34" charset="0"/>
            </a:endParaRPr>
          </a:p>
          <a:p>
            <a:pPr lvl="1" indent="-182880" fontAlgn="auto">
              <a:lnSpc>
                <a:spcPct val="120000"/>
              </a:lnSpc>
              <a:spcAft>
                <a:spcPts val="0"/>
              </a:spcAft>
              <a:buClr>
                <a:schemeClr val="accent1">
                  <a:lumMod val="75000"/>
                </a:schemeClr>
              </a:buClr>
              <a:defRPr/>
            </a:pPr>
            <a:r>
              <a:rPr lang="en-GB" altLang="en-US" sz="2000" dirty="0">
                <a:cs typeface="Calibri" panose="020F0502020204030204" pitchFamily="34" charset="0"/>
              </a:rPr>
              <a:t>Multiple perspectives on value – multi-stakeholder approach - </a:t>
            </a:r>
          </a:p>
          <a:p>
            <a:pPr lvl="1" indent="-182880" fontAlgn="auto">
              <a:lnSpc>
                <a:spcPct val="120000"/>
              </a:lnSpc>
              <a:spcAft>
                <a:spcPts val="0"/>
              </a:spcAft>
              <a:buClr>
                <a:schemeClr val="accent1">
                  <a:lumMod val="75000"/>
                </a:schemeClr>
              </a:buClr>
              <a:defRPr/>
            </a:pPr>
            <a:r>
              <a:rPr lang="en-GB" altLang="en-US" sz="2000" dirty="0">
                <a:cs typeface="Calibri" panose="020F0502020204030204" pitchFamily="34" charset="0"/>
              </a:rPr>
              <a:t>Economic Impact – ‘new’ money</a:t>
            </a:r>
          </a:p>
        </p:txBody>
      </p:sp>
      <p:sp>
        <p:nvSpPr>
          <p:cNvPr id="3" name="TextBox 2">
            <a:extLst>
              <a:ext uri="{FF2B5EF4-FFF2-40B4-BE49-F238E27FC236}">
                <a16:creationId xmlns:a16="http://schemas.microsoft.com/office/drawing/2014/main" id="{5AB74DA1-8893-094D-CF13-90B16A08DC25}"/>
              </a:ext>
            </a:extLst>
          </p:cNvPr>
          <p:cNvSpPr txBox="1"/>
          <p:nvPr/>
        </p:nvSpPr>
        <p:spPr>
          <a:xfrm rot="960327">
            <a:off x="7395857" y="961605"/>
            <a:ext cx="1657837" cy="4524315"/>
          </a:xfrm>
          <a:prstGeom prst="rect">
            <a:avLst/>
          </a:prstGeom>
          <a:solidFill>
            <a:schemeClr val="accent4"/>
          </a:solidFill>
        </p:spPr>
        <p:txBody>
          <a:bodyPr wrap="square" rtlCol="0">
            <a:spAutoFit/>
          </a:bodyPr>
          <a:lstStyle/>
          <a:p>
            <a:r>
              <a:rPr lang="en-GB" sz="2400" b="1" dirty="0"/>
              <a:t>"Sport has the power to change the world. It has the power to unite in a way that little else does.“ – Nelson Mandela</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1945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459">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459">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9459">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76CC2758-22C6-7129-D013-DCD2E72F9C42}"/>
              </a:ext>
            </a:extLst>
          </p:cNvPr>
          <p:cNvSpPr>
            <a:spLocks noGrp="1" noChangeArrowheads="1"/>
          </p:cNvSpPr>
          <p:nvPr>
            <p:ph type="title"/>
          </p:nvPr>
        </p:nvSpPr>
        <p:spPr>
          <a:xfrm>
            <a:off x="685800" y="484188"/>
            <a:ext cx="7772400" cy="928687"/>
          </a:xfrm>
        </p:spPr>
        <p:txBody>
          <a:bodyPr/>
          <a:lstStyle/>
          <a:p>
            <a:r>
              <a:rPr lang="en-GB" altLang="en-US" sz="3600">
                <a:latin typeface="Calibri" panose="020F0502020204030204" pitchFamily="34" charset="0"/>
                <a:cs typeface="Calibri" panose="020F0502020204030204" pitchFamily="34" charset="0"/>
              </a:rPr>
              <a:t>what are events worth?</a:t>
            </a:r>
            <a:br>
              <a:rPr lang="en-GB" altLang="en-US" sz="3600">
                <a:latin typeface="Calibri" panose="020F0502020204030204" pitchFamily="34" charset="0"/>
                <a:cs typeface="Calibri" panose="020F0502020204030204" pitchFamily="34" charset="0"/>
              </a:rPr>
            </a:br>
            <a:endParaRPr lang="en-GB" altLang="en-US" sz="3600">
              <a:latin typeface="Calibri" panose="020F0502020204030204" pitchFamily="34" charset="0"/>
              <a:cs typeface="Calibri" panose="020F0502020204030204" pitchFamily="34" charset="0"/>
            </a:endParaRPr>
          </a:p>
        </p:txBody>
      </p:sp>
      <p:sp>
        <p:nvSpPr>
          <p:cNvPr id="43011" name="Content Placeholder 2">
            <a:extLst>
              <a:ext uri="{FF2B5EF4-FFF2-40B4-BE49-F238E27FC236}">
                <a16:creationId xmlns:a16="http://schemas.microsoft.com/office/drawing/2014/main" id="{187F83D5-8444-7B01-B161-480A3F99BE81}"/>
              </a:ext>
            </a:extLst>
          </p:cNvPr>
          <p:cNvSpPr>
            <a:spLocks noGrp="1" noChangeArrowheads="1"/>
          </p:cNvSpPr>
          <p:nvPr>
            <p:ph idx="1"/>
          </p:nvPr>
        </p:nvSpPr>
        <p:spPr>
          <a:xfrm>
            <a:off x="539750" y="1268413"/>
            <a:ext cx="7772400" cy="4051300"/>
          </a:xfrm>
        </p:spPr>
        <p:txBody>
          <a:bodyPr>
            <a:normAutofit lnSpcReduction="10000"/>
          </a:bodyPr>
          <a:lstStyle/>
          <a:p>
            <a:pPr fontAlgn="auto">
              <a:lnSpc>
                <a:spcPct val="100000"/>
              </a:lnSpc>
              <a:spcAft>
                <a:spcPts val="0"/>
              </a:spcAft>
              <a:defRPr/>
            </a:pPr>
            <a:r>
              <a:rPr lang="en-GB" altLang="en-US" dirty="0">
                <a:cs typeface="Calibri" panose="020F0502020204030204" pitchFamily="34" charset="0"/>
              </a:rPr>
              <a:t>A marathon meets people’s demand for sports experience. </a:t>
            </a:r>
          </a:p>
          <a:p>
            <a:pPr fontAlgn="auto">
              <a:lnSpc>
                <a:spcPct val="100000"/>
              </a:lnSpc>
              <a:spcAft>
                <a:spcPts val="0"/>
              </a:spcAft>
              <a:defRPr/>
            </a:pPr>
            <a:r>
              <a:rPr lang="en-GB" altLang="en-US" dirty="0">
                <a:cs typeface="Calibri" panose="020F0502020204030204" pitchFamily="34" charset="0"/>
              </a:rPr>
              <a:t>a social symbol that satisfies the cultural identity of individuals or groups.</a:t>
            </a:r>
          </a:p>
          <a:p>
            <a:pPr fontAlgn="auto">
              <a:lnSpc>
                <a:spcPct val="100000"/>
              </a:lnSpc>
              <a:spcAft>
                <a:spcPts val="0"/>
              </a:spcAft>
              <a:defRPr/>
            </a:pPr>
            <a:r>
              <a:rPr lang="en-GB" altLang="en-US" dirty="0">
                <a:cs typeface="Calibri" panose="020F0502020204030204" pitchFamily="34" charset="0"/>
              </a:rPr>
              <a:t>Sports events are often seen as catalysts for economic development because they raise the image and visibility of the host city (Cornelissen and Swart, 2010)</a:t>
            </a:r>
          </a:p>
          <a:p>
            <a:pPr fontAlgn="auto">
              <a:lnSpc>
                <a:spcPct val="100000"/>
              </a:lnSpc>
              <a:spcAft>
                <a:spcPts val="0"/>
              </a:spcAft>
              <a:defRPr/>
            </a:pPr>
            <a:r>
              <a:rPr lang="en-GB" altLang="en-US" dirty="0">
                <a:cs typeface="Calibri" panose="020F0502020204030204" pitchFamily="34" charset="0"/>
              </a:rPr>
              <a:t>How much is the events industry worth in the UK? £41.2 billion</a:t>
            </a:r>
          </a:p>
          <a:p>
            <a:pPr fontAlgn="auto">
              <a:lnSpc>
                <a:spcPct val="100000"/>
              </a:lnSpc>
              <a:spcAft>
                <a:spcPts val="0"/>
              </a:spcAft>
              <a:defRPr/>
            </a:pPr>
            <a:r>
              <a:rPr lang="en-GB" altLang="en-US" dirty="0">
                <a:cs typeface="Calibri" panose="020F0502020204030204" pitchFamily="34" charset="0"/>
              </a:rPr>
              <a:t>Business events industry worth £27.6bn by 2026, finds report in Cities Restart </a:t>
            </a:r>
          </a:p>
          <a:p>
            <a:pPr fontAlgn="auto">
              <a:lnSpc>
                <a:spcPct val="100000"/>
              </a:lnSpc>
              <a:spcAft>
                <a:spcPts val="0"/>
              </a:spcAft>
              <a:defRPr/>
            </a:pPr>
            <a:r>
              <a:rPr lang="en-GB" altLang="en-US" dirty="0">
                <a:cs typeface="Calibri" panose="020F0502020204030204" pitchFamily="34" charset="0"/>
                <a:hlinkClick r:id="rId2"/>
              </a:rPr>
              <a:t>www.conference-news.co.uk/news/business-events-industry-worth-ps276bn-2026-finds-report</a:t>
            </a:r>
            <a:endParaRPr lang="en-GB" altLang="en-US" dirty="0">
              <a:cs typeface="Calibri" panose="020F0502020204030204" pitchFamily="34" charset="0"/>
            </a:endParaRPr>
          </a:p>
          <a:p>
            <a:pPr fontAlgn="auto">
              <a:lnSpc>
                <a:spcPct val="100000"/>
              </a:lnSpc>
              <a:spcAft>
                <a:spcPts val="0"/>
              </a:spcAft>
              <a:defRPr/>
            </a:pPr>
            <a:endParaRPr lang="en-GB" altLang="en-US" dirty="0">
              <a:cs typeface="Calibri" panose="020F050202020403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B5D046FB-ED3E-6426-F823-D689A81808D2}"/>
              </a:ext>
            </a:extLst>
          </p:cNvPr>
          <p:cNvSpPr>
            <a:spLocks noGrp="1" noChangeArrowheads="1"/>
          </p:cNvSpPr>
          <p:nvPr>
            <p:ph type="title"/>
          </p:nvPr>
        </p:nvSpPr>
        <p:spPr>
          <a:xfrm>
            <a:off x="685800" y="503238"/>
            <a:ext cx="7772400" cy="981075"/>
          </a:xfrm>
        </p:spPr>
        <p:txBody>
          <a:bodyPr/>
          <a:lstStyle/>
          <a:p>
            <a:r>
              <a:rPr lang="en-GB" altLang="en-US" sz="2400">
                <a:latin typeface="Calibri" panose="020F0502020204030204" pitchFamily="34" charset="0"/>
                <a:cs typeface="Calibri" panose="020F0502020204030204" pitchFamily="34" charset="0"/>
              </a:rPr>
              <a:t>Direct spending in the events sector in the United Kingdom (UK) as of 2017, by event type(in billion GBP) </a:t>
            </a:r>
            <a:br>
              <a:rPr lang="en-GB" altLang="en-US" sz="2400"/>
            </a:br>
            <a:endParaRPr lang="en-GB" altLang="en-US" sz="2400"/>
          </a:p>
        </p:txBody>
      </p:sp>
      <p:pic>
        <p:nvPicPr>
          <p:cNvPr id="57347" name="Picture 4">
            <a:extLst>
              <a:ext uri="{FF2B5EF4-FFF2-40B4-BE49-F238E27FC236}">
                <a16:creationId xmlns:a16="http://schemas.microsoft.com/office/drawing/2014/main" id="{9DDAEA96-7610-E1C3-4484-936453E9D7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1807" r="61812"/>
          <a:stretch>
            <a:fillRect/>
          </a:stretch>
        </p:blipFill>
        <p:spPr bwMode="auto">
          <a:xfrm>
            <a:off x="1979712" y="1412875"/>
            <a:ext cx="6695976" cy="4424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891C3913-4448-83C1-157E-7B30278E5220}"/>
              </a:ext>
            </a:extLst>
          </p:cNvPr>
          <p:cNvSpPr>
            <a:spLocks noGrp="1" noChangeArrowheads="1"/>
          </p:cNvSpPr>
          <p:nvPr>
            <p:ph type="title"/>
          </p:nvPr>
        </p:nvSpPr>
        <p:spPr>
          <a:xfrm>
            <a:off x="107950" y="115888"/>
            <a:ext cx="8712200" cy="720725"/>
          </a:xfrm>
        </p:spPr>
        <p:txBody>
          <a:bodyPr/>
          <a:lstStyle/>
          <a:p>
            <a:r>
              <a:rPr lang="en-GB" altLang="en-US">
                <a:latin typeface="Calibri" panose="020F0502020204030204" pitchFamily="34" charset="0"/>
                <a:cs typeface="Calibri" panose="020F0502020204030204" pitchFamily="34" charset="0"/>
              </a:rPr>
              <a:t>Why do cities bid for special events?</a:t>
            </a:r>
          </a:p>
        </p:txBody>
      </p:sp>
      <p:sp>
        <p:nvSpPr>
          <p:cNvPr id="58371" name="Content Placeholder 2">
            <a:extLst>
              <a:ext uri="{FF2B5EF4-FFF2-40B4-BE49-F238E27FC236}">
                <a16:creationId xmlns:a16="http://schemas.microsoft.com/office/drawing/2014/main" id="{C8E82EB5-EECA-976D-1C97-0D6C59DA4391}"/>
              </a:ext>
            </a:extLst>
          </p:cNvPr>
          <p:cNvSpPr>
            <a:spLocks noGrp="1" noChangeArrowheads="1"/>
          </p:cNvSpPr>
          <p:nvPr>
            <p:ph idx="1"/>
          </p:nvPr>
        </p:nvSpPr>
        <p:spPr bwMode="auto">
          <a:xfrm>
            <a:off x="107950" y="809625"/>
            <a:ext cx="8856663" cy="6048375"/>
          </a:xfrm>
        </p:spPr>
        <p:txBody>
          <a:bodyPr wrap="square" numCol="1" anchor="t" anchorCtr="0" compatLnSpc="1">
            <a:prstTxWarp prst="textNoShape">
              <a:avLst/>
            </a:prstTxWarp>
            <a:normAutofit/>
          </a:bodyPr>
          <a:lstStyle/>
          <a:p>
            <a:pPr>
              <a:lnSpc>
                <a:spcPct val="100000"/>
              </a:lnSpc>
            </a:pPr>
            <a:r>
              <a:rPr lang="en-GB" altLang="en-US" sz="2000" dirty="0">
                <a:cs typeface="Calibri" panose="020F0502020204030204" pitchFamily="34" charset="0"/>
              </a:rPr>
              <a:t>1984 LA Olympics marked a change in events only city to bid for the 1984 Summer Olympics, negotiate exceptionally favourable terms with the International Olympic Committee (IOC) - </a:t>
            </a:r>
            <a:r>
              <a:rPr lang="en-GB" altLang="en-US" sz="2000" b="1" dirty="0">
                <a:cs typeface="Calibri" panose="020F0502020204030204" pitchFamily="34" charset="0"/>
              </a:rPr>
              <a:t>$223m profit, </a:t>
            </a:r>
            <a:r>
              <a:rPr lang="en-GB" altLang="en-US" sz="2000" dirty="0">
                <a:cs typeface="Calibri" panose="020F0502020204030204" pitchFamily="34" charset="0"/>
              </a:rPr>
              <a:t>corporate sponsors and LA rely almost entirely on existing stadiums and other infrastructure rather than promise lavish new facilities to entice the IOC selection committee. </a:t>
            </a:r>
          </a:p>
          <a:p>
            <a:pPr>
              <a:lnSpc>
                <a:spcPct val="100000"/>
              </a:lnSpc>
            </a:pPr>
            <a:r>
              <a:rPr lang="en-GB" altLang="en-US" sz="2000" dirty="0">
                <a:cs typeface="Calibri" panose="020F0502020204030204" pitchFamily="34" charset="0"/>
              </a:rPr>
              <a:t>1976 Montreal Games bankrupted the City - </a:t>
            </a:r>
            <a:r>
              <a:rPr lang="en-GB" altLang="en-US" sz="2000" b="1" dirty="0">
                <a:cs typeface="Calibri" panose="020F0502020204030204" pitchFamily="34" charset="0"/>
              </a:rPr>
              <a:t>720% over budget</a:t>
            </a:r>
            <a:r>
              <a:rPr lang="en-GB" altLang="en-US" sz="2000" dirty="0">
                <a:cs typeface="Calibri" panose="020F0502020204030204" pitchFamily="34" charset="0"/>
              </a:rPr>
              <a:t>.</a:t>
            </a:r>
          </a:p>
          <a:p>
            <a:pPr>
              <a:lnSpc>
                <a:spcPct val="100000"/>
              </a:lnSpc>
            </a:pPr>
            <a:r>
              <a:rPr lang="en-GB" altLang="en-US" sz="2000" dirty="0">
                <a:cs typeface="Calibri" panose="020F0502020204030204" pitchFamily="34" charset="0"/>
              </a:rPr>
              <a:t>Games became more attractive for staging which increased competition.</a:t>
            </a:r>
          </a:p>
          <a:p>
            <a:pPr>
              <a:lnSpc>
                <a:spcPct val="100000"/>
              </a:lnSpc>
            </a:pPr>
            <a:r>
              <a:rPr lang="en-GB" altLang="en-US" sz="2000" dirty="0">
                <a:cs typeface="Calibri" panose="020F0502020204030204" pitchFamily="34" charset="0"/>
              </a:rPr>
              <a:t>Question is whether in the current economic climate they have become too costly? London £9.2bn cost </a:t>
            </a:r>
          </a:p>
          <a:p>
            <a:pPr>
              <a:lnSpc>
                <a:spcPct val="100000"/>
              </a:lnSpc>
            </a:pPr>
            <a:r>
              <a:rPr lang="en-GB" altLang="en-US" sz="2000" dirty="0">
                <a:cs typeface="Calibri" panose="020F0502020204030204" pitchFamily="34" charset="0"/>
              </a:rPr>
              <a:t> </a:t>
            </a:r>
            <a:r>
              <a:rPr lang="en-GB" altLang="en-US" sz="2000" b="1" dirty="0">
                <a:cs typeface="Calibri" panose="020F0502020204030204" pitchFamily="34" charset="0"/>
              </a:rPr>
              <a:t>Tokyo?</a:t>
            </a:r>
            <a:r>
              <a:rPr lang="en-GB" altLang="en-US" sz="2000" dirty="0">
                <a:cs typeface="Calibri" panose="020F0502020204030204" pitchFamily="34" charset="0"/>
              </a:rPr>
              <a:t> In December 2019 – even before the postponement to 2021 – the bid committee projected that the Olympics would cost $12.6 billion (approx. £9.1 billion), while Japan’s National Audit Board assessed that the final price of the Olympics would increase to over $22 billion (approx. £15.9 billion). </a:t>
            </a:r>
          </a:p>
          <a:p>
            <a:pPr>
              <a:lnSpc>
                <a:spcPct val="100000"/>
              </a:lnSpc>
            </a:pPr>
            <a:r>
              <a:rPr lang="en-GB" altLang="en-US" sz="2000" dirty="0">
                <a:cs typeface="Calibri" panose="020F0502020204030204" pitchFamily="34" charset="0"/>
              </a:rPr>
              <a:t>Several cities withdrew their bids for the 2022, 2024, and 2028 games over cost concerns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837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837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8371">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83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D021D-3F32-2149-EA66-2F5C221029A7}"/>
              </a:ext>
            </a:extLst>
          </p:cNvPr>
          <p:cNvSpPr>
            <a:spLocks noGrp="1"/>
          </p:cNvSpPr>
          <p:nvPr>
            <p:ph type="title"/>
          </p:nvPr>
        </p:nvSpPr>
        <p:spPr>
          <a:xfrm>
            <a:off x="323850" y="46038"/>
            <a:ext cx="7772400" cy="1609725"/>
          </a:xfrm>
        </p:spPr>
        <p:style>
          <a:lnRef idx="2">
            <a:schemeClr val="accent1"/>
          </a:lnRef>
          <a:fillRef idx="1">
            <a:schemeClr val="lt1"/>
          </a:fillRef>
          <a:effectRef idx="0">
            <a:schemeClr val="accent1"/>
          </a:effectRef>
          <a:fontRef idx="minor">
            <a:schemeClr val="dk1"/>
          </a:fontRef>
        </p:style>
        <p:txBody>
          <a:bodyPr rtlCol="0">
            <a:normAutofit/>
          </a:bodyPr>
          <a:lstStyle/>
          <a:p>
            <a:pPr fontAlgn="auto">
              <a:spcAft>
                <a:spcPts val="0"/>
              </a:spcAft>
              <a:defRPr/>
            </a:pPr>
            <a:r>
              <a:rPr lang="en-GB" dirty="0">
                <a:cs typeface="Calibri" panose="020F0502020204030204" pitchFamily="34" charset="0"/>
              </a:rPr>
              <a:t>Areas of Impact analysis</a:t>
            </a:r>
          </a:p>
        </p:txBody>
      </p:sp>
      <p:graphicFrame>
        <p:nvGraphicFramePr>
          <p:cNvPr id="4" name="Content Placeholder 3">
            <a:extLst>
              <a:ext uri="{FF2B5EF4-FFF2-40B4-BE49-F238E27FC236}">
                <a16:creationId xmlns:a16="http://schemas.microsoft.com/office/drawing/2014/main" id="{4C3EFF4B-AF00-203E-599B-9FB28609A70B}"/>
              </a:ext>
            </a:extLst>
          </p:cNvPr>
          <p:cNvGraphicFramePr>
            <a:graphicFrameLocks noGrp="1"/>
          </p:cNvGraphicFramePr>
          <p:nvPr>
            <p:ph idx="1"/>
          </p:nvPr>
        </p:nvGraphicFramePr>
        <p:xfrm>
          <a:off x="1115616" y="2286000"/>
          <a:ext cx="7772400" cy="4051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0420" name="TextBox 4">
            <a:extLst>
              <a:ext uri="{FF2B5EF4-FFF2-40B4-BE49-F238E27FC236}">
                <a16:creationId xmlns:a16="http://schemas.microsoft.com/office/drawing/2014/main" id="{45CB617F-4F0D-ADEC-CA0D-C446862F50D7}"/>
              </a:ext>
            </a:extLst>
          </p:cNvPr>
          <p:cNvSpPr txBox="1">
            <a:spLocks noChangeArrowheads="1"/>
          </p:cNvSpPr>
          <p:nvPr/>
        </p:nvSpPr>
        <p:spPr bwMode="auto">
          <a:xfrm>
            <a:off x="255984" y="3665537"/>
            <a:ext cx="25922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dirty="0"/>
              <a:t>In theory the benefits are netted against each other</a:t>
            </a:r>
          </a:p>
        </p:txBody>
      </p:sp>
      <p:sp>
        <p:nvSpPr>
          <p:cNvPr id="60421" name="TextBox 2">
            <a:extLst>
              <a:ext uri="{FF2B5EF4-FFF2-40B4-BE49-F238E27FC236}">
                <a16:creationId xmlns:a16="http://schemas.microsoft.com/office/drawing/2014/main" id="{6700CAC4-FB29-7DC1-498B-15CEDE2B9CD2}"/>
              </a:ext>
            </a:extLst>
          </p:cNvPr>
          <p:cNvSpPr txBox="1">
            <a:spLocks noChangeArrowheads="1"/>
          </p:cNvSpPr>
          <p:nvPr/>
        </p:nvSpPr>
        <p:spPr bwMode="auto">
          <a:xfrm>
            <a:off x="6227763" y="1916113"/>
            <a:ext cx="15128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60422" name="TextBox 5">
            <a:extLst>
              <a:ext uri="{FF2B5EF4-FFF2-40B4-BE49-F238E27FC236}">
                <a16:creationId xmlns:a16="http://schemas.microsoft.com/office/drawing/2014/main" id="{9E662B96-9F81-B542-B927-EA25FBBDF1EC}"/>
              </a:ext>
            </a:extLst>
          </p:cNvPr>
          <p:cNvSpPr txBox="1">
            <a:spLocks noChangeArrowheads="1"/>
          </p:cNvSpPr>
          <p:nvPr/>
        </p:nvSpPr>
        <p:spPr bwMode="auto">
          <a:xfrm>
            <a:off x="5867400" y="1844675"/>
            <a:ext cx="18732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 name="Rounded Rectangle 6">
            <a:extLst>
              <a:ext uri="{FF2B5EF4-FFF2-40B4-BE49-F238E27FC236}">
                <a16:creationId xmlns:a16="http://schemas.microsoft.com/office/drawing/2014/main" id="{DE8B2868-3DA1-79F2-4DDD-617FD0C43B7A}"/>
              </a:ext>
            </a:extLst>
          </p:cNvPr>
          <p:cNvSpPr/>
          <p:nvPr/>
        </p:nvSpPr>
        <p:spPr>
          <a:xfrm>
            <a:off x="1979613" y="2286000"/>
            <a:ext cx="1873250" cy="10398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GB" dirty="0"/>
              <a:t>Political </a:t>
            </a:r>
            <a:r>
              <a:rPr lang="en-GB" sz="1200" dirty="0"/>
              <a:t>(not an area usually measured, but events can have profound impacts on politics)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5293CB21-A682-3A3F-6F0B-85BE5E72BA5D}"/>
              </a:ext>
            </a:extLst>
          </p:cNvPr>
          <p:cNvSpPr>
            <a:spLocks noGrp="1" noChangeArrowheads="1"/>
          </p:cNvSpPr>
          <p:nvPr>
            <p:ph type="title"/>
          </p:nvPr>
        </p:nvSpPr>
        <p:spPr>
          <a:xfrm>
            <a:off x="685800" y="26988"/>
            <a:ext cx="7772400" cy="1609725"/>
          </a:xfrm>
        </p:spPr>
        <p:txBody>
          <a:bodyPr/>
          <a:lstStyle/>
          <a:p>
            <a:r>
              <a:rPr lang="en-GB" altLang="en-US" sz="4000">
                <a:latin typeface="Calibri" panose="020F0502020204030204" pitchFamily="34" charset="0"/>
                <a:cs typeface="Calibri" panose="020F0502020204030204" pitchFamily="34" charset="0"/>
              </a:rPr>
              <a:t>What is hoped to be gained from an event (Wilson, 2006)</a:t>
            </a:r>
          </a:p>
        </p:txBody>
      </p:sp>
      <p:sp>
        <p:nvSpPr>
          <p:cNvPr id="30723" name="Content Placeholder 2">
            <a:extLst>
              <a:ext uri="{FF2B5EF4-FFF2-40B4-BE49-F238E27FC236}">
                <a16:creationId xmlns:a16="http://schemas.microsoft.com/office/drawing/2014/main" id="{A0BCB8E4-BB9E-CED3-A816-68FB73D44FEB}"/>
              </a:ext>
            </a:extLst>
          </p:cNvPr>
          <p:cNvSpPr>
            <a:spLocks noGrp="1"/>
          </p:cNvSpPr>
          <p:nvPr>
            <p:ph sz="half" idx="2"/>
          </p:nvPr>
        </p:nvSpPr>
        <p:spPr>
          <a:xfrm>
            <a:off x="468313" y="1773238"/>
            <a:ext cx="3657600" cy="3951287"/>
          </a:xfrm>
        </p:spPr>
        <p:txBody>
          <a:bodyPr>
            <a:normAutofit fontScale="92500"/>
          </a:bodyPr>
          <a:lstStyle/>
          <a:p>
            <a:pPr lvl="1" indent="-182880" fontAlgn="auto">
              <a:lnSpc>
                <a:spcPct val="110000"/>
              </a:lnSpc>
              <a:spcAft>
                <a:spcPts val="0"/>
              </a:spcAft>
              <a:buClr>
                <a:schemeClr val="accent1">
                  <a:lumMod val="75000"/>
                </a:schemeClr>
              </a:buClr>
              <a:defRPr/>
            </a:pPr>
            <a:r>
              <a:rPr lang="en-GB" altLang="en-US" sz="2400" dirty="0">
                <a:cs typeface="Calibri" panose="020F0502020204030204" pitchFamily="34" charset="0"/>
              </a:rPr>
              <a:t>Urban regeneration impacts  </a:t>
            </a:r>
          </a:p>
          <a:p>
            <a:pPr lvl="1" indent="-182880" fontAlgn="auto">
              <a:lnSpc>
                <a:spcPct val="110000"/>
              </a:lnSpc>
              <a:spcAft>
                <a:spcPts val="0"/>
              </a:spcAft>
              <a:buClr>
                <a:schemeClr val="accent1">
                  <a:lumMod val="75000"/>
                </a:schemeClr>
              </a:buClr>
              <a:defRPr/>
            </a:pPr>
            <a:r>
              <a:rPr lang="en-GB" altLang="en-US" sz="2400" dirty="0">
                <a:cs typeface="Calibri" panose="020F0502020204030204" pitchFamily="34" charset="0"/>
              </a:rPr>
              <a:t>Sporting legacy benefits </a:t>
            </a:r>
          </a:p>
          <a:p>
            <a:pPr lvl="1" indent="-182880" fontAlgn="auto">
              <a:lnSpc>
                <a:spcPct val="110000"/>
              </a:lnSpc>
              <a:spcAft>
                <a:spcPts val="0"/>
              </a:spcAft>
              <a:buClr>
                <a:schemeClr val="accent1">
                  <a:lumMod val="75000"/>
                </a:schemeClr>
              </a:buClr>
              <a:defRPr/>
            </a:pPr>
            <a:r>
              <a:rPr lang="en-GB" altLang="en-US" sz="2400" dirty="0">
                <a:cs typeface="Calibri" panose="020F0502020204030204" pitchFamily="34" charset="0"/>
              </a:rPr>
              <a:t>Tourism and image benefits</a:t>
            </a:r>
          </a:p>
          <a:p>
            <a:pPr lvl="1" indent="-182880" fontAlgn="auto">
              <a:lnSpc>
                <a:spcPct val="110000"/>
              </a:lnSpc>
              <a:spcAft>
                <a:spcPts val="0"/>
              </a:spcAft>
              <a:buClr>
                <a:schemeClr val="accent1">
                  <a:lumMod val="75000"/>
                </a:schemeClr>
              </a:buClr>
              <a:defRPr/>
            </a:pPr>
            <a:r>
              <a:rPr lang="en-GB" altLang="en-US" sz="2400" dirty="0">
                <a:cs typeface="Calibri" panose="020F0502020204030204" pitchFamily="34" charset="0"/>
              </a:rPr>
              <a:t>Celebration </a:t>
            </a:r>
          </a:p>
          <a:p>
            <a:pPr lvl="1" indent="-182880" fontAlgn="auto">
              <a:lnSpc>
                <a:spcPct val="110000"/>
              </a:lnSpc>
              <a:spcAft>
                <a:spcPts val="0"/>
              </a:spcAft>
              <a:buClr>
                <a:schemeClr val="accent1">
                  <a:lumMod val="75000"/>
                </a:schemeClr>
              </a:buClr>
              <a:defRPr/>
            </a:pPr>
            <a:r>
              <a:rPr lang="en-GB" altLang="en-US" sz="2400" dirty="0">
                <a:cs typeface="Calibri" panose="020F0502020204030204" pitchFamily="34" charset="0"/>
              </a:rPr>
              <a:t>Social and cultural benefits and wider economic benefits </a:t>
            </a:r>
          </a:p>
        </p:txBody>
      </p:sp>
      <p:sp>
        <p:nvSpPr>
          <p:cNvPr id="30724" name="Content Placeholder 5">
            <a:extLst>
              <a:ext uri="{FF2B5EF4-FFF2-40B4-BE49-F238E27FC236}">
                <a16:creationId xmlns:a16="http://schemas.microsoft.com/office/drawing/2014/main" id="{CDA2E563-2505-9944-FDEE-FC3FFD0CB10F}"/>
              </a:ext>
            </a:extLst>
          </p:cNvPr>
          <p:cNvSpPr>
            <a:spLocks noGrp="1"/>
          </p:cNvSpPr>
          <p:nvPr>
            <p:ph sz="quarter" idx="4"/>
          </p:nvPr>
        </p:nvSpPr>
        <p:spPr>
          <a:xfrm>
            <a:off x="4324350" y="1628775"/>
            <a:ext cx="3752850" cy="3951288"/>
          </a:xfrm>
        </p:spPr>
        <p:txBody>
          <a:bodyPr>
            <a:normAutofit fontScale="92500"/>
          </a:bodyPr>
          <a:lstStyle/>
          <a:p>
            <a:pPr marL="182880" indent="-182880" fontAlgn="auto">
              <a:lnSpc>
                <a:spcPct val="100000"/>
              </a:lnSpc>
              <a:spcAft>
                <a:spcPts val="0"/>
              </a:spcAft>
              <a:buClr>
                <a:schemeClr val="accent1">
                  <a:lumMod val="75000"/>
                </a:schemeClr>
              </a:buClr>
              <a:defRPr/>
            </a:pPr>
            <a:r>
              <a:rPr lang="en-GB" altLang="en-US" dirty="0">
                <a:cs typeface="Calibri" panose="020F0502020204030204" pitchFamily="34" charset="0"/>
              </a:rPr>
              <a:t>Why measure impacts:</a:t>
            </a:r>
          </a:p>
          <a:p>
            <a:pPr lvl="1" indent="-182880" fontAlgn="auto">
              <a:lnSpc>
                <a:spcPct val="100000"/>
              </a:lnSpc>
              <a:spcAft>
                <a:spcPts val="0"/>
              </a:spcAft>
              <a:buClr>
                <a:schemeClr val="accent1">
                  <a:lumMod val="75000"/>
                </a:schemeClr>
              </a:buClr>
              <a:defRPr/>
            </a:pPr>
            <a:r>
              <a:rPr lang="en-GB" altLang="en-US" sz="2400" dirty="0">
                <a:cs typeface="Calibri" panose="020F0502020204030204" pitchFamily="34" charset="0"/>
              </a:rPr>
              <a:t>Advocacy/support </a:t>
            </a:r>
          </a:p>
          <a:p>
            <a:pPr lvl="1" indent="-182880" fontAlgn="auto">
              <a:lnSpc>
                <a:spcPct val="100000"/>
              </a:lnSpc>
              <a:spcAft>
                <a:spcPts val="0"/>
              </a:spcAft>
              <a:buClr>
                <a:schemeClr val="accent1">
                  <a:lumMod val="75000"/>
                </a:schemeClr>
              </a:buClr>
              <a:defRPr/>
            </a:pPr>
            <a:r>
              <a:rPr lang="en-GB" altLang="en-US" sz="2400" dirty="0">
                <a:cs typeface="Calibri" panose="020F0502020204030204" pitchFamily="34" charset="0"/>
              </a:rPr>
              <a:t>Maximise benefits for visitors/tourists</a:t>
            </a:r>
          </a:p>
          <a:p>
            <a:pPr lvl="1" indent="-182880" fontAlgn="auto">
              <a:lnSpc>
                <a:spcPct val="100000"/>
              </a:lnSpc>
              <a:spcAft>
                <a:spcPts val="0"/>
              </a:spcAft>
              <a:buClr>
                <a:schemeClr val="accent1">
                  <a:lumMod val="75000"/>
                </a:schemeClr>
              </a:buClr>
              <a:defRPr/>
            </a:pPr>
            <a:r>
              <a:rPr lang="en-GB" altLang="en-US" sz="2400" dirty="0">
                <a:cs typeface="Calibri" panose="020F0502020204030204" pitchFamily="34" charset="0"/>
              </a:rPr>
              <a:t>Minimise adverse impacts</a:t>
            </a:r>
          </a:p>
          <a:p>
            <a:pPr lvl="1" indent="-182880" fontAlgn="auto">
              <a:lnSpc>
                <a:spcPct val="100000"/>
              </a:lnSpc>
              <a:spcAft>
                <a:spcPts val="0"/>
              </a:spcAft>
              <a:buClr>
                <a:schemeClr val="accent1">
                  <a:lumMod val="75000"/>
                </a:schemeClr>
              </a:buClr>
              <a:defRPr/>
            </a:pPr>
            <a:r>
              <a:rPr lang="en-GB" altLang="en-US" sz="2400" dirty="0">
                <a:cs typeface="Calibri" panose="020F0502020204030204" pitchFamily="34" charset="0"/>
              </a:rPr>
              <a:t>Maximise benefits to host communities/environment</a:t>
            </a:r>
          </a:p>
          <a:p>
            <a:pPr lvl="1" indent="-182880" fontAlgn="auto">
              <a:lnSpc>
                <a:spcPct val="100000"/>
              </a:lnSpc>
              <a:spcAft>
                <a:spcPts val="0"/>
              </a:spcAft>
              <a:buClr>
                <a:schemeClr val="accent1">
                  <a:lumMod val="75000"/>
                </a:schemeClr>
              </a:buClr>
              <a:defRPr/>
            </a:pPr>
            <a:r>
              <a:rPr lang="en-GB" altLang="en-US" sz="2400" dirty="0">
                <a:cs typeface="Calibri" panose="020F0502020204030204" pitchFamily="34" charset="0"/>
              </a:rPr>
              <a:t>Helps as a policy tool by central/local governments</a:t>
            </a:r>
          </a:p>
          <a:p>
            <a:pPr lvl="1" indent="-182880" fontAlgn="auto">
              <a:spcAft>
                <a:spcPts val="0"/>
              </a:spcAft>
              <a:buClr>
                <a:schemeClr val="accent1">
                  <a:lumMod val="75000"/>
                </a:schemeClr>
              </a:buClr>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072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072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0724">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0724">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0724">
                                            <p:txEl>
                                              <p:pRg st="2" end="2"/>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30724">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0724">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072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2C7771F5-8157-7223-2779-DD9138265E17}"/>
              </a:ext>
            </a:extLst>
          </p:cNvPr>
          <p:cNvSpPr>
            <a:spLocks noGrp="1" noChangeArrowheads="1"/>
          </p:cNvSpPr>
          <p:nvPr>
            <p:ph type="title"/>
          </p:nvPr>
        </p:nvSpPr>
        <p:spPr>
          <a:xfrm>
            <a:off x="34925" y="17463"/>
            <a:ext cx="7772400" cy="1609725"/>
          </a:xfrm>
        </p:spPr>
        <p:txBody>
          <a:bodyPr/>
          <a:lstStyle/>
          <a:p>
            <a:r>
              <a:rPr lang="en-GB" altLang="en-US">
                <a:latin typeface="Calibri" panose="020F0502020204030204" pitchFamily="34" charset="0"/>
                <a:cs typeface="Calibri" panose="020F0502020204030204" pitchFamily="34" charset="0"/>
              </a:rPr>
              <a:t>Some key Type A events</a:t>
            </a:r>
          </a:p>
        </p:txBody>
      </p:sp>
      <p:sp>
        <p:nvSpPr>
          <p:cNvPr id="53251" name="Content Placeholder 4">
            <a:extLst>
              <a:ext uri="{FF2B5EF4-FFF2-40B4-BE49-F238E27FC236}">
                <a16:creationId xmlns:a16="http://schemas.microsoft.com/office/drawing/2014/main" id="{14AA982A-9CF4-21EA-DC03-88C45FD51C50}"/>
              </a:ext>
            </a:extLst>
          </p:cNvPr>
          <p:cNvSpPr>
            <a:spLocks noGrp="1" noChangeArrowheads="1"/>
          </p:cNvSpPr>
          <p:nvPr>
            <p:ph sz="half" idx="2"/>
          </p:nvPr>
        </p:nvSpPr>
        <p:spPr>
          <a:xfrm>
            <a:off x="288925" y="1646238"/>
            <a:ext cx="3657600" cy="3292475"/>
          </a:xfrm>
        </p:spPr>
        <p:txBody>
          <a:bodyPr>
            <a:normAutofit lnSpcReduction="10000"/>
          </a:bodyPr>
          <a:lstStyle/>
          <a:p>
            <a:pPr fontAlgn="auto">
              <a:lnSpc>
                <a:spcPct val="100000"/>
              </a:lnSpc>
              <a:spcAft>
                <a:spcPts val="0"/>
              </a:spcAft>
              <a:defRPr/>
            </a:pPr>
            <a:r>
              <a:rPr lang="en-GB" altLang="en-US">
                <a:cs typeface="Calibri" panose="020F0502020204030204" pitchFamily="34" charset="0"/>
              </a:rPr>
              <a:t>2012 London Olympics</a:t>
            </a:r>
          </a:p>
          <a:p>
            <a:pPr fontAlgn="auto">
              <a:lnSpc>
                <a:spcPct val="100000"/>
              </a:lnSpc>
              <a:spcAft>
                <a:spcPts val="0"/>
              </a:spcAft>
              <a:defRPr/>
            </a:pPr>
            <a:r>
              <a:rPr lang="en-GB" altLang="en-US">
                <a:cs typeface="Calibri" panose="020F0502020204030204" pitchFamily="34" charset="0"/>
              </a:rPr>
              <a:t>2014 Brazil Football World Cup</a:t>
            </a:r>
          </a:p>
          <a:p>
            <a:pPr fontAlgn="auto">
              <a:lnSpc>
                <a:spcPct val="100000"/>
              </a:lnSpc>
              <a:spcAft>
                <a:spcPts val="0"/>
              </a:spcAft>
              <a:defRPr/>
            </a:pPr>
            <a:r>
              <a:rPr lang="en-GB" altLang="en-US">
                <a:cs typeface="Calibri" panose="020F0502020204030204" pitchFamily="34" charset="0"/>
              </a:rPr>
              <a:t>2014 Sochi, Russia, Winter Olympics</a:t>
            </a:r>
          </a:p>
          <a:p>
            <a:pPr fontAlgn="auto">
              <a:lnSpc>
                <a:spcPct val="100000"/>
              </a:lnSpc>
              <a:spcAft>
                <a:spcPts val="0"/>
              </a:spcAft>
              <a:defRPr/>
            </a:pPr>
            <a:r>
              <a:rPr lang="en-GB" altLang="en-US">
                <a:cs typeface="Calibri" panose="020F0502020204030204" pitchFamily="34" charset="0"/>
              </a:rPr>
              <a:t>2015 Rugby World Cup, England</a:t>
            </a:r>
          </a:p>
          <a:p>
            <a:pPr fontAlgn="auto">
              <a:lnSpc>
                <a:spcPct val="100000"/>
              </a:lnSpc>
              <a:spcAft>
                <a:spcPts val="0"/>
              </a:spcAft>
              <a:defRPr/>
            </a:pPr>
            <a:r>
              <a:rPr lang="en-GB" altLang="en-US">
                <a:cs typeface="Calibri" panose="020F0502020204030204" pitchFamily="34" charset="0"/>
              </a:rPr>
              <a:t>2015 Cricket World Cup, New Zealand/Australia</a:t>
            </a:r>
          </a:p>
        </p:txBody>
      </p:sp>
      <p:sp>
        <p:nvSpPr>
          <p:cNvPr id="53252" name="Content Placeholder 6">
            <a:extLst>
              <a:ext uri="{FF2B5EF4-FFF2-40B4-BE49-F238E27FC236}">
                <a16:creationId xmlns:a16="http://schemas.microsoft.com/office/drawing/2014/main" id="{993AA5AE-E2A0-FDDC-693B-2FE03369AFAB}"/>
              </a:ext>
            </a:extLst>
          </p:cNvPr>
          <p:cNvSpPr>
            <a:spLocks noGrp="1" noChangeArrowheads="1"/>
          </p:cNvSpPr>
          <p:nvPr>
            <p:ph sz="quarter" idx="4"/>
          </p:nvPr>
        </p:nvSpPr>
        <p:spPr>
          <a:xfrm>
            <a:off x="4787900" y="1646238"/>
            <a:ext cx="3657600" cy="3292475"/>
          </a:xfrm>
        </p:spPr>
        <p:txBody>
          <a:bodyPr>
            <a:normAutofit lnSpcReduction="10000"/>
          </a:bodyPr>
          <a:lstStyle/>
          <a:p>
            <a:pPr fontAlgn="auto">
              <a:lnSpc>
                <a:spcPct val="100000"/>
              </a:lnSpc>
              <a:spcAft>
                <a:spcPts val="0"/>
              </a:spcAft>
              <a:defRPr/>
            </a:pPr>
            <a:r>
              <a:rPr lang="en-GB" altLang="en-US">
                <a:cs typeface="Calibri" panose="020F0502020204030204" pitchFamily="34" charset="0"/>
              </a:rPr>
              <a:t>2012 France, Euro Football Championships</a:t>
            </a:r>
          </a:p>
          <a:p>
            <a:pPr fontAlgn="auto">
              <a:lnSpc>
                <a:spcPct val="100000"/>
              </a:lnSpc>
              <a:spcAft>
                <a:spcPts val="0"/>
              </a:spcAft>
              <a:defRPr/>
            </a:pPr>
            <a:r>
              <a:rPr lang="en-GB" altLang="en-US">
                <a:cs typeface="Calibri" panose="020F0502020204030204" pitchFamily="34" charset="0"/>
              </a:rPr>
              <a:t>2016 Rio de Janeiro, Brazil, Olympic games</a:t>
            </a:r>
          </a:p>
          <a:p>
            <a:pPr fontAlgn="auto">
              <a:lnSpc>
                <a:spcPct val="100000"/>
              </a:lnSpc>
              <a:spcAft>
                <a:spcPts val="0"/>
              </a:spcAft>
              <a:defRPr/>
            </a:pPr>
            <a:r>
              <a:rPr lang="pt-BR" altLang="en-US">
                <a:cs typeface="Calibri" panose="020F0502020204030204" pitchFamily="34" charset="0"/>
              </a:rPr>
              <a:t>2022 Qatar World Cup</a:t>
            </a:r>
          </a:p>
          <a:p>
            <a:pPr fontAlgn="auto">
              <a:lnSpc>
                <a:spcPct val="100000"/>
              </a:lnSpc>
              <a:spcAft>
                <a:spcPts val="0"/>
              </a:spcAft>
              <a:defRPr/>
            </a:pPr>
            <a:r>
              <a:rPr lang="en-GB" altLang="en-US">
                <a:cs typeface="Calibri" panose="020F0502020204030204" pitchFamily="34" charset="0"/>
              </a:rPr>
              <a:t>2019 Rugby World Cup, Japan</a:t>
            </a:r>
          </a:p>
          <a:p>
            <a:pPr fontAlgn="auto">
              <a:lnSpc>
                <a:spcPct val="100000"/>
              </a:lnSpc>
              <a:spcAft>
                <a:spcPts val="0"/>
              </a:spcAft>
              <a:defRPr/>
            </a:pPr>
            <a:r>
              <a:rPr lang="pt-BR" altLang="en-US">
                <a:cs typeface="Calibri" panose="020F0502020204030204" pitchFamily="34" charset="0"/>
              </a:rPr>
              <a:t>2018 Russia, World Cup </a:t>
            </a:r>
          </a:p>
          <a:p>
            <a:pPr fontAlgn="auto">
              <a:lnSpc>
                <a:spcPct val="100000"/>
              </a:lnSpc>
              <a:spcAft>
                <a:spcPts val="0"/>
              </a:spcAft>
              <a:defRPr/>
            </a:pPr>
            <a:r>
              <a:rPr lang="pt-BR" altLang="en-US">
                <a:cs typeface="Calibri" panose="020F0502020204030204" pitchFamily="34" charset="0"/>
              </a:rPr>
              <a:t>2020 Tokyo Olympics </a:t>
            </a:r>
            <a:endParaRPr lang="en-GB" altLang="en-US">
              <a:cs typeface="Calibri" panose="020F0502020204030204" pitchFamily="34" charset="0"/>
            </a:endParaRPr>
          </a:p>
        </p:txBody>
      </p:sp>
      <p:pic>
        <p:nvPicPr>
          <p:cNvPr id="66565" name="Picture 3" descr="A picture containing accessory, spectacles&#10;&#10;Description automatically generated">
            <a:extLst>
              <a:ext uri="{FF2B5EF4-FFF2-40B4-BE49-F238E27FC236}">
                <a16:creationId xmlns:a16="http://schemas.microsoft.com/office/drawing/2014/main" id="{68D2AC23-CBE5-56F5-0891-B1E70BDCD8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975" y="5013325"/>
            <a:ext cx="3900488" cy="173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A34B0580-0DB0-82A2-973D-4BF4A8D88F80}"/>
              </a:ext>
            </a:extLst>
          </p:cNvPr>
          <p:cNvSpPr>
            <a:spLocks noGrp="1" noChangeArrowheads="1"/>
          </p:cNvSpPr>
          <p:nvPr>
            <p:ph type="title"/>
          </p:nvPr>
        </p:nvSpPr>
        <p:spPr>
          <a:xfrm>
            <a:off x="1331913" y="3429000"/>
            <a:ext cx="7659687" cy="1168400"/>
          </a:xfrm>
        </p:spPr>
        <p:txBody>
          <a:bodyPr/>
          <a:lstStyle/>
          <a:p>
            <a:r>
              <a:rPr lang="en-GB" altLang="en-US" sz="5400">
                <a:latin typeface="Calibri" panose="020F0502020204030204" pitchFamily="34" charset="0"/>
                <a:cs typeface="Calibri" panose="020F0502020204030204" pitchFamily="34" charset="0"/>
              </a:rPr>
              <a:t>Discussion and Recap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8B2A363D-1423-DF3B-5118-850A89BA4FAF}"/>
              </a:ext>
            </a:extLst>
          </p:cNvPr>
          <p:cNvSpPr>
            <a:spLocks noGrp="1" noChangeArrowheads="1"/>
          </p:cNvSpPr>
          <p:nvPr>
            <p:ph type="title"/>
          </p:nvPr>
        </p:nvSpPr>
        <p:spPr>
          <a:xfrm>
            <a:off x="34925" y="14288"/>
            <a:ext cx="7772400" cy="1609725"/>
          </a:xfrm>
        </p:spPr>
        <p:txBody>
          <a:bodyPr/>
          <a:lstStyle/>
          <a:p>
            <a:r>
              <a:rPr lang="en-GB" altLang="en-US">
                <a:latin typeface="Calibri" panose="020F0502020204030204" pitchFamily="34" charset="0"/>
                <a:cs typeface="Calibri" panose="020F0502020204030204" pitchFamily="34" charset="0"/>
              </a:rPr>
              <a:t>Task – in pairs 10 minutes</a:t>
            </a:r>
          </a:p>
        </p:txBody>
      </p:sp>
      <p:sp>
        <p:nvSpPr>
          <p:cNvPr id="3" name="Content Placeholder 2">
            <a:extLst>
              <a:ext uri="{FF2B5EF4-FFF2-40B4-BE49-F238E27FC236}">
                <a16:creationId xmlns:a16="http://schemas.microsoft.com/office/drawing/2014/main" id="{28D80BFB-6047-A5B8-D2B2-2E4C3F774EC3}"/>
              </a:ext>
            </a:extLst>
          </p:cNvPr>
          <p:cNvSpPr>
            <a:spLocks noGrp="1"/>
          </p:cNvSpPr>
          <p:nvPr>
            <p:ph sz="half" idx="2"/>
          </p:nvPr>
        </p:nvSpPr>
        <p:spPr>
          <a:xfrm>
            <a:off x="539750" y="1484313"/>
            <a:ext cx="3657600" cy="3951287"/>
          </a:xfrm>
        </p:spPr>
        <p:txBody>
          <a:bodyPr>
            <a:normAutofit fontScale="92500" lnSpcReduction="20000"/>
          </a:bodyPr>
          <a:lstStyle/>
          <a:p>
            <a:pPr marL="182880" indent="-182880" fontAlgn="auto">
              <a:lnSpc>
                <a:spcPct val="110000"/>
              </a:lnSpc>
              <a:spcAft>
                <a:spcPts val="0"/>
              </a:spcAft>
              <a:buClr>
                <a:schemeClr val="accent1">
                  <a:lumMod val="75000"/>
                </a:schemeClr>
              </a:buClr>
              <a:defRPr/>
            </a:pPr>
            <a:r>
              <a:rPr lang="en-GB" sz="2800" dirty="0">
                <a:cs typeface="Calibri" panose="020F0502020204030204" pitchFamily="34" charset="0"/>
              </a:rPr>
              <a:t>Try and identify as many of the benefits and issues of staging conventions, festivals and events</a:t>
            </a:r>
          </a:p>
          <a:p>
            <a:pPr marL="182880" indent="-182880" fontAlgn="auto">
              <a:lnSpc>
                <a:spcPct val="110000"/>
              </a:lnSpc>
              <a:spcAft>
                <a:spcPts val="0"/>
              </a:spcAft>
              <a:buClr>
                <a:schemeClr val="accent1">
                  <a:lumMod val="75000"/>
                </a:schemeClr>
              </a:buClr>
              <a:defRPr/>
            </a:pPr>
            <a:r>
              <a:rPr lang="en-GB" sz="2800" dirty="0">
                <a:cs typeface="Calibri" panose="020F0502020204030204" pitchFamily="34" charset="0"/>
              </a:rPr>
              <a:t>What factors shape the scale and type of benefits or issues?</a:t>
            </a:r>
          </a:p>
          <a:p>
            <a:pPr marL="182880" indent="-182880" fontAlgn="auto">
              <a:lnSpc>
                <a:spcPct val="110000"/>
              </a:lnSpc>
              <a:spcAft>
                <a:spcPts val="0"/>
              </a:spcAft>
              <a:buClr>
                <a:schemeClr val="accent1">
                  <a:lumMod val="75000"/>
                </a:schemeClr>
              </a:buClr>
              <a:defRPr/>
            </a:pPr>
            <a:r>
              <a:rPr lang="en-GB" sz="2800" dirty="0">
                <a:cs typeface="Calibri" panose="020F0502020204030204" pitchFamily="34" charset="0"/>
              </a:rPr>
              <a:t>How do you find out about these things?</a:t>
            </a:r>
          </a:p>
          <a:p>
            <a:pPr marL="182880" indent="-182880" fontAlgn="auto">
              <a:lnSpc>
                <a:spcPct val="110000"/>
              </a:lnSpc>
              <a:spcAft>
                <a:spcPts val="0"/>
              </a:spcAft>
              <a:buClr>
                <a:schemeClr val="accent1">
                  <a:lumMod val="75000"/>
                </a:schemeClr>
              </a:buClr>
              <a:defRPr/>
            </a:pPr>
            <a:endParaRPr lang="en-GB" dirty="0">
              <a:cs typeface="Calibri" panose="020F0502020204030204" pitchFamily="34" charset="0"/>
            </a:endParaRPr>
          </a:p>
          <a:p>
            <a:pPr marL="182880" indent="-182880" fontAlgn="auto">
              <a:spcAft>
                <a:spcPts val="0"/>
              </a:spcAft>
              <a:buClr>
                <a:schemeClr val="accent1">
                  <a:lumMod val="75000"/>
                </a:schemeClr>
              </a:buClr>
              <a:defRPr/>
            </a:pPr>
            <a:endParaRPr lang="en-GB" dirty="0"/>
          </a:p>
        </p:txBody>
      </p:sp>
      <p:pic>
        <p:nvPicPr>
          <p:cNvPr id="69636" name="Picture 3">
            <a:extLst>
              <a:ext uri="{FF2B5EF4-FFF2-40B4-BE49-F238E27FC236}">
                <a16:creationId xmlns:a16="http://schemas.microsoft.com/office/drawing/2014/main" id="{49D16A26-429C-1793-7ECA-B91103A7F52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59338" y="1624013"/>
            <a:ext cx="3414712" cy="367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FE33179D-62B1-622F-AE10-C5C9569AEF13}"/>
              </a:ext>
            </a:extLst>
          </p:cNvPr>
          <p:cNvSpPr>
            <a:spLocks noGrp="1" noChangeArrowheads="1"/>
          </p:cNvSpPr>
          <p:nvPr>
            <p:ph type="title"/>
          </p:nvPr>
        </p:nvSpPr>
        <p:spPr>
          <a:xfrm>
            <a:off x="685800" y="484188"/>
            <a:ext cx="5686425" cy="568325"/>
          </a:xfrm>
        </p:spPr>
        <p:txBody>
          <a:bodyPr/>
          <a:lstStyle/>
          <a:p>
            <a:r>
              <a:rPr lang="en-GB" altLang="en-US">
                <a:latin typeface="Calibri" panose="020F0502020204030204" pitchFamily="34" charset="0"/>
                <a:cs typeface="Calibri" panose="020F0502020204030204" pitchFamily="34" charset="0"/>
              </a:rPr>
              <a:t>Event Impacts overview part 2</a:t>
            </a:r>
          </a:p>
        </p:txBody>
      </p:sp>
      <p:sp>
        <p:nvSpPr>
          <p:cNvPr id="40963" name="Content Placeholder 2">
            <a:extLst>
              <a:ext uri="{FF2B5EF4-FFF2-40B4-BE49-F238E27FC236}">
                <a16:creationId xmlns:a16="http://schemas.microsoft.com/office/drawing/2014/main" id="{D17704EF-0981-3099-ACAC-4218A66F491C}"/>
              </a:ext>
            </a:extLst>
          </p:cNvPr>
          <p:cNvSpPr>
            <a:spLocks noGrp="1"/>
          </p:cNvSpPr>
          <p:nvPr>
            <p:ph idx="1"/>
          </p:nvPr>
        </p:nvSpPr>
        <p:spPr/>
        <p:txBody>
          <a:bodyPr>
            <a:normAutofit fontScale="85000" lnSpcReduction="20000"/>
          </a:bodyPr>
          <a:lstStyle/>
          <a:p>
            <a:pPr marL="182880" indent="-182880" fontAlgn="auto">
              <a:spcAft>
                <a:spcPts val="0"/>
              </a:spcAft>
              <a:buClr>
                <a:schemeClr val="accent1">
                  <a:lumMod val="75000"/>
                </a:schemeClr>
              </a:buClr>
              <a:defRPr/>
            </a:pPr>
            <a:r>
              <a:rPr lang="en-GB" altLang="en-US" dirty="0">
                <a:hlinkClick r:id="rId3"/>
              </a:rPr>
              <a:t>Get to know www.eventimpacts.com</a:t>
            </a:r>
          </a:p>
          <a:p>
            <a:pPr marL="182880" indent="-182880" fontAlgn="auto">
              <a:spcAft>
                <a:spcPts val="0"/>
              </a:spcAft>
              <a:buClr>
                <a:schemeClr val="accent1">
                  <a:lumMod val="75000"/>
                </a:schemeClr>
              </a:buClr>
              <a:defRPr/>
            </a:pPr>
            <a:endParaRPr lang="en-GB" altLang="en-US" dirty="0">
              <a:hlinkClick r:id="rId3"/>
            </a:endParaRPr>
          </a:p>
          <a:p>
            <a:pPr marL="182880" indent="-182880" fontAlgn="auto">
              <a:spcAft>
                <a:spcPts val="0"/>
              </a:spcAft>
              <a:buClr>
                <a:schemeClr val="accent1">
                  <a:lumMod val="75000"/>
                </a:schemeClr>
              </a:buClr>
              <a:defRPr/>
            </a:pPr>
            <a:r>
              <a:rPr lang="en-GB" altLang="en-US" dirty="0">
                <a:hlinkClick r:id="rId3"/>
              </a:rPr>
              <a:t>http://www.eventimpacts.com/the-project</a:t>
            </a:r>
            <a:endParaRPr lang="en-GB" altLang="en-US" dirty="0"/>
          </a:p>
          <a:p>
            <a:pPr marL="182880" indent="-182880" fontAlgn="auto">
              <a:spcAft>
                <a:spcPts val="0"/>
              </a:spcAft>
              <a:buClr>
                <a:schemeClr val="accent1">
                  <a:lumMod val="75000"/>
                </a:schemeClr>
              </a:buClr>
              <a:defRPr/>
            </a:pPr>
            <a:endParaRPr lang="en-GB" altLang="en-US" dirty="0"/>
          </a:p>
          <a:p>
            <a:pPr marL="182880" indent="-182880" fontAlgn="auto">
              <a:lnSpc>
                <a:spcPct val="120000"/>
              </a:lnSpc>
              <a:spcAft>
                <a:spcPts val="0"/>
              </a:spcAft>
              <a:buClr>
                <a:schemeClr val="accent1">
                  <a:lumMod val="75000"/>
                </a:schemeClr>
              </a:buClr>
              <a:defRPr/>
            </a:pPr>
            <a:r>
              <a:rPr lang="en-GB" altLang="en-US" sz="2800" dirty="0">
                <a:cs typeface="Calibri" panose="020F0502020204030204" pitchFamily="34" charset="0"/>
              </a:rPr>
              <a:t>This gives a good overview of the key areas which can be used for the basis of the assessments (needs to be supplemented with wider reading)</a:t>
            </a:r>
          </a:p>
          <a:p>
            <a:pPr marL="182880" indent="-182880" fontAlgn="auto">
              <a:lnSpc>
                <a:spcPct val="120000"/>
              </a:lnSpc>
              <a:spcAft>
                <a:spcPts val="0"/>
              </a:spcAft>
              <a:buClr>
                <a:schemeClr val="accent1">
                  <a:lumMod val="75000"/>
                </a:schemeClr>
              </a:buClr>
              <a:defRPr/>
            </a:pPr>
            <a:r>
              <a:rPr lang="en-GB" altLang="en-US" sz="2800" dirty="0">
                <a:cs typeface="Calibri" panose="020F0502020204030204" pitchFamily="34" charset="0"/>
              </a:rPr>
              <a:t>Note the Social is divided into the areas of satisfaction, image and participation.</a:t>
            </a:r>
          </a:p>
          <a:p>
            <a:pPr marL="182880" indent="-182880" fontAlgn="auto">
              <a:lnSpc>
                <a:spcPct val="120000"/>
              </a:lnSpc>
              <a:spcAft>
                <a:spcPts val="0"/>
              </a:spcAft>
              <a:buClr>
                <a:schemeClr val="accent1">
                  <a:lumMod val="75000"/>
                </a:schemeClr>
              </a:buClr>
              <a:defRPr/>
            </a:pPr>
            <a:r>
              <a:rPr lang="en-GB" altLang="en-US" sz="2800" dirty="0">
                <a:cs typeface="Calibri" panose="020F0502020204030204" pitchFamily="34" charset="0"/>
              </a:rPr>
              <a:t>Free to register and review their research and other documentation</a:t>
            </a:r>
          </a:p>
        </p:txBody>
      </p:sp>
      <p:pic>
        <p:nvPicPr>
          <p:cNvPr id="71684" name="Picture 3" descr="A picture containing shape&#10;&#10;Description automatically generated">
            <a:extLst>
              <a:ext uri="{FF2B5EF4-FFF2-40B4-BE49-F238E27FC236}">
                <a16:creationId xmlns:a16="http://schemas.microsoft.com/office/drawing/2014/main" id="{118C18B4-DBB3-E722-DE6C-237EF67C29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025" y="215900"/>
            <a:ext cx="18288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4EC8691D-F58D-D0A6-23AD-AEEF584A17EB}"/>
              </a:ext>
            </a:extLst>
          </p:cNvPr>
          <p:cNvSpPr>
            <a:spLocks noGrp="1" noChangeArrowheads="1"/>
          </p:cNvSpPr>
          <p:nvPr>
            <p:ph type="title"/>
          </p:nvPr>
        </p:nvSpPr>
        <p:spPr>
          <a:xfrm>
            <a:off x="179512" y="44624"/>
            <a:ext cx="7886700" cy="1325563"/>
          </a:xfrm>
        </p:spPr>
        <p:txBody>
          <a:bodyPr/>
          <a:lstStyle/>
          <a:p>
            <a:r>
              <a:rPr lang="en-GB" altLang="en-US" dirty="0">
                <a:latin typeface="Calibri" panose="020F0502020204030204" pitchFamily="34" charset="0"/>
                <a:cs typeface="Calibri" panose="020F0502020204030204" pitchFamily="34" charset="0"/>
              </a:rPr>
              <a:t>Hay Festival Digital 2020</a:t>
            </a:r>
          </a:p>
        </p:txBody>
      </p:sp>
      <p:pic>
        <p:nvPicPr>
          <p:cNvPr id="4" name="Online Media 3" title="Hay Festival Digital 2020 - Thank you for joining">
            <a:hlinkClick r:id="" action="ppaction://media"/>
            <a:extLst>
              <a:ext uri="{FF2B5EF4-FFF2-40B4-BE49-F238E27FC236}">
                <a16:creationId xmlns:a16="http://schemas.microsoft.com/office/drawing/2014/main" id="{9710CD43-0D76-BF4C-74FC-DCCADBB25396}"/>
              </a:ext>
            </a:extLst>
          </p:cNvPr>
          <p:cNvPicPr>
            <a:picLocks noGrp="1" noRot="1" noChangeAspect="1"/>
          </p:cNvPicPr>
          <p:nvPr>
            <p:ph idx="1"/>
            <a:videoFile r:link="rId1"/>
          </p:nvPr>
        </p:nvPicPr>
        <p:blipFill>
          <a:blip r:embed="rId3"/>
          <a:stretch>
            <a:fillRect/>
          </a:stretch>
        </p:blipFill>
        <p:spPr>
          <a:xfrm>
            <a:off x="323528" y="1196752"/>
            <a:ext cx="8397876" cy="4744796"/>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F26D9E00-EA62-E6AA-CDBE-909A3685D9B2}"/>
              </a:ext>
            </a:extLst>
          </p:cNvPr>
          <p:cNvSpPr>
            <a:spLocks noGrp="1" noChangeArrowheads="1"/>
          </p:cNvSpPr>
          <p:nvPr>
            <p:ph type="title"/>
          </p:nvPr>
        </p:nvSpPr>
        <p:spPr>
          <a:xfrm>
            <a:off x="685800" y="484188"/>
            <a:ext cx="7772400" cy="1216025"/>
          </a:xfrm>
        </p:spPr>
        <p:txBody>
          <a:bodyPr/>
          <a:lstStyle/>
          <a:p>
            <a:r>
              <a:rPr lang="en-GB" altLang="en-US">
                <a:latin typeface="Calibri" panose="020F0502020204030204" pitchFamily="34" charset="0"/>
                <a:cs typeface="Calibri" panose="020F0502020204030204" pitchFamily="34" charset="0"/>
              </a:rPr>
              <a:t>Qatar's FIFA World Cup final venue inaugurated</a:t>
            </a:r>
          </a:p>
        </p:txBody>
      </p:sp>
      <p:pic>
        <p:nvPicPr>
          <p:cNvPr id="4" name="Online Media 3" title="Qatar's FIFA World Cup final venue inaugurated">
            <a:hlinkClick r:id="" action="ppaction://media"/>
            <a:extLst>
              <a:ext uri="{FF2B5EF4-FFF2-40B4-BE49-F238E27FC236}">
                <a16:creationId xmlns:a16="http://schemas.microsoft.com/office/drawing/2014/main" id="{5CD968B7-65BD-D276-7DFE-C381698CD709}"/>
              </a:ext>
            </a:extLst>
          </p:cNvPr>
          <p:cNvPicPr>
            <a:picLocks noGrp="1" noRot="1" noChangeAspect="1"/>
          </p:cNvPicPr>
          <p:nvPr>
            <p:ph idx="1"/>
            <a:videoFile r:link="rId1"/>
          </p:nvPr>
        </p:nvPicPr>
        <p:blipFill>
          <a:blip r:embed="rId3"/>
          <a:stretch>
            <a:fillRect/>
          </a:stretch>
        </p:blipFill>
        <p:spPr>
          <a:xfrm>
            <a:off x="679450" y="1687513"/>
            <a:ext cx="7170738" cy="4033837"/>
          </a:xfrm>
        </p:spPr>
      </p:pic>
      <p:sp>
        <p:nvSpPr>
          <p:cNvPr id="74756" name="TextBox 5">
            <a:extLst>
              <a:ext uri="{FF2B5EF4-FFF2-40B4-BE49-F238E27FC236}">
                <a16:creationId xmlns:a16="http://schemas.microsoft.com/office/drawing/2014/main" id="{A28E0BE8-35C8-7D53-B915-A8582B52CC3F}"/>
              </a:ext>
            </a:extLst>
          </p:cNvPr>
          <p:cNvSpPr txBox="1">
            <a:spLocks noChangeArrowheads="1"/>
          </p:cNvSpPr>
          <p:nvPr/>
        </p:nvSpPr>
        <p:spPr bwMode="auto">
          <a:xfrm>
            <a:off x="827088" y="5756275"/>
            <a:ext cx="7023100"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latin typeface="Rockwell" panose="02060603020205020403" pitchFamily="18" charset="0"/>
              </a:rPr>
              <a:t>World Cup Qatar</a:t>
            </a:r>
          </a:p>
          <a:p>
            <a:pPr eaLnBrk="1" hangingPunct="1"/>
            <a:r>
              <a:rPr lang="en-GB" altLang="en-US">
                <a:latin typeface="Rockwell" panose="02060603020205020403" pitchFamily="18" charset="0"/>
              </a:rPr>
              <a:t>https://publications.fifa.com/en/annual-report-2021/tournaments-events/fifa-world-cup-qatar-2022/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8702462A-1E91-FE37-CEC5-ACFFA5729A6A}"/>
              </a:ext>
            </a:extLst>
          </p:cNvPr>
          <p:cNvSpPr>
            <a:spLocks noGrp="1" noChangeArrowheads="1"/>
          </p:cNvSpPr>
          <p:nvPr>
            <p:ph type="title"/>
          </p:nvPr>
        </p:nvSpPr>
        <p:spPr>
          <a:xfrm>
            <a:off x="250825" y="115888"/>
            <a:ext cx="7772400" cy="1609725"/>
          </a:xfrm>
        </p:spPr>
        <p:txBody>
          <a:bodyPr/>
          <a:lstStyle/>
          <a:p>
            <a:r>
              <a:rPr lang="en-GB" altLang="en-US">
                <a:latin typeface="Calibri" panose="020F0502020204030204" pitchFamily="34" charset="0"/>
                <a:cs typeface="Calibri" panose="020F0502020204030204" pitchFamily="34" charset="0"/>
              </a:rPr>
              <a:t>Some key questions to ask…</a:t>
            </a:r>
          </a:p>
        </p:txBody>
      </p:sp>
      <p:sp>
        <p:nvSpPr>
          <p:cNvPr id="24579" name="Content Placeholder 2">
            <a:extLst>
              <a:ext uri="{FF2B5EF4-FFF2-40B4-BE49-F238E27FC236}">
                <a16:creationId xmlns:a16="http://schemas.microsoft.com/office/drawing/2014/main" id="{11A0D5C3-E98F-E5E7-E645-1231B41BF7B2}"/>
              </a:ext>
            </a:extLst>
          </p:cNvPr>
          <p:cNvSpPr>
            <a:spLocks noGrp="1"/>
          </p:cNvSpPr>
          <p:nvPr>
            <p:ph idx="1"/>
          </p:nvPr>
        </p:nvSpPr>
        <p:spPr>
          <a:xfrm>
            <a:off x="323850" y="1403350"/>
            <a:ext cx="7772400" cy="5194300"/>
          </a:xfrm>
        </p:spPr>
        <p:txBody>
          <a:bodyPr>
            <a:normAutofit fontScale="85000" lnSpcReduction="10000"/>
          </a:bodyPr>
          <a:lstStyle/>
          <a:p>
            <a:pPr marL="182880" indent="-182880" fontAlgn="auto">
              <a:spcAft>
                <a:spcPts val="0"/>
              </a:spcAft>
              <a:buClr>
                <a:schemeClr val="accent1">
                  <a:lumMod val="75000"/>
                </a:schemeClr>
              </a:buClr>
              <a:defRPr/>
            </a:pPr>
            <a:r>
              <a:rPr lang="en-GB" altLang="en-US" sz="2900" dirty="0">
                <a:cs typeface="Calibri" panose="020F0502020204030204" pitchFamily="34" charset="0"/>
              </a:rPr>
              <a:t>What impacts will they have? (economic, social and environmental)</a:t>
            </a:r>
          </a:p>
          <a:p>
            <a:pPr marL="182880" indent="-182880" fontAlgn="auto">
              <a:spcAft>
                <a:spcPts val="0"/>
              </a:spcAft>
              <a:buClr>
                <a:schemeClr val="accent1">
                  <a:lumMod val="75000"/>
                </a:schemeClr>
              </a:buClr>
              <a:defRPr/>
            </a:pPr>
            <a:r>
              <a:rPr lang="en-GB" altLang="en-US" sz="2900" dirty="0">
                <a:cs typeface="Calibri" panose="020F0502020204030204" pitchFamily="34" charset="0"/>
              </a:rPr>
              <a:t>What is the cost of staging events? </a:t>
            </a:r>
          </a:p>
          <a:p>
            <a:pPr marL="182880" indent="-182880" fontAlgn="auto">
              <a:spcAft>
                <a:spcPts val="0"/>
              </a:spcAft>
              <a:buClr>
                <a:schemeClr val="accent1">
                  <a:lumMod val="75000"/>
                </a:schemeClr>
              </a:buClr>
              <a:defRPr/>
            </a:pPr>
            <a:r>
              <a:rPr lang="en-GB" altLang="en-US" sz="2900" dirty="0">
                <a:cs typeface="Calibri" panose="020F0502020204030204" pitchFamily="34" charset="0"/>
              </a:rPr>
              <a:t>What returns will be gained ?  (not just financial)</a:t>
            </a:r>
          </a:p>
          <a:p>
            <a:pPr marL="182880" indent="-182880" fontAlgn="auto">
              <a:spcAft>
                <a:spcPts val="0"/>
              </a:spcAft>
              <a:buClr>
                <a:schemeClr val="accent1">
                  <a:lumMod val="75000"/>
                </a:schemeClr>
              </a:buClr>
              <a:defRPr/>
            </a:pPr>
            <a:r>
              <a:rPr lang="en-GB" altLang="en-US" sz="2900" dirty="0">
                <a:cs typeface="Calibri" panose="020F0502020204030204" pitchFamily="34" charset="0"/>
              </a:rPr>
              <a:t>What long term lasting impacts will they have? (legacies)</a:t>
            </a:r>
          </a:p>
          <a:p>
            <a:pPr marL="182880" indent="-182880" fontAlgn="auto">
              <a:spcAft>
                <a:spcPts val="0"/>
              </a:spcAft>
              <a:buClr>
                <a:schemeClr val="accent1">
                  <a:lumMod val="75000"/>
                </a:schemeClr>
              </a:buClr>
              <a:defRPr/>
            </a:pPr>
            <a:r>
              <a:rPr lang="en-GB" altLang="en-US" sz="2900" dirty="0">
                <a:cs typeface="Calibri" panose="020F0502020204030204" pitchFamily="34" charset="0"/>
              </a:rPr>
              <a:t>What impact will the construction of the facilities have? </a:t>
            </a:r>
          </a:p>
          <a:p>
            <a:pPr marL="182880" indent="-182880" fontAlgn="auto">
              <a:spcAft>
                <a:spcPts val="0"/>
              </a:spcAft>
              <a:buClr>
                <a:schemeClr val="accent1">
                  <a:lumMod val="75000"/>
                </a:schemeClr>
              </a:buClr>
              <a:defRPr/>
            </a:pPr>
            <a:r>
              <a:rPr lang="en-GB" altLang="en-US" sz="2900" dirty="0">
                <a:cs typeface="Calibri" panose="020F0502020204030204" pitchFamily="34" charset="0"/>
              </a:rPr>
              <a:t>Who benefits? (national, regional and local communities)</a:t>
            </a:r>
          </a:p>
          <a:p>
            <a:pPr marL="182880" indent="-182880" fontAlgn="auto">
              <a:spcAft>
                <a:spcPts val="0"/>
              </a:spcAft>
              <a:buClr>
                <a:schemeClr val="accent1">
                  <a:lumMod val="75000"/>
                </a:schemeClr>
              </a:buClr>
              <a:defRPr/>
            </a:pPr>
            <a:endParaRPr lang="en-GB" altLang="en-US" sz="2900" dirty="0">
              <a:cs typeface="Calibri" panose="020F0502020204030204" pitchFamily="34" charset="0"/>
            </a:endParaRPr>
          </a:p>
          <a:p>
            <a:pPr marL="182880" indent="-182880" fontAlgn="auto">
              <a:spcAft>
                <a:spcPts val="0"/>
              </a:spcAft>
              <a:buClr>
                <a:schemeClr val="accent1">
                  <a:lumMod val="75000"/>
                </a:schemeClr>
              </a:buClr>
              <a:defRPr/>
            </a:pPr>
            <a:r>
              <a:rPr lang="en-GB" altLang="en-US" sz="2600" dirty="0">
                <a:cs typeface="Calibri" panose="020F0502020204030204" pitchFamily="34" charset="0"/>
              </a:rPr>
              <a:t>Hay Festival 700 speakers at 800 events. 100,000-plus visitors over 11 days</a:t>
            </a:r>
          </a:p>
          <a:p>
            <a:pPr marL="182880" indent="-182880" fontAlgn="auto">
              <a:spcAft>
                <a:spcPts val="0"/>
              </a:spcAft>
              <a:buClr>
                <a:schemeClr val="accent1">
                  <a:lumMod val="75000"/>
                </a:schemeClr>
              </a:buClr>
              <a:defRPr/>
            </a:pPr>
            <a:r>
              <a:rPr lang="en-GB" sz="2300" dirty="0">
                <a:cs typeface="Calibri" panose="020F0502020204030204" pitchFamily="34" charset="0"/>
                <a:hlinkClick r:id="rId3"/>
              </a:rPr>
              <a:t>https://www.visitwales.com/things-do/events/festivals/introducing-hay</a:t>
            </a:r>
            <a:r>
              <a:rPr lang="en-GB" sz="2600" dirty="0">
                <a:cs typeface="Calibri" panose="020F0502020204030204" pitchFamily="34" charset="0"/>
              </a:rPr>
              <a:t> </a:t>
            </a:r>
            <a:endParaRPr lang="en-GB" altLang="en-US" sz="2600" dirty="0">
              <a:cs typeface="Calibri" panose="020F0502020204030204" pitchFamily="34" charset="0"/>
            </a:endParaRPr>
          </a:p>
          <a:p>
            <a:pPr marL="182880" indent="-182880" fontAlgn="auto">
              <a:spcAft>
                <a:spcPts val="0"/>
              </a:spcAft>
              <a:buClr>
                <a:schemeClr val="accent1">
                  <a:lumMod val="75000"/>
                </a:schemeClr>
              </a:buClr>
              <a:defRPr/>
            </a:pPr>
            <a:r>
              <a:rPr lang="en-GB" sz="2300" dirty="0">
                <a:cs typeface="Calibri" panose="020F0502020204030204" pitchFamily="34" charset="0"/>
                <a:hlinkClick r:id="rId4"/>
              </a:rPr>
              <a:t>https://www.youtube.com/watch?v=A_KSupG82XA</a:t>
            </a:r>
            <a:endParaRPr lang="en-GB" sz="2300" dirty="0">
              <a:cs typeface="Calibri" panose="020F0502020204030204" pitchFamily="34" charset="0"/>
            </a:endParaRPr>
          </a:p>
          <a:p>
            <a:pPr marL="182880" indent="-182880" fontAlgn="auto">
              <a:spcAft>
                <a:spcPts val="0"/>
              </a:spcAft>
              <a:buClr>
                <a:schemeClr val="accent1">
                  <a:lumMod val="75000"/>
                </a:schemeClr>
              </a:buClr>
              <a:defRPr/>
            </a:pPr>
            <a:endParaRPr lang="en-GB" altLang="en-US" sz="2600" dirty="0">
              <a:cs typeface="Calibri" panose="020F0502020204030204" pitchFamily="34" charset="0"/>
            </a:endParaRPr>
          </a:p>
          <a:p>
            <a:pPr marL="182880" indent="-182880" fontAlgn="auto">
              <a:spcAft>
                <a:spcPts val="0"/>
              </a:spcAft>
              <a:buClr>
                <a:schemeClr val="accent1">
                  <a:lumMod val="75000"/>
                </a:schemeClr>
              </a:buClr>
              <a:defRPr/>
            </a:pPr>
            <a:endParaRPr lang="en-GB" altLang="en-US" sz="1800" dirty="0">
              <a:cs typeface="Calibri" panose="020F0502020204030204" pitchFamily="34" charset="0"/>
            </a:endParaRPr>
          </a:p>
          <a:p>
            <a:pPr marL="182880" indent="-182880" fontAlgn="auto">
              <a:spcAft>
                <a:spcPts val="0"/>
              </a:spcAft>
              <a:buClr>
                <a:schemeClr val="accent1">
                  <a:lumMod val="75000"/>
                </a:schemeClr>
              </a:buClr>
              <a:defRPr/>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C529AB81-9CBD-8C46-F637-F3CEB9B1BFB1}"/>
              </a:ext>
            </a:extLst>
          </p:cNvPr>
          <p:cNvSpPr>
            <a:spLocks noGrp="1" noChangeArrowheads="1"/>
          </p:cNvSpPr>
          <p:nvPr>
            <p:ph type="title"/>
          </p:nvPr>
        </p:nvSpPr>
        <p:spPr/>
        <p:txBody>
          <a:bodyPr/>
          <a:lstStyle/>
          <a:p>
            <a:r>
              <a:rPr lang="en-GB" altLang="en-US">
                <a:latin typeface="Calibri" panose="020F0502020204030204" pitchFamily="34" charset="0"/>
                <a:cs typeface="Calibri" panose="020F0502020204030204" pitchFamily="34" charset="0"/>
              </a:rPr>
              <a:t>Reading in groups </a:t>
            </a:r>
          </a:p>
        </p:txBody>
      </p:sp>
      <p:sp>
        <p:nvSpPr>
          <p:cNvPr id="77827" name="Content Placeholder 2">
            <a:extLst>
              <a:ext uri="{FF2B5EF4-FFF2-40B4-BE49-F238E27FC236}">
                <a16:creationId xmlns:a16="http://schemas.microsoft.com/office/drawing/2014/main" id="{9DB49D2D-04E9-BDF0-40A1-BCC0B92252DD}"/>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a:t>Event Impacts. Review impacts sections, available at: </a:t>
            </a:r>
            <a:r>
              <a:rPr lang="en-GB" altLang="en-US">
                <a:hlinkClick r:id="rId3"/>
              </a:rPr>
              <a:t>http://www.eventimpacts.com/</a:t>
            </a:r>
            <a:endParaRPr lang="en-GB" altLang="en-US"/>
          </a:p>
          <a:p>
            <a:r>
              <a:rPr lang="en-GB" altLang="en-US"/>
              <a:t>( go to the report economic impact study: NFL series 2012)</a:t>
            </a:r>
          </a:p>
          <a:p>
            <a:r>
              <a:rPr lang="en-GB" altLang="en-US"/>
              <a:t>Wales Event strategy</a:t>
            </a:r>
          </a:p>
          <a:p>
            <a:r>
              <a:rPr lang="en-GB" altLang="en-US">
                <a:hlinkClick r:id="rId4"/>
              </a:rPr>
              <a:t>https://gov.wales/national-events-strategy-wales-2022-2030-html#section-99780</a:t>
            </a:r>
            <a:endParaRPr lang="en-GB" altLang="en-US"/>
          </a:p>
          <a:p>
            <a:r>
              <a:rPr lang="en-GB" altLang="en-US"/>
              <a:t>‘Subjects and objects of event impacts analysis’ </a:t>
            </a:r>
          </a:p>
          <a:p>
            <a:r>
              <a:rPr lang="en-GB" altLang="en-US">
                <a:hlinkClick r:id="rId5"/>
              </a:rPr>
              <a:t>https://www.tandfonline.com/doi/full/10.1080/15022250.2016.1162417</a:t>
            </a:r>
            <a:r>
              <a:rPr lang="en-GB" altLang="en-US"/>
              <a:t> and on moodle</a:t>
            </a:r>
          </a:p>
          <a:p>
            <a:r>
              <a:rPr lang="en-GB" altLang="en-US">
                <a:cs typeface="Calibri" panose="020F0502020204030204" pitchFamily="34" charset="0"/>
                <a:hlinkClick r:id="rId6"/>
              </a:rPr>
              <a:t>London 2012: Olympics and Paralympics £528m under budget - BBC Sport</a:t>
            </a:r>
            <a:endParaRPr lang="en-GB" altLang="en-US">
              <a:cs typeface="Calibri" panose="020F0502020204030204" pitchFamily="34" charset="0"/>
            </a:endParaRPr>
          </a:p>
          <a:p>
            <a:endParaRPr lang="en-GB" altLang="en-US"/>
          </a:p>
          <a:p>
            <a:endParaRPr lang="en-GB" altLang="en-US"/>
          </a:p>
        </p:txBody>
      </p:sp>
      <p:pic>
        <p:nvPicPr>
          <p:cNvPr id="77828" name="Picture 4">
            <a:extLst>
              <a:ext uri="{FF2B5EF4-FFF2-40B4-BE49-F238E27FC236}">
                <a16:creationId xmlns:a16="http://schemas.microsoft.com/office/drawing/2014/main" id="{2F3B6601-9254-4476-E2E0-3E4341F2B62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84888" y="260350"/>
            <a:ext cx="2390775" cy="179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249C68A5-F3BF-7BE9-EF4C-C77D0BB0AA5B}"/>
              </a:ext>
            </a:extLst>
          </p:cNvPr>
          <p:cNvSpPr>
            <a:spLocks noGrp="1" noChangeArrowheads="1"/>
          </p:cNvSpPr>
          <p:nvPr>
            <p:ph type="title"/>
          </p:nvPr>
        </p:nvSpPr>
        <p:spPr>
          <a:xfrm>
            <a:off x="250825" y="4763"/>
            <a:ext cx="7772400" cy="760412"/>
          </a:xfrm>
        </p:spPr>
        <p:txBody>
          <a:bodyPr/>
          <a:lstStyle/>
          <a:p>
            <a:r>
              <a:rPr lang="en-GB" altLang="en-US" sz="3600">
                <a:latin typeface="Calibri" panose="020F0502020204030204" pitchFamily="34" charset="0"/>
                <a:cs typeface="Calibri" panose="020F0502020204030204" pitchFamily="34" charset="0"/>
              </a:rPr>
              <a:t>References</a:t>
            </a:r>
          </a:p>
        </p:txBody>
      </p:sp>
      <p:sp>
        <p:nvSpPr>
          <p:cNvPr id="79875" name="Content Placeholder 2">
            <a:extLst>
              <a:ext uri="{FF2B5EF4-FFF2-40B4-BE49-F238E27FC236}">
                <a16:creationId xmlns:a16="http://schemas.microsoft.com/office/drawing/2014/main" id="{241B4AFF-26F2-1B0B-FCE4-3D9B14CC31DC}"/>
              </a:ext>
            </a:extLst>
          </p:cNvPr>
          <p:cNvSpPr>
            <a:spLocks noGrp="1" noChangeArrowheads="1"/>
          </p:cNvSpPr>
          <p:nvPr>
            <p:ph idx="1"/>
          </p:nvPr>
        </p:nvSpPr>
        <p:spPr bwMode="auto">
          <a:xfrm>
            <a:off x="230188" y="765175"/>
            <a:ext cx="7772400" cy="5903913"/>
          </a:xfrm>
        </p:spPr>
        <p:txBody>
          <a:bodyPr wrap="square" numCol="1" anchor="t" anchorCtr="0" compatLnSpc="1">
            <a:prstTxWarp prst="textNoShape">
              <a:avLst/>
            </a:prstTxWarp>
          </a:bodyPr>
          <a:lstStyle/>
          <a:p>
            <a:r>
              <a:rPr lang="en-GB" altLang="en-US" sz="1800"/>
              <a:t>Baade R. A., Matheson V. A. (2016). Going for the gold: the economics </a:t>
            </a:r>
            <a:r>
              <a:rPr lang="en-GB" altLang="en-US" sz="1800">
                <a:cs typeface="Calibri" panose="020F0502020204030204" pitchFamily="34" charset="0"/>
              </a:rPr>
              <a:t>of the Olympics. J. Econ. Perspect. </a:t>
            </a:r>
          </a:p>
          <a:p>
            <a:r>
              <a:rPr lang="en-GB" altLang="en-US" sz="1800">
                <a:cs typeface="Calibri" panose="020F0502020204030204" pitchFamily="34" charset="0"/>
              </a:rPr>
              <a:t>Clopton A. W., Finch B. L. (2011). Re-conceptualizing social anchors in community development: utilizing social anchor theory to create social capital’s third dimension. Community Dev. 42 70–83</a:t>
            </a:r>
          </a:p>
          <a:p>
            <a:r>
              <a:rPr lang="en-GB" altLang="en-US" sz="1800">
                <a:cs typeface="Calibri" panose="020F0502020204030204" pitchFamily="34" charset="0"/>
              </a:rPr>
              <a:t>Crompton J. (2004). Beyond economic impact: an alternative rationale for the public subsidy of major league sports facilities. J. Sport Manage. 18 40–58</a:t>
            </a:r>
          </a:p>
          <a:p>
            <a:r>
              <a:rPr lang="en-GB" altLang="en-US" sz="1800">
                <a:cs typeface="Calibri" panose="020F0502020204030204" pitchFamily="34" charset="0"/>
              </a:rPr>
              <a:t>Cornelissen S., Swart K. (2010). The 2010 football world cup as a political construct: the challenge of making good on an African promise. Social. Rev. [Google Scholar]</a:t>
            </a:r>
          </a:p>
          <a:p>
            <a:r>
              <a:rPr lang="en-GB" altLang="en-US" sz="1800">
                <a:cs typeface="Calibri" panose="020F0502020204030204" pitchFamily="34" charset="0"/>
              </a:rPr>
              <a:t>https://www.mycwt.com/global-business-travel-forecast/</a:t>
            </a:r>
          </a:p>
          <a:p>
            <a:r>
              <a:rPr lang="en-GB" altLang="en-US" sz="1800">
                <a:cs typeface="Calibri" panose="020F0502020204030204" pitchFamily="34" charset="0"/>
              </a:rPr>
              <a:t>https://www.eventbrite.co.uk/blog/asset/event-trends-report-2023/</a:t>
            </a:r>
          </a:p>
          <a:p>
            <a:r>
              <a:rPr lang="en-GB" altLang="en-US" sz="1800">
                <a:cs typeface="Calibri" panose="020F0502020204030204" pitchFamily="34" charset="0"/>
              </a:rPr>
              <a:t>Public Policy and Professional Sports (2022). Available at: https://www.google.co.uk/books/edition/Public_Policy_and_Professional_Sports/lfeYBAAAQBAJ?hl=en&amp;gbpv=1&amp;dq=Wilson+2006,+citing+Gratton+et+al+2000&amp;pg=PA112&amp;printsec=frontcover (Accessed: 21 September 2022).</a:t>
            </a:r>
          </a:p>
          <a:p>
            <a:r>
              <a:rPr lang="en-GB" altLang="en-US" sz="1800">
                <a:cs typeface="Calibri" panose="020F0502020204030204" pitchFamily="34" charset="0"/>
              </a:rPr>
              <a:t>Staff, S. (2022) EventUp Survey Confirms Event Trends from 2022, Special Events. Available at: https://www.specialevents.com/event-tools/eventup-survey-confirms-event-trends-2022 (Accessed: 21 September 2022).</a:t>
            </a:r>
          </a:p>
          <a:p>
            <a:endParaRPr lang="en-GB" altLang="en-US" sz="1800"/>
          </a:p>
          <a:p>
            <a:endParaRPr lang="en-GB"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22784760-8895-C602-80E3-05560D81EAC6}"/>
              </a:ext>
            </a:extLst>
          </p:cNvPr>
          <p:cNvSpPr>
            <a:spLocks noGrp="1" noChangeArrowheads="1"/>
          </p:cNvSpPr>
          <p:nvPr>
            <p:ph type="title"/>
          </p:nvPr>
        </p:nvSpPr>
        <p:spPr/>
        <p:txBody>
          <a:bodyPr/>
          <a:lstStyle/>
          <a:p>
            <a:r>
              <a:rPr lang="en-GB" altLang="en-US"/>
              <a:t>References</a:t>
            </a:r>
          </a:p>
        </p:txBody>
      </p:sp>
      <p:sp>
        <p:nvSpPr>
          <p:cNvPr id="80899" name="Content Placeholder 2">
            <a:extLst>
              <a:ext uri="{FF2B5EF4-FFF2-40B4-BE49-F238E27FC236}">
                <a16:creationId xmlns:a16="http://schemas.microsoft.com/office/drawing/2014/main" id="{C026BEC4-EC4F-16B0-FD5E-3492E488F3FC}"/>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a:hlinkClick r:id="rId2"/>
              </a:rPr>
              <a:t>Your Event’s Complete Social Media Advertising Calendar (eventbrite.co.uk)</a:t>
            </a:r>
            <a:endParaRPr lang="en-GB" altLang="en-US"/>
          </a:p>
          <a:p>
            <a:r>
              <a:rPr lang="en-GB" altLang="en-US"/>
              <a:t>10 Audience Engagement Tools You Need to Know About</a:t>
            </a:r>
          </a:p>
          <a:p>
            <a:endParaRPr lang="en-GB" altLang="en-US"/>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6BE3B-2FCA-5673-65F9-80A1D34445D9}"/>
              </a:ext>
            </a:extLst>
          </p:cNvPr>
          <p:cNvSpPr>
            <a:spLocks noGrp="1"/>
          </p:cNvSpPr>
          <p:nvPr>
            <p:ph type="title"/>
          </p:nvPr>
        </p:nvSpPr>
        <p:spPr>
          <a:xfrm>
            <a:off x="107950" y="-100013"/>
            <a:ext cx="7886700" cy="1325563"/>
          </a:xfrm>
        </p:spPr>
        <p:txBody>
          <a:bodyPr rtlCol="0">
            <a:normAutofit fontScale="90000"/>
          </a:bodyPr>
          <a:lstStyle/>
          <a:p>
            <a:pPr fontAlgn="auto">
              <a:spcAft>
                <a:spcPts val="0"/>
              </a:spcAft>
              <a:defRPr/>
            </a:pPr>
            <a:r>
              <a:rPr lang="en-GB" dirty="0">
                <a:solidFill>
                  <a:srgbClr val="4B4D63"/>
                </a:solidFill>
              </a:rPr>
              <a:t>Diversifying event revenues and experimenting with new monetisation strategies.</a:t>
            </a:r>
            <a:endParaRPr lang="en-GB" dirty="0"/>
          </a:p>
        </p:txBody>
      </p:sp>
      <p:sp>
        <p:nvSpPr>
          <p:cNvPr id="3" name="Content Placeholder 2">
            <a:extLst>
              <a:ext uri="{FF2B5EF4-FFF2-40B4-BE49-F238E27FC236}">
                <a16:creationId xmlns:a16="http://schemas.microsoft.com/office/drawing/2014/main" id="{BC416A53-9A21-4BE7-BEA3-04E02E8E99E4}"/>
              </a:ext>
            </a:extLst>
          </p:cNvPr>
          <p:cNvSpPr>
            <a:spLocks noGrp="1"/>
          </p:cNvSpPr>
          <p:nvPr>
            <p:ph idx="1"/>
          </p:nvPr>
        </p:nvSpPr>
        <p:spPr>
          <a:xfrm>
            <a:off x="107950" y="1052736"/>
            <a:ext cx="8928100" cy="4896544"/>
          </a:xfrm>
        </p:spPr>
        <p:txBody>
          <a:bodyPr>
            <a:normAutofit fontScale="40000" lnSpcReduction="20000"/>
          </a:bodyPr>
          <a:lstStyle/>
          <a:p>
            <a:pPr fontAlgn="auto">
              <a:spcAft>
                <a:spcPts val="0"/>
              </a:spcAft>
              <a:defRPr/>
            </a:pPr>
            <a:r>
              <a:rPr lang="en-GB" sz="4000" b="1" dirty="0">
                <a:solidFill>
                  <a:srgbClr val="4B4D63"/>
                </a:solidFill>
              </a:rPr>
              <a:t>Creative tactics could include</a:t>
            </a:r>
            <a:r>
              <a:rPr lang="en-GB" sz="4000" dirty="0">
                <a:solidFill>
                  <a:srgbClr val="4B4D63"/>
                </a:solidFill>
              </a:rPr>
              <a:t>:</a:t>
            </a:r>
          </a:p>
          <a:p>
            <a:pPr fontAlgn="auto">
              <a:lnSpc>
                <a:spcPct val="120000"/>
              </a:lnSpc>
              <a:spcAft>
                <a:spcPts val="0"/>
              </a:spcAft>
              <a:defRPr/>
            </a:pPr>
            <a:r>
              <a:rPr lang="en-GB" sz="4000" b="1" dirty="0">
                <a:solidFill>
                  <a:srgbClr val="324B8C"/>
                </a:solidFill>
              </a:rPr>
              <a:t>View virtual experiences as a complementary channel - </a:t>
            </a:r>
            <a:r>
              <a:rPr lang="en-GB" sz="4000" dirty="0">
                <a:solidFill>
                  <a:srgbClr val="1E0A3C"/>
                </a:solidFill>
              </a:rPr>
              <a:t>hybrid events have many advantages</a:t>
            </a:r>
            <a:r>
              <a:rPr lang="en-GB" sz="4000" dirty="0">
                <a:solidFill>
                  <a:srgbClr val="4B4D63"/>
                </a:solidFill>
              </a:rPr>
              <a:t> and allow to expand  reach and attract attendees from around the world. -  online-only, consider adding those to the mix to increase the frequency of  events and maintain a steady stream of revenue throughout the year. </a:t>
            </a:r>
          </a:p>
          <a:p>
            <a:pPr fontAlgn="auto">
              <a:lnSpc>
                <a:spcPct val="120000"/>
              </a:lnSpc>
              <a:spcAft>
                <a:spcPts val="0"/>
              </a:spcAft>
              <a:defRPr/>
            </a:pPr>
            <a:r>
              <a:rPr lang="en-GB" sz="4000" b="1" dirty="0">
                <a:solidFill>
                  <a:srgbClr val="324B8C"/>
                </a:solidFill>
              </a:rPr>
              <a:t>Consider different ticket types - </a:t>
            </a:r>
            <a:r>
              <a:rPr lang="en-GB" sz="4000" dirty="0">
                <a:solidFill>
                  <a:srgbClr val="4B4D63"/>
                </a:solidFill>
              </a:rPr>
              <a:t>There’s no average attendee, so why should your ticket type be one-size-fits-all? - premium experiences, </a:t>
            </a:r>
            <a:r>
              <a:rPr lang="en-GB" sz="4000" b="1" dirty="0">
                <a:solidFill>
                  <a:srgbClr val="4B4D63"/>
                </a:solidFill>
              </a:rPr>
              <a:t>VIP ticket encourages added revenue</a:t>
            </a:r>
            <a:r>
              <a:rPr lang="en-GB" sz="4000" dirty="0">
                <a:solidFill>
                  <a:srgbClr val="4B4D63"/>
                </a:solidFill>
              </a:rPr>
              <a:t>. online advance ticket purchases (50% in UK, 47% in Ireland) and in-person day-of-event ticket purchases (36% in UK, 36% in Ireland- offering early bird discounts and other incentives to more attendees to purchase tickets in advance. </a:t>
            </a:r>
          </a:p>
          <a:p>
            <a:pPr fontAlgn="auto">
              <a:lnSpc>
                <a:spcPct val="120000"/>
              </a:lnSpc>
              <a:spcAft>
                <a:spcPts val="0"/>
              </a:spcAft>
              <a:defRPr/>
            </a:pPr>
            <a:r>
              <a:rPr lang="en-GB" sz="4000" b="1" dirty="0">
                <a:solidFill>
                  <a:srgbClr val="324B8C"/>
                </a:solidFill>
              </a:rPr>
              <a:t>Expand secondary revenue sources - </a:t>
            </a:r>
            <a:r>
              <a:rPr lang="en-GB" sz="4000" dirty="0">
                <a:solidFill>
                  <a:srgbClr val="4B4D63"/>
                </a:solidFill>
              </a:rPr>
              <a:t>Merchandise and concessions are often overlooked – less than one in five event creators in the UK and Ireland cite them as a source of revenue. one in four event creators take advantage of grants or donations (23% UK, 29% Ireland), sponsorship (23% UK, 26% Ireland) and partnerships </a:t>
            </a:r>
            <a:r>
              <a:rPr lang="en-GB" sz="4000" b="1" dirty="0">
                <a:solidFill>
                  <a:srgbClr val="4B4D63"/>
                </a:solidFill>
              </a:rPr>
              <a:t>crowdfunding </a:t>
            </a:r>
            <a:r>
              <a:rPr lang="en-GB" sz="4000" dirty="0">
                <a:solidFill>
                  <a:srgbClr val="4B4D63"/>
                </a:solidFill>
              </a:rPr>
              <a:t>could provide a much-needed cash injection.</a:t>
            </a:r>
          </a:p>
          <a:p>
            <a:pPr fontAlgn="auto">
              <a:lnSpc>
                <a:spcPct val="120000"/>
              </a:lnSpc>
              <a:spcAft>
                <a:spcPts val="0"/>
              </a:spcAft>
              <a:defRPr/>
            </a:pPr>
            <a:r>
              <a:rPr lang="en-GB" sz="4000" b="1" dirty="0">
                <a:solidFill>
                  <a:srgbClr val="324B8C"/>
                </a:solidFill>
              </a:rPr>
              <a:t>Consider new ways to sell and non-traditional ways to monetise events - </a:t>
            </a:r>
            <a:r>
              <a:rPr lang="en-GB" sz="4000" dirty="0">
                <a:solidFill>
                  <a:srgbClr val="4B4D63"/>
                </a:solidFill>
              </a:rPr>
              <a:t>This could include </a:t>
            </a:r>
            <a:r>
              <a:rPr lang="en-GB" sz="4000" b="1" dirty="0">
                <a:solidFill>
                  <a:srgbClr val="4B4D63"/>
                </a:solidFill>
              </a:rPr>
              <a:t>bundling merchandise with tickets or promoting merchandise through contests </a:t>
            </a:r>
            <a:r>
              <a:rPr lang="en-GB" sz="4000" dirty="0">
                <a:solidFill>
                  <a:srgbClr val="4B4D63"/>
                </a:solidFill>
              </a:rPr>
              <a:t>and challenges, as well as subscriptions (for example, one fee that gives an attendee access to several events throughout the year), live-streams or pay-per-view content. </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6E56331A-910F-2C27-5846-D916302C725D}"/>
              </a:ext>
            </a:extLst>
          </p:cNvPr>
          <p:cNvSpPr>
            <a:spLocks noGrp="1" noChangeArrowheads="1"/>
          </p:cNvSpPr>
          <p:nvPr>
            <p:ph type="title"/>
          </p:nvPr>
        </p:nvSpPr>
        <p:spPr>
          <a:xfrm>
            <a:off x="34925" y="17463"/>
            <a:ext cx="7886700" cy="1325562"/>
          </a:xfrm>
        </p:spPr>
        <p:txBody>
          <a:bodyPr/>
          <a:lstStyle/>
          <a:p>
            <a:r>
              <a:rPr lang="en-GB" altLang="en-US" b="1">
                <a:solidFill>
                  <a:srgbClr val="13002D"/>
                </a:solidFill>
              </a:rPr>
              <a:t>Add-Ons to Boost Your Event Income</a:t>
            </a:r>
            <a:br>
              <a:rPr lang="en-GB" altLang="en-US" b="1">
                <a:solidFill>
                  <a:srgbClr val="13002D"/>
                </a:solidFill>
                <a:latin typeface="NeuePlak"/>
              </a:rPr>
            </a:br>
            <a:endParaRPr lang="en-GB" altLang="en-US"/>
          </a:p>
        </p:txBody>
      </p:sp>
      <p:sp>
        <p:nvSpPr>
          <p:cNvPr id="34819" name="Content Placeholder 2">
            <a:extLst>
              <a:ext uri="{FF2B5EF4-FFF2-40B4-BE49-F238E27FC236}">
                <a16:creationId xmlns:a16="http://schemas.microsoft.com/office/drawing/2014/main" id="{8C4BF20A-A7BF-348D-D59F-FF9937521E7F}"/>
              </a:ext>
            </a:extLst>
          </p:cNvPr>
          <p:cNvSpPr>
            <a:spLocks noGrp="1" noChangeArrowheads="1"/>
          </p:cNvSpPr>
          <p:nvPr>
            <p:ph idx="1"/>
          </p:nvPr>
        </p:nvSpPr>
        <p:spPr bwMode="auto">
          <a:xfrm>
            <a:off x="107950" y="836613"/>
            <a:ext cx="7886700" cy="5053012"/>
          </a:xfrm>
        </p:spPr>
        <p:txBody>
          <a:bodyPr wrap="square" numCol="1" anchor="t" anchorCtr="0" compatLnSpc="1">
            <a:prstTxWarp prst="textNoShape">
              <a:avLst/>
            </a:prstTxWarp>
          </a:bodyPr>
          <a:lstStyle/>
          <a:p>
            <a:r>
              <a:rPr lang="en-GB" altLang="en-US" b="1" dirty="0">
                <a:solidFill>
                  <a:srgbClr val="1E0A3C"/>
                </a:solidFill>
              </a:rPr>
              <a:t>Sponsorship packages – companies benefits</a:t>
            </a:r>
          </a:p>
          <a:p>
            <a:r>
              <a:rPr lang="en-GB" altLang="en-US" b="1" dirty="0">
                <a:solidFill>
                  <a:srgbClr val="1E0A3C"/>
                </a:solidFill>
              </a:rPr>
              <a:t>Online advertising - </a:t>
            </a:r>
            <a:r>
              <a:rPr lang="en-GB" altLang="en-US" dirty="0">
                <a:solidFill>
                  <a:srgbClr val="4B4D63"/>
                </a:solidFill>
              </a:rPr>
              <a:t>Posting sponsored guest posts on your event blog or doing social media shout-outs on your channels for a fee are also great strategies</a:t>
            </a:r>
          </a:p>
          <a:p>
            <a:r>
              <a:rPr lang="en-GB" altLang="en-US" b="1" dirty="0">
                <a:solidFill>
                  <a:srgbClr val="1E0A3C"/>
                </a:solidFill>
              </a:rPr>
              <a:t>Offline advertising - </a:t>
            </a:r>
            <a:r>
              <a:rPr lang="en-GB" altLang="en-US" dirty="0">
                <a:solidFill>
                  <a:srgbClr val="4B4D63"/>
                </a:solidFill>
              </a:rPr>
              <a:t>Charge companies to distribute flyers and marketing materials at event, or to offer freebies in goodie bags, giving plenty of added value for attendees.  feature advertising on speaker talks or keynote presentations.</a:t>
            </a:r>
          </a:p>
          <a:p>
            <a:r>
              <a:rPr lang="en-GB" altLang="en-US" b="1" dirty="0">
                <a:solidFill>
                  <a:srgbClr val="1E0A3C"/>
                </a:solidFill>
              </a:rPr>
              <a:t>VIP ticket sales - I</a:t>
            </a:r>
            <a:r>
              <a:rPr lang="en-GB" altLang="en-US" dirty="0">
                <a:solidFill>
                  <a:srgbClr val="4B4D63"/>
                </a:solidFill>
              </a:rPr>
              <a:t>ntroducing ticket tiers and VIP options, which give extra perks to attendees. These additions should enhance their experience, so might include the likes of personal access to well-known speakers, front row seats, or entry to a VIP area complete with free merchandise.</a:t>
            </a:r>
            <a:endParaRPr lang="en-GB" altLang="en-US" b="1" dirty="0">
              <a:solidFill>
                <a:srgbClr val="1E0A3C"/>
              </a:solidFill>
            </a:endParaRPr>
          </a:p>
          <a:p>
            <a:endParaRPr lang="en-GB" altLang="en-US" b="1" dirty="0">
              <a:solidFill>
                <a:srgbClr val="1E0A3C"/>
              </a:solidFill>
              <a:latin typeface="NeuePlak"/>
            </a:endParaRP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2BE38-4275-2C2C-6EBD-634AC1E0C584}"/>
              </a:ext>
            </a:extLst>
          </p:cNvPr>
          <p:cNvSpPr>
            <a:spLocks noGrp="1"/>
          </p:cNvSpPr>
          <p:nvPr>
            <p:ph type="title"/>
          </p:nvPr>
        </p:nvSpPr>
        <p:spPr>
          <a:xfrm>
            <a:off x="107950" y="26988"/>
            <a:ext cx="7886700" cy="1325562"/>
          </a:xfrm>
        </p:spPr>
        <p:txBody>
          <a:bodyPr rtlCol="0">
            <a:normAutofit fontScale="90000"/>
          </a:bodyPr>
          <a:lstStyle/>
          <a:p>
            <a:pPr fontAlgn="auto">
              <a:spcAft>
                <a:spcPts val="0"/>
              </a:spcAft>
              <a:defRPr/>
            </a:pPr>
            <a:r>
              <a:rPr lang="en-GB" b="1" dirty="0">
                <a:solidFill>
                  <a:srgbClr val="13002D"/>
                </a:solidFill>
              </a:rPr>
              <a:t>Your Event’s Complete Social Media Advertising Calendar</a:t>
            </a:r>
            <a:br>
              <a:rPr lang="en-GB" b="1" dirty="0">
                <a:solidFill>
                  <a:srgbClr val="13002D"/>
                </a:solidFill>
                <a:latin typeface="NeuePlak"/>
              </a:rPr>
            </a:br>
            <a:endParaRPr lang="en-GB" dirty="0"/>
          </a:p>
        </p:txBody>
      </p:sp>
      <p:sp>
        <p:nvSpPr>
          <p:cNvPr id="3" name="Content Placeholder 2">
            <a:extLst>
              <a:ext uri="{FF2B5EF4-FFF2-40B4-BE49-F238E27FC236}">
                <a16:creationId xmlns:a16="http://schemas.microsoft.com/office/drawing/2014/main" id="{7D37AD51-C5AA-1D7E-ECCC-01AB71262265}"/>
              </a:ext>
            </a:extLst>
          </p:cNvPr>
          <p:cNvSpPr>
            <a:spLocks noGrp="1"/>
          </p:cNvSpPr>
          <p:nvPr>
            <p:ph idx="1"/>
          </p:nvPr>
        </p:nvSpPr>
        <p:spPr>
          <a:xfrm>
            <a:off x="107950" y="1052736"/>
            <a:ext cx="8640762" cy="4752528"/>
          </a:xfrm>
        </p:spPr>
        <p:txBody>
          <a:bodyPr>
            <a:normAutofit fontScale="70000" lnSpcReduction="20000"/>
          </a:bodyPr>
          <a:lstStyle/>
          <a:p>
            <a:pPr fontAlgn="auto">
              <a:lnSpc>
                <a:spcPct val="120000"/>
              </a:lnSpc>
              <a:spcAft>
                <a:spcPts val="0"/>
              </a:spcAft>
              <a:defRPr/>
            </a:pPr>
            <a:r>
              <a:rPr lang="en-GB" sz="2600" b="1" dirty="0">
                <a:solidFill>
                  <a:srgbClr val="1E0A3C"/>
                </a:solidFill>
              </a:rPr>
              <a:t>Event announcement phase - </a:t>
            </a:r>
            <a:r>
              <a:rPr lang="en-GB" sz="2600" dirty="0">
                <a:solidFill>
                  <a:srgbClr val="4B4D63"/>
                </a:solidFill>
              </a:rPr>
              <a:t>While spreading awareness of event is a noble cause, ultimately, you don’t just want people to know about it. </a:t>
            </a:r>
            <a:r>
              <a:rPr lang="en-GB" sz="2600" b="1" dirty="0">
                <a:solidFill>
                  <a:srgbClr val="4B4D63"/>
                </a:solidFill>
              </a:rPr>
              <a:t>You want them to buy tickets to it</a:t>
            </a:r>
            <a:r>
              <a:rPr lang="en-GB" sz="2600" dirty="0">
                <a:solidFill>
                  <a:srgbClr val="4B4D63"/>
                </a:solidFill>
              </a:rPr>
              <a:t>. During the awareness stage of ad campaign, the goal is to link interested viewers to eventual ticket sales.</a:t>
            </a:r>
          </a:p>
          <a:p>
            <a:pPr fontAlgn="auto">
              <a:lnSpc>
                <a:spcPct val="120000"/>
              </a:lnSpc>
              <a:spcAft>
                <a:spcPts val="0"/>
              </a:spcAft>
              <a:defRPr/>
            </a:pPr>
            <a:r>
              <a:rPr lang="en-GB" sz="2600" b="1" dirty="0">
                <a:solidFill>
                  <a:srgbClr val="1E0A3C"/>
                </a:solidFill>
              </a:rPr>
              <a:t>Run this campaign - </a:t>
            </a:r>
            <a:r>
              <a:rPr lang="en-GB" sz="2600" dirty="0">
                <a:solidFill>
                  <a:srgbClr val="4B4D63"/>
                </a:solidFill>
              </a:rPr>
              <a:t>Load event to Facebook through Eventbrite’s </a:t>
            </a:r>
            <a:r>
              <a:rPr lang="en-GB" sz="2600" dirty="0">
                <a:solidFill>
                  <a:srgbClr val="4B4D63"/>
                </a:solidFill>
                <a:hlinkClick r:id="rId2"/>
              </a:rPr>
              <a:t>Add to Facebook integration</a:t>
            </a:r>
            <a:r>
              <a:rPr lang="en-GB" sz="2600" dirty="0">
                <a:solidFill>
                  <a:srgbClr val="4B4D63"/>
                </a:solidFill>
              </a:rPr>
              <a:t>, and run an Event RSVP campaign. The bonus here is that any time a fan RSVPs “yes” to the event, that RSVP is shared with their networks, widening reach.</a:t>
            </a:r>
          </a:p>
          <a:p>
            <a:pPr fontAlgn="auto">
              <a:lnSpc>
                <a:spcPct val="120000"/>
              </a:lnSpc>
              <a:spcAft>
                <a:spcPts val="0"/>
              </a:spcAft>
              <a:defRPr/>
            </a:pPr>
            <a:r>
              <a:rPr lang="en-GB" sz="2600" dirty="0">
                <a:solidFill>
                  <a:srgbClr val="4B4D63"/>
                </a:solidFill>
              </a:rPr>
              <a:t> </a:t>
            </a:r>
            <a:r>
              <a:rPr lang="en-GB" sz="2600" b="1" dirty="0">
                <a:solidFill>
                  <a:srgbClr val="4B4D63"/>
                </a:solidFill>
              </a:rPr>
              <a:t>Ticket on-sale phase - </a:t>
            </a:r>
            <a:r>
              <a:rPr lang="en-GB" sz="2600" dirty="0">
                <a:solidFill>
                  <a:srgbClr val="4B4D63"/>
                </a:solidFill>
              </a:rPr>
              <a:t>Good early-stage event promotion, see a surge in sales when tickets become available., convince people to buy tickets now</a:t>
            </a:r>
          </a:p>
          <a:p>
            <a:pPr fontAlgn="auto">
              <a:lnSpc>
                <a:spcPct val="120000"/>
              </a:lnSpc>
              <a:spcAft>
                <a:spcPts val="0"/>
              </a:spcAft>
              <a:defRPr/>
            </a:pPr>
            <a:r>
              <a:rPr lang="en-GB" sz="2600" dirty="0">
                <a:solidFill>
                  <a:srgbClr val="4B4D63"/>
                </a:solidFill>
              </a:rPr>
              <a:t>ad strategy has to be innovative</a:t>
            </a:r>
            <a:r>
              <a:rPr lang="en-GB" sz="2600" b="1" dirty="0">
                <a:solidFill>
                  <a:srgbClr val="4B4D63"/>
                </a:solidFill>
              </a:rPr>
              <a:t>. Instant incentive </a:t>
            </a:r>
            <a:r>
              <a:rPr lang="en-GB" sz="2600" dirty="0">
                <a:solidFill>
                  <a:srgbClr val="4B4D63"/>
                </a:solidFill>
              </a:rPr>
              <a:t>to buy might include a short-lived promo deal or a social contest offering discounted tickets, VIP upgrades, free parking passes, and other perks.</a:t>
            </a:r>
          </a:p>
          <a:p>
            <a:pPr fontAlgn="auto">
              <a:lnSpc>
                <a:spcPct val="120000"/>
              </a:lnSpc>
              <a:spcAft>
                <a:spcPts val="0"/>
              </a:spcAft>
              <a:defRPr/>
            </a:pPr>
            <a:r>
              <a:rPr lang="en-GB" sz="2600" dirty="0">
                <a:solidFill>
                  <a:srgbClr val="1E0A3C"/>
                </a:solidFill>
              </a:rPr>
              <a:t>Week of the event – </a:t>
            </a:r>
            <a:r>
              <a:rPr lang="en-GB" sz="2600" b="1" dirty="0">
                <a:solidFill>
                  <a:srgbClr val="1E0A3C"/>
                </a:solidFill>
              </a:rPr>
              <a:t>fence sitters to push </a:t>
            </a:r>
            <a:r>
              <a:rPr lang="en-GB" sz="2600" dirty="0">
                <a:solidFill>
                  <a:srgbClr val="1E0A3C"/>
                </a:solidFill>
              </a:rPr>
              <a:t>- </a:t>
            </a:r>
            <a:r>
              <a:rPr lang="en-GB" sz="2600" dirty="0">
                <a:solidFill>
                  <a:srgbClr val="4B4D63"/>
                </a:solidFill>
              </a:rPr>
              <a:t>perfect time to push the conversion campaigns.</a:t>
            </a:r>
            <a:r>
              <a:rPr lang="en-GB" sz="2600" dirty="0">
                <a:solidFill>
                  <a:srgbClr val="1E0A3C"/>
                </a:solidFill>
              </a:rPr>
              <a:t> </a:t>
            </a:r>
            <a:endParaRPr lang="en-GB" sz="2600" b="1" dirty="0">
              <a:solidFill>
                <a:srgbClr val="1E0A3C"/>
              </a:solidFill>
            </a:endParaRPr>
          </a:p>
          <a:p>
            <a:pPr fontAlgn="auto">
              <a:lnSpc>
                <a:spcPct val="120000"/>
              </a:lnSpc>
              <a:spcAft>
                <a:spcPts val="0"/>
              </a:spcAft>
              <a:defRPr/>
            </a:pPr>
            <a:endParaRPr lang="en-GB" sz="2600" dirty="0">
              <a:solidFill>
                <a:srgbClr val="4B4D63"/>
              </a:solidFill>
            </a:endParaRP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A77C5-0557-864C-8B6B-29D9D916E3EF}"/>
              </a:ext>
            </a:extLst>
          </p:cNvPr>
          <p:cNvSpPr>
            <a:spLocks noGrp="1"/>
          </p:cNvSpPr>
          <p:nvPr>
            <p:ph type="title"/>
          </p:nvPr>
        </p:nvSpPr>
        <p:spPr>
          <a:xfrm>
            <a:off x="19050" y="115888"/>
            <a:ext cx="7886700" cy="1325562"/>
          </a:xfrm>
        </p:spPr>
        <p:txBody>
          <a:bodyPr rtlCol="0">
            <a:normAutofit fontScale="90000"/>
          </a:bodyPr>
          <a:lstStyle/>
          <a:p>
            <a:pPr fontAlgn="auto">
              <a:spcAft>
                <a:spcPts val="0"/>
              </a:spcAft>
              <a:defRPr/>
            </a:pPr>
            <a:r>
              <a:rPr lang="en-GB" b="1" dirty="0">
                <a:solidFill>
                  <a:srgbClr val="13002D"/>
                </a:solidFill>
              </a:rPr>
              <a:t>How to Increase Event Income Without Overcharging Attendees</a:t>
            </a:r>
            <a:br>
              <a:rPr lang="en-GB" b="1" dirty="0">
                <a:solidFill>
                  <a:srgbClr val="13002D"/>
                </a:solidFill>
                <a:latin typeface="NeuePlak"/>
              </a:rPr>
            </a:br>
            <a:endParaRPr lang="en-GB" dirty="0"/>
          </a:p>
        </p:txBody>
      </p:sp>
      <p:sp>
        <p:nvSpPr>
          <p:cNvPr id="3" name="Content Placeholder 2">
            <a:extLst>
              <a:ext uri="{FF2B5EF4-FFF2-40B4-BE49-F238E27FC236}">
                <a16:creationId xmlns:a16="http://schemas.microsoft.com/office/drawing/2014/main" id="{792F6DB8-FD2C-C095-EC61-EB6E8BFC3E0C}"/>
              </a:ext>
            </a:extLst>
          </p:cNvPr>
          <p:cNvSpPr>
            <a:spLocks noGrp="1"/>
          </p:cNvSpPr>
          <p:nvPr>
            <p:ph idx="1"/>
          </p:nvPr>
        </p:nvSpPr>
        <p:spPr>
          <a:xfrm>
            <a:off x="107950" y="1252538"/>
            <a:ext cx="7886700" cy="4352925"/>
          </a:xfrm>
        </p:spPr>
        <p:txBody>
          <a:bodyPr>
            <a:normAutofit fontScale="92500"/>
          </a:bodyPr>
          <a:lstStyle/>
          <a:p>
            <a:pPr fontAlgn="auto">
              <a:lnSpc>
                <a:spcPct val="100000"/>
              </a:lnSpc>
              <a:spcAft>
                <a:spcPts val="0"/>
              </a:spcAft>
              <a:defRPr/>
            </a:pPr>
            <a:r>
              <a:rPr lang="en-GB" b="1" dirty="0">
                <a:solidFill>
                  <a:srgbClr val="1E0A3C"/>
                </a:solidFill>
              </a:rPr>
              <a:t>Event sponsorship equals free drinks - </a:t>
            </a:r>
            <a:r>
              <a:rPr lang="en-GB" dirty="0">
                <a:solidFill>
                  <a:srgbClr val="4B4D63"/>
                </a:solidFill>
              </a:rPr>
              <a:t>Providing a drink as part of the ticket package is a great opportunity to make your attendees happy. approaching a drinks sponsor who fits your target demographic and could do with the exposure. </a:t>
            </a:r>
            <a:endParaRPr lang="en-GB" b="1" dirty="0">
              <a:solidFill>
                <a:srgbClr val="1E0A3C"/>
              </a:solidFill>
            </a:endParaRPr>
          </a:p>
          <a:p>
            <a:pPr fontAlgn="auto">
              <a:lnSpc>
                <a:spcPct val="100000"/>
              </a:lnSpc>
              <a:spcAft>
                <a:spcPts val="0"/>
              </a:spcAft>
              <a:defRPr/>
            </a:pPr>
            <a:r>
              <a:rPr lang="en-GB" b="1" dirty="0">
                <a:solidFill>
                  <a:srgbClr val="1E0A3C"/>
                </a:solidFill>
              </a:rPr>
              <a:t>Special access and premium packages - </a:t>
            </a:r>
            <a:r>
              <a:rPr lang="en-GB" dirty="0">
                <a:solidFill>
                  <a:srgbClr val="4B4D63"/>
                </a:solidFill>
              </a:rPr>
              <a:t> meet and greet for a select number of attendees. offer a photo opportunity with the talent or even organise a short, exclusive performance for premium package holders.</a:t>
            </a:r>
          </a:p>
          <a:p>
            <a:pPr fontAlgn="auto">
              <a:lnSpc>
                <a:spcPct val="100000"/>
              </a:lnSpc>
              <a:spcAft>
                <a:spcPts val="0"/>
              </a:spcAft>
              <a:defRPr/>
            </a:pPr>
            <a:r>
              <a:rPr lang="en-GB" b="1" dirty="0">
                <a:solidFill>
                  <a:srgbClr val="1E0A3C"/>
                </a:solidFill>
              </a:rPr>
              <a:t>Add an influential figure - </a:t>
            </a:r>
            <a:r>
              <a:rPr lang="en-GB" dirty="0">
                <a:solidFill>
                  <a:srgbClr val="4B4D63"/>
                </a:solidFill>
              </a:rPr>
              <a:t>someone of stature to  line-up, increases perceived value of ticket. Consider demographic and choose a VIP who’s current and well-known. Younger adults, for instance, are more likely to be interested in celebrities from reality TV / online influencers.</a:t>
            </a:r>
          </a:p>
          <a:p>
            <a:pPr fontAlgn="auto">
              <a:lnSpc>
                <a:spcPct val="100000"/>
              </a:lnSpc>
              <a:spcAft>
                <a:spcPts val="0"/>
              </a:spcAft>
              <a:defRPr/>
            </a:pPr>
            <a:r>
              <a:rPr lang="en-GB" b="1" dirty="0">
                <a:solidFill>
                  <a:srgbClr val="1E0A3C"/>
                </a:solidFill>
              </a:rPr>
              <a:t>Smart marketing within your event budget - </a:t>
            </a:r>
            <a:r>
              <a:rPr lang="en-GB" dirty="0">
                <a:solidFill>
                  <a:srgbClr val="4B4D63"/>
                </a:solidFill>
              </a:rPr>
              <a:t>A good social media strategy is key to widening reach and making the best use of resources.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72A00809-5BBA-BFF2-36AE-6E4313F73732}"/>
              </a:ext>
            </a:extLst>
          </p:cNvPr>
          <p:cNvSpPr>
            <a:spLocks noGrp="1" noChangeArrowheads="1"/>
          </p:cNvSpPr>
          <p:nvPr>
            <p:ph type="title"/>
          </p:nvPr>
        </p:nvSpPr>
        <p:spPr>
          <a:xfrm>
            <a:off x="0" y="-100013"/>
            <a:ext cx="7886700" cy="1325563"/>
          </a:xfrm>
        </p:spPr>
        <p:txBody>
          <a:bodyPr/>
          <a:lstStyle/>
          <a:p>
            <a:r>
              <a:rPr lang="en-GB" altLang="en-US" b="1">
                <a:solidFill>
                  <a:srgbClr val="1E0A3C"/>
                </a:solidFill>
              </a:rPr>
              <a:t>Exclusive VIP event ideas</a:t>
            </a:r>
            <a:br>
              <a:rPr lang="en-GB" altLang="en-US" b="1">
                <a:solidFill>
                  <a:srgbClr val="1E0A3C"/>
                </a:solidFill>
                <a:latin typeface="NeuePlak"/>
              </a:rPr>
            </a:br>
            <a:endParaRPr lang="en-GB" altLang="en-US"/>
          </a:p>
        </p:txBody>
      </p:sp>
      <p:sp>
        <p:nvSpPr>
          <p:cNvPr id="3" name="Content Placeholder 2">
            <a:extLst>
              <a:ext uri="{FF2B5EF4-FFF2-40B4-BE49-F238E27FC236}">
                <a16:creationId xmlns:a16="http://schemas.microsoft.com/office/drawing/2014/main" id="{1C541078-7B9A-3B82-393A-7D26308752B6}"/>
              </a:ext>
            </a:extLst>
          </p:cNvPr>
          <p:cNvSpPr>
            <a:spLocks noGrp="1"/>
          </p:cNvSpPr>
          <p:nvPr>
            <p:ph idx="1"/>
          </p:nvPr>
        </p:nvSpPr>
        <p:spPr>
          <a:xfrm>
            <a:off x="4763" y="692150"/>
            <a:ext cx="9007475" cy="4932363"/>
          </a:xfrm>
        </p:spPr>
        <p:txBody>
          <a:bodyPr>
            <a:normAutofit fontScale="92500" lnSpcReduction="20000"/>
          </a:bodyPr>
          <a:lstStyle/>
          <a:p>
            <a:pPr fontAlgn="auto">
              <a:lnSpc>
                <a:spcPct val="120000"/>
              </a:lnSpc>
              <a:spcAft>
                <a:spcPts val="0"/>
              </a:spcAft>
              <a:defRPr/>
            </a:pPr>
            <a:r>
              <a:rPr lang="en-GB" sz="1800" b="1" dirty="0">
                <a:solidFill>
                  <a:srgbClr val="4B4D63"/>
                </a:solidFill>
              </a:rPr>
              <a:t>VIP-only can be a great marketing tool</a:t>
            </a:r>
            <a:r>
              <a:rPr lang="en-GB" sz="1800" dirty="0">
                <a:solidFill>
                  <a:srgbClr val="4B4D63"/>
                </a:solidFill>
              </a:rPr>
              <a:t>. Attract A-list attendees with these types of VIP events:</a:t>
            </a:r>
          </a:p>
          <a:p>
            <a:pPr fontAlgn="auto">
              <a:lnSpc>
                <a:spcPct val="120000"/>
              </a:lnSpc>
              <a:spcAft>
                <a:spcPts val="0"/>
              </a:spcAft>
              <a:defRPr/>
            </a:pPr>
            <a:r>
              <a:rPr lang="en-GB" sz="1800" b="1" dirty="0">
                <a:solidFill>
                  <a:srgbClr val="1E0A3C"/>
                </a:solidFill>
              </a:rPr>
              <a:t>Invitation-only event - </a:t>
            </a:r>
            <a:r>
              <a:rPr lang="en-GB" sz="1800" b="1" dirty="0">
                <a:solidFill>
                  <a:srgbClr val="4B4D63"/>
                </a:solidFill>
              </a:rPr>
              <a:t>Use FOMO </a:t>
            </a:r>
            <a:r>
              <a:rPr lang="en-GB" sz="1800" dirty="0">
                <a:solidFill>
                  <a:srgbClr val="4B4D63"/>
                </a:solidFill>
              </a:rPr>
              <a:t>with an invite-only VIP event. The guest list might include top donors to a charity, thought leaders in industry, or a blend of influencers, celebrities, and artists. An exclusive event makes attendees feel valued and more likely to attend.</a:t>
            </a:r>
          </a:p>
          <a:p>
            <a:pPr fontAlgn="auto">
              <a:lnSpc>
                <a:spcPct val="120000"/>
              </a:lnSpc>
              <a:spcAft>
                <a:spcPts val="0"/>
              </a:spcAft>
              <a:defRPr/>
            </a:pPr>
            <a:r>
              <a:rPr lang="en-GB" sz="1800" b="1" dirty="0">
                <a:solidFill>
                  <a:srgbClr val="1E0A3C"/>
                </a:solidFill>
              </a:rPr>
              <a:t>Awards ceremony - </a:t>
            </a:r>
            <a:r>
              <a:rPr lang="en-GB" sz="1800" dirty="0">
                <a:solidFill>
                  <a:srgbClr val="4B4D63"/>
                </a:solidFill>
              </a:rPr>
              <a:t>Awards ceremonies are a sure way to gather industry elites. Recognise and reward VIPs, whether they’re top donors, performers, or social media influencers. Take the ceremony to the next level with performances and catering.</a:t>
            </a:r>
          </a:p>
          <a:p>
            <a:pPr fontAlgn="auto">
              <a:lnSpc>
                <a:spcPct val="120000"/>
              </a:lnSpc>
              <a:spcAft>
                <a:spcPts val="0"/>
              </a:spcAft>
              <a:defRPr/>
            </a:pPr>
            <a:r>
              <a:rPr lang="en-GB" sz="1800" b="1" dirty="0">
                <a:solidFill>
                  <a:srgbClr val="1E0A3C"/>
                </a:solidFill>
              </a:rPr>
              <a:t>Formal dinner - </a:t>
            </a:r>
            <a:r>
              <a:rPr lang="en-GB" sz="1800" dirty="0">
                <a:solidFill>
                  <a:srgbClr val="4B4D63"/>
                </a:solidFill>
              </a:rPr>
              <a:t>Plan a formal dinner and invite organisation’s VIPs. have a celebrity presence at the dinner. Invite a local sports hero, artist, or influencer to raise publicity. This also drives networking possibilities for  guests.</a:t>
            </a:r>
          </a:p>
          <a:p>
            <a:pPr fontAlgn="auto">
              <a:lnSpc>
                <a:spcPct val="120000"/>
              </a:lnSpc>
              <a:spcAft>
                <a:spcPts val="0"/>
              </a:spcAft>
              <a:defRPr/>
            </a:pPr>
            <a:r>
              <a:rPr lang="en-GB" sz="1800" b="1" dirty="0">
                <a:solidFill>
                  <a:srgbClr val="1E0A3C"/>
                </a:solidFill>
              </a:rPr>
              <a:t>Exclusive fireside chat - </a:t>
            </a:r>
            <a:r>
              <a:rPr lang="en-GB" sz="1800" dirty="0">
                <a:solidFill>
                  <a:srgbClr val="4B4D63"/>
                </a:solidFill>
              </a:rPr>
              <a:t>Facilitate mingling among VIPs with a special fireside chat. Invite conference speakers and create a cosy setting for everyone to gather around. This allows attendees to address questions and comments in an intimate and exclusive setting.</a:t>
            </a:r>
          </a:p>
          <a:p>
            <a:pPr fontAlgn="auto">
              <a:lnSpc>
                <a:spcPct val="120000"/>
              </a:lnSpc>
              <a:spcAft>
                <a:spcPts val="0"/>
              </a:spcAft>
              <a:defRPr/>
            </a:pPr>
            <a:r>
              <a:rPr lang="en-GB" sz="1800" b="1" dirty="0">
                <a:solidFill>
                  <a:srgbClr val="1E0A3C"/>
                </a:solidFill>
              </a:rPr>
              <a:t>VIP tastings - </a:t>
            </a:r>
            <a:r>
              <a:rPr lang="en-GB" sz="1800" dirty="0">
                <a:solidFill>
                  <a:srgbClr val="4B4D63"/>
                </a:solidFill>
              </a:rPr>
              <a:t>Treat VIPs to a special dining experience with wine or food experts. Tastings are a great way to attract the foodie demographic of VIPs. </a:t>
            </a:r>
          </a:p>
          <a:p>
            <a:pPr fontAlgn="auto">
              <a:lnSpc>
                <a:spcPct val="120000"/>
              </a:lnSpc>
              <a:spcAft>
                <a:spcPts val="0"/>
              </a:spcAft>
              <a:defRPr/>
            </a:pPr>
            <a:r>
              <a:rPr lang="en-GB" sz="1800" dirty="0">
                <a:solidFill>
                  <a:srgbClr val="4B4D63"/>
                </a:solidFill>
              </a:rPr>
              <a:t>Event and budget, you might want to consider </a:t>
            </a:r>
            <a:r>
              <a:rPr lang="en-GB" sz="1800" b="1" dirty="0">
                <a:solidFill>
                  <a:srgbClr val="4B4D63"/>
                </a:solidFill>
              </a:rPr>
              <a:t>inviting a celebrity to VIP event</a:t>
            </a:r>
            <a:r>
              <a:rPr lang="en-GB" sz="1800" dirty="0">
                <a:solidFill>
                  <a:srgbClr val="4B4D63"/>
                </a:solidFill>
              </a:rPr>
              <a:t>. </a:t>
            </a:r>
            <a:endParaRPr lang="en-GB" sz="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2">
            <a:extLst>
              <a:ext uri="{FF2B5EF4-FFF2-40B4-BE49-F238E27FC236}">
                <a16:creationId xmlns:a16="http://schemas.microsoft.com/office/drawing/2014/main" id="{536263D2-9AF2-1457-470F-50C55F818618}"/>
              </a:ext>
            </a:extLst>
          </p:cNvPr>
          <p:cNvSpPr>
            <a:spLocks noGrp="1" noChangeArrowheads="1"/>
          </p:cNvSpPr>
          <p:nvPr>
            <p:ph idx="1"/>
          </p:nvPr>
        </p:nvSpPr>
        <p:spPr bwMode="auto">
          <a:xfrm>
            <a:off x="179388" y="188913"/>
            <a:ext cx="7886700" cy="5544343"/>
          </a:xfrm>
        </p:spPr>
        <p:txBody>
          <a:bodyPr wrap="square" numCol="1" anchor="t" anchorCtr="0" compatLnSpc="1">
            <a:prstTxWarp prst="textNoShape">
              <a:avLst/>
            </a:prstTxWarp>
            <a:normAutofit fontScale="92500" lnSpcReduction="20000"/>
          </a:bodyPr>
          <a:lstStyle/>
          <a:p>
            <a:pPr>
              <a:lnSpc>
                <a:spcPct val="120000"/>
              </a:lnSpc>
            </a:pPr>
            <a:r>
              <a:rPr lang="en-GB" altLang="en-US" sz="1900" b="1" dirty="0">
                <a:solidFill>
                  <a:srgbClr val="1E0A3C"/>
                </a:solidFill>
              </a:rPr>
              <a:t>Breakfast briefing - </a:t>
            </a:r>
            <a:r>
              <a:rPr lang="en-GB" altLang="en-US" sz="1900" dirty="0">
                <a:solidFill>
                  <a:srgbClr val="4B4D63"/>
                </a:solidFill>
              </a:rPr>
              <a:t>Morning events are a great way to reach business audiences with busy schedules. Consider partnering with a local catering company to provide an impressive spread and wow your VIP guests.</a:t>
            </a:r>
          </a:p>
          <a:p>
            <a:pPr>
              <a:lnSpc>
                <a:spcPct val="120000"/>
              </a:lnSpc>
            </a:pPr>
            <a:r>
              <a:rPr lang="en-GB" altLang="en-US" sz="1900" b="1" dirty="0">
                <a:solidFill>
                  <a:srgbClr val="1E0A3C"/>
                </a:solidFill>
              </a:rPr>
              <a:t> VIP pop-up - </a:t>
            </a:r>
            <a:r>
              <a:rPr lang="en-GB" altLang="en-US" sz="1900" dirty="0">
                <a:solidFill>
                  <a:srgbClr val="4B4D63"/>
                </a:solidFill>
              </a:rPr>
              <a:t>Set up a temporary and exclusive event that speaks to  VIPs’ interests. Announce big news at an exclusive pop-up dinner or roll out a new fashion line with local elites. Provide incentives that attract attendees who are making last-minute plans.</a:t>
            </a:r>
          </a:p>
          <a:p>
            <a:pPr>
              <a:lnSpc>
                <a:spcPct val="120000"/>
              </a:lnSpc>
            </a:pPr>
            <a:r>
              <a:rPr lang="en-GB" altLang="en-US" sz="1900" b="1" dirty="0">
                <a:solidFill>
                  <a:srgbClr val="1E0A3C"/>
                </a:solidFill>
              </a:rPr>
              <a:t> Secret VIP event - </a:t>
            </a:r>
            <a:r>
              <a:rPr lang="en-GB" altLang="en-US" sz="1900" dirty="0">
                <a:solidFill>
                  <a:srgbClr val="4B4D63"/>
                </a:solidFill>
              </a:rPr>
              <a:t>Adding mystery to an event engages the public’s curiosity. Whether it’s a surprise speaker or performer, secret meet-and-greet, or bonus Q&amp;A, tease the excitement of VIP guests to drive ticket sales to exclusive events.</a:t>
            </a:r>
          </a:p>
          <a:p>
            <a:pPr>
              <a:lnSpc>
                <a:spcPct val="120000"/>
              </a:lnSpc>
            </a:pPr>
            <a:r>
              <a:rPr lang="en-GB" altLang="en-US" sz="1900" b="1" dirty="0">
                <a:solidFill>
                  <a:srgbClr val="1E0A3C"/>
                </a:solidFill>
              </a:rPr>
              <a:t> Exclusive tour - </a:t>
            </a:r>
            <a:r>
              <a:rPr lang="en-GB" altLang="en-US" sz="1900" dirty="0">
                <a:solidFill>
                  <a:srgbClr val="4B4D63"/>
                </a:solidFill>
              </a:rPr>
              <a:t>Make your VIP guests feel even more like insiders with an exclusive tour. A city tour is great for out-of-towners to get to know their new surroundings. Team up with local breweries or museums to give your VIPs an insider experience</a:t>
            </a:r>
          </a:p>
          <a:p>
            <a:pPr>
              <a:lnSpc>
                <a:spcPct val="120000"/>
              </a:lnSpc>
            </a:pPr>
            <a:r>
              <a:rPr lang="en-GB" altLang="en-US" sz="1900" b="1" dirty="0">
                <a:solidFill>
                  <a:srgbClr val="1E0A3C"/>
                </a:solidFill>
              </a:rPr>
              <a:t> Invite industry celebs - </a:t>
            </a:r>
            <a:r>
              <a:rPr lang="en-GB" altLang="en-US" sz="1900" dirty="0">
                <a:solidFill>
                  <a:srgbClr val="4B4D63"/>
                </a:solidFill>
              </a:rPr>
              <a:t>Make sure you bring in figures who are notable within your audience and who would make your VIPs excited to attend. Sometimes, a single name is all it takes to give a VIP event the buzz it deserves.</a:t>
            </a:r>
            <a:endParaRPr lang="en-GB" altLang="en-US" sz="19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891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891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891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5BCBE18A-F1A5-8E77-6A87-E09276EE079D}"/>
              </a:ext>
            </a:extLst>
          </p:cNvPr>
          <p:cNvSpPr>
            <a:spLocks noGrp="1" noChangeArrowheads="1"/>
          </p:cNvSpPr>
          <p:nvPr>
            <p:ph type="title"/>
          </p:nvPr>
        </p:nvSpPr>
        <p:spPr>
          <a:xfrm>
            <a:off x="628650" y="365125"/>
            <a:ext cx="7886700" cy="399579"/>
          </a:xfrm>
        </p:spPr>
        <p:txBody>
          <a:bodyPr/>
          <a:lstStyle/>
          <a:p>
            <a:r>
              <a:rPr lang="en-GB" altLang="en-US" b="1" dirty="0">
                <a:solidFill>
                  <a:srgbClr val="1E0A3C"/>
                </a:solidFill>
              </a:rPr>
              <a:t>Add a VIP element to your public event</a:t>
            </a:r>
            <a:br>
              <a:rPr lang="en-GB" altLang="en-US" b="1" dirty="0">
                <a:solidFill>
                  <a:srgbClr val="1E0A3C"/>
                </a:solidFill>
              </a:rPr>
            </a:br>
            <a:endParaRPr lang="en-GB" altLang="en-US" dirty="0"/>
          </a:p>
        </p:txBody>
      </p:sp>
      <p:sp>
        <p:nvSpPr>
          <p:cNvPr id="3" name="Content Placeholder 2">
            <a:extLst>
              <a:ext uri="{FF2B5EF4-FFF2-40B4-BE49-F238E27FC236}">
                <a16:creationId xmlns:a16="http://schemas.microsoft.com/office/drawing/2014/main" id="{9DE9905B-D7A9-1A5E-F038-83A238CB792A}"/>
              </a:ext>
            </a:extLst>
          </p:cNvPr>
          <p:cNvSpPr>
            <a:spLocks noGrp="1"/>
          </p:cNvSpPr>
          <p:nvPr>
            <p:ph idx="1"/>
          </p:nvPr>
        </p:nvSpPr>
        <p:spPr>
          <a:xfrm>
            <a:off x="107504" y="764704"/>
            <a:ext cx="8407846" cy="5412259"/>
          </a:xfrm>
        </p:spPr>
        <p:txBody>
          <a:bodyPr>
            <a:normAutofit fontScale="70000" lnSpcReduction="20000"/>
          </a:bodyPr>
          <a:lstStyle/>
          <a:p>
            <a:pPr fontAlgn="auto">
              <a:lnSpc>
                <a:spcPct val="120000"/>
              </a:lnSpc>
              <a:spcAft>
                <a:spcPts val="0"/>
              </a:spcAft>
              <a:defRPr/>
            </a:pPr>
            <a:r>
              <a:rPr lang="en-GB" sz="2200" b="1" dirty="0">
                <a:solidFill>
                  <a:srgbClr val="1E0A3C"/>
                </a:solidFill>
              </a:rPr>
              <a:t>VIP lounge - </a:t>
            </a:r>
            <a:r>
              <a:rPr lang="en-GB" sz="2200" dirty="0">
                <a:solidFill>
                  <a:srgbClr val="4B4D63"/>
                </a:solidFill>
              </a:rPr>
              <a:t>Creating a VIP experience doesn’t mean you have to start from scratch. Add an exclusive lounge or restricted access point to a prime location of the venue. Make sure that VIPs feel taken care of by offering complimentary drinks and special seating.</a:t>
            </a:r>
          </a:p>
          <a:p>
            <a:pPr fontAlgn="auto">
              <a:lnSpc>
                <a:spcPct val="120000"/>
              </a:lnSpc>
              <a:spcAft>
                <a:spcPts val="0"/>
              </a:spcAft>
              <a:defRPr/>
            </a:pPr>
            <a:r>
              <a:rPr lang="en-GB" sz="2200" b="1" dirty="0">
                <a:solidFill>
                  <a:srgbClr val="1E0A3C"/>
                </a:solidFill>
              </a:rPr>
              <a:t>Transportation - </a:t>
            </a:r>
            <a:r>
              <a:rPr lang="en-GB" sz="2200" dirty="0">
                <a:solidFill>
                  <a:srgbClr val="4B4D63"/>
                </a:solidFill>
              </a:rPr>
              <a:t>The VIP experience doesn’t have to begin onsite. Extend the experience by offering a well-located VIP parking or VIP shuttles from a central location to the event. Or, partner with a rideshare company like Uber to provide discounted rides to VIPs.</a:t>
            </a:r>
          </a:p>
          <a:p>
            <a:pPr fontAlgn="auto">
              <a:lnSpc>
                <a:spcPct val="120000"/>
              </a:lnSpc>
              <a:spcAft>
                <a:spcPts val="0"/>
              </a:spcAft>
              <a:defRPr/>
            </a:pPr>
            <a:r>
              <a:rPr lang="en-GB" sz="2200" b="1" dirty="0">
                <a:solidFill>
                  <a:srgbClr val="1E0A3C"/>
                </a:solidFill>
              </a:rPr>
              <a:t> Giveaways - </a:t>
            </a:r>
            <a:r>
              <a:rPr lang="en-GB" sz="2200" dirty="0">
                <a:solidFill>
                  <a:srgbClr val="4B4D63"/>
                </a:solidFill>
              </a:rPr>
              <a:t>Build excitement by sending out exclusive </a:t>
            </a:r>
            <a:r>
              <a:rPr lang="en-GB" sz="2200" dirty="0">
                <a:solidFill>
                  <a:srgbClr val="4B4D63"/>
                </a:solidFill>
                <a:hlinkClick r:id="rId2"/>
              </a:rPr>
              <a:t>giveaways</a:t>
            </a:r>
            <a:r>
              <a:rPr lang="en-GB" sz="2200" dirty="0">
                <a:solidFill>
                  <a:srgbClr val="4B4D63"/>
                </a:solidFill>
              </a:rPr>
              <a:t>. You can direct message followers on social media with exclusive discount codes. Surprise influencers and fans with VIP ticket giveaways or other prizes on social media. Encourage them to post about the VIP packages to increase awareness.</a:t>
            </a:r>
          </a:p>
          <a:p>
            <a:pPr fontAlgn="auto">
              <a:lnSpc>
                <a:spcPct val="120000"/>
              </a:lnSpc>
              <a:spcAft>
                <a:spcPts val="0"/>
              </a:spcAft>
              <a:defRPr/>
            </a:pPr>
            <a:r>
              <a:rPr lang="en-GB" sz="2200" b="1" dirty="0">
                <a:solidFill>
                  <a:srgbClr val="1E0A3C"/>
                </a:solidFill>
              </a:rPr>
              <a:t>Digital access to event content - </a:t>
            </a:r>
            <a:r>
              <a:rPr lang="en-GB" sz="2200" dirty="0">
                <a:solidFill>
                  <a:srgbClr val="4B4D63"/>
                </a:solidFill>
                <a:hlinkClick r:id="rId3"/>
              </a:rPr>
              <a:t>Thinking about streaming a seminar online</a:t>
            </a:r>
            <a:r>
              <a:rPr lang="en-GB" sz="2200" dirty="0">
                <a:solidFill>
                  <a:srgbClr val="4B4D63"/>
                </a:solidFill>
              </a:rPr>
              <a:t>? Live streaming and recording events have huge benefits for eventgoers and hosts. They can raise awareness during and after the fact. Give VIPs a special access code in case they miss the event or want to relive it virtually.</a:t>
            </a:r>
          </a:p>
          <a:p>
            <a:pPr fontAlgn="auto">
              <a:lnSpc>
                <a:spcPct val="120000"/>
              </a:lnSpc>
              <a:spcAft>
                <a:spcPts val="0"/>
              </a:spcAft>
              <a:defRPr/>
            </a:pPr>
            <a:r>
              <a:rPr lang="en-GB" sz="2200" b="1" dirty="0">
                <a:solidFill>
                  <a:srgbClr val="1E0A3C"/>
                </a:solidFill>
              </a:rPr>
              <a:t>Add a techy touch - </a:t>
            </a:r>
            <a:r>
              <a:rPr lang="en-GB" sz="2200" dirty="0">
                <a:solidFill>
                  <a:srgbClr val="4B4D63"/>
                </a:solidFill>
              </a:rPr>
              <a:t>Use technology to provide VIPs with a cutting-edge experience. Wristbands with services like </a:t>
            </a:r>
            <a:r>
              <a:rPr lang="en-GB" sz="2200" dirty="0">
                <a:solidFill>
                  <a:srgbClr val="4B4D63"/>
                </a:solidFill>
                <a:hlinkClick r:id="rId4"/>
              </a:rPr>
              <a:t>RFID (radio-frequency identification)</a:t>
            </a:r>
            <a:r>
              <a:rPr lang="en-GB" sz="2200" dirty="0">
                <a:solidFill>
                  <a:srgbClr val="4B4D63"/>
                </a:solidFill>
              </a:rPr>
              <a:t> make it easier to enter events, pay for merchandise, food, and drink, and prevent fraud.</a:t>
            </a:r>
          </a:p>
          <a:p>
            <a:pPr fontAlgn="auto">
              <a:lnSpc>
                <a:spcPct val="120000"/>
              </a:lnSpc>
              <a:spcAft>
                <a:spcPts val="0"/>
              </a:spcAft>
              <a:defRPr/>
            </a:pPr>
            <a:r>
              <a:rPr lang="en-GB" sz="2200" b="1" dirty="0">
                <a:solidFill>
                  <a:srgbClr val="1E0A3C"/>
                </a:solidFill>
              </a:rPr>
              <a:t> VIP goodie bags - </a:t>
            </a:r>
            <a:r>
              <a:rPr lang="en-GB" sz="2200" dirty="0">
                <a:solidFill>
                  <a:srgbClr val="4B4D63"/>
                </a:solidFill>
              </a:rPr>
              <a:t>Customise a goodie bag with premium merch not available to all attendees. If you really want to go for it, get sponsors involved to offer more high-end gifts, like massag</a:t>
            </a:r>
            <a:r>
              <a:rPr lang="en-GB" dirty="0">
                <a:solidFill>
                  <a:srgbClr val="4B4D63"/>
                </a:solidFill>
                <a:latin typeface="NeuePlak-Text"/>
              </a:rPr>
              <a:t>es, tickets to shows, or wine.</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95F8748F-0F7E-D901-BAA7-C3E70D324E76}"/>
              </a:ext>
            </a:extLst>
          </p:cNvPr>
          <p:cNvSpPr>
            <a:spLocks noGrp="1" noChangeArrowheads="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C055F84E-2B04-7586-2400-9FF453A105AF}"/>
              </a:ext>
            </a:extLst>
          </p:cNvPr>
          <p:cNvSpPr>
            <a:spLocks noGrp="1"/>
          </p:cNvSpPr>
          <p:nvPr>
            <p:ph idx="1"/>
          </p:nvPr>
        </p:nvSpPr>
        <p:spPr/>
        <p:txBody>
          <a:bodyPr>
            <a:normAutofit fontScale="40000" lnSpcReduction="20000"/>
          </a:bodyPr>
          <a:lstStyle/>
          <a:p>
            <a:pPr fontAlgn="auto">
              <a:spcAft>
                <a:spcPts val="0"/>
              </a:spcAft>
              <a:defRPr/>
            </a:pPr>
            <a:r>
              <a:rPr lang="en-GB" b="1" dirty="0">
                <a:solidFill>
                  <a:srgbClr val="1E0A3C"/>
                </a:solidFill>
                <a:latin typeface="NeuePlak"/>
              </a:rPr>
              <a:t>#17: Upgrade the basics</a:t>
            </a:r>
          </a:p>
          <a:p>
            <a:pPr fontAlgn="auto">
              <a:spcAft>
                <a:spcPts val="0"/>
              </a:spcAft>
              <a:defRPr/>
            </a:pPr>
            <a:r>
              <a:rPr lang="en-GB" dirty="0">
                <a:solidFill>
                  <a:srgbClr val="4B4D63"/>
                </a:solidFill>
                <a:latin typeface="NeuePlak-Text"/>
              </a:rPr>
              <a:t>Keep in mind that standard perks like VIP toilets or special check-in lanes go a long way. If you host a family-friendly event, include a supervised area to keep children entertained while your VIPs enjoy the adult activities.</a:t>
            </a:r>
          </a:p>
          <a:p>
            <a:pPr fontAlgn="auto">
              <a:spcAft>
                <a:spcPts val="0"/>
              </a:spcAft>
              <a:defRPr/>
            </a:pPr>
            <a:r>
              <a:rPr lang="en-GB" b="1" dirty="0">
                <a:solidFill>
                  <a:srgbClr val="1E0A3C"/>
                </a:solidFill>
                <a:latin typeface="NeuePlak"/>
              </a:rPr>
              <a:t>#18: VIP loyalty programme</a:t>
            </a:r>
          </a:p>
          <a:p>
            <a:pPr fontAlgn="auto">
              <a:spcAft>
                <a:spcPts val="0"/>
              </a:spcAft>
              <a:defRPr/>
            </a:pPr>
            <a:r>
              <a:rPr lang="en-GB" dirty="0">
                <a:solidFill>
                  <a:srgbClr val="4B4D63"/>
                </a:solidFill>
                <a:latin typeface="NeuePlak-Text"/>
              </a:rPr>
              <a:t>A VIP programme engages members beyond the scope of one event. Keep them in the loop with surprise presale codes, discounts on sponsor services, and year-long memberships related to your industry.</a:t>
            </a:r>
          </a:p>
          <a:p>
            <a:pPr fontAlgn="auto">
              <a:spcAft>
                <a:spcPts val="0"/>
              </a:spcAft>
              <a:defRPr/>
            </a:pPr>
            <a:r>
              <a:rPr lang="en-GB" b="1" dirty="0">
                <a:solidFill>
                  <a:srgbClr val="1E0A3C"/>
                </a:solidFill>
                <a:latin typeface="NeuePlak"/>
              </a:rPr>
              <a:t>#19: Exclusive access to performers</a:t>
            </a:r>
          </a:p>
          <a:p>
            <a:pPr fontAlgn="auto">
              <a:spcAft>
                <a:spcPts val="0"/>
              </a:spcAft>
              <a:defRPr/>
            </a:pPr>
            <a:r>
              <a:rPr lang="en-GB" dirty="0">
                <a:solidFill>
                  <a:srgbClr val="4B4D63"/>
                </a:solidFill>
                <a:latin typeface="NeuePlak-Text"/>
              </a:rPr>
              <a:t>VIPs are drawn to packages that give them access to an exclusive community. </a:t>
            </a:r>
            <a:r>
              <a:rPr lang="en-GB" dirty="0">
                <a:solidFill>
                  <a:srgbClr val="4B4D63"/>
                </a:solidFill>
                <a:latin typeface="NeuePlak-Text"/>
                <a:hlinkClick r:id="rId2"/>
              </a:rPr>
              <a:t>Tier your ticket pri</a:t>
            </a:r>
            <a:r>
              <a:rPr lang="en-GB" dirty="0">
                <a:solidFill>
                  <a:srgbClr val="4B4D63"/>
                </a:solidFill>
                <a:latin typeface="NeuePlak-Text"/>
                <a:hlinkClick r:id="rId3"/>
              </a:rPr>
              <a:t>ces</a:t>
            </a:r>
            <a:r>
              <a:rPr lang="en-GB" dirty="0">
                <a:solidFill>
                  <a:srgbClr val="4B4D63"/>
                </a:solidFill>
                <a:latin typeface="NeuePlak-Text"/>
              </a:rPr>
              <a:t>, and reward the highest payers with VIP-only access to areas with the artists or performers.</a:t>
            </a:r>
          </a:p>
          <a:p>
            <a:pPr fontAlgn="auto">
              <a:spcAft>
                <a:spcPts val="0"/>
              </a:spcAft>
              <a:defRPr/>
            </a:pPr>
            <a:r>
              <a:rPr lang="en-GB" b="1" dirty="0">
                <a:solidFill>
                  <a:srgbClr val="1E0A3C"/>
                </a:solidFill>
                <a:latin typeface="NeuePlak"/>
              </a:rPr>
              <a:t>#20: Early access through strategic partnerships</a:t>
            </a:r>
          </a:p>
          <a:p>
            <a:pPr fontAlgn="auto">
              <a:spcAft>
                <a:spcPts val="0"/>
              </a:spcAft>
              <a:defRPr/>
            </a:pPr>
            <a:r>
              <a:rPr lang="en-GB" dirty="0">
                <a:solidFill>
                  <a:srgbClr val="4B4D63"/>
                </a:solidFill>
                <a:latin typeface="NeuePlak-Text"/>
              </a:rPr>
              <a:t>It can be hard to compete with bigger events, especially when it comes to VIP offerings. Align yourself with brands that appeal to your VIPs and create strategic </a:t>
            </a:r>
            <a:r>
              <a:rPr lang="en-GB" dirty="0">
                <a:solidFill>
                  <a:srgbClr val="4B4D63"/>
                </a:solidFill>
                <a:latin typeface="NeuePlak-Text"/>
                <a:hlinkClick r:id="rId4"/>
              </a:rPr>
              <a:t>partnerships</a:t>
            </a:r>
            <a:r>
              <a:rPr lang="en-GB" dirty="0">
                <a:solidFill>
                  <a:srgbClr val="4B4D63"/>
                </a:solidFill>
                <a:latin typeface="NeuePlak-Text"/>
              </a:rPr>
              <a:t>. Whether sponsors add a few extra items to goodie bags or organise an entirely separate pop-up event, it’s a win-win.</a:t>
            </a:r>
          </a:p>
          <a:p>
            <a:pPr fontAlgn="auto">
              <a:spcAft>
                <a:spcPts val="0"/>
              </a:spcAft>
              <a:defRPr/>
            </a:pPr>
            <a:r>
              <a:rPr lang="en-GB" b="1" dirty="0">
                <a:solidFill>
                  <a:srgbClr val="1E0A3C"/>
                </a:solidFill>
                <a:latin typeface="NeuePlak"/>
              </a:rPr>
              <a:t>#21: Offer VIP freebies at the event</a:t>
            </a:r>
          </a:p>
          <a:p>
            <a:pPr fontAlgn="auto">
              <a:spcAft>
                <a:spcPts val="0"/>
              </a:spcAft>
              <a:defRPr/>
            </a:pPr>
            <a:r>
              <a:rPr lang="en-GB" dirty="0">
                <a:solidFill>
                  <a:srgbClr val="4B4D63"/>
                </a:solidFill>
                <a:latin typeface="NeuePlak-Text"/>
              </a:rPr>
              <a:t>The biggest fans are going to go all out for your event. Make VIP pricing more alluring by including the added goodies for free. From drinks to food to speciality merch, give attendees more reasons to be willing to splurge on the VIP tier.</a:t>
            </a:r>
          </a:p>
          <a:p>
            <a:pPr fontAlgn="auto">
              <a:spcAft>
                <a:spcPts val="0"/>
              </a:spcAft>
              <a:defRPr/>
            </a:pPr>
            <a:r>
              <a:rPr lang="en-GB" b="1" dirty="0">
                <a:solidFill>
                  <a:srgbClr val="1E0A3C"/>
                </a:solidFill>
                <a:latin typeface="NeuePlak"/>
              </a:rPr>
              <a:t>#22: Capitalise on holidays</a:t>
            </a:r>
          </a:p>
          <a:p>
            <a:pPr fontAlgn="auto">
              <a:spcAft>
                <a:spcPts val="0"/>
              </a:spcAft>
              <a:defRPr/>
            </a:pPr>
            <a:r>
              <a:rPr lang="en-GB" dirty="0">
                <a:solidFill>
                  <a:srgbClr val="4B4D63"/>
                </a:solidFill>
                <a:latin typeface="NeuePlak-Text"/>
              </a:rPr>
              <a:t>People go big for holidays, large or small. </a:t>
            </a:r>
            <a:r>
              <a:rPr lang="en-GB" dirty="0">
                <a:solidFill>
                  <a:srgbClr val="4B4D63"/>
                </a:solidFill>
                <a:latin typeface="NeuePlak-Text"/>
                <a:hlinkClick r:id="rId5"/>
              </a:rPr>
              <a:t>Hack the calendar</a:t>
            </a:r>
            <a:r>
              <a:rPr lang="en-GB" dirty="0">
                <a:solidFill>
                  <a:srgbClr val="4B4D63"/>
                </a:solidFill>
                <a:latin typeface="NeuePlak-Text"/>
              </a:rPr>
              <a:t> and use your attendees’ favourite day to secure more VIP ticket sales. For example, most people don’t know what day is National Craft Beer Day – but those who do are likely to be the VIP members at your pairing event.</a:t>
            </a:r>
          </a:p>
          <a:p>
            <a:pPr fontAlgn="auto">
              <a:spcAft>
                <a:spcPts val="0"/>
              </a:spcAft>
              <a:defRPr/>
            </a:pPr>
            <a:r>
              <a:rPr lang="en-GB" b="1" dirty="0">
                <a:solidFill>
                  <a:srgbClr val="1E0A3C"/>
                </a:solidFill>
                <a:latin typeface="NeuePlak"/>
              </a:rPr>
              <a:t>#23: Make it a multi-day event</a:t>
            </a:r>
          </a:p>
          <a:p>
            <a:pPr fontAlgn="auto">
              <a:spcAft>
                <a:spcPts val="0"/>
              </a:spcAft>
              <a:defRPr/>
            </a:pPr>
            <a:r>
              <a:rPr lang="en-GB" dirty="0">
                <a:solidFill>
                  <a:srgbClr val="4B4D63"/>
                </a:solidFill>
                <a:latin typeface="NeuePlak-Text"/>
              </a:rPr>
              <a:t>If you have the time, budget, and resources, creating a multi-day event makes it easier for VIPs to attend at least one of your dates. Do something different for VIPs each day of the event. For example, if you’re hosting a culinary event, treat VIPs to on-site demonstrations on day one, and a special dinner to mingle with the chef on day two.</a:t>
            </a:r>
          </a:p>
          <a:p>
            <a:pPr fontAlgn="auto">
              <a:spcAft>
                <a:spcPts val="0"/>
              </a:spcAft>
              <a:defRPr/>
            </a:pPr>
            <a:r>
              <a:rPr lang="en-GB" b="1" dirty="0">
                <a:solidFill>
                  <a:srgbClr val="1E0A3C"/>
                </a:solidFill>
                <a:latin typeface="NeuePlak"/>
              </a:rPr>
              <a:t>#24: Quiet rooms</a:t>
            </a:r>
          </a:p>
          <a:p>
            <a:pPr fontAlgn="auto">
              <a:spcAft>
                <a:spcPts val="0"/>
              </a:spcAft>
              <a:defRPr/>
            </a:pPr>
            <a:r>
              <a:rPr lang="en-GB" dirty="0">
                <a:solidFill>
                  <a:srgbClr val="4B4D63"/>
                </a:solidFill>
                <a:latin typeface="NeuePlak-Text"/>
              </a:rPr>
              <a:t>Hosting a conference? Consider adding a room where VIP attendees can literally and figuratively recharge. An area to get work done, charge their phones, and maybe even enjoy 5-10 minute massages.</a:t>
            </a:r>
          </a:p>
          <a:p>
            <a:pPr fontAlgn="auto">
              <a:spcAft>
                <a:spcPts val="0"/>
              </a:spcAft>
              <a:defRPr/>
            </a:pPr>
            <a:r>
              <a:rPr lang="en-GB" b="1" dirty="0">
                <a:solidFill>
                  <a:srgbClr val="1E0A3C"/>
                </a:solidFill>
                <a:latin typeface="NeuePlak"/>
              </a:rPr>
              <a:t>#25: Bag drop-off</a:t>
            </a:r>
          </a:p>
          <a:p>
            <a:pPr fontAlgn="auto">
              <a:spcAft>
                <a:spcPts val="0"/>
              </a:spcAft>
              <a:defRPr/>
            </a:pPr>
            <a:r>
              <a:rPr lang="en-GB" dirty="0">
                <a:solidFill>
                  <a:srgbClr val="4B4D63"/>
                </a:solidFill>
                <a:latin typeface="NeuePlak-Text"/>
              </a:rPr>
              <a:t>Don’t underestimate the power of safely storing items like coats, bags, and other gear. Give it a concierge service vibe for a VIP experience that surpasses basic coat checks.</a:t>
            </a:r>
          </a:p>
          <a:p>
            <a:pPr fontAlgn="auto">
              <a:spcAft>
                <a:spcPts val="0"/>
              </a:spcAft>
              <a:defRPr/>
            </a:pPr>
            <a:endParaRPr lang="en-GB" dirty="0"/>
          </a:p>
        </p:txBody>
      </p:sp>
    </p:spTree>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HATM 23-24 PPT Template_</Template>
  <TotalTime>70</TotalTime>
  <Words>6435</Words>
  <Application>Microsoft Office PowerPoint</Application>
  <PresentationFormat>On-screen Show (4:3)</PresentationFormat>
  <Paragraphs>367</Paragraphs>
  <Slides>53</Slides>
  <Notes>23</Notes>
  <HiddenSlides>0</HiddenSlides>
  <MMClips>3</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53</vt:i4>
      </vt:variant>
    </vt:vector>
  </HeadingPairs>
  <TitlesOfParts>
    <vt:vector size="67" baseType="lpstr">
      <vt:lpstr>Arial Unicode MS</vt:lpstr>
      <vt:lpstr>Neue Plak Text</vt:lpstr>
      <vt:lpstr>Neue Plak Text Semi</vt:lpstr>
      <vt:lpstr>NeuePlak</vt:lpstr>
      <vt:lpstr>NeuePlak-Text</vt:lpstr>
      <vt:lpstr>Arial</vt:lpstr>
      <vt:lpstr>Calibri</vt:lpstr>
      <vt:lpstr>Calibri Light</vt:lpstr>
      <vt:lpstr>Open Sans</vt:lpstr>
      <vt:lpstr>Roboto</vt:lpstr>
      <vt:lpstr>Roboto Black</vt:lpstr>
      <vt:lpstr>Rockwell</vt:lpstr>
      <vt:lpstr>Symbol</vt:lpstr>
      <vt:lpstr>HATM 23-24 PPT Template_</vt:lpstr>
      <vt:lpstr>BMTP6017 Festivals conventions and Events Management</vt:lpstr>
      <vt:lpstr>Session Outcomes</vt:lpstr>
      <vt:lpstr>Overview of the module</vt:lpstr>
      <vt:lpstr>Module aim</vt:lpstr>
      <vt:lpstr>PCMA - Professional Convention Management Association</vt:lpstr>
      <vt:lpstr>IoH – Institute of hospitality </vt:lpstr>
      <vt:lpstr>Assessments</vt:lpstr>
      <vt:lpstr>Assignment 1 : 2500 word Essay</vt:lpstr>
      <vt:lpstr> Assignment 1 2,500 word Essay  </vt:lpstr>
      <vt:lpstr>Assignment 2 : 15-minute presentation </vt:lpstr>
      <vt:lpstr>Festivals, Conventions, events </vt:lpstr>
      <vt:lpstr>What is the historical background of festival?</vt:lpstr>
      <vt:lpstr>History of Conferences</vt:lpstr>
      <vt:lpstr> The Evolution of Event Management </vt:lpstr>
      <vt:lpstr>PowerPoint Presentation</vt:lpstr>
      <vt:lpstr>What are events?</vt:lpstr>
      <vt:lpstr>Trends in 2023 </vt:lpstr>
      <vt:lpstr>Experience Economy</vt:lpstr>
      <vt:lpstr>About 10 Audience Engagement Tools You Need to Know About </vt:lpstr>
      <vt:lpstr>Why is it important to get sponsorship for your upcoming event? </vt:lpstr>
      <vt:lpstr>How does event sponsorship work? </vt:lpstr>
      <vt:lpstr>How to get a sponsorship?</vt:lpstr>
      <vt:lpstr>TASK </vt:lpstr>
      <vt:lpstr>Types of events</vt:lpstr>
      <vt:lpstr>Typology of events </vt:lpstr>
      <vt:lpstr>PowerPoint Presentation</vt:lpstr>
      <vt:lpstr>Events as  benchmarks for our lives</vt:lpstr>
      <vt:lpstr>Types of events</vt:lpstr>
      <vt:lpstr>St Davids Day- 1 March in Wales celebrate our national saint, St David</vt:lpstr>
      <vt:lpstr> Major issue – what are events worth? </vt:lpstr>
      <vt:lpstr>what are events worth? </vt:lpstr>
      <vt:lpstr>Direct spending in the events sector in the United Kingdom (UK) as of 2017, by event type(in billion GBP)  </vt:lpstr>
      <vt:lpstr>Why do cities bid for special events?</vt:lpstr>
      <vt:lpstr>Areas of Impact analysis</vt:lpstr>
      <vt:lpstr>What is hoped to be gained from an event (Wilson, 2006)</vt:lpstr>
      <vt:lpstr>Some key Type A events</vt:lpstr>
      <vt:lpstr>Discussion and Recap </vt:lpstr>
      <vt:lpstr>Task – in pairs 10 minutes</vt:lpstr>
      <vt:lpstr>Event Impacts overview part 2</vt:lpstr>
      <vt:lpstr>Hay Festival Digital 2020</vt:lpstr>
      <vt:lpstr>Qatar's FIFA World Cup final venue inaugurated</vt:lpstr>
      <vt:lpstr>Some key questions to ask…</vt:lpstr>
      <vt:lpstr>Reading in groups </vt:lpstr>
      <vt:lpstr>References</vt:lpstr>
      <vt:lpstr>References</vt:lpstr>
      <vt:lpstr>Diversifying event revenues and experimenting with new monetisation strategies.</vt:lpstr>
      <vt:lpstr>Add-Ons to Boost Your Event Income </vt:lpstr>
      <vt:lpstr>Your Event’s Complete Social Media Advertising Calendar </vt:lpstr>
      <vt:lpstr>How to Increase Event Income Without Overcharging Attendees </vt:lpstr>
      <vt:lpstr>Exclusive VIP event ideas </vt:lpstr>
      <vt:lpstr>PowerPoint Presentation</vt:lpstr>
      <vt:lpstr>Add a VIP element to your public event </vt:lpstr>
      <vt:lpstr>PowerPoint Presentation</vt:lpstr>
    </vt:vector>
  </TitlesOfParts>
  <Company>University of Worcester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 3008 Strategic Sport Event Management</dc:title>
  <dc:creator>Mark Piekarz</dc:creator>
  <cp:lastModifiedBy>Deborah Jenkins</cp:lastModifiedBy>
  <cp:revision>139</cp:revision>
  <dcterms:created xsi:type="dcterms:W3CDTF">2011-01-27T09:13:32Z</dcterms:created>
  <dcterms:modified xsi:type="dcterms:W3CDTF">2024-02-01T10:28:29Z</dcterms:modified>
</cp:coreProperties>
</file>