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4"/>
  </p:notesMasterIdLst>
  <p:sldIdLst>
    <p:sldId id="269" r:id="rId5"/>
    <p:sldId id="790" r:id="rId6"/>
    <p:sldId id="477" r:id="rId7"/>
    <p:sldId id="470" r:id="rId8"/>
    <p:sldId id="791" r:id="rId9"/>
    <p:sldId id="792" r:id="rId10"/>
    <p:sldId id="804" r:id="rId11"/>
    <p:sldId id="805" r:id="rId12"/>
    <p:sldId id="794" r:id="rId13"/>
    <p:sldId id="796" r:id="rId14"/>
    <p:sldId id="797" r:id="rId15"/>
    <p:sldId id="798" r:id="rId16"/>
    <p:sldId id="799" r:id="rId17"/>
    <p:sldId id="800" r:id="rId18"/>
    <p:sldId id="801" r:id="rId19"/>
    <p:sldId id="533" r:id="rId20"/>
    <p:sldId id="802" r:id="rId21"/>
    <p:sldId id="803" r:id="rId22"/>
    <p:sldId id="562" r:id="rId23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69"/>
            <p14:sldId id="790"/>
            <p14:sldId id="477"/>
            <p14:sldId id="470"/>
            <p14:sldId id="791"/>
            <p14:sldId id="792"/>
            <p14:sldId id="804"/>
            <p14:sldId id="805"/>
            <p14:sldId id="794"/>
            <p14:sldId id="796"/>
            <p14:sldId id="797"/>
            <p14:sldId id="798"/>
            <p14:sldId id="799"/>
            <p14:sldId id="800"/>
            <p14:sldId id="801"/>
            <p14:sldId id="533"/>
            <p14:sldId id="802"/>
            <p14:sldId id="803"/>
            <p14:sldId id="56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000"/>
    <a:srgbClr val="3333CC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78" autoAdjust="0"/>
    <p:restoredTop sz="94660"/>
  </p:normalViewPr>
  <p:slideViewPr>
    <p:cSldViewPr snapToGrid="0">
      <p:cViewPr varScale="1">
        <p:scale>
          <a:sx n="90" d="100"/>
          <a:sy n="90" d="100"/>
        </p:scale>
        <p:origin x="66" y="47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0B65DE1A-0AE1-4814-913E-9C78694DDB45}"/>
    <pc:docChg chg="delSld modSection">
      <pc:chgData name="Ewa Kazimierska" userId="8edb7084-dccb-4d8f-9cfb-38098ea1d667" providerId="ADAL" clId="{0B65DE1A-0AE1-4814-913E-9C78694DDB45}" dt="2026-06-30T06:09:15.716" v="0" actId="47"/>
      <pc:docMkLst>
        <pc:docMk/>
      </pc:docMkLst>
      <pc:sldChg chg="del">
        <pc:chgData name="Ewa Kazimierska" userId="8edb7084-dccb-4d8f-9cfb-38098ea1d667" providerId="ADAL" clId="{0B65DE1A-0AE1-4814-913E-9C78694DDB45}" dt="2026-06-30T06:09:15.716" v="0" actId="47"/>
        <pc:sldMkLst>
          <pc:docMk/>
          <pc:sldMk cId="3646505228" sldId="473"/>
        </pc:sldMkLst>
      </pc:sldChg>
      <pc:sldChg chg="del">
        <pc:chgData name="Ewa Kazimierska" userId="8edb7084-dccb-4d8f-9cfb-38098ea1d667" providerId="ADAL" clId="{0B65DE1A-0AE1-4814-913E-9C78694DDB45}" dt="2026-06-30T06:09:15.716" v="0" actId="47"/>
        <pc:sldMkLst>
          <pc:docMk/>
          <pc:sldMk cId="3636865899" sldId="474"/>
        </pc:sldMkLst>
      </pc:sldChg>
      <pc:sldChg chg="del">
        <pc:chgData name="Ewa Kazimierska" userId="8edb7084-dccb-4d8f-9cfb-38098ea1d667" providerId="ADAL" clId="{0B65DE1A-0AE1-4814-913E-9C78694DDB45}" dt="2026-06-30T06:09:15.716" v="0" actId="47"/>
        <pc:sldMkLst>
          <pc:docMk/>
          <pc:sldMk cId="1351365011" sldId="485"/>
        </pc:sldMkLst>
      </pc:sldChg>
      <pc:sldChg chg="del">
        <pc:chgData name="Ewa Kazimierska" userId="8edb7084-dccb-4d8f-9cfb-38098ea1d667" providerId="ADAL" clId="{0B65DE1A-0AE1-4814-913E-9C78694DDB45}" dt="2026-06-30T06:09:15.716" v="0" actId="47"/>
        <pc:sldMkLst>
          <pc:docMk/>
          <pc:sldMk cId="1663795701" sldId="532"/>
        </pc:sldMkLst>
      </pc:sldChg>
      <pc:sldChg chg="del">
        <pc:chgData name="Ewa Kazimierska" userId="8edb7084-dccb-4d8f-9cfb-38098ea1d667" providerId="ADAL" clId="{0B65DE1A-0AE1-4814-913E-9C78694DDB45}" dt="2026-06-30T06:09:15.716" v="0" actId="47"/>
        <pc:sldMkLst>
          <pc:docMk/>
          <pc:sldMk cId="3365380998" sldId="561"/>
        </pc:sldMkLst>
      </pc:sldChg>
      <pc:sldChg chg="del">
        <pc:chgData name="Ewa Kazimierska" userId="8edb7084-dccb-4d8f-9cfb-38098ea1d667" providerId="ADAL" clId="{0B65DE1A-0AE1-4814-913E-9C78694DDB45}" dt="2026-06-30T06:09:15.716" v="0" actId="47"/>
        <pc:sldMkLst>
          <pc:docMk/>
          <pc:sldMk cId="4030389989" sldId="793"/>
        </pc:sldMkLst>
      </pc:sldChg>
      <pc:sldChg chg="del">
        <pc:chgData name="Ewa Kazimierska" userId="8edb7084-dccb-4d8f-9cfb-38098ea1d667" providerId="ADAL" clId="{0B65DE1A-0AE1-4814-913E-9C78694DDB45}" dt="2026-06-30T06:09:15.716" v="0" actId="47"/>
        <pc:sldMkLst>
          <pc:docMk/>
          <pc:sldMk cId="1577699995" sldId="79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28/06/2026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035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404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FAQ@Scribbr.com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svg"/><Relationship Id="rId3" Type="http://schemas.openxmlformats.org/officeDocument/2006/relationships/hyperlink" Target="https://www.uwtsd.ac.uk/media/uwtsd-website/content-assets/documents/research/REICoP-July-2022.pdf" TargetMode="External"/><Relationship Id="rId7" Type="http://schemas.openxmlformats.org/officeDocument/2006/relationships/image" Target="../media/image5.svg"/><Relationship Id="rId12" Type="http://schemas.openxmlformats.org/officeDocument/2006/relationships/image" Target="../media/image10.png"/><Relationship Id="rId2" Type="http://schemas.openxmlformats.org/officeDocument/2006/relationships/hyperlink" Target="https://www.uwtsd.ac.uk/research/research-ethic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9.svg"/><Relationship Id="rId5" Type="http://schemas.openxmlformats.org/officeDocument/2006/relationships/image" Target="../media/image3.sv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wtsd.ac.uk/media/uwtsd-website/content-assets/documents/research/REICoP-July-2022.pdf" TargetMode="External"/><Relationship Id="rId4" Type="http://schemas.openxmlformats.org/officeDocument/2006/relationships/hyperlink" Target="https://www.uwtsd.ac.uk/research/research-ethics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research/research-ethics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wtsd.ac.uk/media/uwtsd-website/content-assets/documents/research/REICoP-July-2022.pdf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hartered_Institute_for_Information_Technology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cs.org/membership-and-registrations/become-a-member/" TargetMode="External"/><Relationship Id="rId5" Type="http://schemas.openxmlformats.org/officeDocument/2006/relationships/hyperlink" Target="https://www.bcs.org/" TargetMode="External"/><Relationship Id="rId4" Type="http://schemas.openxmlformats.org/officeDocument/2006/relationships/hyperlink" Target="https://creativecommons.org/licenses/by-sa/3.0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cs.org/membership-and-registrations/become-a-member/" TargetMode="External"/><Relationship Id="rId2" Type="http://schemas.openxmlformats.org/officeDocument/2006/relationships/hyperlink" Target="https://www.bcs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Chartered_Institute_for_Information_Technology" TargetMode="Externa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hartered_Institute_for_Information_Technology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cs.org/upload/pdf/conduct.pdf" TargetMode="External"/><Relationship Id="rId4" Type="http://schemas.openxmlformats.org/officeDocument/2006/relationships/hyperlink" Target="https://creativecommons.org/licenses/by-sa/3.0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737610" y="2944117"/>
            <a:ext cx="4039471" cy="12053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/>
              <a:t>Changemakers: </a:t>
            </a:r>
            <a:r>
              <a:rPr lang="en-US" sz="2800" b="1" dirty="0"/>
              <a:t>Creativity &amp; Value Creation.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6274" y="4615053"/>
            <a:ext cx="4280807" cy="101442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500" dirty="0"/>
              <a:t>Ethical considerations.</a:t>
            </a:r>
            <a:endParaRPr lang="en-US" sz="2500" dirty="0"/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E82E9-542A-491E-99B8-CB2EBAC157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2C503-81C6-4DAE-90D4-6C263F2C5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dirty="0"/>
              <a:t>By the end of this session you should be able to:</a:t>
            </a:r>
          </a:p>
          <a:p>
            <a:pPr lvl="1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Explain why research ethics are important. </a:t>
            </a:r>
          </a:p>
          <a:p>
            <a:pPr lvl="1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Identify the main ethical principles in research. </a:t>
            </a:r>
          </a:p>
          <a:p>
            <a:pPr lvl="1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Recognise your responsibilities when collecting and storing data. </a:t>
            </a:r>
          </a:p>
          <a:p>
            <a:pPr lvl="1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Understand how ethical approval applies to university projects. </a:t>
            </a:r>
          </a:p>
          <a:p>
            <a:pPr lvl="1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Appreciate the role of professional ethics within Computing.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255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7DA52-0DD7-419F-BDD4-062A5FB77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017" y="125304"/>
            <a:ext cx="9271782" cy="1733677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Why does Research Ethics matter?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64720-5B26-4595-A038-66F25FEBF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017" y="1858981"/>
            <a:ext cx="7143793" cy="378364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b="1" i="0" dirty="0">
                <a:effectLst/>
                <a:latin typeface="Gilmer"/>
              </a:rPr>
              <a:t>“</a:t>
            </a:r>
            <a:r>
              <a:rPr lang="en-GB" sz="3200" dirty="0"/>
              <a:t>Research ethics matter for scientific integrity, human rights and dignity, and collaboration between science and society. These principles make sure that </a:t>
            </a:r>
            <a:r>
              <a:rPr lang="en-GB" sz="3200" b="1" dirty="0"/>
              <a:t>participation in studies is voluntary, informed, and safe</a:t>
            </a:r>
            <a:r>
              <a:rPr lang="en-GB" sz="3200" dirty="0"/>
              <a:t>.” </a:t>
            </a:r>
          </a:p>
          <a:p>
            <a:pPr marL="0" indent="0">
              <a:buNone/>
            </a:pPr>
            <a:r>
              <a:rPr lang="en-GB" sz="1600" dirty="0"/>
              <a:t>Ref </a:t>
            </a:r>
            <a:r>
              <a:rPr lang="en-GB" sz="1600" dirty="0">
                <a:hlinkClick r:id="rId2"/>
              </a:rPr>
              <a:t>FAQ@Scribbr.com</a:t>
            </a:r>
            <a:r>
              <a:rPr lang="en-GB" sz="1600" dirty="0"/>
              <a:t>.</a:t>
            </a:r>
          </a:p>
          <a:p>
            <a:endParaRPr lang="en-GB" sz="3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B2A013-2CF2-4C42-9B1E-116EBBEF5122}"/>
              </a:ext>
            </a:extLst>
          </p:cNvPr>
          <p:cNvSpPr txBox="1"/>
          <p:nvPr/>
        </p:nvSpPr>
        <p:spPr>
          <a:xfrm>
            <a:off x="7731178" y="1857977"/>
            <a:ext cx="447338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3200" b="1" dirty="0"/>
              <a:t>Research ethics protects: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3200" dirty="0"/>
              <a:t>🧑 Participants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3200" dirty="0"/>
              <a:t>👩‍💻 Researchers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3200" dirty="0"/>
              <a:t>🏛 Universities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3200" dirty="0"/>
              <a:t>🌍 Society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CD6F1B-9A17-4943-9BA3-F17CA8A39DC4}"/>
              </a:ext>
            </a:extLst>
          </p:cNvPr>
          <p:cNvCxnSpPr>
            <a:cxnSpLocks/>
          </p:cNvCxnSpPr>
          <p:nvPr/>
        </p:nvCxnSpPr>
        <p:spPr>
          <a:xfrm>
            <a:off x="7457813" y="1753795"/>
            <a:ext cx="0" cy="4082765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5245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8290E-4C0F-4414-A1AD-0CA07B040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175" y="193213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UWTSD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899AD-9945-4426-BC29-570C9897F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395" y="1430518"/>
            <a:ext cx="11122430" cy="52574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All research conducted in and by the University should be in accordance with standards of good practice that support </a:t>
            </a:r>
            <a:r>
              <a:rPr lang="en-GB" sz="2400" b="1" u="sng" dirty="0"/>
              <a:t>Research Integrity</a:t>
            </a:r>
            <a:r>
              <a:rPr lang="en-GB" sz="2400" dirty="0"/>
              <a:t>. This agreement recognises that core aspects of research integrity include: </a:t>
            </a:r>
          </a:p>
          <a:p>
            <a:r>
              <a:rPr lang="en-GB" sz="26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Honesty</a:t>
            </a:r>
            <a:r>
              <a:rPr lang="en-GB" sz="2600" dirty="0"/>
              <a:t> - </a:t>
            </a:r>
            <a:r>
              <a:rPr lang="en-GB" sz="2600" b="1" dirty="0"/>
              <a:t>in all aspects of research</a:t>
            </a:r>
            <a:r>
              <a:rPr lang="en-GB" sz="2400" dirty="0"/>
              <a:t>, including in the research intentions, presentation of research goals, gathering data and findings etc.</a:t>
            </a:r>
          </a:p>
          <a:p>
            <a:r>
              <a:rPr lang="en-GB" b="1" u="sng" dirty="0">
                <a:solidFill>
                  <a:schemeClr val="bg1"/>
                </a:solidFill>
                <a:highlight>
                  <a:srgbClr val="FFFF00"/>
                </a:highlight>
              </a:rPr>
              <a:t>Transparency and open communication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400" b="1" dirty="0"/>
              <a:t>- </a:t>
            </a:r>
            <a:r>
              <a:rPr lang="en-GB" sz="2400" dirty="0"/>
              <a:t>in the reporting of research collection methods, in the analysis and interpretation of data; in the reporting of the findings, in making research findings available, which includes sharing negative results. </a:t>
            </a:r>
          </a:p>
          <a:p>
            <a:r>
              <a:rPr lang="en-GB" b="1" u="sng" dirty="0">
                <a:solidFill>
                  <a:schemeClr val="bg1"/>
                </a:solidFill>
                <a:highlight>
                  <a:srgbClr val="FFFF00"/>
                </a:highlight>
              </a:rPr>
              <a:t>Care and respect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2400" b="1" dirty="0"/>
              <a:t>- </a:t>
            </a:r>
            <a:r>
              <a:rPr lang="en-GB" sz="2400" dirty="0"/>
              <a:t>for all participants involved in the research, including humans, animals, the environment and cultural objects. Those engaged with research must show </a:t>
            </a:r>
            <a:r>
              <a:rPr lang="en-GB" sz="2400" b="1" dirty="0"/>
              <a:t>care and respect</a:t>
            </a:r>
            <a:r>
              <a:rPr lang="en-GB" sz="2400" dirty="0"/>
              <a:t> for all areas.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700" dirty="0"/>
              <a:t>Source: Extract taken from </a:t>
            </a:r>
            <a:r>
              <a:rPr lang="en-GB" sz="1700" dirty="0">
                <a:hlinkClick r:id="rId2"/>
              </a:rPr>
              <a:t>UWTSD Research Ethics</a:t>
            </a:r>
            <a:r>
              <a:rPr lang="en-GB" sz="1700" dirty="0"/>
              <a:t>. Document: </a:t>
            </a:r>
            <a:r>
              <a:rPr lang="en-GB" sz="1700" dirty="0">
                <a:hlinkClick r:id="rId3"/>
              </a:rPr>
              <a:t>Research Ethics &amp; Integrity Code of Practice</a:t>
            </a:r>
            <a:r>
              <a:rPr lang="en-GB" sz="1700" dirty="0"/>
              <a:t>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EEF4C03-5F3E-0A9E-4BB0-3E80B6236E2B}"/>
              </a:ext>
            </a:extLst>
          </p:cNvPr>
          <p:cNvGrpSpPr/>
          <p:nvPr/>
        </p:nvGrpSpPr>
        <p:grpSpPr>
          <a:xfrm>
            <a:off x="9950195" y="75719"/>
            <a:ext cx="1991160" cy="1443057"/>
            <a:chOff x="8994278" y="2020786"/>
            <a:chExt cx="2488368" cy="1905097"/>
          </a:xfrm>
        </p:grpSpPr>
        <p:pic>
          <p:nvPicPr>
            <p:cNvPr id="5" name="Graphic 4" descr="Medical with solid fill">
              <a:extLst>
                <a:ext uri="{FF2B5EF4-FFF2-40B4-BE49-F238E27FC236}">
                  <a16:creationId xmlns:a16="http://schemas.microsoft.com/office/drawing/2014/main" id="{22C33183-606B-21AF-B021-4556DE037C4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0396828" y="2020786"/>
              <a:ext cx="724244" cy="722179"/>
            </a:xfrm>
            <a:prstGeom prst="rect">
              <a:avLst/>
            </a:prstGeom>
          </p:spPr>
        </p:pic>
        <p:pic>
          <p:nvPicPr>
            <p:cNvPr id="6" name="Graphic 5" descr="Research outline">
              <a:extLst>
                <a:ext uri="{FF2B5EF4-FFF2-40B4-BE49-F238E27FC236}">
                  <a16:creationId xmlns:a16="http://schemas.microsoft.com/office/drawing/2014/main" id="{320C5D04-7876-A6BC-44C9-24AA390349A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897821" y="2852432"/>
              <a:ext cx="930780" cy="928126"/>
            </a:xfrm>
            <a:prstGeom prst="rect">
              <a:avLst/>
            </a:prstGeom>
          </p:spPr>
        </p:pic>
        <p:pic>
          <p:nvPicPr>
            <p:cNvPr id="7" name="Graphic 6" descr="Programmer male outline">
              <a:extLst>
                <a:ext uri="{FF2B5EF4-FFF2-40B4-BE49-F238E27FC236}">
                  <a16:creationId xmlns:a16="http://schemas.microsoft.com/office/drawing/2014/main" id="{8EF1803C-64B2-1CEC-7668-F517CC17A2A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9754640" y="2057275"/>
              <a:ext cx="934658" cy="931993"/>
            </a:xfrm>
            <a:prstGeom prst="rect">
              <a:avLst/>
            </a:prstGeom>
          </p:spPr>
        </p:pic>
        <p:pic>
          <p:nvPicPr>
            <p:cNvPr id="8" name="Graphic 7" descr="Family">
              <a:extLst>
                <a:ext uri="{FF2B5EF4-FFF2-40B4-BE49-F238E27FC236}">
                  <a16:creationId xmlns:a16="http://schemas.microsoft.com/office/drawing/2014/main" id="{D6F7C606-E6F6-8278-2AAB-04F6C2E7B6E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0547989" y="2779454"/>
              <a:ext cx="934657" cy="931992"/>
            </a:xfrm>
            <a:prstGeom prst="rect">
              <a:avLst/>
            </a:prstGeom>
          </p:spPr>
        </p:pic>
        <p:pic>
          <p:nvPicPr>
            <p:cNvPr id="9" name="Graphic 8" descr="Open book outline">
              <a:extLst>
                <a:ext uri="{FF2B5EF4-FFF2-40B4-BE49-F238E27FC236}">
                  <a16:creationId xmlns:a16="http://schemas.microsoft.com/office/drawing/2014/main" id="{AF5605F1-DD50-1B41-F306-297BFE2B4DBB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8994278" y="2774832"/>
              <a:ext cx="1151051" cy="11510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531958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85923-EE73-4FD9-BC5D-54BCE8F29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08721"/>
            <a:ext cx="5049078" cy="1325563"/>
          </a:xfrm>
        </p:spPr>
        <p:txBody>
          <a:bodyPr/>
          <a:lstStyle/>
          <a:p>
            <a:r>
              <a:rPr lang="en-GB" b="1" u="sng" dirty="0"/>
              <a:t>The principles of Ethical Research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0086E9E-4F58-480C-9124-308623F06F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523" t="8841" b="7101"/>
          <a:stretch/>
        </p:blipFill>
        <p:spPr>
          <a:xfrm>
            <a:off x="4081470" y="159024"/>
            <a:ext cx="8110530" cy="610262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DA61D18-C172-4DF4-92AE-79BD5E0C0AF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948" t="92508" r="11578"/>
          <a:stretch/>
        </p:blipFill>
        <p:spPr>
          <a:xfrm>
            <a:off x="4081471" y="6257209"/>
            <a:ext cx="8110530" cy="60937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0DCB833-F111-439B-A6D2-6C1C1EFDC393}"/>
              </a:ext>
            </a:extLst>
          </p:cNvPr>
          <p:cNvSpPr txBox="1"/>
          <p:nvPr/>
        </p:nvSpPr>
        <p:spPr>
          <a:xfrm>
            <a:off x="221743" y="2176669"/>
            <a:ext cx="36379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FFC000"/>
                </a:solidFill>
              </a:rPr>
              <a:t>Ethical research should: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3C6C4A-D6D5-4ACC-9A83-62E8C2C83211}"/>
              </a:ext>
            </a:extLst>
          </p:cNvPr>
          <p:cNvSpPr txBox="1"/>
          <p:nvPr/>
        </p:nvSpPr>
        <p:spPr>
          <a:xfrm>
            <a:off x="234609" y="6331061"/>
            <a:ext cx="3735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dirty="0"/>
              <a:t>Source: </a:t>
            </a:r>
            <a:r>
              <a:rPr lang="en-GB" sz="1200" dirty="0">
                <a:hlinkClick r:id="rId4"/>
              </a:rPr>
              <a:t>UWTSD Research Ethics</a:t>
            </a:r>
            <a:r>
              <a:rPr lang="en-GB" sz="1200" dirty="0"/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dirty="0"/>
              <a:t> </a:t>
            </a:r>
            <a:r>
              <a:rPr lang="en-GB" sz="1200" dirty="0">
                <a:hlinkClick r:id="rId5"/>
              </a:rPr>
              <a:t>Research Ethics &amp; Integrity Code of Practice</a:t>
            </a:r>
            <a:r>
              <a:rPr lang="en-GB" sz="1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28823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8290E-4C0F-4414-A1AD-0CA07B040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815" y="198587"/>
            <a:ext cx="6220732" cy="947277"/>
          </a:xfrm>
        </p:spPr>
        <p:txBody>
          <a:bodyPr>
            <a:normAutofit fontScale="90000"/>
          </a:bodyPr>
          <a:lstStyle/>
          <a:p>
            <a:r>
              <a:rPr lang="en-GB" sz="4800" b="1" u="sng" dirty="0"/>
              <a:t>Informed Consent and Participant Rights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799FA18-F470-4CCA-BD13-81A1F1175B25}"/>
              </a:ext>
            </a:extLst>
          </p:cNvPr>
          <p:cNvGrpSpPr/>
          <p:nvPr/>
        </p:nvGrpSpPr>
        <p:grpSpPr>
          <a:xfrm>
            <a:off x="952500" y="421766"/>
            <a:ext cx="10287000" cy="6410738"/>
            <a:chOff x="952500" y="447261"/>
            <a:chExt cx="10287000" cy="6410738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C321195-5A9A-47FC-970B-49A2A77B329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20145" r="45298" b="19855"/>
            <a:stretch/>
          </p:blipFill>
          <p:spPr>
            <a:xfrm>
              <a:off x="952500" y="1381538"/>
              <a:ext cx="5627204" cy="4114801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940EEB7-C16D-418D-A28A-811916DC3D8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54702" t="6522" b="19855"/>
            <a:stretch/>
          </p:blipFill>
          <p:spPr>
            <a:xfrm>
              <a:off x="6579704" y="447261"/>
              <a:ext cx="4659796" cy="5049078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9E0C9BB8-6B3C-45F1-848B-DD6BACE5DAF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80145"/>
            <a:stretch/>
          </p:blipFill>
          <p:spPr>
            <a:xfrm>
              <a:off x="952500" y="5496338"/>
              <a:ext cx="10287000" cy="1361661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899AD-9945-4426-BC29-570C9897F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3475" y="6505661"/>
            <a:ext cx="7636025" cy="352339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600" dirty="0">
                <a:solidFill>
                  <a:schemeClr val="bg1"/>
                </a:solidFill>
              </a:rPr>
              <a:t>Source: </a:t>
            </a:r>
            <a:r>
              <a:rPr lang="en-GB" sz="1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UWTSD Research Ethics</a:t>
            </a:r>
            <a:r>
              <a:rPr lang="en-GB" sz="1600" dirty="0">
                <a:solidFill>
                  <a:schemeClr val="bg1"/>
                </a:solidFill>
              </a:rPr>
              <a:t>. Document: </a:t>
            </a:r>
            <a:r>
              <a:rPr lang="en-GB" sz="16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Research Ethics &amp; Integrity Code of Practice</a:t>
            </a:r>
            <a:r>
              <a:rPr lang="en-GB" sz="16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80187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74D3E-F698-4DB8-B0F1-EA21E3345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075" y="0"/>
            <a:ext cx="10515600" cy="1325563"/>
          </a:xfrm>
        </p:spPr>
        <p:txBody>
          <a:bodyPr/>
          <a:lstStyle/>
          <a:p>
            <a:r>
              <a:rPr lang="en-GB" dirty="0"/>
              <a:t>Data Protection Act 2018 and GDPR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8927A3-3E66-4826-B0C0-51058CC117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539" t="10999" r="5462" b="2856"/>
          <a:stretch/>
        </p:blipFill>
        <p:spPr>
          <a:xfrm>
            <a:off x="1718213" y="1111891"/>
            <a:ext cx="8755573" cy="5587068"/>
          </a:xfrm>
        </p:spPr>
      </p:pic>
    </p:spTree>
    <p:extLst>
      <p:ext uri="{BB962C8B-B14F-4D97-AF65-F5344CB8AC3E}">
        <p14:creationId xmlns:p14="http://schemas.microsoft.com/office/powerpoint/2010/main" val="2066898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BDF69A8-1F2E-4E4C-9291-8A524AE269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89"/>
          <a:stretch/>
        </p:blipFill>
        <p:spPr>
          <a:xfrm>
            <a:off x="1238250" y="1023408"/>
            <a:ext cx="9715500" cy="57393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10ADAE-9A66-4029-BE04-B5D459901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11934825" cy="1325563"/>
          </a:xfrm>
        </p:spPr>
        <p:txBody>
          <a:bodyPr/>
          <a:lstStyle/>
          <a:p>
            <a:r>
              <a:rPr lang="en-GB" dirty="0"/>
              <a:t>Confidentiality, Privacy and Secure Data Storage</a:t>
            </a:r>
          </a:p>
        </p:txBody>
      </p:sp>
    </p:spTree>
    <p:extLst>
      <p:ext uri="{BB962C8B-B14F-4D97-AF65-F5344CB8AC3E}">
        <p14:creationId xmlns:p14="http://schemas.microsoft.com/office/powerpoint/2010/main" val="38944669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CA84CCA-852D-4430-BF29-A9C9B324A8E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82" t="10972" r="1018" b="3055"/>
          <a:stretch/>
        </p:blipFill>
        <p:spPr>
          <a:xfrm>
            <a:off x="1324136" y="1085850"/>
            <a:ext cx="9543727" cy="561022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D209DD-6BFE-432F-BBDD-B81D7A9FA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125" y="0"/>
            <a:ext cx="10515600" cy="1325563"/>
          </a:xfrm>
        </p:spPr>
        <p:txBody>
          <a:bodyPr/>
          <a:lstStyle/>
          <a:p>
            <a:r>
              <a:rPr lang="en-GB" dirty="0"/>
              <a:t>Applying Ethics to Computing Projects</a:t>
            </a:r>
          </a:p>
        </p:txBody>
      </p:sp>
    </p:spTree>
    <p:extLst>
      <p:ext uri="{BB962C8B-B14F-4D97-AF65-F5344CB8AC3E}">
        <p14:creationId xmlns:p14="http://schemas.microsoft.com/office/powerpoint/2010/main" val="2160506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F244D-12C6-4249-8E9A-BA5C9E142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Ethics in L5 and L6 Projects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22026-6F9D-4F35-9DBB-46511722EA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Although </a:t>
            </a:r>
            <a:r>
              <a:rPr lang="en-GB" b="1" dirty="0"/>
              <a:t>research ethics is not formally assessed in the Changemakers module</a:t>
            </a:r>
            <a:r>
              <a:rPr lang="en-GB" dirty="0"/>
              <a:t>, it will become an important part of your </a:t>
            </a:r>
            <a:r>
              <a:rPr lang="en-GB" b="1" dirty="0"/>
              <a:t>Level 6 Major Independent Project</a:t>
            </a:r>
            <a:r>
              <a:rPr lang="en-GB" dirty="0"/>
              <a:t>.</a:t>
            </a:r>
          </a:p>
          <a:p>
            <a:r>
              <a:rPr lang="en-GB" dirty="0"/>
              <a:t>L5 Changemakers </a:t>
            </a:r>
            <a:r>
              <a:rPr lang="en-GB" dirty="0">
                <a:sym typeface="Wingdings" panose="05000000000000000000" pitchFamily="2" charset="2"/>
              </a:rPr>
              <a:t> learn the principles (no Ethics Form needed)</a:t>
            </a:r>
          </a:p>
          <a:p>
            <a:r>
              <a:rPr lang="en-GB" dirty="0">
                <a:sym typeface="Wingdings" panose="05000000000000000000" pitchFamily="2" charset="2"/>
              </a:rPr>
              <a:t>L6 Major Project  complete Ethics Form and submit with the project proposal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BC295A6-0B59-43EC-9632-72AB22EFAA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7347" y="5530632"/>
            <a:ext cx="1064562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</a:rPr>
              <a:t>Today's session prepares you for the ethical responsibilities you will have during your independent research project next year.</a:t>
            </a:r>
          </a:p>
        </p:txBody>
      </p:sp>
    </p:spTree>
    <p:extLst>
      <p:ext uri="{BB962C8B-B14F-4D97-AF65-F5344CB8AC3E}">
        <p14:creationId xmlns:p14="http://schemas.microsoft.com/office/powerpoint/2010/main" val="25969862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96B52-6461-423C-AEEF-2EA94B788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5" y="0"/>
            <a:ext cx="10515600" cy="1325563"/>
          </a:xfrm>
        </p:spPr>
        <p:txBody>
          <a:bodyPr/>
          <a:lstStyle/>
          <a:p>
            <a:r>
              <a:rPr lang="en-GB" dirty="0"/>
              <a:t>PG2/E1 Ethics Form for L6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19492-4FE0-4E5F-B46A-8972BA9D0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75" y="1038225"/>
            <a:ext cx="6934549" cy="51496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Ethics Form helps students consider:</a:t>
            </a:r>
          </a:p>
          <a:p>
            <a:r>
              <a:rPr lang="en-GB" dirty="0"/>
              <a:t>participant welfare: </a:t>
            </a:r>
            <a:r>
              <a:rPr lang="en-GB" sz="2200" dirty="0"/>
              <a:t>ensuring participants are treated with respect and their well-being is protected</a:t>
            </a:r>
          </a:p>
          <a:p>
            <a:r>
              <a:rPr lang="en-GB" dirty="0"/>
              <a:t>informed consent: </a:t>
            </a:r>
            <a:r>
              <a:rPr lang="en-GB" sz="2200" dirty="0"/>
              <a:t>making sure participants understand and agree to take part voluntarily</a:t>
            </a:r>
          </a:p>
          <a:p>
            <a:r>
              <a:rPr lang="en-GB" dirty="0"/>
              <a:t>Confidentiality: </a:t>
            </a:r>
            <a:r>
              <a:rPr lang="en-GB" sz="2200" dirty="0"/>
              <a:t>keeping personal information private and secure</a:t>
            </a:r>
          </a:p>
          <a:p>
            <a:r>
              <a:rPr lang="en-GB" dirty="0"/>
              <a:t>data protection: </a:t>
            </a:r>
            <a:r>
              <a:rPr lang="en-GB" sz="2200" dirty="0"/>
              <a:t>collecting, storing and using data in line with data protection laws</a:t>
            </a:r>
          </a:p>
          <a:p>
            <a:r>
              <a:rPr lang="en-GB" dirty="0"/>
              <a:t>potential risks: </a:t>
            </a:r>
            <a:r>
              <a:rPr lang="en-GB" sz="2200" dirty="0"/>
              <a:t>identify any risks or harms and plan how to minimise them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1FC7F6-170F-4B27-B791-4B9D25CA8673}"/>
              </a:ext>
            </a:extLst>
          </p:cNvPr>
          <p:cNvSpPr txBox="1"/>
          <p:nvPr/>
        </p:nvSpPr>
        <p:spPr>
          <a:xfrm>
            <a:off x="1925103" y="6187837"/>
            <a:ext cx="86046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The purpose is not to create paperwork; it is to ensure research is carried out responsibly.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83DB20-9478-4AD1-8E67-BD7DDAE3F1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298" t="21331" r="2589" b="15219"/>
          <a:stretch/>
        </p:blipFill>
        <p:spPr>
          <a:xfrm>
            <a:off x="7134225" y="986619"/>
            <a:ext cx="4933950" cy="4840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36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2EE16-CD41-4A04-8EEB-1C6091BDF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20055"/>
            <a:ext cx="10515600" cy="1325563"/>
          </a:xfrm>
        </p:spPr>
        <p:txBody>
          <a:bodyPr/>
          <a:lstStyle/>
          <a:p>
            <a:r>
              <a:rPr lang="en-GB" dirty="0"/>
              <a:t>When is it needed?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E2D5F5-ADC0-4A3C-AB99-A8FCBA275A75}"/>
              </a:ext>
            </a:extLst>
          </p:cNvPr>
          <p:cNvSpPr txBox="1"/>
          <p:nvPr/>
        </p:nvSpPr>
        <p:spPr>
          <a:xfrm>
            <a:off x="7857251" y="1159148"/>
            <a:ext cx="4210925" cy="45397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Examples include: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✅ Interviews: talking to individuals and recording responses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✅ Questionnaires: collecting responses from participants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✅ User testing: observing users and recording behaviour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✅ Medical information: handling health or medical data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✅ Vulnerable participants: children, elderly people or individuals in vulnerable situation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D651F0-DF0E-4F0B-B23D-0E374F4AFA71}"/>
              </a:ext>
            </a:extLst>
          </p:cNvPr>
          <p:cNvSpPr txBox="1"/>
          <p:nvPr/>
        </p:nvSpPr>
        <p:spPr>
          <a:xfrm>
            <a:off x="428625" y="6346157"/>
            <a:ext cx="116776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Most classroom software projects do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not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 require formal ethical approval, but ethical thinking should always be applied.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90542A1-3314-4A75-BB38-D5E704A59A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81" t="17500" r="31389" b="15834"/>
          <a:stretch/>
        </p:blipFill>
        <p:spPr>
          <a:xfrm>
            <a:off x="161924" y="1061717"/>
            <a:ext cx="7477126" cy="514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949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B2365-CA4C-4B70-B9A6-6D23D74AF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4207"/>
            <a:ext cx="10515600" cy="1325563"/>
          </a:xfrm>
        </p:spPr>
        <p:txBody>
          <a:bodyPr/>
          <a:lstStyle/>
          <a:p>
            <a:r>
              <a:rPr lang="en-GB" dirty="0"/>
              <a:t>Ethical Approval at UWTSD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D7A2918-4916-4747-B5C3-E8A530F9E0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92" t="14205" r="683" b="2917"/>
          <a:stretch/>
        </p:blipFill>
        <p:spPr>
          <a:xfrm>
            <a:off x="1033462" y="974170"/>
            <a:ext cx="10125075" cy="5683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6628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A9F33-2C10-44C1-BCDB-6D5B29C10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8255"/>
            <a:ext cx="10515600" cy="1325563"/>
          </a:xfrm>
        </p:spPr>
        <p:txBody>
          <a:bodyPr/>
          <a:lstStyle/>
          <a:p>
            <a:r>
              <a:rPr lang="en-GB" dirty="0"/>
              <a:t>Ethics beyond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AC3B9-E0B6-41E1-A17E-0727F8F2C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075" y="1343818"/>
            <a:ext cx="4024269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University</a:t>
            </a:r>
          </a:p>
          <a:p>
            <a:r>
              <a:rPr lang="en-GB" dirty="0"/>
              <a:t>Research ethics</a:t>
            </a:r>
          </a:p>
          <a:p>
            <a:pPr lvl="1"/>
            <a:r>
              <a:rPr lang="en-GB" dirty="0"/>
              <a:t>Respect participants</a:t>
            </a:r>
          </a:p>
          <a:p>
            <a:pPr lvl="1"/>
            <a:r>
              <a:rPr lang="en-GB" dirty="0"/>
              <a:t>Gain informed consent</a:t>
            </a:r>
          </a:p>
          <a:p>
            <a:pPr lvl="1"/>
            <a:r>
              <a:rPr lang="en-GB" dirty="0"/>
              <a:t>Protect data and privacy</a:t>
            </a:r>
          </a:p>
          <a:p>
            <a:pPr lvl="1"/>
            <a:r>
              <a:rPr lang="en-GB" dirty="0"/>
              <a:t> Minimise risk and harm</a:t>
            </a:r>
          </a:p>
          <a:p>
            <a:pPr lvl="1"/>
            <a:r>
              <a:rPr lang="en-GB" dirty="0"/>
              <a:t>Be honest and transparent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E73B405-ABE7-494F-9ABB-3B0B96CFC98F}"/>
              </a:ext>
            </a:extLst>
          </p:cNvPr>
          <p:cNvSpPr txBox="1">
            <a:spLocks/>
          </p:cNvSpPr>
          <p:nvPr/>
        </p:nvSpPr>
        <p:spPr>
          <a:xfrm>
            <a:off x="4243343" y="1343818"/>
            <a:ext cx="409103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Workplace</a:t>
            </a:r>
          </a:p>
          <a:p>
            <a:r>
              <a:rPr lang="en-GB" dirty="0"/>
              <a:t>Professional ethics</a:t>
            </a:r>
          </a:p>
          <a:p>
            <a:pPr lvl="1"/>
            <a:r>
              <a:rPr lang="en-GB" dirty="0"/>
              <a:t>Protect privacy and data</a:t>
            </a:r>
          </a:p>
          <a:p>
            <a:pPr lvl="1"/>
            <a:r>
              <a:rPr lang="en-GB" dirty="0"/>
              <a:t>Ensure cybersecurity</a:t>
            </a:r>
          </a:p>
          <a:p>
            <a:pPr lvl="1"/>
            <a:r>
              <a:rPr lang="en-GB" dirty="0"/>
              <a:t>Use AI responsibly</a:t>
            </a:r>
          </a:p>
          <a:p>
            <a:pPr lvl="1"/>
            <a:r>
              <a:rPr lang="en-GB" dirty="0"/>
              <a:t>Promote fairness and accessibility</a:t>
            </a:r>
          </a:p>
          <a:p>
            <a:pPr lvl="1"/>
            <a:r>
              <a:rPr lang="en-GB" dirty="0"/>
              <a:t> Follow laws and company policies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255E6DB-E21D-4296-86EB-C4861C2A08E3}"/>
              </a:ext>
            </a:extLst>
          </p:cNvPr>
          <p:cNvSpPr txBox="1">
            <a:spLocks/>
          </p:cNvSpPr>
          <p:nvPr/>
        </p:nvSpPr>
        <p:spPr>
          <a:xfrm>
            <a:off x="8096250" y="1343818"/>
            <a:ext cx="3943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Society</a:t>
            </a:r>
          </a:p>
          <a:p>
            <a:r>
              <a:rPr lang="en-GB" dirty="0"/>
              <a:t>Responsible Technology</a:t>
            </a:r>
          </a:p>
          <a:p>
            <a:pPr lvl="1"/>
            <a:r>
              <a:rPr lang="en-GB" dirty="0"/>
              <a:t>Build trust with users</a:t>
            </a:r>
          </a:p>
          <a:p>
            <a:pPr lvl="1"/>
            <a:r>
              <a:rPr lang="en-GB" dirty="0"/>
              <a:t>Consider social impact</a:t>
            </a:r>
          </a:p>
          <a:p>
            <a:pPr lvl="1"/>
            <a:r>
              <a:rPr lang="en-GB" dirty="0"/>
              <a:t>Avoid bias and discrimination</a:t>
            </a:r>
          </a:p>
          <a:p>
            <a:pPr lvl="1"/>
            <a:r>
              <a:rPr lang="en-GB" dirty="0"/>
              <a:t>Support sustainability</a:t>
            </a:r>
          </a:p>
          <a:p>
            <a:pPr lvl="1"/>
            <a:r>
              <a:rPr lang="en-GB" dirty="0"/>
              <a:t>Contribute to the public good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0037215-AD0A-48A4-9B94-FF317AE42F13}"/>
              </a:ext>
            </a:extLst>
          </p:cNvPr>
          <p:cNvSpPr txBox="1"/>
          <p:nvPr/>
        </p:nvSpPr>
        <p:spPr>
          <a:xfrm>
            <a:off x="628650" y="5897324"/>
            <a:ext cx="111918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</a:rPr>
              <a:t>Good developers don't simply ask "Can we build it?" They also ask "Should we build it?"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F73634A-567A-4B19-BB60-5D9047732E4E}"/>
              </a:ext>
            </a:extLst>
          </p:cNvPr>
          <p:cNvCxnSpPr/>
          <p:nvPr/>
        </p:nvCxnSpPr>
        <p:spPr>
          <a:xfrm>
            <a:off x="4138867" y="1203158"/>
            <a:ext cx="0" cy="4211053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7640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21770-F5E7-4B43-B1BC-2189C19AA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/>
              <a:t>BSC – The professional body for computing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8F48F-6B52-4354-85D8-E94284EC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316" y="1223882"/>
            <a:ext cx="10515600" cy="1325563"/>
          </a:xfrm>
        </p:spPr>
        <p:txBody>
          <a:bodyPr/>
          <a:lstStyle/>
          <a:p>
            <a:r>
              <a:rPr lang="en-GB" dirty="0"/>
              <a:t>The BCS supports computing professionals throughout their careers by promoting high standards of professional practice, ethics and continuous professional development.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ABEC9E-5582-48F3-BAC6-30E557E316AD}"/>
              </a:ext>
            </a:extLst>
          </p:cNvPr>
          <p:cNvSpPr txBox="1"/>
          <p:nvPr/>
        </p:nvSpPr>
        <p:spPr>
          <a:xfrm>
            <a:off x="574380" y="3041168"/>
            <a:ext cx="609600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What is the BCS?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Professional body for Computing and IT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Supports students and professionals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Promotes ethical and professional standards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Provides accreditation and professional recognition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Encourages lifelong learning (CPD)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08AF41E-FF97-4907-BCC0-4AB7C5236495}"/>
              </a:ext>
            </a:extLst>
          </p:cNvPr>
          <p:cNvSpPr txBox="1"/>
          <p:nvPr/>
        </p:nvSpPr>
        <p:spPr>
          <a:xfrm>
            <a:off x="7442126" y="2972083"/>
            <a:ext cx="458152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Benefits</a:t>
            </a:r>
          </a:p>
          <a:p>
            <a:r>
              <a:rPr lang="en-GB" sz="2400" dirty="0"/>
              <a:t>🎓 Student Membership</a:t>
            </a:r>
          </a:p>
          <a:p>
            <a:r>
              <a:rPr lang="en-GB" sz="2400" dirty="0"/>
              <a:t>📚 Learning Resources</a:t>
            </a:r>
          </a:p>
          <a:p>
            <a:r>
              <a:rPr lang="en-GB" sz="2400" dirty="0"/>
              <a:t>🤝 Professional Networking</a:t>
            </a:r>
          </a:p>
          <a:p>
            <a:r>
              <a:rPr lang="en-GB" sz="2400" dirty="0"/>
              <a:t>📈 Career Development</a:t>
            </a:r>
          </a:p>
          <a:p>
            <a:r>
              <a:rPr lang="en-GB" sz="2400" dirty="0"/>
              <a:t>🏅 Chartered Status (later in your career)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DC4AE3-8AB1-4E14-9469-3BE21B4D8668}"/>
              </a:ext>
            </a:extLst>
          </p:cNvPr>
          <p:cNvSpPr txBox="1"/>
          <p:nvPr/>
        </p:nvSpPr>
        <p:spPr>
          <a:xfrm>
            <a:off x="935666" y="5918490"/>
            <a:ext cx="107973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</a:rPr>
              <a:t>Professional skills are not only technical, they also include ethical responsibility. </a:t>
            </a: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E8F05669-D609-4CAD-9465-DD38512128A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661183" y="0"/>
            <a:ext cx="1502743" cy="190848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ABA2CF1-95FE-45DD-B907-8FD6D84956AB}"/>
              </a:ext>
            </a:extLst>
          </p:cNvPr>
          <p:cNvSpPr txBox="1"/>
          <p:nvPr/>
        </p:nvSpPr>
        <p:spPr>
          <a:xfrm>
            <a:off x="10637382" y="1908483"/>
            <a:ext cx="1502743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>
                <a:hlinkClick r:id="rId3" tooltip="https://en.wikipedia.org/wiki/Chartered_Institute_for_Information_Technology"/>
              </a:rPr>
              <a:t>This Photo</a:t>
            </a:r>
            <a:r>
              <a:rPr lang="en-GB" sz="400" dirty="0"/>
              <a:t> by Unknown Author is licensed under </a:t>
            </a:r>
            <a:r>
              <a:rPr lang="en-GB" sz="400" dirty="0">
                <a:hlinkClick r:id="rId4" tooltip="https://creativecommons.org/licenses/by-sa/3.0/"/>
              </a:rPr>
              <a:t>CC BY-SA</a:t>
            </a:r>
            <a:endParaRPr lang="en-GB" sz="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178478-6D90-4DE8-B83A-B0ACF0813452}"/>
              </a:ext>
            </a:extLst>
          </p:cNvPr>
          <p:cNvSpPr txBox="1"/>
          <p:nvPr/>
        </p:nvSpPr>
        <p:spPr>
          <a:xfrm>
            <a:off x="-22799" y="6559452"/>
            <a:ext cx="1219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/>
              <a:t>Bg. Url: </a:t>
            </a:r>
            <a:r>
              <a:rPr lang="en-US" sz="1200" dirty="0">
                <a:hlinkClick r:id="rId5"/>
              </a:rPr>
              <a:t>BCS, The Chartered Institute for IT | BCS</a:t>
            </a:r>
            <a:r>
              <a:rPr lang="en-US" sz="1200" dirty="0"/>
              <a:t>. Become a member: </a:t>
            </a:r>
            <a:r>
              <a:rPr lang="en-GB" sz="1200" dirty="0">
                <a:hlinkClick r:id="rId6"/>
              </a:rPr>
              <a:t>Become a member | BCS</a:t>
            </a:r>
            <a:r>
              <a:rPr lang="en-GB" sz="1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53432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4699D-EFB1-44B2-972B-C64463C2A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96" y="506450"/>
            <a:ext cx="7953580" cy="1115421"/>
          </a:xfrm>
        </p:spPr>
        <p:txBody>
          <a:bodyPr/>
          <a:lstStyle/>
          <a:p>
            <a:r>
              <a:rPr lang="en-US" b="1" u="sng" dirty="0"/>
              <a:t>BCS: The Chartered Institute for IT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DE7E3-0C09-4FD3-AFE4-44C178F85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335" y="1533242"/>
            <a:ext cx="9639286" cy="481830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US" sz="3200" dirty="0"/>
              <a:t>All UWTSD ‘Computing’ undergraduate courses are accredited by the BCS.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US" sz="3200" dirty="0"/>
              <a:t>This ensures all courses and graduates have a high level of up-to-date professional skills, legal and </a:t>
            </a:r>
            <a:r>
              <a:rPr lang="en-US" sz="3200" b="1" dirty="0"/>
              <a:t>ethical considerations</a:t>
            </a:r>
            <a:r>
              <a:rPr lang="en-US" sz="3200" dirty="0"/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3200" dirty="0"/>
              <a:t>When you complete your course, you will be eligible to join the BCS and receive ‘</a:t>
            </a:r>
            <a:r>
              <a:rPr lang="en-GB" sz="3200" b="1" dirty="0"/>
              <a:t>Chartered IT Professional</a:t>
            </a:r>
            <a:r>
              <a:rPr lang="en-GB" sz="3200" dirty="0"/>
              <a:t>’ status.</a:t>
            </a:r>
            <a:endParaRPr lang="en-US" sz="3200" dirty="0"/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000" dirty="0"/>
              <a:t>Bg. </a:t>
            </a:r>
            <a:r>
              <a:rPr lang="en-US" sz="1800" dirty="0"/>
              <a:t>Url: </a:t>
            </a:r>
            <a:r>
              <a:rPr lang="en-US" sz="1800" dirty="0">
                <a:hlinkClick r:id="rId2"/>
              </a:rPr>
              <a:t>BCS, The Chartered Institute for IT | BCS</a:t>
            </a:r>
            <a:r>
              <a:rPr lang="en-US" sz="1800" dirty="0"/>
              <a:t>. Become a member: </a:t>
            </a:r>
            <a:r>
              <a:rPr lang="en-GB" sz="1800" dirty="0">
                <a:hlinkClick r:id="rId3"/>
              </a:rPr>
              <a:t>Become a member | BCS</a:t>
            </a:r>
            <a:r>
              <a:rPr lang="en-GB" sz="1800" dirty="0"/>
              <a:t>.</a:t>
            </a:r>
            <a:endParaRPr lang="en-US" sz="1800" dirty="0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36D696FE-9172-17AC-D786-0CB6AA5132A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292661" y="263179"/>
            <a:ext cx="1502743" cy="19084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47C02B-2E75-3BEC-9B0E-5AADACED6B0F}"/>
              </a:ext>
            </a:extLst>
          </p:cNvPr>
          <p:cNvSpPr txBox="1"/>
          <p:nvPr/>
        </p:nvSpPr>
        <p:spPr>
          <a:xfrm>
            <a:off x="10268860" y="2171662"/>
            <a:ext cx="1502743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>
                <a:hlinkClick r:id="rId5" tooltip="https://en.wikipedia.org/wiki/Chartered_Institute_for_Information_Technology"/>
              </a:rPr>
              <a:t>This Photo</a:t>
            </a:r>
            <a:r>
              <a:rPr lang="en-GB" sz="400"/>
              <a:t> by Unknown Author is licensed under </a:t>
            </a:r>
            <a:r>
              <a:rPr lang="en-GB" sz="400">
                <a:hlinkClick r:id="rId6" tooltip="https://creativecommons.org/licenses/by-sa/3.0/"/>
              </a:rPr>
              <a:t>CC BY-SA</a:t>
            </a:r>
            <a:endParaRPr lang="en-GB" sz="400" dirty="0"/>
          </a:p>
        </p:txBody>
      </p:sp>
    </p:spTree>
    <p:extLst>
      <p:ext uri="{BB962C8B-B14F-4D97-AF65-F5344CB8AC3E}">
        <p14:creationId xmlns:p14="http://schemas.microsoft.com/office/powerpoint/2010/main" val="3891867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F52B0-A7D8-4C6D-BDAA-91E7FD882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515600" cy="1325563"/>
          </a:xfrm>
        </p:spPr>
        <p:txBody>
          <a:bodyPr/>
          <a:lstStyle/>
          <a:p>
            <a:r>
              <a:rPr lang="en-GB" dirty="0"/>
              <a:t>The BCS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C8B82-53EB-44CE-ABFC-41C127EA2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25" y="3026289"/>
            <a:ext cx="2914649" cy="2665411"/>
          </a:xfrm>
          <a:ln w="19050">
            <a:solidFill>
              <a:srgbClr val="FFC000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Public Interest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Protect privacy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Protect security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Consider wellbeing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Respect diversity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F3FAC31-B4E4-4B63-9D6C-D2222BA803C7}"/>
              </a:ext>
            </a:extLst>
          </p:cNvPr>
          <p:cNvSpPr txBox="1">
            <a:spLocks/>
          </p:cNvSpPr>
          <p:nvPr/>
        </p:nvSpPr>
        <p:spPr>
          <a:xfrm>
            <a:off x="3209425" y="3016764"/>
            <a:ext cx="2914649" cy="2665411"/>
          </a:xfrm>
          <a:prstGeom prst="rect">
            <a:avLst/>
          </a:prstGeom>
          <a:ln w="19050">
            <a:solidFill>
              <a:srgbClr val="FFC000"/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Professional Competence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 honest about your abilities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Keep learning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Maintain professional standards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51FB099-C985-4B2E-9FCC-459BFDA5D9DA}"/>
              </a:ext>
            </a:extLst>
          </p:cNvPr>
          <p:cNvSpPr txBox="1">
            <a:spLocks/>
          </p:cNvSpPr>
          <p:nvPr/>
        </p:nvSpPr>
        <p:spPr>
          <a:xfrm>
            <a:off x="6247900" y="3016764"/>
            <a:ext cx="2914649" cy="2665411"/>
          </a:xfrm>
          <a:prstGeom prst="rect">
            <a:avLst/>
          </a:prstGeom>
          <a:ln w="19050">
            <a:solidFill>
              <a:srgbClr val="FFC000"/>
            </a:solidFill>
          </a:ln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Duty to Relevant Authority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Follow laws and regulations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Respect organisational policies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Raise concerns where appropriate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7AA1104-17CD-4B09-8F14-A7D20AC8367C}"/>
              </a:ext>
            </a:extLst>
          </p:cNvPr>
          <p:cNvSpPr txBox="1">
            <a:spLocks/>
          </p:cNvSpPr>
          <p:nvPr/>
        </p:nvSpPr>
        <p:spPr>
          <a:xfrm>
            <a:off x="9248275" y="3035814"/>
            <a:ext cx="2914649" cy="2665411"/>
          </a:xfrm>
          <a:prstGeom prst="rect">
            <a:avLst/>
          </a:prstGeom>
          <a:ln w="19050">
            <a:solidFill>
              <a:srgbClr val="FFC000"/>
            </a:solidFill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Duty to the Profession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Behave professionally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Respect colleagues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Promote good practice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Maintain trust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BFD5C57-5EDD-46BA-B868-A19440F71D68}"/>
              </a:ext>
            </a:extLst>
          </p:cNvPr>
          <p:cNvSpPr txBox="1"/>
          <p:nvPr/>
        </p:nvSpPr>
        <p:spPr>
          <a:xfrm>
            <a:off x="1276350" y="5934420"/>
            <a:ext cx="88011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</a:rPr>
              <a:t>Ethical behaviour builds trust in technology and those who create it.</a:t>
            </a: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B5A21EBB-1C48-419D-B155-C27B79D71BC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864516" y="0"/>
            <a:ext cx="1298408" cy="16489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4036691-AC6C-453D-93EE-66134C1875FE}"/>
              </a:ext>
            </a:extLst>
          </p:cNvPr>
          <p:cNvSpPr txBox="1"/>
          <p:nvPr/>
        </p:nvSpPr>
        <p:spPr>
          <a:xfrm>
            <a:off x="10864516" y="1587754"/>
            <a:ext cx="129840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>
                <a:hlinkClick r:id="rId3" tooltip="https://en.wikipedia.org/wiki/Chartered_Institute_for_Information_Technology"/>
              </a:rPr>
              <a:t>This Photo</a:t>
            </a:r>
            <a:r>
              <a:rPr lang="en-GB" sz="400" dirty="0"/>
              <a:t> by Unknown Author is licensed under </a:t>
            </a:r>
            <a:r>
              <a:rPr lang="en-GB" sz="400" dirty="0">
                <a:hlinkClick r:id="rId4" tooltip="https://creativecommons.org/licenses/by-sa/3.0/"/>
              </a:rPr>
              <a:t>CC BY-SA</a:t>
            </a:r>
            <a:endParaRPr lang="en-GB" sz="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A49A2DD-1D24-45AF-8F88-1B926BC687B2}"/>
              </a:ext>
            </a:extLst>
          </p:cNvPr>
          <p:cNvSpPr txBox="1"/>
          <p:nvPr/>
        </p:nvSpPr>
        <p:spPr>
          <a:xfrm>
            <a:off x="5200650" y="6488668"/>
            <a:ext cx="684296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 dirty="0"/>
              <a:t>Bg. The Code of Conduct: </a:t>
            </a:r>
            <a:r>
              <a:rPr lang="en-US" sz="1400" dirty="0">
                <a:hlinkClick r:id="rId5"/>
              </a:rPr>
              <a:t>http://www.bcs.org/upload/pdf/conduct.pdf</a:t>
            </a:r>
            <a:r>
              <a:rPr lang="en-US" sz="1400" dirty="0"/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58DC9C-81A0-442E-96FA-571FC05973A0}"/>
              </a:ext>
            </a:extLst>
          </p:cNvPr>
          <p:cNvSpPr txBox="1"/>
          <p:nvPr/>
        </p:nvSpPr>
        <p:spPr>
          <a:xfrm>
            <a:off x="208046" y="981570"/>
            <a:ext cx="10656470" cy="18774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The </a:t>
            </a:r>
            <a:r>
              <a:rPr lang="en-US" sz="2400" b="1" dirty="0"/>
              <a:t>BCS Code of Conduct </a:t>
            </a:r>
            <a:r>
              <a:rPr lang="en-US" sz="2400" dirty="0"/>
              <a:t>sets out the professional &amp; ethical standards required by the BCS as a condition of membership. It</a:t>
            </a:r>
            <a:r>
              <a:rPr lang="en-US" sz="2400" b="1" dirty="0"/>
              <a:t> </a:t>
            </a:r>
            <a:r>
              <a:rPr lang="en-US" sz="2400" dirty="0"/>
              <a:t>governs the conduct of the individual.</a:t>
            </a:r>
          </a:p>
          <a:p>
            <a:pPr marL="285750" indent="-285750" algn="l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It applies to all members, irrespective of their membership grade, the role they fulfil, or the jurisdiction where they are employed.</a:t>
            </a:r>
          </a:p>
        </p:txBody>
      </p:sp>
    </p:spTree>
    <p:extLst>
      <p:ext uri="{BB962C8B-B14F-4D97-AF65-F5344CB8AC3E}">
        <p14:creationId xmlns:p14="http://schemas.microsoft.com/office/powerpoint/2010/main" val="42873744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A691B-F5C9-4E85-A3A9-27916953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Takeaways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B968B-1124-44B8-B64B-BAFFAE9279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 Research should benefit people and minimise harm.</a:t>
            </a:r>
          </a:p>
          <a:p>
            <a:pPr marL="0" indent="0">
              <a:buNone/>
            </a:pPr>
            <a:r>
              <a:rPr lang="en-GB" dirty="0"/>
              <a:t>2 Protect participants and their information.</a:t>
            </a:r>
          </a:p>
          <a:p>
            <a:pPr marL="0" indent="0">
              <a:buNone/>
            </a:pPr>
            <a:r>
              <a:rPr lang="en-GB" dirty="0"/>
              <a:t>3 Always obtain informed consent where appropriate.</a:t>
            </a:r>
          </a:p>
          <a:p>
            <a:pPr marL="0" indent="0">
              <a:buNone/>
            </a:pPr>
            <a:r>
              <a:rPr lang="en-GB" dirty="0"/>
              <a:t>4 Think ethically from the very beginning of a project.</a:t>
            </a:r>
          </a:p>
          <a:p>
            <a:pPr marL="0" indent="0">
              <a:buNone/>
            </a:pPr>
            <a:r>
              <a:rPr lang="en-GB" dirty="0"/>
              <a:t>5 Professional ethics continue long after university.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FACA2C-322F-4D5A-A606-5F143E17B3B3}"/>
              </a:ext>
            </a:extLst>
          </p:cNvPr>
          <p:cNvSpPr txBox="1"/>
          <p:nvPr/>
        </p:nvSpPr>
        <p:spPr>
          <a:xfrm>
            <a:off x="2495550" y="5482709"/>
            <a:ext cx="68865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highlight>
                  <a:srgbClr val="FFFF00"/>
                </a:highlight>
              </a:rPr>
              <a:t>Good technology is built by responsible professionals.</a:t>
            </a:r>
          </a:p>
        </p:txBody>
      </p:sp>
    </p:spTree>
    <p:extLst>
      <p:ext uri="{BB962C8B-B14F-4D97-AF65-F5344CB8AC3E}">
        <p14:creationId xmlns:p14="http://schemas.microsoft.com/office/powerpoint/2010/main" val="27995585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855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d9ac2c2031c1613598a6149949df2ec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ae43444f1b732a5d1bda4b2413ac5fc7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schemas.microsoft.com/office/infopath/2007/PartnerControls"/>
    <ds:schemaRef ds:uri="a3276f14-397d-4ed7-b8c7-ece791485ff1"/>
    <ds:schemaRef ds:uri="bf13d2f1-3fb4-4d24-806f-713eb38c1b0e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11A36DE-7BBF-4E66-B7D1-BA605926F8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1140</Words>
  <Application>Microsoft Office PowerPoint</Application>
  <PresentationFormat>Widescreen</PresentationFormat>
  <Paragraphs>136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Gilmer</vt:lpstr>
      <vt:lpstr>Arial</vt:lpstr>
      <vt:lpstr>Calibri</vt:lpstr>
      <vt:lpstr>Calibri Light</vt:lpstr>
      <vt:lpstr>Office Theme</vt:lpstr>
      <vt:lpstr>PowerPoint Presentation</vt:lpstr>
      <vt:lpstr>Learning Outcomes</vt:lpstr>
      <vt:lpstr>Why does Research Ethics matter?</vt:lpstr>
      <vt:lpstr>UWTSD Ethical considerations</vt:lpstr>
      <vt:lpstr>The principles of Ethical Research</vt:lpstr>
      <vt:lpstr>Informed Consent and Participant Rights</vt:lpstr>
      <vt:lpstr>Data Protection Act 2018 and GDPR</vt:lpstr>
      <vt:lpstr>Confidentiality, Privacy and Secure Data Storage</vt:lpstr>
      <vt:lpstr>Applying Ethics to Computing Projects</vt:lpstr>
      <vt:lpstr>Research Ethics in L5 and L6 Projects</vt:lpstr>
      <vt:lpstr>PG2/E1 Ethics Form for L6 Project</vt:lpstr>
      <vt:lpstr>When is it needed?</vt:lpstr>
      <vt:lpstr>Ethical Approval at UWTSD</vt:lpstr>
      <vt:lpstr>Ethics beyond University</vt:lpstr>
      <vt:lpstr>BSC – The professional body for computing</vt:lpstr>
      <vt:lpstr>BCS: The Chartered Institute for IT</vt:lpstr>
      <vt:lpstr>The BCS code of conduct</vt:lpstr>
      <vt:lpstr>Key Takeaways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Ewa Kazimierska</cp:lastModifiedBy>
  <cp:revision>194</cp:revision>
  <dcterms:created xsi:type="dcterms:W3CDTF">2021-05-24T14:04:41Z</dcterms:created>
  <dcterms:modified xsi:type="dcterms:W3CDTF">2026-06-30T06:09:25Z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