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handoutMasterIdLst>
    <p:handoutMasterId r:id="rId32"/>
  </p:handoutMasterIdLst>
  <p:sldIdLst>
    <p:sldId id="262" r:id="rId2"/>
    <p:sldId id="792" r:id="rId3"/>
    <p:sldId id="799" r:id="rId4"/>
    <p:sldId id="832" r:id="rId5"/>
    <p:sldId id="833" r:id="rId6"/>
    <p:sldId id="809" r:id="rId7"/>
    <p:sldId id="818" r:id="rId8"/>
    <p:sldId id="819" r:id="rId9"/>
    <p:sldId id="820" r:id="rId10"/>
    <p:sldId id="830" r:id="rId11"/>
    <p:sldId id="810" r:id="rId12"/>
    <p:sldId id="811" r:id="rId13"/>
    <p:sldId id="812" r:id="rId14"/>
    <p:sldId id="813" r:id="rId15"/>
    <p:sldId id="814" r:id="rId16"/>
    <p:sldId id="815" r:id="rId17"/>
    <p:sldId id="816" r:id="rId18"/>
    <p:sldId id="817" r:id="rId19"/>
    <p:sldId id="831" r:id="rId20"/>
    <p:sldId id="834" r:id="rId21"/>
    <p:sldId id="821" r:id="rId22"/>
    <p:sldId id="822" r:id="rId23"/>
    <p:sldId id="823" r:id="rId24"/>
    <p:sldId id="824" r:id="rId25"/>
    <p:sldId id="825" r:id="rId26"/>
    <p:sldId id="826" r:id="rId27"/>
    <p:sldId id="829" r:id="rId28"/>
    <p:sldId id="762" r:id="rId29"/>
    <p:sldId id="835" r:id="rId3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314" autoAdjust="0"/>
    <p:restoredTop sz="94718"/>
  </p:normalViewPr>
  <p:slideViewPr>
    <p:cSldViewPr>
      <p:cViewPr varScale="1">
        <p:scale>
          <a:sx n="91" d="100"/>
          <a:sy n="91" d="100"/>
        </p:scale>
        <p:origin x="85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13/03/2018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13/03/2018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orldometers.info/geography/how-many-countries-in-latin-america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study.com/academy/lesson/the-economy-of-the-caribbean-central-south-america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file:///C:\Users\bus-ct\Downloads\gem-2015-2016-latin-america-and-caribbean-report-1475572035.pd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trepreneur.com/article/297227" TargetMode="External"/><Relationship Id="rId2" Type="http://schemas.openxmlformats.org/officeDocument/2006/relationships/hyperlink" Target="http://www.worldbank.org/en/news/feature/2015/09/30/emprender-esta-de-moda-en-america-latina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virgin.com/disruptors/caribbean-entrepreneurs-likkle-tallawah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emconsortium.org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992888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 smtClean="0">
                <a:solidFill>
                  <a:schemeClr val="bg1"/>
                </a:solidFill>
              </a:rPr>
              <a:t/>
            </a:r>
            <a:br>
              <a:rPr lang="en-GB" sz="3600" dirty="0" smtClean="0">
                <a:solidFill>
                  <a:schemeClr val="bg1"/>
                </a:solidFill>
              </a:rPr>
            </a:br>
            <a:r>
              <a:rPr lang="en-GB" sz="3600" dirty="0" smtClean="0">
                <a:solidFill>
                  <a:schemeClr val="bg1"/>
                </a:solidFill>
              </a:rPr>
              <a:t/>
            </a:r>
            <a:br>
              <a:rPr lang="en-GB" sz="3600" dirty="0" smtClean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5736" y="1628800"/>
            <a:ext cx="6120680" cy="362480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International Entrepreneurship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Focus on </a:t>
            </a:r>
            <a:r>
              <a:rPr lang="en-GB" dirty="0" smtClean="0">
                <a:solidFill>
                  <a:schemeClr val="bg1"/>
                </a:solidFill>
              </a:rPr>
              <a:t>North America </a:t>
            </a:r>
            <a:r>
              <a:rPr lang="en-GB" dirty="0" smtClean="0">
                <a:solidFill>
                  <a:schemeClr val="bg1"/>
                </a:solidFill>
              </a:rPr>
              <a:t>&amp; </a:t>
            </a:r>
            <a:r>
              <a:rPr lang="en-GB" dirty="0" smtClean="0">
                <a:solidFill>
                  <a:schemeClr val="bg1"/>
                </a:solidFill>
              </a:rPr>
              <a:t>Latin America &amp; Caribbean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US" altLang="en-US" sz="2400" dirty="0" smtClean="0">
                <a:solidFill>
                  <a:schemeClr val="bg1"/>
                </a:solidFill>
                <a:latin typeface="Verdana" charset="0"/>
              </a:rPr>
              <a:t>Lecture </a:t>
            </a:r>
            <a:r>
              <a:rPr lang="en-US" altLang="en-US" sz="2400" dirty="0" smtClean="0">
                <a:solidFill>
                  <a:schemeClr val="bg1"/>
                </a:solidFill>
                <a:latin typeface="Verdana" charset="0"/>
              </a:rPr>
              <a:t>6</a:t>
            </a:r>
            <a:endParaRPr lang="en-US" altLang="en-US" sz="2400" dirty="0">
              <a:solidFill>
                <a:schemeClr val="bg1"/>
              </a:solidFill>
              <a:latin typeface="Verdana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0392" y="5589240"/>
            <a:ext cx="648072" cy="360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142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GEM Economies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-2619672"/>
            <a:ext cx="7572946" cy="7229183"/>
          </a:xfrm>
        </p:spPr>
      </p:pic>
    </p:spTree>
    <p:extLst>
      <p:ext uri="{BB962C8B-B14F-4D97-AF65-F5344CB8AC3E}">
        <p14:creationId xmlns:p14="http://schemas.microsoft.com/office/powerpoint/2010/main" val="2688835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379341"/>
            <a:ext cx="5472608" cy="4358082"/>
          </a:xfrm>
        </p:spPr>
      </p:pic>
    </p:spTree>
    <p:extLst>
      <p:ext uri="{BB962C8B-B14F-4D97-AF65-F5344CB8AC3E}">
        <p14:creationId xmlns:p14="http://schemas.microsoft.com/office/powerpoint/2010/main" val="3847879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Individual Countries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http://www.worldometers.info/geography/how-many-countries-in-latin-america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616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study.com/academy/lesson/the-economy-of-the-caribbean-central-south-america.html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2651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hlinkClick r:id="rId2" action="ppaction://hlinkfile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74638"/>
            <a:ext cx="3900533" cy="5259352"/>
          </a:xfrm>
        </p:spPr>
      </p:pic>
    </p:spTree>
    <p:extLst>
      <p:ext uri="{BB962C8B-B14F-4D97-AF65-F5344CB8AC3E}">
        <p14:creationId xmlns:p14="http://schemas.microsoft.com/office/powerpoint/2010/main" val="2577039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3843" y="1600200"/>
            <a:ext cx="6016313" cy="3916363"/>
          </a:xfrm>
        </p:spPr>
      </p:pic>
    </p:spTree>
    <p:extLst>
      <p:ext uri="{BB962C8B-B14F-4D97-AF65-F5344CB8AC3E}">
        <p14:creationId xmlns:p14="http://schemas.microsoft.com/office/powerpoint/2010/main" val="5918558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4916" y="1986537"/>
            <a:ext cx="6754168" cy="3143689"/>
          </a:xfrm>
        </p:spPr>
      </p:pic>
    </p:spTree>
    <p:extLst>
      <p:ext uri="{BB962C8B-B14F-4D97-AF65-F5344CB8AC3E}">
        <p14:creationId xmlns:p14="http://schemas.microsoft.com/office/powerpoint/2010/main" val="1969009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7758" y="1786484"/>
            <a:ext cx="6868484" cy="3543795"/>
          </a:xfrm>
        </p:spPr>
      </p:pic>
    </p:spTree>
    <p:extLst>
      <p:ext uri="{BB962C8B-B14F-4D97-AF65-F5344CB8AC3E}">
        <p14:creationId xmlns:p14="http://schemas.microsoft.com/office/powerpoint/2010/main" val="31964026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GEM Global Report 2017-18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04969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0450" y="1628801"/>
            <a:ext cx="4787814" cy="2872688"/>
          </a:xfrm>
        </p:spPr>
      </p:pic>
    </p:spTree>
    <p:extLst>
      <p:ext uri="{BB962C8B-B14F-4D97-AF65-F5344CB8AC3E}">
        <p14:creationId xmlns:p14="http://schemas.microsoft.com/office/powerpoint/2010/main" val="19204330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1316" y="294020"/>
            <a:ext cx="3916908" cy="5222544"/>
          </a:xfrm>
        </p:spPr>
      </p:pic>
    </p:spTree>
    <p:extLst>
      <p:ext uri="{BB962C8B-B14F-4D97-AF65-F5344CB8AC3E}">
        <p14:creationId xmlns:p14="http://schemas.microsoft.com/office/powerpoint/2010/main" val="19116886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TEAs and EEAs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636" y="1772816"/>
            <a:ext cx="8192164" cy="2761796"/>
          </a:xfrm>
        </p:spPr>
      </p:pic>
    </p:spTree>
    <p:extLst>
      <p:ext uri="{BB962C8B-B14F-4D97-AF65-F5344CB8AC3E}">
        <p14:creationId xmlns:p14="http://schemas.microsoft.com/office/powerpoint/2010/main" val="10338797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87985"/>
            <a:ext cx="8229600" cy="3540792"/>
          </a:xfrm>
        </p:spPr>
      </p:pic>
    </p:spTree>
    <p:extLst>
      <p:ext uri="{BB962C8B-B14F-4D97-AF65-F5344CB8AC3E}">
        <p14:creationId xmlns:p14="http://schemas.microsoft.com/office/powerpoint/2010/main" val="40961871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7630" y="206768"/>
            <a:ext cx="3932602" cy="5266387"/>
          </a:xfrm>
        </p:spPr>
      </p:pic>
    </p:spTree>
    <p:extLst>
      <p:ext uri="{BB962C8B-B14F-4D97-AF65-F5344CB8AC3E}">
        <p14:creationId xmlns:p14="http://schemas.microsoft.com/office/powerpoint/2010/main" val="21718480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0625" y="224162"/>
            <a:ext cx="4821655" cy="5248993"/>
          </a:xfrm>
        </p:spPr>
      </p:pic>
    </p:spTree>
    <p:extLst>
      <p:ext uri="{BB962C8B-B14F-4D97-AF65-F5344CB8AC3E}">
        <p14:creationId xmlns:p14="http://schemas.microsoft.com/office/powerpoint/2010/main" val="42269274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1927" y="274638"/>
            <a:ext cx="5438385" cy="5241925"/>
          </a:xfrm>
        </p:spPr>
      </p:pic>
    </p:spTree>
    <p:extLst>
      <p:ext uri="{BB962C8B-B14F-4D97-AF65-F5344CB8AC3E}">
        <p14:creationId xmlns:p14="http://schemas.microsoft.com/office/powerpoint/2010/main" val="20383047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280" y="274638"/>
            <a:ext cx="8455176" cy="5241925"/>
          </a:xfrm>
        </p:spPr>
      </p:pic>
    </p:spTree>
    <p:extLst>
      <p:ext uri="{BB962C8B-B14F-4D97-AF65-F5344CB8AC3E}">
        <p14:creationId xmlns:p14="http://schemas.microsoft.com/office/powerpoint/2010/main" val="11045617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www.entrepreneur.com/article/297227</a:t>
            </a:r>
          </a:p>
          <a:p>
            <a:r>
              <a:rPr lang="en-GB" dirty="0">
                <a:hlinkClick r:id="rId2"/>
              </a:rPr>
              <a:t>https://thenextweb.com/la/2016/05/07/rise-latin-american-entrepreneur/</a:t>
            </a:r>
          </a:p>
          <a:p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www.worldbank.org/en/news/feature/2015/09/30/emprender-esta-de-moda-en-america-latina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www.entrepreneur.com/article/297227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95856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Caribbean Entrepreneurship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www.virgin.com/disruptors/caribbean-entrepreneurs-likkle-tallawah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3801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North America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634" y="1269429"/>
            <a:ext cx="7926822" cy="4463827"/>
          </a:xfrm>
        </p:spPr>
      </p:pic>
    </p:spTree>
    <p:extLst>
      <p:ext uri="{BB962C8B-B14F-4D97-AF65-F5344CB8AC3E}">
        <p14:creationId xmlns:p14="http://schemas.microsoft.com/office/powerpoint/2010/main" val="23372391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68874"/>
            <a:ext cx="8229600" cy="3179014"/>
          </a:xfrm>
        </p:spPr>
      </p:pic>
    </p:spTree>
    <p:extLst>
      <p:ext uri="{BB962C8B-B14F-4D97-AF65-F5344CB8AC3E}">
        <p14:creationId xmlns:p14="http://schemas.microsoft.com/office/powerpoint/2010/main" val="4066383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5794" y="308319"/>
            <a:ext cx="4234438" cy="5280921"/>
          </a:xfrm>
        </p:spPr>
      </p:pic>
    </p:spTree>
    <p:extLst>
      <p:ext uri="{BB962C8B-B14F-4D97-AF65-F5344CB8AC3E}">
        <p14:creationId xmlns:p14="http://schemas.microsoft.com/office/powerpoint/2010/main" val="16499875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868" y="300291"/>
            <a:ext cx="7132264" cy="5241925"/>
          </a:xfrm>
        </p:spPr>
      </p:pic>
    </p:spTree>
    <p:extLst>
      <p:ext uri="{BB962C8B-B14F-4D97-AF65-F5344CB8AC3E}">
        <p14:creationId xmlns:p14="http://schemas.microsoft.com/office/powerpoint/2010/main" val="33427675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310" y="1600200"/>
            <a:ext cx="7443380" cy="3916363"/>
          </a:xfrm>
        </p:spPr>
      </p:pic>
    </p:spTree>
    <p:extLst>
      <p:ext uri="{BB962C8B-B14F-4D97-AF65-F5344CB8AC3E}">
        <p14:creationId xmlns:p14="http://schemas.microsoft.com/office/powerpoint/2010/main" val="9334067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0817" y="274638"/>
            <a:ext cx="4337407" cy="5241925"/>
          </a:xfrm>
        </p:spPr>
      </p:pic>
    </p:spTree>
    <p:extLst>
      <p:ext uri="{BB962C8B-B14F-4D97-AF65-F5344CB8AC3E}">
        <p14:creationId xmlns:p14="http://schemas.microsoft.com/office/powerpoint/2010/main" val="21833922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692696"/>
            <a:ext cx="7736268" cy="4823867"/>
          </a:xfrm>
        </p:spPr>
      </p:pic>
    </p:spTree>
    <p:extLst>
      <p:ext uri="{BB962C8B-B14F-4D97-AF65-F5344CB8AC3E}">
        <p14:creationId xmlns:p14="http://schemas.microsoft.com/office/powerpoint/2010/main" val="23435446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GROUP </a:t>
            </a:r>
            <a:r>
              <a:rPr lang="en-GB" dirty="0"/>
              <a:t>ACTIVITY: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NORTH AMERICA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Split into 2 rooms:</a:t>
            </a:r>
          </a:p>
          <a:p>
            <a:pPr lvl="1"/>
            <a:r>
              <a:rPr lang="en-GB" dirty="0" smtClean="0"/>
              <a:t>AS218: CANADA</a:t>
            </a:r>
          </a:p>
          <a:p>
            <a:pPr lvl="1"/>
            <a:r>
              <a:rPr lang="en-GB" dirty="0" smtClean="0"/>
              <a:t>AS221: USA</a:t>
            </a:r>
          </a:p>
          <a:p>
            <a:pPr lvl="2"/>
            <a:r>
              <a:rPr lang="en-GB" dirty="0" smtClean="0"/>
              <a:t>In groups of 5 using </a:t>
            </a: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www.gemconsortium.org</a:t>
            </a:r>
            <a:r>
              <a:rPr lang="en-GB" dirty="0" smtClean="0"/>
              <a:t> </a:t>
            </a:r>
            <a:r>
              <a:rPr lang="en-GB" dirty="0" smtClean="0"/>
              <a:t>reports and ANY OTHER internet sources look at:</a:t>
            </a:r>
            <a:endParaRPr lang="en-GB" dirty="0" smtClean="0"/>
          </a:p>
          <a:p>
            <a:pPr marL="1371600" lvl="2" indent="-514350">
              <a:buFont typeface="+mj-lt"/>
              <a:buAutoNum type="alphaLcPeriod"/>
            </a:pPr>
            <a:r>
              <a:rPr lang="en-GB" dirty="0" smtClean="0"/>
              <a:t>Government policy on Entrepreneurship</a:t>
            </a:r>
          </a:p>
          <a:p>
            <a:pPr marL="1371600" lvl="2" indent="-514350">
              <a:buFont typeface="+mj-lt"/>
              <a:buAutoNum type="alphaLcPeriod"/>
            </a:pPr>
            <a:r>
              <a:rPr lang="en-GB" dirty="0"/>
              <a:t>Entrepreneurial Behaviour and Attitudes (Social/Cultural</a:t>
            </a:r>
            <a:r>
              <a:rPr lang="en-GB" dirty="0" smtClean="0"/>
              <a:t>)</a:t>
            </a:r>
          </a:p>
          <a:p>
            <a:pPr marL="57150" indent="0">
              <a:buNone/>
            </a:pPr>
            <a:r>
              <a:rPr lang="en-GB" dirty="0" smtClean="0"/>
              <a:t>Produce a report and email this to me.</a:t>
            </a:r>
            <a:endParaRPr lang="en-GB" dirty="0"/>
          </a:p>
          <a:p>
            <a:pPr marL="971550" lvl="1" indent="-514350">
              <a:buFont typeface="+mj-lt"/>
              <a:buAutoNum type="alphaLcPeriod"/>
            </a:pPr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57854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2"/>
            </a:pPr>
            <a:r>
              <a:rPr lang="en-GB" dirty="0" smtClean="0"/>
              <a:t>Discuss why USA is seen as more entrepreneurial than Canada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83586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14436</TotalTime>
  <Words>110</Words>
  <Application>Microsoft Office PowerPoint</Application>
  <PresentationFormat>On-screen Show (4:3)</PresentationFormat>
  <Paragraphs>28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Myriad Pro</vt:lpstr>
      <vt:lpstr>Verdana</vt:lpstr>
      <vt:lpstr>20140311PresentationUWTSDTemplate</vt:lpstr>
      <vt:lpstr>  </vt:lpstr>
      <vt:lpstr>GEM Economies</vt:lpstr>
      <vt:lpstr>PowerPoint Presentation</vt:lpstr>
      <vt:lpstr>Individual Countries</vt:lpstr>
      <vt:lpstr>Economy</vt:lpstr>
      <vt:lpstr>PowerPoint Presentation</vt:lpstr>
      <vt:lpstr>PowerPoint Presentation</vt:lpstr>
      <vt:lpstr>PowerPoint Presentation</vt:lpstr>
      <vt:lpstr>PowerPoint Presentation</vt:lpstr>
      <vt:lpstr>GEM Global Report 2017-18</vt:lpstr>
      <vt:lpstr>PowerPoint Presentation</vt:lpstr>
      <vt:lpstr>PowerPoint Presentation</vt:lpstr>
      <vt:lpstr>TEAs and EEAs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Caribbean Entrepreneurship</vt:lpstr>
      <vt:lpstr>North America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GROUP ACTIVITY:  NORTH AMERICA  </vt:lpstr>
      <vt:lpstr>PowerPoint Presentation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Thomas, Christopher (Business)</cp:lastModifiedBy>
  <cp:revision>367</cp:revision>
  <cp:lastPrinted>2016-02-08T18:19:33Z</cp:lastPrinted>
  <dcterms:created xsi:type="dcterms:W3CDTF">2015-05-19T15:55:27Z</dcterms:created>
  <dcterms:modified xsi:type="dcterms:W3CDTF">2018-03-13T12:45:17Z</dcterms:modified>
</cp:coreProperties>
</file>