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4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E6E8"/>
    <a:srgbClr val="164D2E"/>
    <a:srgbClr val="B5D9BD"/>
    <a:srgbClr val="7F1D1D"/>
    <a:srgbClr val="E9A0A3"/>
    <a:srgbClr val="FCE4E4"/>
    <a:srgbClr val="FBE68E"/>
    <a:srgbClr val="871122"/>
    <a:srgbClr val="DFD6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B678A9-D8C4-4DA6-8D1D-786AB4016E69}" v="36" dt="2026-10-19T00:40:22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C40BDF-599F-4180-AD15-673FC3A98A6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210A4E-BC2B-407D-8BC7-3D559601B82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Name: Naila Akhtar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40BAD4-594D-40D0-A037-B7264315EBBC}" type="parTrans" cxnId="{4598306A-BDF2-4C25-B78A-D58C8BBAFD5D}">
      <dgm:prSet/>
      <dgm:spPr/>
      <dgm:t>
        <a:bodyPr/>
        <a:lstStyle/>
        <a:p>
          <a:endParaRPr lang="en-US"/>
        </a:p>
      </dgm:t>
    </dgm:pt>
    <dgm:pt modelId="{2C7C5040-53B7-4246-859D-E943884981C2}" type="sibTrans" cxnId="{4598306A-BDF2-4C25-B78A-D58C8BBAFD5D}">
      <dgm:prSet/>
      <dgm:spPr/>
      <dgm:t>
        <a:bodyPr/>
        <a:lstStyle/>
        <a:p>
          <a:endParaRPr lang="en-US"/>
        </a:p>
      </dgm:t>
    </dgm:pt>
    <dgm:pt modelId="{CEA39A49-4A8C-47A1-9127-938B942CF03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Student no: 2522162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0EA688-15F7-4738-92E8-3F100FF3324C}" type="parTrans" cxnId="{C5C20596-3FFB-42D1-8449-14602F0CC509}">
      <dgm:prSet/>
      <dgm:spPr/>
      <dgm:t>
        <a:bodyPr/>
        <a:lstStyle/>
        <a:p>
          <a:endParaRPr lang="en-US"/>
        </a:p>
      </dgm:t>
    </dgm:pt>
    <dgm:pt modelId="{F4153E3C-E820-4995-8DAD-25481818BAE6}" type="sibTrans" cxnId="{C5C20596-3FFB-42D1-8449-14602F0CC509}">
      <dgm:prSet/>
      <dgm:spPr/>
      <dgm:t>
        <a:bodyPr/>
        <a:lstStyle/>
        <a:p>
          <a:endParaRPr lang="en-US"/>
        </a:p>
      </dgm:t>
    </dgm:pt>
    <dgm:pt modelId="{FC36BB17-95F4-4302-B763-D73C8C5B128F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Module code title: Professional development in Health and Social care(LCHS4009-BIRM</a:t>
          </a:r>
          <a:r>
            <a:rPr lang="en-GB" sz="1900" dirty="0"/>
            <a:t>)</a:t>
          </a:r>
          <a:endParaRPr lang="en-US" sz="1900" dirty="0"/>
        </a:p>
      </dgm:t>
    </dgm:pt>
    <dgm:pt modelId="{5323145E-02A7-4D58-BEDC-51924FE8E931}" type="parTrans" cxnId="{81F18FFA-83C0-4979-9661-A27AE1F95AB1}">
      <dgm:prSet/>
      <dgm:spPr/>
      <dgm:t>
        <a:bodyPr/>
        <a:lstStyle/>
        <a:p>
          <a:endParaRPr lang="en-US"/>
        </a:p>
      </dgm:t>
    </dgm:pt>
    <dgm:pt modelId="{9CEBF199-0451-48B6-93CD-AF5C1682D23B}" type="sibTrans" cxnId="{81F18FFA-83C0-4979-9661-A27AE1F95AB1}">
      <dgm:prSet/>
      <dgm:spPr/>
      <dgm:t>
        <a:bodyPr/>
        <a:lstStyle/>
        <a:p>
          <a:endParaRPr lang="en-US"/>
        </a:p>
      </dgm:t>
    </dgm:pt>
    <dgm:pt modelId="{4B0FD233-E8A7-4D04-87CE-6771074943A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Lecturer name: Rizwan Nadim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B97B78-DE88-4900-A837-C5F8954D6625}" type="parTrans" cxnId="{D5FC0F5A-7D3D-4797-9828-8E142AB3F523}">
      <dgm:prSet/>
      <dgm:spPr/>
      <dgm:t>
        <a:bodyPr/>
        <a:lstStyle/>
        <a:p>
          <a:endParaRPr lang="en-US"/>
        </a:p>
      </dgm:t>
    </dgm:pt>
    <dgm:pt modelId="{A72D4611-E82A-4C45-A459-DB8C6A6ADD23}" type="sibTrans" cxnId="{D5FC0F5A-7D3D-4797-9828-8E142AB3F523}">
      <dgm:prSet/>
      <dgm:spPr/>
      <dgm:t>
        <a:bodyPr/>
        <a:lstStyle/>
        <a:p>
          <a:endParaRPr lang="en-US"/>
        </a:p>
      </dgm:t>
    </dgm:pt>
    <dgm:pt modelId="{5D1C3FAD-75E8-4CE8-AD5B-6CAE5746FE2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Assignment title: Self-Awareness Presentation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5CE7F8-F232-433A-ADA1-0E50A706ECE5}" type="parTrans" cxnId="{995E9725-246C-47AD-AEFC-8B371C8B5FF8}">
      <dgm:prSet/>
      <dgm:spPr/>
      <dgm:t>
        <a:bodyPr/>
        <a:lstStyle/>
        <a:p>
          <a:endParaRPr lang="en-US"/>
        </a:p>
      </dgm:t>
    </dgm:pt>
    <dgm:pt modelId="{91C17C31-D68B-450B-8A30-8410C4861C22}" type="sibTrans" cxnId="{995E9725-246C-47AD-AEFC-8B371C8B5FF8}">
      <dgm:prSet/>
      <dgm:spPr/>
      <dgm:t>
        <a:bodyPr/>
        <a:lstStyle/>
        <a:p>
          <a:endParaRPr lang="en-US"/>
        </a:p>
      </dgm:t>
    </dgm:pt>
    <dgm:pt modelId="{258ED068-914C-4ED6-B942-09C560BEACD6}" type="pres">
      <dgm:prSet presAssocID="{F8C40BDF-599F-4180-AD15-673FC3A98A69}" presName="outerComposite" presStyleCnt="0">
        <dgm:presLayoutVars>
          <dgm:chMax val="5"/>
          <dgm:dir/>
          <dgm:resizeHandles val="exact"/>
        </dgm:presLayoutVars>
      </dgm:prSet>
      <dgm:spPr/>
    </dgm:pt>
    <dgm:pt modelId="{3B05D714-C3B7-4CE0-A13E-10747AD96026}" type="pres">
      <dgm:prSet presAssocID="{F8C40BDF-599F-4180-AD15-673FC3A98A69}" presName="dummyMaxCanvas" presStyleCnt="0">
        <dgm:presLayoutVars/>
      </dgm:prSet>
      <dgm:spPr/>
    </dgm:pt>
    <dgm:pt modelId="{92B566FF-CABE-461D-BDF0-0DE81F54FE62}" type="pres">
      <dgm:prSet presAssocID="{F8C40BDF-599F-4180-AD15-673FC3A98A69}" presName="FiveNodes_1" presStyleLbl="node1" presStyleIdx="0" presStyleCnt="5">
        <dgm:presLayoutVars>
          <dgm:bulletEnabled val="1"/>
        </dgm:presLayoutVars>
      </dgm:prSet>
      <dgm:spPr/>
    </dgm:pt>
    <dgm:pt modelId="{3EA3F227-094B-4059-8984-F5CF004CAEEB}" type="pres">
      <dgm:prSet presAssocID="{F8C40BDF-599F-4180-AD15-673FC3A98A69}" presName="FiveNodes_2" presStyleLbl="node1" presStyleIdx="1" presStyleCnt="5" custLinFactNeighborX="-1115" custLinFactNeighborY="1212">
        <dgm:presLayoutVars>
          <dgm:bulletEnabled val="1"/>
        </dgm:presLayoutVars>
      </dgm:prSet>
      <dgm:spPr/>
    </dgm:pt>
    <dgm:pt modelId="{BFA3289A-69C7-4DC7-8C6D-448F44879F39}" type="pres">
      <dgm:prSet presAssocID="{F8C40BDF-599F-4180-AD15-673FC3A98A69}" presName="FiveNodes_3" presStyleLbl="node1" presStyleIdx="2" presStyleCnt="5">
        <dgm:presLayoutVars>
          <dgm:bulletEnabled val="1"/>
        </dgm:presLayoutVars>
      </dgm:prSet>
      <dgm:spPr/>
    </dgm:pt>
    <dgm:pt modelId="{963481ED-0F0B-43A7-A052-6DFA0CF4284E}" type="pres">
      <dgm:prSet presAssocID="{F8C40BDF-599F-4180-AD15-673FC3A98A69}" presName="FiveNodes_4" presStyleLbl="node1" presStyleIdx="3" presStyleCnt="5">
        <dgm:presLayoutVars>
          <dgm:bulletEnabled val="1"/>
        </dgm:presLayoutVars>
      </dgm:prSet>
      <dgm:spPr/>
    </dgm:pt>
    <dgm:pt modelId="{6BF0FD5B-5F00-4608-82A4-AC85A535BCDC}" type="pres">
      <dgm:prSet presAssocID="{F8C40BDF-599F-4180-AD15-673FC3A98A69}" presName="FiveNodes_5" presStyleLbl="node1" presStyleIdx="4" presStyleCnt="5">
        <dgm:presLayoutVars>
          <dgm:bulletEnabled val="1"/>
        </dgm:presLayoutVars>
      </dgm:prSet>
      <dgm:spPr/>
    </dgm:pt>
    <dgm:pt modelId="{05F0C870-B817-40B6-B0D1-FB073A003A52}" type="pres">
      <dgm:prSet presAssocID="{F8C40BDF-599F-4180-AD15-673FC3A98A69}" presName="FiveConn_1-2" presStyleLbl="fgAccFollowNode1" presStyleIdx="0" presStyleCnt="4">
        <dgm:presLayoutVars>
          <dgm:bulletEnabled val="1"/>
        </dgm:presLayoutVars>
      </dgm:prSet>
      <dgm:spPr/>
    </dgm:pt>
    <dgm:pt modelId="{748B3C83-EB1A-41C5-A5C9-F3FDA6288A86}" type="pres">
      <dgm:prSet presAssocID="{F8C40BDF-599F-4180-AD15-673FC3A98A69}" presName="FiveConn_2-3" presStyleLbl="fgAccFollowNode1" presStyleIdx="1" presStyleCnt="4">
        <dgm:presLayoutVars>
          <dgm:bulletEnabled val="1"/>
        </dgm:presLayoutVars>
      </dgm:prSet>
      <dgm:spPr/>
    </dgm:pt>
    <dgm:pt modelId="{222D1E4C-3B80-4A63-AC20-66ED4C967EEA}" type="pres">
      <dgm:prSet presAssocID="{F8C40BDF-599F-4180-AD15-673FC3A98A69}" presName="FiveConn_3-4" presStyleLbl="fgAccFollowNode1" presStyleIdx="2" presStyleCnt="4">
        <dgm:presLayoutVars>
          <dgm:bulletEnabled val="1"/>
        </dgm:presLayoutVars>
      </dgm:prSet>
      <dgm:spPr/>
    </dgm:pt>
    <dgm:pt modelId="{13D76580-CF13-49DA-9073-1D41158C2BCD}" type="pres">
      <dgm:prSet presAssocID="{F8C40BDF-599F-4180-AD15-673FC3A98A69}" presName="FiveConn_4-5" presStyleLbl="fgAccFollowNode1" presStyleIdx="3" presStyleCnt="4">
        <dgm:presLayoutVars>
          <dgm:bulletEnabled val="1"/>
        </dgm:presLayoutVars>
      </dgm:prSet>
      <dgm:spPr/>
    </dgm:pt>
    <dgm:pt modelId="{31477A53-1F3C-47AD-937E-3996E03D0EE7}" type="pres">
      <dgm:prSet presAssocID="{F8C40BDF-599F-4180-AD15-673FC3A98A69}" presName="FiveNodes_1_text" presStyleLbl="node1" presStyleIdx="4" presStyleCnt="5">
        <dgm:presLayoutVars>
          <dgm:bulletEnabled val="1"/>
        </dgm:presLayoutVars>
      </dgm:prSet>
      <dgm:spPr/>
    </dgm:pt>
    <dgm:pt modelId="{F93FCDFA-FCCB-43D6-8ECB-DFE66FA8267D}" type="pres">
      <dgm:prSet presAssocID="{F8C40BDF-599F-4180-AD15-673FC3A98A69}" presName="FiveNodes_2_text" presStyleLbl="node1" presStyleIdx="4" presStyleCnt="5">
        <dgm:presLayoutVars>
          <dgm:bulletEnabled val="1"/>
        </dgm:presLayoutVars>
      </dgm:prSet>
      <dgm:spPr/>
    </dgm:pt>
    <dgm:pt modelId="{42D34CBC-0FD2-4C2F-9A01-D5F049AB0E6A}" type="pres">
      <dgm:prSet presAssocID="{F8C40BDF-599F-4180-AD15-673FC3A98A69}" presName="FiveNodes_3_text" presStyleLbl="node1" presStyleIdx="4" presStyleCnt="5">
        <dgm:presLayoutVars>
          <dgm:bulletEnabled val="1"/>
        </dgm:presLayoutVars>
      </dgm:prSet>
      <dgm:spPr/>
    </dgm:pt>
    <dgm:pt modelId="{421206B4-6D2A-49C8-9214-15A8CC52BC8B}" type="pres">
      <dgm:prSet presAssocID="{F8C40BDF-599F-4180-AD15-673FC3A98A69}" presName="FiveNodes_4_text" presStyleLbl="node1" presStyleIdx="4" presStyleCnt="5">
        <dgm:presLayoutVars>
          <dgm:bulletEnabled val="1"/>
        </dgm:presLayoutVars>
      </dgm:prSet>
      <dgm:spPr/>
    </dgm:pt>
    <dgm:pt modelId="{6C9545A1-144C-4935-8B2C-A0AE7FDF1794}" type="pres">
      <dgm:prSet presAssocID="{F8C40BDF-599F-4180-AD15-673FC3A98A6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95E9725-246C-47AD-AEFC-8B371C8B5FF8}" srcId="{F8C40BDF-599F-4180-AD15-673FC3A98A69}" destId="{5D1C3FAD-75E8-4CE8-AD5B-6CAE5746FE23}" srcOrd="4" destOrd="0" parTransId="{775CE7F8-F232-433A-ADA1-0E50A706ECE5}" sibTransId="{91C17C31-D68B-450B-8A30-8410C4861C22}"/>
    <dgm:cxn modelId="{CCE80529-E624-45ED-833C-62B5F5C65CE6}" type="presOf" srcId="{FC36BB17-95F4-4302-B763-D73C8C5B128F}" destId="{42D34CBC-0FD2-4C2F-9A01-D5F049AB0E6A}" srcOrd="1" destOrd="0" presId="urn:microsoft.com/office/officeart/2005/8/layout/vProcess5"/>
    <dgm:cxn modelId="{A1A90632-2D89-4F11-8F43-4BFE92644D42}" type="presOf" srcId="{5D1C3FAD-75E8-4CE8-AD5B-6CAE5746FE23}" destId="{6C9545A1-144C-4935-8B2C-A0AE7FDF1794}" srcOrd="1" destOrd="0" presId="urn:microsoft.com/office/officeart/2005/8/layout/vProcess5"/>
    <dgm:cxn modelId="{D43E923E-80A3-4429-BA65-E43DCF354266}" type="presOf" srcId="{5D1C3FAD-75E8-4CE8-AD5B-6CAE5746FE23}" destId="{6BF0FD5B-5F00-4608-82A4-AC85A535BCDC}" srcOrd="0" destOrd="0" presId="urn:microsoft.com/office/officeart/2005/8/layout/vProcess5"/>
    <dgm:cxn modelId="{4598306A-BDF2-4C25-B78A-D58C8BBAFD5D}" srcId="{F8C40BDF-599F-4180-AD15-673FC3A98A69}" destId="{3A210A4E-BC2B-407D-8BC7-3D559601B82D}" srcOrd="0" destOrd="0" parTransId="{5040BAD4-594D-40D0-A037-B7264315EBBC}" sibTransId="{2C7C5040-53B7-4246-859D-E943884981C2}"/>
    <dgm:cxn modelId="{00C0966D-DB4C-4C49-9FE1-FC9F6D1BF245}" type="presOf" srcId="{F4153E3C-E820-4995-8DAD-25481818BAE6}" destId="{748B3C83-EB1A-41C5-A5C9-F3FDA6288A86}" srcOrd="0" destOrd="0" presId="urn:microsoft.com/office/officeart/2005/8/layout/vProcess5"/>
    <dgm:cxn modelId="{CFA7D96D-806C-4D28-88A8-1F5EED6A135E}" type="presOf" srcId="{4B0FD233-E8A7-4D04-87CE-6771074943A2}" destId="{963481ED-0F0B-43A7-A052-6DFA0CF4284E}" srcOrd="0" destOrd="0" presId="urn:microsoft.com/office/officeart/2005/8/layout/vProcess5"/>
    <dgm:cxn modelId="{D5FC0F5A-7D3D-4797-9828-8E142AB3F523}" srcId="{F8C40BDF-599F-4180-AD15-673FC3A98A69}" destId="{4B0FD233-E8A7-4D04-87CE-6771074943A2}" srcOrd="3" destOrd="0" parTransId="{7AB97B78-DE88-4900-A837-C5F8954D6625}" sibTransId="{A72D4611-E82A-4C45-A459-DB8C6A6ADD23}"/>
    <dgm:cxn modelId="{495A8581-1344-4268-AB8D-22BEAAD6834C}" type="presOf" srcId="{9CEBF199-0451-48B6-93CD-AF5C1682D23B}" destId="{222D1E4C-3B80-4A63-AC20-66ED4C967EEA}" srcOrd="0" destOrd="0" presId="urn:microsoft.com/office/officeart/2005/8/layout/vProcess5"/>
    <dgm:cxn modelId="{3D88D48F-6959-48C5-9FF0-44C158E8DCA0}" type="presOf" srcId="{FC36BB17-95F4-4302-B763-D73C8C5B128F}" destId="{BFA3289A-69C7-4DC7-8C6D-448F44879F39}" srcOrd="0" destOrd="0" presId="urn:microsoft.com/office/officeart/2005/8/layout/vProcess5"/>
    <dgm:cxn modelId="{C5C20596-3FFB-42D1-8449-14602F0CC509}" srcId="{F8C40BDF-599F-4180-AD15-673FC3A98A69}" destId="{CEA39A49-4A8C-47A1-9127-938B942CF030}" srcOrd="1" destOrd="0" parTransId="{5B0EA688-15F7-4738-92E8-3F100FF3324C}" sibTransId="{F4153E3C-E820-4995-8DAD-25481818BAE6}"/>
    <dgm:cxn modelId="{AC6AFBA1-FE02-4AA6-A90C-79BB1983865C}" type="presOf" srcId="{CEA39A49-4A8C-47A1-9127-938B942CF030}" destId="{3EA3F227-094B-4059-8984-F5CF004CAEEB}" srcOrd="0" destOrd="0" presId="urn:microsoft.com/office/officeart/2005/8/layout/vProcess5"/>
    <dgm:cxn modelId="{5CD6B8A3-D893-4134-9A35-467702243EC4}" type="presOf" srcId="{4B0FD233-E8A7-4D04-87CE-6771074943A2}" destId="{421206B4-6D2A-49C8-9214-15A8CC52BC8B}" srcOrd="1" destOrd="0" presId="urn:microsoft.com/office/officeart/2005/8/layout/vProcess5"/>
    <dgm:cxn modelId="{DFF3FCB7-A1C3-4174-BACF-8B15F2ECABA1}" type="presOf" srcId="{3A210A4E-BC2B-407D-8BC7-3D559601B82D}" destId="{92B566FF-CABE-461D-BDF0-0DE81F54FE62}" srcOrd="0" destOrd="0" presId="urn:microsoft.com/office/officeart/2005/8/layout/vProcess5"/>
    <dgm:cxn modelId="{E4B0AEBE-656E-411D-BD6C-375712243ED2}" type="presOf" srcId="{A72D4611-E82A-4C45-A459-DB8C6A6ADD23}" destId="{13D76580-CF13-49DA-9073-1D41158C2BCD}" srcOrd="0" destOrd="0" presId="urn:microsoft.com/office/officeart/2005/8/layout/vProcess5"/>
    <dgm:cxn modelId="{85FF96CF-4670-476F-9D92-FFB1195060BF}" type="presOf" srcId="{CEA39A49-4A8C-47A1-9127-938B942CF030}" destId="{F93FCDFA-FCCB-43D6-8ECB-DFE66FA8267D}" srcOrd="1" destOrd="0" presId="urn:microsoft.com/office/officeart/2005/8/layout/vProcess5"/>
    <dgm:cxn modelId="{3599DEF9-A33B-48D0-B188-E4EFD9D1F061}" type="presOf" srcId="{F8C40BDF-599F-4180-AD15-673FC3A98A69}" destId="{258ED068-914C-4ED6-B942-09C560BEACD6}" srcOrd="0" destOrd="0" presId="urn:microsoft.com/office/officeart/2005/8/layout/vProcess5"/>
    <dgm:cxn modelId="{81F18FFA-83C0-4979-9661-A27AE1F95AB1}" srcId="{F8C40BDF-599F-4180-AD15-673FC3A98A69}" destId="{FC36BB17-95F4-4302-B763-D73C8C5B128F}" srcOrd="2" destOrd="0" parTransId="{5323145E-02A7-4D58-BEDC-51924FE8E931}" sibTransId="{9CEBF199-0451-48B6-93CD-AF5C1682D23B}"/>
    <dgm:cxn modelId="{72AF16FF-CE01-4FC2-B849-A221DFAB6D7C}" type="presOf" srcId="{3A210A4E-BC2B-407D-8BC7-3D559601B82D}" destId="{31477A53-1F3C-47AD-937E-3996E03D0EE7}" srcOrd="1" destOrd="0" presId="urn:microsoft.com/office/officeart/2005/8/layout/vProcess5"/>
    <dgm:cxn modelId="{FEC234FF-85BD-4C8F-9637-AA55D1A031E4}" type="presOf" srcId="{2C7C5040-53B7-4246-859D-E943884981C2}" destId="{05F0C870-B817-40B6-B0D1-FB073A003A52}" srcOrd="0" destOrd="0" presId="urn:microsoft.com/office/officeart/2005/8/layout/vProcess5"/>
    <dgm:cxn modelId="{E46F6490-3CFA-495E-8948-64397BCE99A4}" type="presParOf" srcId="{258ED068-914C-4ED6-B942-09C560BEACD6}" destId="{3B05D714-C3B7-4CE0-A13E-10747AD96026}" srcOrd="0" destOrd="0" presId="urn:microsoft.com/office/officeart/2005/8/layout/vProcess5"/>
    <dgm:cxn modelId="{A2427847-7FB3-4566-A99E-C52CF0E57831}" type="presParOf" srcId="{258ED068-914C-4ED6-B942-09C560BEACD6}" destId="{92B566FF-CABE-461D-BDF0-0DE81F54FE62}" srcOrd="1" destOrd="0" presId="urn:microsoft.com/office/officeart/2005/8/layout/vProcess5"/>
    <dgm:cxn modelId="{58A881AF-F3D0-4AB4-B32E-9238719D6B57}" type="presParOf" srcId="{258ED068-914C-4ED6-B942-09C560BEACD6}" destId="{3EA3F227-094B-4059-8984-F5CF004CAEEB}" srcOrd="2" destOrd="0" presId="urn:microsoft.com/office/officeart/2005/8/layout/vProcess5"/>
    <dgm:cxn modelId="{8BB20650-D791-4132-B1F6-ABAF315A1E87}" type="presParOf" srcId="{258ED068-914C-4ED6-B942-09C560BEACD6}" destId="{BFA3289A-69C7-4DC7-8C6D-448F44879F39}" srcOrd="3" destOrd="0" presId="urn:microsoft.com/office/officeart/2005/8/layout/vProcess5"/>
    <dgm:cxn modelId="{59171B7B-F2AA-4F32-848A-E042863252B6}" type="presParOf" srcId="{258ED068-914C-4ED6-B942-09C560BEACD6}" destId="{963481ED-0F0B-43A7-A052-6DFA0CF4284E}" srcOrd="4" destOrd="0" presId="urn:microsoft.com/office/officeart/2005/8/layout/vProcess5"/>
    <dgm:cxn modelId="{39EEA6CD-413B-4548-AC63-A4B37629B90A}" type="presParOf" srcId="{258ED068-914C-4ED6-B942-09C560BEACD6}" destId="{6BF0FD5B-5F00-4608-82A4-AC85A535BCDC}" srcOrd="5" destOrd="0" presId="urn:microsoft.com/office/officeart/2005/8/layout/vProcess5"/>
    <dgm:cxn modelId="{8CB06538-02D0-4494-9B21-50BC073E79E7}" type="presParOf" srcId="{258ED068-914C-4ED6-B942-09C560BEACD6}" destId="{05F0C870-B817-40B6-B0D1-FB073A003A52}" srcOrd="6" destOrd="0" presId="urn:microsoft.com/office/officeart/2005/8/layout/vProcess5"/>
    <dgm:cxn modelId="{7ECE6DDB-2E98-459E-9311-28C68414F68A}" type="presParOf" srcId="{258ED068-914C-4ED6-B942-09C560BEACD6}" destId="{748B3C83-EB1A-41C5-A5C9-F3FDA6288A86}" srcOrd="7" destOrd="0" presId="urn:microsoft.com/office/officeart/2005/8/layout/vProcess5"/>
    <dgm:cxn modelId="{34AAB632-0D14-4905-8809-638E66EF74F2}" type="presParOf" srcId="{258ED068-914C-4ED6-B942-09C560BEACD6}" destId="{222D1E4C-3B80-4A63-AC20-66ED4C967EEA}" srcOrd="8" destOrd="0" presId="urn:microsoft.com/office/officeart/2005/8/layout/vProcess5"/>
    <dgm:cxn modelId="{CA2A817F-6E0B-4037-8F21-5B8A994F4169}" type="presParOf" srcId="{258ED068-914C-4ED6-B942-09C560BEACD6}" destId="{13D76580-CF13-49DA-9073-1D41158C2BCD}" srcOrd="9" destOrd="0" presId="urn:microsoft.com/office/officeart/2005/8/layout/vProcess5"/>
    <dgm:cxn modelId="{488ABAB1-6D8D-43C3-9F87-0BB5FFB00624}" type="presParOf" srcId="{258ED068-914C-4ED6-B942-09C560BEACD6}" destId="{31477A53-1F3C-47AD-937E-3996E03D0EE7}" srcOrd="10" destOrd="0" presId="urn:microsoft.com/office/officeart/2005/8/layout/vProcess5"/>
    <dgm:cxn modelId="{CD759784-A2C1-4A35-A64A-289304477253}" type="presParOf" srcId="{258ED068-914C-4ED6-B942-09C560BEACD6}" destId="{F93FCDFA-FCCB-43D6-8ECB-DFE66FA8267D}" srcOrd="11" destOrd="0" presId="urn:microsoft.com/office/officeart/2005/8/layout/vProcess5"/>
    <dgm:cxn modelId="{21789AF8-5079-4820-AE09-60945020E74C}" type="presParOf" srcId="{258ED068-914C-4ED6-B942-09C560BEACD6}" destId="{42D34CBC-0FD2-4C2F-9A01-D5F049AB0E6A}" srcOrd="12" destOrd="0" presId="urn:microsoft.com/office/officeart/2005/8/layout/vProcess5"/>
    <dgm:cxn modelId="{BC1DFA77-A03E-4101-A34E-4FE257E9DFF2}" type="presParOf" srcId="{258ED068-914C-4ED6-B942-09C560BEACD6}" destId="{421206B4-6D2A-49C8-9214-15A8CC52BC8B}" srcOrd="13" destOrd="0" presId="urn:microsoft.com/office/officeart/2005/8/layout/vProcess5"/>
    <dgm:cxn modelId="{9DEF5A6C-DCD9-4F1C-9ABD-08F219DBD226}" type="presParOf" srcId="{258ED068-914C-4ED6-B942-09C560BEACD6}" destId="{6C9545A1-144C-4935-8B2C-A0AE7FDF179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0DED68-9C8E-455B-8BA4-11BC8D2DB8BB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55B942A-D4C8-4BD3-9E2C-798F14993DF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Cambridge Grove is a luxury care home offering residential, dementia and nursing care for older people.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4CCEF7-696B-43F3-8DDB-3D6B9CFF9A67}" type="parTrans" cxnId="{E0B2E104-CB01-41F1-87C6-AA678DEF7F4D}">
      <dgm:prSet/>
      <dgm:spPr/>
      <dgm:t>
        <a:bodyPr/>
        <a:lstStyle/>
        <a:p>
          <a:endParaRPr lang="en-US"/>
        </a:p>
      </dgm:t>
    </dgm:pt>
    <dgm:pt modelId="{1DC3303C-62CE-486A-8122-6F52F4D7C79C}" type="sibTrans" cxnId="{E0B2E104-CB01-41F1-87C6-AA678DEF7F4D}">
      <dgm:prSet/>
      <dgm:spPr/>
      <dgm:t>
        <a:bodyPr/>
        <a:lstStyle/>
        <a:p>
          <a:endParaRPr lang="en-US"/>
        </a:p>
      </dgm:t>
    </dgm:pt>
    <dgm:pt modelId="{A58B7376-C0B8-4596-8F74-663749C34BC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Senior Care Assistants are called "Homemaker Leads".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4D6E83-DA2F-4521-92C2-770DD3BDE632}" type="parTrans" cxnId="{4C8A1226-DE20-4D00-8C07-074B771EBA1F}">
      <dgm:prSet/>
      <dgm:spPr/>
      <dgm:t>
        <a:bodyPr/>
        <a:lstStyle/>
        <a:p>
          <a:endParaRPr lang="en-US"/>
        </a:p>
      </dgm:t>
    </dgm:pt>
    <dgm:pt modelId="{6778BC52-05D2-4909-A68C-CA5F90808239}" type="sibTrans" cxnId="{4C8A1226-DE20-4D00-8C07-074B771EBA1F}">
      <dgm:prSet/>
      <dgm:spPr/>
      <dgm:t>
        <a:bodyPr/>
        <a:lstStyle/>
        <a:p>
          <a:endParaRPr lang="en-US"/>
        </a:p>
      </dgm:t>
    </dgm:pt>
    <dgm:pt modelId="{853A89BE-C82E-41BB-A96B-D9BDAF8FC5E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They offer 12-hour shifts and working alternate weekends on a rota basis</a:t>
          </a:r>
          <a:r>
            <a:rPr lang="en-GB" dirty="0"/>
            <a:t>.</a:t>
          </a:r>
          <a:endParaRPr lang="en-US" dirty="0"/>
        </a:p>
      </dgm:t>
    </dgm:pt>
    <dgm:pt modelId="{D134DFC0-FF0B-443C-BED2-16493C2239BD}" type="parTrans" cxnId="{1E80C1DA-A9C8-417C-AD61-F8F6768295CE}">
      <dgm:prSet/>
      <dgm:spPr/>
      <dgm:t>
        <a:bodyPr/>
        <a:lstStyle/>
        <a:p>
          <a:endParaRPr lang="en-US"/>
        </a:p>
      </dgm:t>
    </dgm:pt>
    <dgm:pt modelId="{BBC29AD4-D661-4A27-8B8D-E9551C038575}" type="sibTrans" cxnId="{1E80C1DA-A9C8-417C-AD61-F8F6768295CE}">
      <dgm:prSet/>
      <dgm:spPr/>
      <dgm:t>
        <a:bodyPr/>
        <a:lstStyle/>
        <a:p>
          <a:endParaRPr lang="en-US"/>
        </a:p>
      </dgm:t>
    </dgm:pt>
    <dgm:pt modelId="{64F0976D-F709-40DB-A20C-5B1E47D709B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They look for a strong background in care, training experience and NVQ Level 3 (desirable) (Totaljobs, 2026).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05A0A4-25CD-44D5-8976-F50708211DCF}" type="parTrans" cxnId="{7665DFF8-5A67-4705-A9FB-5261DE0AC24D}">
      <dgm:prSet/>
      <dgm:spPr/>
      <dgm:t>
        <a:bodyPr/>
        <a:lstStyle/>
        <a:p>
          <a:endParaRPr lang="en-US"/>
        </a:p>
      </dgm:t>
    </dgm:pt>
    <dgm:pt modelId="{58EE05A5-8931-48DE-B3D9-CE00B567211A}" type="sibTrans" cxnId="{7665DFF8-5A67-4705-A9FB-5261DE0AC24D}">
      <dgm:prSet/>
      <dgm:spPr/>
      <dgm:t>
        <a:bodyPr/>
        <a:lstStyle/>
        <a:p>
          <a:endParaRPr lang="en-US"/>
        </a:p>
      </dgm:t>
    </dgm:pt>
    <dgm:pt modelId="{18F1372C-B6D9-482F-9948-5C17C72F0439}" type="pres">
      <dgm:prSet presAssocID="{550DED68-9C8E-455B-8BA4-11BC8D2DB8BB}" presName="vert0" presStyleCnt="0">
        <dgm:presLayoutVars>
          <dgm:dir/>
          <dgm:animOne val="branch"/>
          <dgm:animLvl val="lvl"/>
        </dgm:presLayoutVars>
      </dgm:prSet>
      <dgm:spPr/>
    </dgm:pt>
    <dgm:pt modelId="{CC736BB5-653A-40A1-8E7F-B24753FC4486}" type="pres">
      <dgm:prSet presAssocID="{F55B942A-D4C8-4BD3-9E2C-798F14993DF7}" presName="thickLine" presStyleLbl="alignNode1" presStyleIdx="0" presStyleCnt="4"/>
      <dgm:spPr/>
    </dgm:pt>
    <dgm:pt modelId="{4F8F828C-2869-4280-A7EA-D41DB8A0E8BC}" type="pres">
      <dgm:prSet presAssocID="{F55B942A-D4C8-4BD3-9E2C-798F14993DF7}" presName="horz1" presStyleCnt="0"/>
      <dgm:spPr/>
    </dgm:pt>
    <dgm:pt modelId="{11145D27-F2E0-4018-8985-9F12B5821822}" type="pres">
      <dgm:prSet presAssocID="{F55B942A-D4C8-4BD3-9E2C-798F14993DF7}" presName="tx1" presStyleLbl="revTx" presStyleIdx="0" presStyleCnt="4"/>
      <dgm:spPr/>
    </dgm:pt>
    <dgm:pt modelId="{AC046F1F-9B16-441B-AF6E-EE4BFD413AA1}" type="pres">
      <dgm:prSet presAssocID="{F55B942A-D4C8-4BD3-9E2C-798F14993DF7}" presName="vert1" presStyleCnt="0"/>
      <dgm:spPr/>
    </dgm:pt>
    <dgm:pt modelId="{844F3DD6-6A34-4638-8A46-766D339D8E9C}" type="pres">
      <dgm:prSet presAssocID="{A58B7376-C0B8-4596-8F74-663749C34BC0}" presName="thickLine" presStyleLbl="alignNode1" presStyleIdx="1" presStyleCnt="4"/>
      <dgm:spPr/>
    </dgm:pt>
    <dgm:pt modelId="{10CA8A36-E538-4C91-BB08-B0E268C4AE9F}" type="pres">
      <dgm:prSet presAssocID="{A58B7376-C0B8-4596-8F74-663749C34BC0}" presName="horz1" presStyleCnt="0"/>
      <dgm:spPr/>
    </dgm:pt>
    <dgm:pt modelId="{1E602EAC-5EF1-409A-86F9-C462FE666043}" type="pres">
      <dgm:prSet presAssocID="{A58B7376-C0B8-4596-8F74-663749C34BC0}" presName="tx1" presStyleLbl="revTx" presStyleIdx="1" presStyleCnt="4"/>
      <dgm:spPr/>
    </dgm:pt>
    <dgm:pt modelId="{07C10A6D-A1FD-4151-9472-1D823B64B4D6}" type="pres">
      <dgm:prSet presAssocID="{A58B7376-C0B8-4596-8F74-663749C34BC0}" presName="vert1" presStyleCnt="0"/>
      <dgm:spPr/>
    </dgm:pt>
    <dgm:pt modelId="{B237B3A7-4253-42A4-B712-3ED5B3B8FE87}" type="pres">
      <dgm:prSet presAssocID="{853A89BE-C82E-41BB-A96B-D9BDAF8FC5E4}" presName="thickLine" presStyleLbl="alignNode1" presStyleIdx="2" presStyleCnt="4"/>
      <dgm:spPr/>
    </dgm:pt>
    <dgm:pt modelId="{AD383FBB-836D-4CCE-9E5D-D9C8A2201832}" type="pres">
      <dgm:prSet presAssocID="{853A89BE-C82E-41BB-A96B-D9BDAF8FC5E4}" presName="horz1" presStyleCnt="0"/>
      <dgm:spPr/>
    </dgm:pt>
    <dgm:pt modelId="{AA46A17F-2B4E-47F0-B883-74863D2A321C}" type="pres">
      <dgm:prSet presAssocID="{853A89BE-C82E-41BB-A96B-D9BDAF8FC5E4}" presName="tx1" presStyleLbl="revTx" presStyleIdx="2" presStyleCnt="4"/>
      <dgm:spPr/>
    </dgm:pt>
    <dgm:pt modelId="{06B56BC7-76EE-4627-9C35-195B9D743C93}" type="pres">
      <dgm:prSet presAssocID="{853A89BE-C82E-41BB-A96B-D9BDAF8FC5E4}" presName="vert1" presStyleCnt="0"/>
      <dgm:spPr/>
    </dgm:pt>
    <dgm:pt modelId="{535381AE-59A3-4882-B17C-EECDF9719149}" type="pres">
      <dgm:prSet presAssocID="{64F0976D-F709-40DB-A20C-5B1E47D709BA}" presName="thickLine" presStyleLbl="alignNode1" presStyleIdx="3" presStyleCnt="4"/>
      <dgm:spPr/>
    </dgm:pt>
    <dgm:pt modelId="{75546121-F1E8-4F3D-BF4D-BC305EC6702B}" type="pres">
      <dgm:prSet presAssocID="{64F0976D-F709-40DB-A20C-5B1E47D709BA}" presName="horz1" presStyleCnt="0"/>
      <dgm:spPr/>
    </dgm:pt>
    <dgm:pt modelId="{F1868A19-EF13-4980-ADF5-4D2B1036E9C1}" type="pres">
      <dgm:prSet presAssocID="{64F0976D-F709-40DB-A20C-5B1E47D709BA}" presName="tx1" presStyleLbl="revTx" presStyleIdx="3" presStyleCnt="4"/>
      <dgm:spPr/>
    </dgm:pt>
    <dgm:pt modelId="{145F4D2A-A015-4F51-B898-5238571C1D38}" type="pres">
      <dgm:prSet presAssocID="{64F0976D-F709-40DB-A20C-5B1E47D709BA}" presName="vert1" presStyleCnt="0"/>
      <dgm:spPr/>
    </dgm:pt>
  </dgm:ptLst>
  <dgm:cxnLst>
    <dgm:cxn modelId="{E0B2E104-CB01-41F1-87C6-AA678DEF7F4D}" srcId="{550DED68-9C8E-455B-8BA4-11BC8D2DB8BB}" destId="{F55B942A-D4C8-4BD3-9E2C-798F14993DF7}" srcOrd="0" destOrd="0" parTransId="{AF4CCEF7-696B-43F3-8DDB-3D6B9CFF9A67}" sibTransId="{1DC3303C-62CE-486A-8122-6F52F4D7C79C}"/>
    <dgm:cxn modelId="{FC4C7817-0407-45A9-9C70-EA6189652C9A}" type="presOf" srcId="{64F0976D-F709-40DB-A20C-5B1E47D709BA}" destId="{F1868A19-EF13-4980-ADF5-4D2B1036E9C1}" srcOrd="0" destOrd="0" presId="urn:microsoft.com/office/officeart/2008/layout/LinedList"/>
    <dgm:cxn modelId="{4C8A1226-DE20-4D00-8C07-074B771EBA1F}" srcId="{550DED68-9C8E-455B-8BA4-11BC8D2DB8BB}" destId="{A58B7376-C0B8-4596-8F74-663749C34BC0}" srcOrd="1" destOrd="0" parTransId="{024D6E83-DA2F-4521-92C2-770DD3BDE632}" sibTransId="{6778BC52-05D2-4909-A68C-CA5F90808239}"/>
    <dgm:cxn modelId="{2793DA40-8DD9-49B7-A49F-AC9040FE35EB}" type="presOf" srcId="{A58B7376-C0B8-4596-8F74-663749C34BC0}" destId="{1E602EAC-5EF1-409A-86F9-C462FE666043}" srcOrd="0" destOrd="0" presId="urn:microsoft.com/office/officeart/2008/layout/LinedList"/>
    <dgm:cxn modelId="{EE096981-F365-47A8-96E9-BB13B352258E}" type="presOf" srcId="{853A89BE-C82E-41BB-A96B-D9BDAF8FC5E4}" destId="{AA46A17F-2B4E-47F0-B883-74863D2A321C}" srcOrd="0" destOrd="0" presId="urn:microsoft.com/office/officeart/2008/layout/LinedList"/>
    <dgm:cxn modelId="{B2E1A985-D8A8-4BC8-9B56-66D9803309A1}" type="presOf" srcId="{F55B942A-D4C8-4BD3-9E2C-798F14993DF7}" destId="{11145D27-F2E0-4018-8985-9F12B5821822}" srcOrd="0" destOrd="0" presId="urn:microsoft.com/office/officeart/2008/layout/LinedList"/>
    <dgm:cxn modelId="{4D3A68B1-224F-4683-B6B2-C9ED8D0DC290}" type="presOf" srcId="{550DED68-9C8E-455B-8BA4-11BC8D2DB8BB}" destId="{18F1372C-B6D9-482F-9948-5C17C72F0439}" srcOrd="0" destOrd="0" presId="urn:microsoft.com/office/officeart/2008/layout/LinedList"/>
    <dgm:cxn modelId="{1E80C1DA-A9C8-417C-AD61-F8F6768295CE}" srcId="{550DED68-9C8E-455B-8BA4-11BC8D2DB8BB}" destId="{853A89BE-C82E-41BB-A96B-D9BDAF8FC5E4}" srcOrd="2" destOrd="0" parTransId="{D134DFC0-FF0B-443C-BED2-16493C2239BD}" sibTransId="{BBC29AD4-D661-4A27-8B8D-E9551C038575}"/>
    <dgm:cxn modelId="{7665DFF8-5A67-4705-A9FB-5261DE0AC24D}" srcId="{550DED68-9C8E-455B-8BA4-11BC8D2DB8BB}" destId="{64F0976D-F709-40DB-A20C-5B1E47D709BA}" srcOrd="3" destOrd="0" parTransId="{5A05A0A4-25CD-44D5-8976-F50708211DCF}" sibTransId="{58EE05A5-8931-48DE-B3D9-CE00B567211A}"/>
    <dgm:cxn modelId="{E9149896-5FF6-4AC5-8820-CE6DD380B3CD}" type="presParOf" srcId="{18F1372C-B6D9-482F-9948-5C17C72F0439}" destId="{CC736BB5-653A-40A1-8E7F-B24753FC4486}" srcOrd="0" destOrd="0" presId="urn:microsoft.com/office/officeart/2008/layout/LinedList"/>
    <dgm:cxn modelId="{2F8E1753-C383-41EA-A5DC-8340E9CD579B}" type="presParOf" srcId="{18F1372C-B6D9-482F-9948-5C17C72F0439}" destId="{4F8F828C-2869-4280-A7EA-D41DB8A0E8BC}" srcOrd="1" destOrd="0" presId="urn:microsoft.com/office/officeart/2008/layout/LinedList"/>
    <dgm:cxn modelId="{4D031AAA-289D-4051-A0EB-B308B4CAB85C}" type="presParOf" srcId="{4F8F828C-2869-4280-A7EA-D41DB8A0E8BC}" destId="{11145D27-F2E0-4018-8985-9F12B5821822}" srcOrd="0" destOrd="0" presId="urn:microsoft.com/office/officeart/2008/layout/LinedList"/>
    <dgm:cxn modelId="{B7A7400C-3414-42BA-B487-E7FE7E3CF776}" type="presParOf" srcId="{4F8F828C-2869-4280-A7EA-D41DB8A0E8BC}" destId="{AC046F1F-9B16-441B-AF6E-EE4BFD413AA1}" srcOrd="1" destOrd="0" presId="urn:microsoft.com/office/officeart/2008/layout/LinedList"/>
    <dgm:cxn modelId="{F7166F37-149A-4A5E-95E8-13F8540EB85B}" type="presParOf" srcId="{18F1372C-B6D9-482F-9948-5C17C72F0439}" destId="{844F3DD6-6A34-4638-8A46-766D339D8E9C}" srcOrd="2" destOrd="0" presId="urn:microsoft.com/office/officeart/2008/layout/LinedList"/>
    <dgm:cxn modelId="{1856F18F-E1DF-4B77-A109-5CCE991A89DA}" type="presParOf" srcId="{18F1372C-B6D9-482F-9948-5C17C72F0439}" destId="{10CA8A36-E538-4C91-BB08-B0E268C4AE9F}" srcOrd="3" destOrd="0" presId="urn:microsoft.com/office/officeart/2008/layout/LinedList"/>
    <dgm:cxn modelId="{F233D461-5B0B-4952-8EDB-23A9FBB15390}" type="presParOf" srcId="{10CA8A36-E538-4C91-BB08-B0E268C4AE9F}" destId="{1E602EAC-5EF1-409A-86F9-C462FE666043}" srcOrd="0" destOrd="0" presId="urn:microsoft.com/office/officeart/2008/layout/LinedList"/>
    <dgm:cxn modelId="{5B2C3C2C-0F65-4E7D-998D-E7973AE5845D}" type="presParOf" srcId="{10CA8A36-E538-4C91-BB08-B0E268C4AE9F}" destId="{07C10A6D-A1FD-4151-9472-1D823B64B4D6}" srcOrd="1" destOrd="0" presId="urn:microsoft.com/office/officeart/2008/layout/LinedList"/>
    <dgm:cxn modelId="{B0A86287-04DC-4BCF-95C2-B887181D4A55}" type="presParOf" srcId="{18F1372C-B6D9-482F-9948-5C17C72F0439}" destId="{B237B3A7-4253-42A4-B712-3ED5B3B8FE87}" srcOrd="4" destOrd="0" presId="urn:microsoft.com/office/officeart/2008/layout/LinedList"/>
    <dgm:cxn modelId="{BEF85230-23A8-45AF-9BC3-CCB1F521483E}" type="presParOf" srcId="{18F1372C-B6D9-482F-9948-5C17C72F0439}" destId="{AD383FBB-836D-4CCE-9E5D-D9C8A2201832}" srcOrd="5" destOrd="0" presId="urn:microsoft.com/office/officeart/2008/layout/LinedList"/>
    <dgm:cxn modelId="{258EBDDB-A3CC-4F63-B5F2-F5C5D6EDC663}" type="presParOf" srcId="{AD383FBB-836D-4CCE-9E5D-D9C8A2201832}" destId="{AA46A17F-2B4E-47F0-B883-74863D2A321C}" srcOrd="0" destOrd="0" presId="urn:microsoft.com/office/officeart/2008/layout/LinedList"/>
    <dgm:cxn modelId="{CA8BE574-70C6-43CD-B006-A3DEF58745AB}" type="presParOf" srcId="{AD383FBB-836D-4CCE-9E5D-D9C8A2201832}" destId="{06B56BC7-76EE-4627-9C35-195B9D743C93}" srcOrd="1" destOrd="0" presId="urn:microsoft.com/office/officeart/2008/layout/LinedList"/>
    <dgm:cxn modelId="{7474D715-3B16-40AB-8300-EC7228DE8EF0}" type="presParOf" srcId="{18F1372C-B6D9-482F-9948-5C17C72F0439}" destId="{535381AE-59A3-4882-B17C-EECDF9719149}" srcOrd="6" destOrd="0" presId="urn:microsoft.com/office/officeart/2008/layout/LinedList"/>
    <dgm:cxn modelId="{84529FDC-0793-462A-A755-886C3565FBF7}" type="presParOf" srcId="{18F1372C-B6D9-482F-9948-5C17C72F0439}" destId="{75546121-F1E8-4F3D-BF4D-BC305EC6702B}" srcOrd="7" destOrd="0" presId="urn:microsoft.com/office/officeart/2008/layout/LinedList"/>
    <dgm:cxn modelId="{3533251B-18DE-4238-A5BB-2C3206E4B293}" type="presParOf" srcId="{75546121-F1E8-4F3D-BF4D-BC305EC6702B}" destId="{F1868A19-EF13-4980-ADF5-4D2B1036E9C1}" srcOrd="0" destOrd="0" presId="urn:microsoft.com/office/officeart/2008/layout/LinedList"/>
    <dgm:cxn modelId="{63E60176-187F-4F7D-AAFE-C1FDC833BBF6}" type="presParOf" srcId="{75546121-F1E8-4F3D-BF4D-BC305EC6702B}" destId="{145F4D2A-A015-4F51-B898-5238571C1D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725253-1BF0-4BE8-9866-A36AFD7328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1F41DF-C46C-46CA-9EC8-2A562D34F9FC}">
      <dgm:prSet/>
      <dgm:spPr/>
      <dgm:t>
        <a:bodyPr/>
        <a:lstStyle/>
        <a:p>
          <a:r>
            <a:rPr lang="en-GB"/>
            <a:t>Able to complete leadership and level 3 adult care qualification to enable me to gain senior positions</a:t>
          </a:r>
          <a:endParaRPr lang="en-US"/>
        </a:p>
      </dgm:t>
    </dgm:pt>
    <dgm:pt modelId="{2CCD34A1-336B-4661-9435-3250C7D7931B}" type="parTrans" cxnId="{E3F6CDA5-1872-4398-9A04-CFC053745F80}">
      <dgm:prSet/>
      <dgm:spPr/>
      <dgm:t>
        <a:bodyPr/>
        <a:lstStyle/>
        <a:p>
          <a:endParaRPr lang="en-US"/>
        </a:p>
      </dgm:t>
    </dgm:pt>
    <dgm:pt modelId="{5B8C7038-4441-4B41-A2C8-A06E3B698545}" type="sibTrans" cxnId="{E3F6CDA5-1872-4398-9A04-CFC053745F80}">
      <dgm:prSet/>
      <dgm:spPr/>
      <dgm:t>
        <a:bodyPr/>
        <a:lstStyle/>
        <a:p>
          <a:endParaRPr lang="en-US"/>
        </a:p>
      </dgm:t>
    </dgm:pt>
    <dgm:pt modelId="{B00DE52F-63EC-4DB0-A05F-1DBDAD7666CB}">
      <dgm:prSet/>
      <dgm:spPr/>
      <dgm:t>
        <a:bodyPr/>
        <a:lstStyle/>
        <a:p>
          <a:r>
            <a:rPr lang="en-GB"/>
            <a:t>Use knowledge gained from my course to aid the quality of care and also to enable progression into the health sector</a:t>
          </a:r>
          <a:endParaRPr lang="en-US"/>
        </a:p>
      </dgm:t>
    </dgm:pt>
    <dgm:pt modelId="{542EC649-B1EE-4566-83C3-86035E48EEBD}" type="parTrans" cxnId="{F1A2231A-47A2-4D28-8F8C-FBA00EEFB955}">
      <dgm:prSet/>
      <dgm:spPr/>
      <dgm:t>
        <a:bodyPr/>
        <a:lstStyle/>
        <a:p>
          <a:endParaRPr lang="en-US"/>
        </a:p>
      </dgm:t>
    </dgm:pt>
    <dgm:pt modelId="{F50DCE9D-10FD-4782-9AC8-C7928501FAB0}" type="sibTrans" cxnId="{F1A2231A-47A2-4D28-8F8C-FBA00EEFB955}">
      <dgm:prSet/>
      <dgm:spPr/>
      <dgm:t>
        <a:bodyPr/>
        <a:lstStyle/>
        <a:p>
          <a:endParaRPr lang="en-US"/>
        </a:p>
      </dgm:t>
    </dgm:pt>
    <dgm:pt modelId="{A7C48DA6-7596-4024-9281-DDE94E6CC891}">
      <dgm:prSet/>
      <dgm:spPr/>
      <dgm:t>
        <a:bodyPr/>
        <a:lstStyle/>
        <a:p>
          <a:r>
            <a:rPr lang="en-GB"/>
            <a:t>An increased number of elderly people requires more experienced carers</a:t>
          </a:r>
          <a:endParaRPr lang="en-US"/>
        </a:p>
      </dgm:t>
    </dgm:pt>
    <dgm:pt modelId="{81BE13FD-568D-4C73-A5C7-54E85B11D3BC}" type="parTrans" cxnId="{A01D863C-5391-4C82-AE20-19E4A4EF58FC}">
      <dgm:prSet/>
      <dgm:spPr/>
      <dgm:t>
        <a:bodyPr/>
        <a:lstStyle/>
        <a:p>
          <a:endParaRPr lang="en-US"/>
        </a:p>
      </dgm:t>
    </dgm:pt>
    <dgm:pt modelId="{B43AB60B-08AE-4603-9F63-39231C4D4411}" type="sibTrans" cxnId="{A01D863C-5391-4C82-AE20-19E4A4EF58FC}">
      <dgm:prSet/>
      <dgm:spPr/>
      <dgm:t>
        <a:bodyPr/>
        <a:lstStyle/>
        <a:p>
          <a:endParaRPr lang="en-US"/>
        </a:p>
      </dgm:t>
    </dgm:pt>
    <dgm:pt modelId="{838D3C4A-59F1-4F8F-818E-39E8F4377241}">
      <dgm:prSet/>
      <dgm:spPr/>
      <dgm:t>
        <a:bodyPr/>
        <a:lstStyle/>
        <a:p>
          <a:r>
            <a:rPr lang="en-GB"/>
            <a:t>I have completed safeguarding and medication courses in order to gain more responsibility as a senior</a:t>
          </a:r>
          <a:endParaRPr lang="en-US"/>
        </a:p>
      </dgm:t>
    </dgm:pt>
    <dgm:pt modelId="{73A8BD1A-5E9C-4A09-AEAC-50EFE9D9BB7B}" type="parTrans" cxnId="{649120C6-D982-4F0D-B973-9FABC9C4EFA1}">
      <dgm:prSet/>
      <dgm:spPr/>
      <dgm:t>
        <a:bodyPr/>
        <a:lstStyle/>
        <a:p>
          <a:endParaRPr lang="en-US"/>
        </a:p>
      </dgm:t>
    </dgm:pt>
    <dgm:pt modelId="{9CEC15E3-DC1E-48F9-B647-28BCEC2BEDE1}" type="sibTrans" cxnId="{649120C6-D982-4F0D-B973-9FABC9C4EFA1}">
      <dgm:prSet/>
      <dgm:spPr/>
      <dgm:t>
        <a:bodyPr/>
        <a:lstStyle/>
        <a:p>
          <a:endParaRPr lang="en-US"/>
        </a:p>
      </dgm:t>
    </dgm:pt>
    <dgm:pt modelId="{498CCC14-8B15-49CF-A772-186074248545}" type="pres">
      <dgm:prSet presAssocID="{E4725253-1BF0-4BE8-9866-A36AFD7328CF}" presName="linear" presStyleCnt="0">
        <dgm:presLayoutVars>
          <dgm:animLvl val="lvl"/>
          <dgm:resizeHandles val="exact"/>
        </dgm:presLayoutVars>
      </dgm:prSet>
      <dgm:spPr/>
    </dgm:pt>
    <dgm:pt modelId="{66A0659C-A316-4044-BDA6-3B5107D06D24}" type="pres">
      <dgm:prSet presAssocID="{E71F41DF-C46C-46CA-9EC8-2A562D34F9F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3E47F00-757D-4164-B696-CFCDBF94FD44}" type="pres">
      <dgm:prSet presAssocID="{5B8C7038-4441-4B41-A2C8-A06E3B698545}" presName="spacer" presStyleCnt="0"/>
      <dgm:spPr/>
    </dgm:pt>
    <dgm:pt modelId="{E917D35C-EC01-4948-84B9-0CB08D8C1CCE}" type="pres">
      <dgm:prSet presAssocID="{B00DE52F-63EC-4DB0-A05F-1DBDAD7666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0AE641-2EDF-4413-826F-E46622A7B4A4}" type="pres">
      <dgm:prSet presAssocID="{F50DCE9D-10FD-4782-9AC8-C7928501FAB0}" presName="spacer" presStyleCnt="0"/>
      <dgm:spPr/>
    </dgm:pt>
    <dgm:pt modelId="{6795076F-C284-4ACE-8590-8F69D2FA7646}" type="pres">
      <dgm:prSet presAssocID="{A7C48DA6-7596-4024-9281-DDE94E6CC89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2738445-08E0-49CE-A6B3-CB43769460BA}" type="pres">
      <dgm:prSet presAssocID="{B43AB60B-08AE-4603-9F63-39231C4D4411}" presName="spacer" presStyleCnt="0"/>
      <dgm:spPr/>
    </dgm:pt>
    <dgm:pt modelId="{07EA93F8-F83E-47C9-BAD2-62AE750E423B}" type="pres">
      <dgm:prSet presAssocID="{838D3C4A-59F1-4F8F-818E-39E8F43772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1A2231A-47A2-4D28-8F8C-FBA00EEFB955}" srcId="{E4725253-1BF0-4BE8-9866-A36AFD7328CF}" destId="{B00DE52F-63EC-4DB0-A05F-1DBDAD7666CB}" srcOrd="1" destOrd="0" parTransId="{542EC649-B1EE-4566-83C3-86035E48EEBD}" sibTransId="{F50DCE9D-10FD-4782-9AC8-C7928501FAB0}"/>
    <dgm:cxn modelId="{DDF2ED2F-E4E9-4B6E-A676-3C5FCDF5A079}" type="presOf" srcId="{A7C48DA6-7596-4024-9281-DDE94E6CC891}" destId="{6795076F-C284-4ACE-8590-8F69D2FA7646}" srcOrd="0" destOrd="0" presId="urn:microsoft.com/office/officeart/2005/8/layout/vList2"/>
    <dgm:cxn modelId="{A01D863C-5391-4C82-AE20-19E4A4EF58FC}" srcId="{E4725253-1BF0-4BE8-9866-A36AFD7328CF}" destId="{A7C48DA6-7596-4024-9281-DDE94E6CC891}" srcOrd="2" destOrd="0" parTransId="{81BE13FD-568D-4C73-A5C7-54E85B11D3BC}" sibTransId="{B43AB60B-08AE-4603-9F63-39231C4D4411}"/>
    <dgm:cxn modelId="{FB6AF740-F42D-4822-95FD-453124B8B3F7}" type="presOf" srcId="{B00DE52F-63EC-4DB0-A05F-1DBDAD7666CB}" destId="{E917D35C-EC01-4948-84B9-0CB08D8C1CCE}" srcOrd="0" destOrd="0" presId="urn:microsoft.com/office/officeart/2005/8/layout/vList2"/>
    <dgm:cxn modelId="{01E04249-2459-4272-B1B7-D348D3902828}" type="presOf" srcId="{838D3C4A-59F1-4F8F-818E-39E8F4377241}" destId="{07EA93F8-F83E-47C9-BAD2-62AE750E423B}" srcOrd="0" destOrd="0" presId="urn:microsoft.com/office/officeart/2005/8/layout/vList2"/>
    <dgm:cxn modelId="{E3F6CDA5-1872-4398-9A04-CFC053745F80}" srcId="{E4725253-1BF0-4BE8-9866-A36AFD7328CF}" destId="{E71F41DF-C46C-46CA-9EC8-2A562D34F9FC}" srcOrd="0" destOrd="0" parTransId="{2CCD34A1-336B-4661-9435-3250C7D7931B}" sibTransId="{5B8C7038-4441-4B41-A2C8-A06E3B698545}"/>
    <dgm:cxn modelId="{3715DFB3-0A50-45CA-9846-0A3642DAFCB4}" type="presOf" srcId="{E4725253-1BF0-4BE8-9866-A36AFD7328CF}" destId="{498CCC14-8B15-49CF-A772-186074248545}" srcOrd="0" destOrd="0" presId="urn:microsoft.com/office/officeart/2005/8/layout/vList2"/>
    <dgm:cxn modelId="{649120C6-D982-4F0D-B973-9FABC9C4EFA1}" srcId="{E4725253-1BF0-4BE8-9866-A36AFD7328CF}" destId="{838D3C4A-59F1-4F8F-818E-39E8F4377241}" srcOrd="3" destOrd="0" parTransId="{73A8BD1A-5E9C-4A09-AEAC-50EFE9D9BB7B}" sibTransId="{9CEC15E3-DC1E-48F9-B647-28BCEC2BEDE1}"/>
    <dgm:cxn modelId="{3575C9DD-9855-4BF7-9E37-E0305D6BA7B5}" type="presOf" srcId="{E71F41DF-C46C-46CA-9EC8-2A562D34F9FC}" destId="{66A0659C-A316-4044-BDA6-3B5107D06D24}" srcOrd="0" destOrd="0" presId="urn:microsoft.com/office/officeart/2005/8/layout/vList2"/>
    <dgm:cxn modelId="{845193CD-FE7A-4755-B180-8CF1B2BE8716}" type="presParOf" srcId="{498CCC14-8B15-49CF-A772-186074248545}" destId="{66A0659C-A316-4044-BDA6-3B5107D06D24}" srcOrd="0" destOrd="0" presId="urn:microsoft.com/office/officeart/2005/8/layout/vList2"/>
    <dgm:cxn modelId="{A102018D-D185-449E-BE66-AEAE8219DA47}" type="presParOf" srcId="{498CCC14-8B15-49CF-A772-186074248545}" destId="{93E47F00-757D-4164-B696-CFCDBF94FD44}" srcOrd="1" destOrd="0" presId="urn:microsoft.com/office/officeart/2005/8/layout/vList2"/>
    <dgm:cxn modelId="{F6220AAE-A2CB-4A95-B624-B69C420EB5A4}" type="presParOf" srcId="{498CCC14-8B15-49CF-A772-186074248545}" destId="{E917D35C-EC01-4948-84B9-0CB08D8C1CCE}" srcOrd="2" destOrd="0" presId="urn:microsoft.com/office/officeart/2005/8/layout/vList2"/>
    <dgm:cxn modelId="{17076D35-9B3C-440E-AA88-77E3476B7568}" type="presParOf" srcId="{498CCC14-8B15-49CF-A772-186074248545}" destId="{290AE641-2EDF-4413-826F-E46622A7B4A4}" srcOrd="3" destOrd="0" presId="urn:microsoft.com/office/officeart/2005/8/layout/vList2"/>
    <dgm:cxn modelId="{5F99F1D0-CF1F-4C4E-8D09-61FFF962AE02}" type="presParOf" srcId="{498CCC14-8B15-49CF-A772-186074248545}" destId="{6795076F-C284-4ACE-8590-8F69D2FA7646}" srcOrd="4" destOrd="0" presId="urn:microsoft.com/office/officeart/2005/8/layout/vList2"/>
    <dgm:cxn modelId="{511650B2-720D-44F8-A9E4-818E46CA92FC}" type="presParOf" srcId="{498CCC14-8B15-49CF-A772-186074248545}" destId="{82738445-08E0-49CE-A6B3-CB43769460BA}" srcOrd="5" destOrd="0" presId="urn:microsoft.com/office/officeart/2005/8/layout/vList2"/>
    <dgm:cxn modelId="{C16F337B-4D73-422C-94F8-7B3C10A6F4C0}" type="presParOf" srcId="{498CCC14-8B15-49CF-A772-186074248545}" destId="{07EA93F8-F83E-47C9-BAD2-62AE750E423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566FF-CABE-461D-BDF0-0DE81F54FE62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Name: Naila Akhtar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105" y="22105"/>
        <a:ext cx="7511741" cy="710494"/>
      </dsp:txXfrm>
    </dsp:sp>
    <dsp:sp modelId="{3EA3F227-094B-4059-8984-F5CF004CAEEB}">
      <dsp:nvSpPr>
        <dsp:cNvPr id="0" name=""/>
        <dsp:cNvSpPr/>
      </dsp:nvSpPr>
      <dsp:spPr>
        <a:xfrm>
          <a:off x="534529" y="868672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Student no: 2522162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6634" y="890777"/>
        <a:ext cx="7251309" cy="710494"/>
      </dsp:txXfrm>
    </dsp:sp>
    <dsp:sp modelId="{BFA3289A-69C7-4DC7-8C6D-448F44879F39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Module code title: Professional development in Health and Social care(LCHS4009-BIRM</a:t>
          </a:r>
          <a:r>
            <a:rPr lang="en-GB" sz="1900" kern="1200" dirty="0"/>
            <a:t>)</a:t>
          </a:r>
          <a:endParaRPr lang="en-US" sz="1900" kern="1200" dirty="0"/>
        </a:p>
      </dsp:txBody>
      <dsp:txXfrm>
        <a:off x="1278805" y="1741155"/>
        <a:ext cx="7251309" cy="710494"/>
      </dsp:txXfrm>
    </dsp:sp>
    <dsp:sp modelId="{963481ED-0F0B-43A7-A052-6DFA0CF4284E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Lecturer name: Rizwan Nadim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07155" y="2600680"/>
        <a:ext cx="7251309" cy="710494"/>
      </dsp:txXfrm>
    </dsp:sp>
    <dsp:sp modelId="{6BF0FD5B-5F00-4608-82A4-AC85A535BCDC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Assignment title: Self-Awareness Presentation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35505" y="3460205"/>
        <a:ext cx="7251309" cy="710494"/>
      </dsp:txXfrm>
    </dsp:sp>
    <dsp:sp modelId="{05F0C870-B817-40B6-B0D1-FB073A003A52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748B3C83-EB1A-41C5-A5C9-F3FDA6288A86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222D1E4C-3B80-4A63-AC20-66ED4C967EEA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13D76580-CF13-49DA-9073-1D41158C2BCD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36BB5-653A-40A1-8E7F-B24753FC4486}">
      <dsp:nvSpPr>
        <dsp:cNvPr id="0" name=""/>
        <dsp:cNvSpPr/>
      </dsp:nvSpPr>
      <dsp:spPr>
        <a:xfrm>
          <a:off x="0" y="0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145D27-F2E0-4018-8985-9F12B5821822}">
      <dsp:nvSpPr>
        <dsp:cNvPr id="0" name=""/>
        <dsp:cNvSpPr/>
      </dsp:nvSpPr>
      <dsp:spPr>
        <a:xfrm>
          <a:off x="0" y="0"/>
          <a:ext cx="4646905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Cambridge Grove is a luxury care home offering residential, dementia and nursing care for older people.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4646905" cy="903287"/>
      </dsp:txXfrm>
    </dsp:sp>
    <dsp:sp modelId="{844F3DD6-6A34-4638-8A46-766D339D8E9C}">
      <dsp:nvSpPr>
        <dsp:cNvPr id="0" name=""/>
        <dsp:cNvSpPr/>
      </dsp:nvSpPr>
      <dsp:spPr>
        <a:xfrm>
          <a:off x="0" y="903287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602EAC-5EF1-409A-86F9-C462FE666043}">
      <dsp:nvSpPr>
        <dsp:cNvPr id="0" name=""/>
        <dsp:cNvSpPr/>
      </dsp:nvSpPr>
      <dsp:spPr>
        <a:xfrm>
          <a:off x="0" y="903287"/>
          <a:ext cx="4646905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Senior Care Assistants are called "Homemaker Leads".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03287"/>
        <a:ext cx="4646905" cy="903287"/>
      </dsp:txXfrm>
    </dsp:sp>
    <dsp:sp modelId="{B237B3A7-4253-42A4-B712-3ED5B3B8FE87}">
      <dsp:nvSpPr>
        <dsp:cNvPr id="0" name=""/>
        <dsp:cNvSpPr/>
      </dsp:nvSpPr>
      <dsp:spPr>
        <a:xfrm>
          <a:off x="0" y="180657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46A17F-2B4E-47F0-B883-74863D2A321C}">
      <dsp:nvSpPr>
        <dsp:cNvPr id="0" name=""/>
        <dsp:cNvSpPr/>
      </dsp:nvSpPr>
      <dsp:spPr>
        <a:xfrm>
          <a:off x="0" y="1806574"/>
          <a:ext cx="4646905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They offer 12-hour shifts and working alternate weekends on a rota basis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0" y="1806574"/>
        <a:ext cx="4646905" cy="903287"/>
      </dsp:txXfrm>
    </dsp:sp>
    <dsp:sp modelId="{535381AE-59A3-4882-B17C-EECDF9719149}">
      <dsp:nvSpPr>
        <dsp:cNvPr id="0" name=""/>
        <dsp:cNvSpPr/>
      </dsp:nvSpPr>
      <dsp:spPr>
        <a:xfrm>
          <a:off x="0" y="270986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868A19-EF13-4980-ADF5-4D2B1036E9C1}">
      <dsp:nvSpPr>
        <dsp:cNvPr id="0" name=""/>
        <dsp:cNvSpPr/>
      </dsp:nvSpPr>
      <dsp:spPr>
        <a:xfrm>
          <a:off x="0" y="2709861"/>
          <a:ext cx="4646905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They look for a strong background in care, training experience and NVQ Level 3 (desirable) (Totaljobs, 2026).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09861"/>
        <a:ext cx="4646905" cy="9032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A0659C-A316-4044-BDA6-3B5107D06D24}">
      <dsp:nvSpPr>
        <dsp:cNvPr id="0" name=""/>
        <dsp:cNvSpPr/>
      </dsp:nvSpPr>
      <dsp:spPr>
        <a:xfrm>
          <a:off x="0" y="227580"/>
          <a:ext cx="55184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Able to complete leadership and level 3 adult care qualification to enable me to gain senior positions</a:t>
          </a:r>
          <a:endParaRPr lang="en-US" sz="1600" kern="1200"/>
        </a:p>
      </dsp:txBody>
      <dsp:txXfrm>
        <a:off x="31070" y="258650"/>
        <a:ext cx="5456345" cy="574340"/>
      </dsp:txXfrm>
    </dsp:sp>
    <dsp:sp modelId="{E917D35C-EC01-4948-84B9-0CB08D8C1CCE}">
      <dsp:nvSpPr>
        <dsp:cNvPr id="0" name=""/>
        <dsp:cNvSpPr/>
      </dsp:nvSpPr>
      <dsp:spPr>
        <a:xfrm>
          <a:off x="0" y="910140"/>
          <a:ext cx="55184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knowledge gained from my course to aid the quality of care and also to enable progression into the health sector</a:t>
          </a:r>
          <a:endParaRPr lang="en-US" sz="1600" kern="1200"/>
        </a:p>
      </dsp:txBody>
      <dsp:txXfrm>
        <a:off x="31070" y="941210"/>
        <a:ext cx="5456345" cy="574340"/>
      </dsp:txXfrm>
    </dsp:sp>
    <dsp:sp modelId="{6795076F-C284-4ACE-8590-8F69D2FA7646}">
      <dsp:nvSpPr>
        <dsp:cNvPr id="0" name=""/>
        <dsp:cNvSpPr/>
      </dsp:nvSpPr>
      <dsp:spPr>
        <a:xfrm>
          <a:off x="0" y="1592700"/>
          <a:ext cx="55184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increased number of elderly people requires more experienced carers</a:t>
          </a:r>
          <a:endParaRPr lang="en-US" sz="1600" kern="1200"/>
        </a:p>
      </dsp:txBody>
      <dsp:txXfrm>
        <a:off x="31070" y="1623770"/>
        <a:ext cx="5456345" cy="574340"/>
      </dsp:txXfrm>
    </dsp:sp>
    <dsp:sp modelId="{07EA93F8-F83E-47C9-BAD2-62AE750E423B}">
      <dsp:nvSpPr>
        <dsp:cNvPr id="0" name=""/>
        <dsp:cNvSpPr/>
      </dsp:nvSpPr>
      <dsp:spPr>
        <a:xfrm>
          <a:off x="0" y="2275260"/>
          <a:ext cx="55184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 have completed safeguarding and medication courses in order to gain more responsibility as a senior</a:t>
          </a:r>
          <a:endParaRPr lang="en-US" sz="1600" kern="1200"/>
        </a:p>
      </dsp:txBody>
      <dsp:txXfrm>
        <a:off x="31070" y="2306330"/>
        <a:ext cx="5456345" cy="574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6CCF62-A157-4F80-A538-DAB38D736AEA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AB586-7903-4319-AAEF-6B558D16A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948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0AB586-7903-4319-AAEF-6B558D16AA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425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Although in some other places a senior carers day to day tasks could be to: Refine </a:t>
            </a:r>
            <a:r>
              <a:rPr lang="en-GB" dirty="0" err="1"/>
              <a:t>careplans</a:t>
            </a:r>
            <a:r>
              <a:rPr lang="en-GB" dirty="0"/>
              <a:t>, accurate medication recode attend team meeting with manager and health care professionals, supervise and train new staff members, provide emergency cover.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0AB586-7903-4319-AAEF-6B558D16AA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56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0AB586-7903-4319-AAEF-6B558D16AA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115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0AB586-7903-4319-AAEF-6B558D16AA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01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6B4EA-1908-7B3D-D11E-8D3C17D50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8BA708-94FD-64E7-B33E-D216ADC9E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6756D-B3A5-FE9C-6F3B-E17CF81EE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76420-2722-507F-44A8-F6332D46D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B5FE0-D01A-DF59-BB5C-C5E569CA0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546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D9417-6B7A-0C53-F093-89EABA532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DCC4D-02B1-AAAD-52B1-8F724274E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E93A2-4936-AB35-4E2F-E4EB0D86E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6C218-74FD-C9D7-7669-262413BF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1231E-00F2-86DB-498E-3B335B9EA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878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39D5A-DFEE-3926-CC25-46378EB98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E3B6B-2106-C8DC-8E11-CD025C4D9B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BEF13-DC36-7D9C-C933-F22F60F78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70FFB-AAB4-588C-A6EE-D4C71ECF2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65791-58A7-45FB-CE44-CDC03DED3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87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5EB3C-CBA1-697B-9199-4372D585A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EC370-F7A5-0331-79DA-B7F913FD1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7441D-22FD-E4AF-3560-DE40618772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11B5C-0D8D-6D11-3B0F-31F539D3D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C8D0E0-B669-EF1F-236F-14B5EF8E3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D41399-3289-6178-8849-9BC2CE2B4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62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321F6-9943-87C4-545C-ECFA8C6E6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E7CEB-F768-7AE9-6188-A56FEAA016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03A290-CE9E-998E-E450-B9FDA1F30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3A00F0-7C83-FB36-0C37-83AD9F6F3C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74D24E-F0C0-5692-07AF-A8F3916FBA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7F89C1-6ACD-B9BA-7221-26A7A8FD5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000157-97EF-FE02-5B2F-DA5E455A6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761B25-36C7-02FF-81AB-74F22B3C5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7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F7934-0BD6-0B3A-1068-5FA46A930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E1AA7C-7642-CF4E-4B16-0CD2B9A96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467F4-A75B-8851-E814-16455217E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E0FC50-F1B5-3827-98D7-65A6DEE9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760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110154-8DB4-3972-956D-61EE82EB8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37C21B-C48F-EB10-7A42-76EE772CE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1A4671-747C-8068-72ED-506F4772E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077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5588B-7329-2D85-A1CB-E3B9E2C02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A5448-B05E-3BB5-2E58-541E43C89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343ED6-2CC3-0817-C3B6-CB6AF12CA2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FA3AFE-A01B-97BF-0698-91FA5B31D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C2BFD-823A-B1B0-C2C5-1BE006DFB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57747-0CB5-917F-EFD5-4B8C1F2D0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47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5536C-4E61-1322-F6FA-E8FEEE6B9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4EA54F-9B6C-0974-0B11-AC40D2BB11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A0D2C-8106-5465-DB7C-3716FA772E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39DF73-2D59-CBC5-0BB1-072B03B58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B35D0F-2003-DA01-11BB-EA6DCFB59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4DACB-C970-20BD-0B75-653711CE0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86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E451D-0C52-366B-38D8-3E959F0F2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7636E-0D4A-C802-7FCA-0A02B425FB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CDE78-DB74-0A5C-3694-AEA2CCD6F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1B4C8-3F54-02BD-1EBC-4F741E435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288A0-017C-7070-9658-E4EC49312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39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CF11C8-F6AA-DF10-4CC1-AF3DC215F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2A5B66-BF18-6BE6-A408-2C75451D3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CC7FC-31FA-A213-8910-0FD397BB5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5C288-EE00-A92F-2232-F2FFE1A92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52089-FD98-5950-9A71-42BF2346F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32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47042B-7EF5-F875-E6F6-B2EAFE7DA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72EE9-7A1C-62FD-636D-C03A5BB79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07235-17B2-F77F-A5BE-6D6B9AD010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BDFCB9-BF57-42D2-9632-AD3C463EFA5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A7484-3606-82CE-4463-773589CBA7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EE5D1-F178-5689-D6BE-C78DA6FB60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AB2388-6A1C-4BC8-8C87-71275AAEE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19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life-at-work/self-development-at-work-heres-how-2438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5.sv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6.sv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1" name="TextBox 2">
            <a:extLst>
              <a:ext uri="{FF2B5EF4-FFF2-40B4-BE49-F238E27FC236}">
                <a16:creationId xmlns:a16="http://schemas.microsoft.com/office/drawing/2014/main" id="{8254AE7D-2AF8-F0E6-9173-FF441A4846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2372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C9A1D-4EA3-A80C-1A49-1B9C59AD8DA7}"/>
              </a:ext>
            </a:extLst>
          </p:cNvPr>
          <p:cNvSpPr txBox="1"/>
          <p:nvPr/>
        </p:nvSpPr>
        <p:spPr>
          <a:xfrm>
            <a:off x="3113314" y="185057"/>
            <a:ext cx="6479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98905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9174C-6C00-9DD5-C856-A952A71278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035" y="609600"/>
            <a:ext cx="3595678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 dirty="0"/>
              <a:t>Role of a Senior Care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003D8B-DFEE-C24B-6B69-B82617362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211" y="2444925"/>
            <a:ext cx="4538949" cy="3908586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algn="l"/>
            <a:endParaRPr lang="en-US" sz="2800" dirty="0"/>
          </a:p>
          <a:p>
            <a:pPr algn="l"/>
            <a:r>
              <a:rPr lang="en-GB" sz="2800" dirty="0"/>
              <a:t>A senior carers day to day tasks could be to: Refine care plans, accurate medication recode attend team meeting with manager and health care professionals, supervise and train new staff members, provide emergency cover (Gov.uk, 2025)</a:t>
            </a:r>
          </a:p>
        </p:txBody>
      </p:sp>
      <p:pic>
        <p:nvPicPr>
          <p:cNvPr id="5" name="Picture 4" descr="A woman is depicted holding a watering can, standing atop a trash can, symbolizing the act of nurturing life amidst waste.&#10;&#10;AI-generated content may be incorrect.">
            <a:extLst>
              <a:ext uri="{FF2B5EF4-FFF2-40B4-BE49-F238E27FC236}">
                <a16:creationId xmlns:a16="http://schemas.microsoft.com/office/drawing/2014/main" id="{77664B0C-E6D5-E7E2-5532-33C8B17D75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144" r="3044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51A466-66B3-0C07-117C-EBA501435312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eoplematters.in/article/life-at-work/self-development-at-work-heres-how-243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289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5B773-4C7E-5FA8-87BF-B44A85EA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Senior Care Assistant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Hamberley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Care Homes via Totaljobs (2026)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" name="Picture Placeholder 29">
            <a:extLst>
              <a:ext uri="{FF2B5EF4-FFF2-40B4-BE49-F238E27FC236}">
                <a16:creationId xmlns:a16="http://schemas.microsoft.com/office/drawing/2014/main" id="{433687D3-D546-2E78-AB4E-92BC5E4C4EF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7750" r="3174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32" name="Text Placeholder 3">
            <a:extLst>
              <a:ext uri="{FF2B5EF4-FFF2-40B4-BE49-F238E27FC236}">
                <a16:creationId xmlns:a16="http://schemas.microsoft.com/office/drawing/2014/main" id="{60DDD182-F1D5-B892-233A-C1035545E3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4807542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19435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5000"/>
                <a:lumOff val="5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420000"/>
            <a:ext cx="10911840" cy="900000"/>
          </a:xfrm>
        </p:spPr>
        <p:txBody>
          <a:bodyPr anchor="ctr">
            <a:normAutofit/>
          </a:bodyPr>
          <a:lstStyle/>
          <a:p>
            <a:pPr algn="l"/>
            <a:r>
              <a:rPr lang="en-GB" sz="3600" b="1" i="0" dirty="0">
                <a:solidFill>
                  <a:schemeClr val="tx1"/>
                </a:solidFill>
              </a:rPr>
              <a:t>The role: Homemaker Lead</a:t>
            </a:r>
          </a:p>
        </p:txBody>
      </p:sp>
      <p:sp>
        <p:nvSpPr>
          <p:cNvPr id="11" name="Card 1"/>
          <p:cNvSpPr/>
          <p:nvPr/>
        </p:nvSpPr>
        <p:spPr>
          <a:xfrm>
            <a:off x="640080" y="1550000"/>
            <a:ext cx="3454400" cy="32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640080" rIns="182880" bIns="137160" anchor="t">
            <a:no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Employer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Hamberley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Homes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high end care service for the elderly, providing nursing, dementia and residential care</a:t>
            </a:r>
            <a:r>
              <a:rPr lang="en-GB" sz="2000" dirty="0"/>
              <a:t>.</a:t>
            </a:r>
          </a:p>
        </p:txBody>
      </p:sp>
      <p:sp>
        <p:nvSpPr>
          <p:cNvPr id="12" name="Number 1"/>
          <p:cNvSpPr/>
          <p:nvPr/>
        </p:nvSpPr>
        <p:spPr>
          <a:xfrm>
            <a:off x="822960" y="1687160"/>
            <a:ext cx="411480" cy="41148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" name="Card 2"/>
          <p:cNvSpPr/>
          <p:nvPr/>
        </p:nvSpPr>
        <p:spPr>
          <a:xfrm>
            <a:off x="4368800" y="1550000"/>
            <a:ext cx="3454400" cy="32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64008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Vacancy</a:t>
            </a:r>
            <a:endParaRPr lang="en-GB" b="1" i="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Senior Care Assistant (Homemaker Lead)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 hour shifts, alternating weekends on a rota.</a:t>
            </a:r>
          </a:p>
        </p:txBody>
      </p:sp>
      <p:sp>
        <p:nvSpPr>
          <p:cNvPr id="14" name="Number 2"/>
          <p:cNvSpPr/>
          <p:nvPr/>
        </p:nvSpPr>
        <p:spPr>
          <a:xfrm>
            <a:off x="4551680" y="1687160"/>
            <a:ext cx="411480" cy="41148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5" name="Card 3"/>
          <p:cNvSpPr/>
          <p:nvPr/>
        </p:nvSpPr>
        <p:spPr>
          <a:xfrm>
            <a:off x="8097520" y="1550000"/>
            <a:ext cx="3454400" cy="32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64008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and experience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Experience or qualification in care and training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NVQ Level 3 desirable</a:t>
            </a:r>
          </a:p>
        </p:txBody>
      </p:sp>
      <p:sp>
        <p:nvSpPr>
          <p:cNvPr id="16" name="Number 3"/>
          <p:cNvSpPr/>
          <p:nvPr/>
        </p:nvSpPr>
        <p:spPr>
          <a:xfrm>
            <a:off x="8280400" y="1687160"/>
            <a:ext cx="411480" cy="41148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7" name="Benefits strip"/>
          <p:cNvSpPr/>
          <p:nvPr/>
        </p:nvSpPr>
        <p:spPr>
          <a:xfrm>
            <a:off x="640080" y="5170840"/>
            <a:ext cx="10911840" cy="950000"/>
          </a:xfrm>
          <a:prstGeom prst="roundRect">
            <a:avLst>
              <a:gd name="adj" fmla="val 6000"/>
            </a:avLst>
          </a:prstGeom>
          <a:solidFill>
            <a:schemeClr val="accent1"/>
          </a:solidFill>
          <a:ln>
            <a:noFill/>
          </a:ln>
        </p:spPr>
        <p:txBody>
          <a:bodyPr wrap="square" lIns="228600" tIns="91440" rIns="228600" bIns="91440" anchor="ctr">
            <a:noAutofit/>
          </a:bodyPr>
          <a:lstStyle/>
          <a:p>
            <a:r>
              <a:rPr lang="en-GB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they offer: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 days holiday including bank holidays, Quality based bonus based on new CQC ratings, Training and development opportunities.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accent1">
                <a:lumMod val="33000"/>
                <a:lumOff val="67000"/>
              </a:schemeClr>
            </a:gs>
            <a:gs pos="54000">
              <a:schemeClr val="accent1">
                <a:lumMod val="45000"/>
                <a:lumOff val="55000"/>
              </a:schemeClr>
            </a:gs>
            <a:gs pos="66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 descr="Person climbing illustration">
            <a:extLst>
              <a:ext uri="{FF2B5EF4-FFF2-40B4-BE49-F238E27FC236}">
                <a16:creationId xmlns:a16="http://schemas.microsoft.com/office/drawing/2014/main" id="{6130FD8C-4D46-6354-27C4-F40D91452F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55245"/>
            <a:ext cx="4990977" cy="6903720"/>
          </a:xfrm>
          <a:prstGeom prst="rect">
            <a:avLst/>
          </a:prstGeom>
          <a:noFill/>
          <a:ln>
            <a:noFill/>
          </a:ln>
          <a:effectLst>
            <a:glow>
              <a:schemeClr val="accent1">
                <a:alpha val="0"/>
              </a:schemeClr>
            </a:glow>
            <a:softEdge rad="127000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</p:pic>
      <p:sp>
        <p:nvSpPr>
          <p:cNvPr id="11" name="Strength 1"/>
          <p:cNvSpPr/>
          <p:nvPr/>
        </p:nvSpPr>
        <p:spPr>
          <a:xfrm>
            <a:off x="93769" y="2202602"/>
            <a:ext cx="5867581" cy="1392377"/>
          </a:xfrm>
          <a:prstGeom prst="roundRect">
            <a:avLst>
              <a:gd name="adj" fmla="val 26626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Providing Care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Cared for older people with physical disabilities, dementia and in accordance with care plans</a:t>
            </a:r>
            <a:r>
              <a:rPr lang="en-GB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12" name="Number 1"/>
          <p:cNvSpPr/>
          <p:nvPr/>
        </p:nvSpPr>
        <p:spPr>
          <a:xfrm>
            <a:off x="208252" y="2673679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46" name="Picture 45" descr="Torn rope">
            <a:extLst>
              <a:ext uri="{FF2B5EF4-FFF2-40B4-BE49-F238E27FC236}">
                <a16:creationId xmlns:a16="http://schemas.microsoft.com/office/drawing/2014/main" id="{7491374F-7372-0354-65A1-9DD19E5EB1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581" y="-690350"/>
            <a:ext cx="6230650" cy="5384800"/>
          </a:xfrm>
          <a:prstGeom prst="rect">
            <a:avLst/>
          </a:prstGeom>
          <a:effectLst>
            <a:softEdge rad="1270000"/>
          </a:effectLst>
        </p:spPr>
      </p:pic>
      <p:sp>
        <p:nvSpPr>
          <p:cNvPr id="13" name="Strength 2"/>
          <p:cNvSpPr/>
          <p:nvPr/>
        </p:nvSpPr>
        <p:spPr>
          <a:xfrm>
            <a:off x="93770" y="5289262"/>
            <a:ext cx="5867580" cy="1392377"/>
          </a:xfrm>
          <a:prstGeom prst="roundRect">
            <a:avLst>
              <a:gd name="adj" fmla="val 22806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knowledge and communication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knowledge of health due to my course in Health and Social care</a:t>
            </a:r>
          </a:p>
        </p:txBody>
      </p:sp>
      <p:sp>
        <p:nvSpPr>
          <p:cNvPr id="14" name="Number 2"/>
          <p:cNvSpPr/>
          <p:nvPr/>
        </p:nvSpPr>
        <p:spPr>
          <a:xfrm>
            <a:off x="209881" y="5762515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5" name="Strength 3"/>
          <p:cNvSpPr/>
          <p:nvPr/>
        </p:nvSpPr>
        <p:spPr>
          <a:xfrm>
            <a:off x="93769" y="3744844"/>
            <a:ext cx="5867582" cy="1392377"/>
          </a:xfrm>
          <a:prstGeom prst="roundRect">
            <a:avLst>
              <a:gd name="adj" fmla="val 2357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Shadowing of new staff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Taught new staff about practical person-centred aspects such as infection control, manual handling, dignity and care</a:t>
            </a:r>
          </a:p>
        </p:txBody>
      </p:sp>
      <p:sp>
        <p:nvSpPr>
          <p:cNvPr id="16" name="Number 3"/>
          <p:cNvSpPr/>
          <p:nvPr/>
        </p:nvSpPr>
        <p:spPr>
          <a:xfrm>
            <a:off x="208252" y="4218097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bg1"/>
                </a:solidFill>
              </a:rPr>
              <a:t>2</a:t>
            </a:r>
            <a:endParaRPr lang="en-GB" b="1" i="0" dirty="0">
              <a:solidFill>
                <a:schemeClr val="bg1"/>
              </a:solidFill>
            </a:endParaRPr>
          </a:p>
        </p:txBody>
      </p:sp>
      <p:sp>
        <p:nvSpPr>
          <p:cNvPr id="6" name="Strength 1">
            <a:extLst>
              <a:ext uri="{FF2B5EF4-FFF2-40B4-BE49-F238E27FC236}">
                <a16:creationId xmlns:a16="http://schemas.microsoft.com/office/drawing/2014/main" id="{9E571457-6D26-79CC-9F5D-94CD0E76594D}"/>
              </a:ext>
            </a:extLst>
          </p:cNvPr>
          <p:cNvSpPr/>
          <p:nvPr/>
        </p:nvSpPr>
        <p:spPr>
          <a:xfrm>
            <a:off x="6230650" y="2202602"/>
            <a:ext cx="5867581" cy="1356903"/>
          </a:xfrm>
          <a:prstGeom prst="roundRect">
            <a:avLst>
              <a:gd name="adj" fmla="val 26626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Shift Times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may be unable to reliably commit to a full 12-hour shift whilst also prioritising my university studies.</a:t>
            </a:r>
            <a:endParaRPr lang="en-GB" b="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Number 1">
            <a:extLst>
              <a:ext uri="{FF2B5EF4-FFF2-40B4-BE49-F238E27FC236}">
                <a16:creationId xmlns:a16="http://schemas.microsoft.com/office/drawing/2014/main" id="{64574A8B-ED48-2616-F64F-D9E62114C155}"/>
              </a:ext>
            </a:extLst>
          </p:cNvPr>
          <p:cNvSpPr/>
          <p:nvPr/>
        </p:nvSpPr>
        <p:spPr>
          <a:xfrm>
            <a:off x="6377318" y="2673679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0" name="Strength 2">
            <a:extLst>
              <a:ext uri="{FF2B5EF4-FFF2-40B4-BE49-F238E27FC236}">
                <a16:creationId xmlns:a16="http://schemas.microsoft.com/office/drawing/2014/main" id="{968FFDED-7425-4249-A069-EBC4564ED42B}"/>
              </a:ext>
            </a:extLst>
          </p:cNvPr>
          <p:cNvSpPr/>
          <p:nvPr/>
        </p:nvSpPr>
        <p:spPr>
          <a:xfrm>
            <a:off x="6230651" y="5289263"/>
            <a:ext cx="5867580" cy="1392377"/>
          </a:xfrm>
          <a:prstGeom prst="roundRect">
            <a:avLst>
              <a:gd name="adj" fmla="val 22806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Enviroment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don’t have experience working in care home settings.</a:t>
            </a:r>
          </a:p>
        </p:txBody>
      </p:sp>
      <p:sp>
        <p:nvSpPr>
          <p:cNvPr id="20" name="Number 2">
            <a:extLst>
              <a:ext uri="{FF2B5EF4-FFF2-40B4-BE49-F238E27FC236}">
                <a16:creationId xmlns:a16="http://schemas.microsoft.com/office/drawing/2014/main" id="{AA1BD578-A073-D26A-224B-D320CD14403C}"/>
              </a:ext>
            </a:extLst>
          </p:cNvPr>
          <p:cNvSpPr/>
          <p:nvPr/>
        </p:nvSpPr>
        <p:spPr>
          <a:xfrm>
            <a:off x="6377318" y="5761292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2" name="Strength 3">
            <a:extLst>
              <a:ext uri="{FF2B5EF4-FFF2-40B4-BE49-F238E27FC236}">
                <a16:creationId xmlns:a16="http://schemas.microsoft.com/office/drawing/2014/main" id="{9B8D0E72-320C-776D-EDF4-9EAB3AB40535}"/>
              </a:ext>
            </a:extLst>
          </p:cNvPr>
          <p:cNvSpPr/>
          <p:nvPr/>
        </p:nvSpPr>
        <p:spPr>
          <a:xfrm>
            <a:off x="6230649" y="3744844"/>
            <a:ext cx="5867582" cy="1392377"/>
          </a:xfrm>
          <a:prstGeom prst="roundRect">
            <a:avLst>
              <a:gd name="adj" fmla="val 2357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822960" tIns="182880" rIns="182880" bIns="91440" anchor="t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Qualifications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my experience, I lack an NVQ level 2 certification, which could be essential for this type of role.</a:t>
            </a:r>
          </a:p>
        </p:txBody>
      </p:sp>
      <p:sp>
        <p:nvSpPr>
          <p:cNvPr id="24" name="Number 3">
            <a:extLst>
              <a:ext uri="{FF2B5EF4-FFF2-40B4-BE49-F238E27FC236}">
                <a16:creationId xmlns:a16="http://schemas.microsoft.com/office/drawing/2014/main" id="{33D5719B-6B6E-29B4-B9BD-73171D16B23F}"/>
              </a:ext>
            </a:extLst>
          </p:cNvPr>
          <p:cNvSpPr/>
          <p:nvPr/>
        </p:nvSpPr>
        <p:spPr>
          <a:xfrm>
            <a:off x="6377318" y="4203798"/>
            <a:ext cx="464453" cy="4458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bg1"/>
                </a:solidFill>
              </a:rPr>
              <a:t>2</a:t>
            </a:r>
            <a:endParaRPr lang="en-GB" b="1" i="0" dirty="0">
              <a:solidFill>
                <a:schemeClr val="bg1"/>
              </a:solidFill>
            </a:endParaRPr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958AB0B9-92BB-2711-5D5A-107CF9304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440" y="176361"/>
            <a:ext cx="7919720" cy="838624"/>
          </a:xfrm>
        </p:spPr>
        <p:txBody>
          <a:bodyPr/>
          <a:lstStyle/>
          <a:p>
            <a:r>
              <a:rPr lang="en-GB" dirty="0"/>
              <a:t>Strengths and Weaknesses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5000"/>
                <a:lumOff val="5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84832"/>
            <a:ext cx="10911840" cy="900000"/>
          </a:xfrm>
        </p:spPr>
        <p:txBody>
          <a:bodyPr anchor="ctr">
            <a:normAutofit/>
          </a:bodyPr>
          <a:lstStyle/>
          <a:p>
            <a:pPr algn="l"/>
            <a:r>
              <a:rPr lang="en-GB" sz="3600" b="1" i="0" dirty="0">
                <a:solidFill>
                  <a:schemeClr val="tx1"/>
                </a:solidFill>
              </a:rPr>
              <a:t>Threats and Opportunities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C1BAFBA-388A-CD42-6CF8-D6206767A487}"/>
              </a:ext>
            </a:extLst>
          </p:cNvPr>
          <p:cNvSpPr/>
          <p:nvPr/>
        </p:nvSpPr>
        <p:spPr>
          <a:xfrm>
            <a:off x="-1" y="838968"/>
            <a:ext cx="5987891" cy="4857744"/>
          </a:xfrm>
          <a:prstGeom prst="roundRect">
            <a:avLst>
              <a:gd name="adj" fmla="val 7741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69D8A94-5286-C50B-5D70-99278588F144}"/>
              </a:ext>
            </a:extLst>
          </p:cNvPr>
          <p:cNvSpPr/>
          <p:nvPr/>
        </p:nvSpPr>
        <p:spPr>
          <a:xfrm>
            <a:off x="-1" y="835600"/>
            <a:ext cx="5987891" cy="900000"/>
          </a:xfrm>
          <a:prstGeom prst="roundRect">
            <a:avLst>
              <a:gd name="adj" fmla="val 25616"/>
            </a:avLst>
          </a:prstGeom>
          <a:solidFill>
            <a:srgbClr val="B5D9B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Number 1"/>
          <p:cNvSpPr/>
          <p:nvPr/>
        </p:nvSpPr>
        <p:spPr>
          <a:xfrm>
            <a:off x="80724" y="935292"/>
            <a:ext cx="784982" cy="756000"/>
          </a:xfrm>
          <a:prstGeom prst="ellipse">
            <a:avLst/>
          </a:prstGeom>
          <a:solidFill>
            <a:srgbClr val="164D2E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endParaRPr lang="en-GB" sz="1800" b="1" i="0" dirty="0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87E1457-88BA-C232-F0BA-1EE2FD4C4154}"/>
              </a:ext>
            </a:extLst>
          </p:cNvPr>
          <p:cNvSpPr/>
          <p:nvPr/>
        </p:nvSpPr>
        <p:spPr>
          <a:xfrm>
            <a:off x="6204109" y="838968"/>
            <a:ext cx="5987891" cy="4638288"/>
          </a:xfrm>
          <a:prstGeom prst="roundRect">
            <a:avLst>
              <a:gd name="adj" fmla="val 7741"/>
            </a:avLst>
          </a:prstGeom>
          <a:solidFill>
            <a:srgbClr val="FBE6E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C419C0F-812C-3DE5-D7FA-A8000865C337}"/>
              </a:ext>
            </a:extLst>
          </p:cNvPr>
          <p:cNvSpPr/>
          <p:nvPr/>
        </p:nvSpPr>
        <p:spPr>
          <a:xfrm>
            <a:off x="6204109" y="835600"/>
            <a:ext cx="5987891" cy="900000"/>
          </a:xfrm>
          <a:prstGeom prst="roundRect">
            <a:avLst>
              <a:gd name="adj" fmla="val 21965"/>
            </a:avLst>
          </a:prstGeom>
          <a:solidFill>
            <a:srgbClr val="E9A0A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Number 2"/>
          <p:cNvSpPr/>
          <p:nvPr/>
        </p:nvSpPr>
        <p:spPr>
          <a:xfrm>
            <a:off x="6319447" y="916855"/>
            <a:ext cx="784982" cy="756000"/>
          </a:xfrm>
          <a:prstGeom prst="ellipse">
            <a:avLst/>
          </a:prstGeom>
          <a:solidFill>
            <a:srgbClr val="7F1D1D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endParaRPr lang="en-GB" sz="1800" b="1" i="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6721E9-F8EB-8D76-D346-2C977682C92F}"/>
              </a:ext>
            </a:extLst>
          </p:cNvPr>
          <p:cNvSpPr txBox="1"/>
          <p:nvPr/>
        </p:nvSpPr>
        <p:spPr>
          <a:xfrm>
            <a:off x="7134301" y="1034870"/>
            <a:ext cx="4734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7F1D1D"/>
                </a:solidFill>
              </a:rPr>
              <a:t>Threats</a:t>
            </a:r>
          </a:p>
        </p:txBody>
      </p:sp>
      <p:pic>
        <p:nvPicPr>
          <p:cNvPr id="18" name="Graphic 17" descr="Warning outline">
            <a:extLst>
              <a:ext uri="{FF2B5EF4-FFF2-40B4-BE49-F238E27FC236}">
                <a16:creationId xmlns:a16="http://schemas.microsoft.com/office/drawing/2014/main" id="{B9B272F9-821D-D949-87EE-D8BC995A9C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3414" y="966395"/>
            <a:ext cx="617048" cy="59426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95B83DD-22C1-0296-09E3-7B9A8732935F}"/>
              </a:ext>
            </a:extLst>
          </p:cNvPr>
          <p:cNvSpPr txBox="1"/>
          <p:nvPr/>
        </p:nvSpPr>
        <p:spPr>
          <a:xfrm>
            <a:off x="839724" y="1034870"/>
            <a:ext cx="4320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164D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pic>
        <p:nvPicPr>
          <p:cNvPr id="23" name="Graphic 22" descr="Open hand with plant outline">
            <a:extLst>
              <a:ext uri="{FF2B5EF4-FFF2-40B4-BE49-F238E27FC236}">
                <a16:creationId xmlns:a16="http://schemas.microsoft.com/office/drawing/2014/main" id="{9CAC7620-3EFD-2326-B0FC-A184D8DE53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010" y="935292"/>
            <a:ext cx="784982" cy="7560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18A94F0-41A0-D733-3B9D-B6B5FCAA0614}"/>
              </a:ext>
            </a:extLst>
          </p:cNvPr>
          <p:cNvSpPr txBox="1"/>
          <p:nvPr/>
        </p:nvSpPr>
        <p:spPr>
          <a:xfrm>
            <a:off x="6374072" y="1907564"/>
            <a:ext cx="56479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Competition from candidates with formal care qualifications or more supervisory experience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Balancing study commitments with the demands of a senior role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and physical pressure of care work, which I manage through teamwork and support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 and high turnover in the care sector, which can increase workload and pressure on the team</a:t>
            </a:r>
          </a:p>
          <a:p>
            <a:endParaRPr lang="en-GB" dirty="0"/>
          </a:p>
        </p:txBody>
      </p:sp>
      <p:graphicFrame>
        <p:nvGraphicFramePr>
          <p:cNvPr id="27" name="TextBox 23">
            <a:extLst>
              <a:ext uri="{FF2B5EF4-FFF2-40B4-BE49-F238E27FC236}">
                <a16:creationId xmlns:a16="http://schemas.microsoft.com/office/drawing/2014/main" id="{E06F5964-531B-B2EC-12B9-C614EF9F505A}"/>
              </a:ext>
            </a:extLst>
          </p:cNvPr>
          <p:cNvGraphicFramePr/>
          <p:nvPr/>
        </p:nvGraphicFramePr>
        <p:xfrm>
          <a:off x="224589" y="1735600"/>
          <a:ext cx="5518485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5000"/>
                <a:lumOff val="5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420000"/>
            <a:ext cx="10911840" cy="900000"/>
          </a:xfrm>
        </p:spPr>
        <p:txBody>
          <a:bodyPr anchor="ctr">
            <a:normAutofit/>
          </a:bodyPr>
          <a:lstStyle/>
          <a:p>
            <a:pPr algn="l"/>
            <a:r>
              <a:rPr lang="en-GB" sz="3600" b="1" i="0" dirty="0">
                <a:solidFill>
                  <a:schemeClr val="tx1"/>
                </a:solidFill>
              </a:rPr>
              <a:t>My action plan</a:t>
            </a:r>
          </a:p>
        </p:txBody>
      </p:sp>
      <p:sp>
        <p:nvSpPr>
          <p:cNvPr id="11" name="Step 1"/>
          <p:cNvSpPr/>
          <p:nvPr/>
        </p:nvSpPr>
        <p:spPr>
          <a:xfrm>
            <a:off x="640080" y="1550000"/>
            <a:ext cx="2556510" cy="37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77724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sz="1800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1 month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an online dementia awareness course.</a:t>
            </a:r>
          </a:p>
        </p:txBody>
      </p:sp>
      <p:sp>
        <p:nvSpPr>
          <p:cNvPr id="12" name="Number 1"/>
          <p:cNvSpPr/>
          <p:nvPr/>
        </p:nvSpPr>
        <p:spPr>
          <a:xfrm>
            <a:off x="822960" y="1732880"/>
            <a:ext cx="457200" cy="457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" name="Step 2"/>
          <p:cNvSpPr/>
          <p:nvPr/>
        </p:nvSpPr>
        <p:spPr>
          <a:xfrm>
            <a:off x="3425190" y="1550000"/>
            <a:ext cx="2556510" cy="37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77724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sz="1800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3 months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Volunteer or shadow in a care home to build hands-on experience.</a:t>
            </a:r>
          </a:p>
        </p:txBody>
      </p:sp>
      <p:sp>
        <p:nvSpPr>
          <p:cNvPr id="14" name="Number 2"/>
          <p:cNvSpPr/>
          <p:nvPr/>
        </p:nvSpPr>
        <p:spPr>
          <a:xfrm>
            <a:off x="3608070" y="1732880"/>
            <a:ext cx="457200" cy="457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5" name="Step 3"/>
          <p:cNvSpPr/>
          <p:nvPr/>
        </p:nvSpPr>
        <p:spPr>
          <a:xfrm>
            <a:off x="6210300" y="1675000"/>
            <a:ext cx="2556510" cy="37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77724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sz="1800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6 months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a Level 3 Diploma in Adult Care (NVQ Level 3 equivalent)</a:t>
            </a:r>
            <a:r>
              <a:rPr lang="en-GB" sz="1800" b="0" i="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6" name="Number 3"/>
          <p:cNvSpPr/>
          <p:nvPr/>
        </p:nvSpPr>
        <p:spPr>
          <a:xfrm>
            <a:off x="6393180" y="1732880"/>
            <a:ext cx="457200" cy="457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7" name="Step 4"/>
          <p:cNvSpPr/>
          <p:nvPr/>
        </p:nvSpPr>
        <p:spPr>
          <a:xfrm>
            <a:off x="8995410" y="1550000"/>
            <a:ext cx="2556510" cy="3750000"/>
          </a:xfrm>
          <a:prstGeom prst="roundRect">
            <a:avLst>
              <a:gd name="adj" fmla="val 6000"/>
            </a:avLst>
          </a:prstGeom>
          <a:solidFill>
            <a:schemeClr val="bg1"/>
          </a:solidFill>
          <a:ln>
            <a:noFill/>
          </a:ln>
          <a:effectLst>
            <a:outerShdw blurRad="76200" dist="25400" dir="5400000" algn="t" rotWithShape="0">
              <a:srgbClr val="000000">
                <a:alpha val="18000"/>
              </a:srgbClr>
            </a:outerShdw>
          </a:effectLst>
        </p:spPr>
        <p:txBody>
          <a:bodyPr wrap="square" lIns="182880" tIns="777240" rIns="182880" bIns="137160" anchor="t">
            <a:no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GB" sz="1800" b="1" i="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Ongoing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800" b="0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for feedback and keep a reflective journal after every shift.</a:t>
            </a:r>
          </a:p>
        </p:txBody>
      </p:sp>
      <p:sp>
        <p:nvSpPr>
          <p:cNvPr id="18" name="Number 4"/>
          <p:cNvSpPr/>
          <p:nvPr/>
        </p:nvSpPr>
        <p:spPr>
          <a:xfrm>
            <a:off x="9178290" y="1732880"/>
            <a:ext cx="457200" cy="457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Review strip"/>
          <p:cNvSpPr/>
          <p:nvPr/>
        </p:nvSpPr>
        <p:spPr>
          <a:xfrm>
            <a:off x="640080" y="5550000"/>
            <a:ext cx="10911840" cy="700000"/>
          </a:xfrm>
          <a:prstGeom prst="roundRect">
            <a:avLst>
              <a:gd name="adj" fmla="val 6000"/>
            </a:avLst>
          </a:prstGeom>
          <a:solidFill>
            <a:schemeClr val="accent1"/>
          </a:solidFill>
          <a:ln>
            <a:noFill/>
          </a:ln>
        </p:spPr>
        <p:txBody>
          <a:bodyPr wrap="square" lIns="137160" tIns="91440" rIns="137160" bIns="9144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progress every month against the role requirements</a:t>
            </a:r>
            <a:r>
              <a:rPr lang="en-GB" sz="1600" b="1" i="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420000"/>
            <a:ext cx="10911840" cy="900000"/>
          </a:xfrm>
        </p:spPr>
        <p:txBody>
          <a:bodyPr anchor="ctr">
            <a:normAutofit/>
          </a:bodyPr>
          <a:lstStyle/>
          <a:p>
            <a:pPr algn="l"/>
            <a:r>
              <a:rPr lang="en-GB" sz="3600" b="1" i="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1" name="Number 1"/>
          <p:cNvSpPr/>
          <p:nvPr/>
        </p:nvSpPr>
        <p:spPr>
          <a:xfrm>
            <a:off x="640080" y="1850680"/>
            <a:ext cx="548640" cy="54864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" name="Takeaway 1"/>
          <p:cNvSpPr/>
          <p:nvPr/>
        </p:nvSpPr>
        <p:spPr>
          <a:xfrm>
            <a:off x="1417320" y="1550000"/>
            <a:ext cx="10134600" cy="1150000"/>
          </a:xfrm>
          <a:prstGeom prst="roundRect">
            <a:avLst>
              <a:gd name="adj" fmla="val 6000"/>
            </a:avLst>
          </a:prstGeom>
          <a:noFill/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200"/>
              </a:spcAft>
            </a:pPr>
            <a:r>
              <a:rPr lang="en-GB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b="0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Caring, teaching and teamwork experience transfers well to the Homemaker Lead role.</a:t>
            </a:r>
          </a:p>
        </p:txBody>
      </p:sp>
      <p:sp>
        <p:nvSpPr>
          <p:cNvPr id="13" name="Number 2"/>
          <p:cNvSpPr/>
          <p:nvPr/>
        </p:nvSpPr>
        <p:spPr>
          <a:xfrm>
            <a:off x="640080" y="3229280"/>
            <a:ext cx="548640" cy="54864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4" name="Takeaway 2"/>
          <p:cNvSpPr/>
          <p:nvPr/>
        </p:nvSpPr>
        <p:spPr>
          <a:xfrm>
            <a:off x="1417320" y="2928600"/>
            <a:ext cx="10134600" cy="1150000"/>
          </a:xfrm>
          <a:prstGeom prst="roundRect">
            <a:avLst>
              <a:gd name="adj" fmla="val 6000"/>
            </a:avLst>
          </a:prstGeom>
          <a:noFill/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200"/>
              </a:spcAft>
            </a:pPr>
            <a:r>
              <a:rPr lang="en-GB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Gaps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b="0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need a care qualification, dementia knowledge and leadership experience</a:t>
            </a:r>
            <a:r>
              <a:rPr lang="en-GB" sz="1600" b="0" i="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5" name="Number 3"/>
          <p:cNvSpPr/>
          <p:nvPr/>
        </p:nvSpPr>
        <p:spPr>
          <a:xfrm>
            <a:off x="640080" y="4607880"/>
            <a:ext cx="548640" cy="54864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800" b="1" i="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6" name="Takeaway 3"/>
          <p:cNvSpPr/>
          <p:nvPr/>
        </p:nvSpPr>
        <p:spPr>
          <a:xfrm>
            <a:off x="1417320" y="4307200"/>
            <a:ext cx="10134600" cy="1150000"/>
          </a:xfrm>
          <a:prstGeom prst="roundRect">
            <a:avLst>
              <a:gd name="adj" fmla="val 6000"/>
            </a:avLst>
          </a:prstGeom>
          <a:noFill/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200"/>
              </a:spcAft>
            </a:pPr>
            <a:r>
              <a:rPr lang="en-GB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b="0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clear six-month plan, reviewed monthly, to grow into the role.</a:t>
            </a:r>
          </a:p>
        </p:txBody>
      </p:sp>
      <p:sp>
        <p:nvSpPr>
          <p:cNvPr id="17" name="Thanks"/>
          <p:cNvSpPr/>
          <p:nvPr/>
        </p:nvSpPr>
        <p:spPr>
          <a:xfrm>
            <a:off x="803366" y="5787160"/>
            <a:ext cx="10911840" cy="500000"/>
          </a:xfrm>
          <a:prstGeom prst="roundRect">
            <a:avLst>
              <a:gd name="adj" fmla="val 6000"/>
            </a:avLst>
          </a:prstGeom>
          <a:noFill/>
          <a:ln>
            <a:noFill/>
          </a:ln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b="1" i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you. Any questions</a:t>
            </a:r>
            <a:r>
              <a:rPr lang="en-GB" sz="2000" b="1" i="0" dirty="0">
                <a:solidFill>
                  <a:schemeClr val="accent2"/>
                </a:solidFill>
              </a:rPr>
              <a:t>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0C25DB-AC91-70AA-9CD5-EF2177EF3580}"/>
              </a:ext>
            </a:extLst>
          </p:cNvPr>
          <p:cNvSpPr txBox="1"/>
          <p:nvPr/>
        </p:nvSpPr>
        <p:spPr>
          <a:xfrm>
            <a:off x="849781" y="411428"/>
            <a:ext cx="4772975" cy="18005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Anon. “Senior Care Worker | Explore Careers | National Careers Service.”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Nationalcareers.Service.Gov.Uk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nationalcareers.service.gov.uk/job-profiles/senior-care-worker. Accessed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19 Oct. 2026.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5DB71A-A9F9-994A-F42D-CB63FCC5284B}"/>
              </a:ext>
            </a:extLst>
          </p:cNvPr>
          <p:cNvSpPr txBox="1"/>
          <p:nvPr/>
        </p:nvSpPr>
        <p:spPr>
          <a:xfrm>
            <a:off x="1246824" y="2623381"/>
            <a:ext cx="4772974" cy="355358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https://www.totaljobs.com/jobs/hamberley-care-management-limited?cmpId=1445614&amp;cmp=1https://www.totaljobs.com/jobs/hamberley-care-management-limited?cmpId=1445614&amp;cmp=1</a:t>
            </a:r>
          </a:p>
        </p:txBody>
      </p:sp>
      <p:pic>
        <p:nvPicPr>
          <p:cNvPr id="6" name="Picture 5" descr="REFERENCES&#10;&#10;AI-generated content may be incorrect.">
            <a:extLst>
              <a:ext uri="{FF2B5EF4-FFF2-40B4-BE49-F238E27FC236}">
                <a16:creationId xmlns:a16="http://schemas.microsoft.com/office/drawing/2014/main" id="{32168600-CC28-AA8D-1209-F35A6AF7F7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211" y="1251376"/>
            <a:ext cx="3848322" cy="1329188"/>
          </a:xfrm>
          <a:prstGeom prst="rect">
            <a:avLst/>
          </a:prstGeom>
        </p:spPr>
      </p:pic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2F4194A7-620A-271B-F928-0D162D74DE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75" r="2307" b="-1"/>
          <a:stretch>
            <a:fillRect/>
          </a:stretch>
        </p:blipFill>
        <p:spPr>
          <a:xfrm>
            <a:off x="7801596" y="3657600"/>
            <a:ext cx="3645552" cy="258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4279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88f9c74466c65dbcfa4fe3e4f0e6bc3d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c0fa06b0f062e5558be117f1b5783ab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187DD9-7B3A-4080-95D4-A7F5E5FF88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54DD4E-FA16-47CE-9738-B1283ADCD17D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901b7179-a49d-4669-ab88-101a0e80079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AD15415-D400-4560-865F-3C4038335D8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Personal_Development_Presentation_Completed</Template>
  <TotalTime>0</TotalTime>
  <Words>760</Words>
  <Application>Microsoft Office PowerPoint</Application>
  <PresentationFormat>Widescreen</PresentationFormat>
  <Paragraphs>93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Role of a Senior Care Worker</vt:lpstr>
      <vt:lpstr>Senior Care Assistant Hamberley Care Homes via Totaljobs (2026) </vt:lpstr>
      <vt:lpstr>The role: Homemaker Lead</vt:lpstr>
      <vt:lpstr>Strengths and Weaknesses</vt:lpstr>
      <vt:lpstr>Threats and Opportunities</vt:lpstr>
      <vt:lpstr>My action plan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naila akhtar</dc:creator>
  <cp:lastModifiedBy>naila akhtar</cp:lastModifiedBy>
  <cp:revision>1</cp:revision>
  <dcterms:created xsi:type="dcterms:W3CDTF">2026-10-07T16:28:52Z</dcterms:created>
  <dcterms:modified xsi:type="dcterms:W3CDTF">2026-10-19T08:07:15Z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