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26"/>
  </p:notesMasterIdLst>
  <p:sldIdLst>
    <p:sldId id="365" r:id="rId6"/>
    <p:sldId id="277" r:id="rId7"/>
    <p:sldId id="280" r:id="rId8"/>
    <p:sldId id="261" r:id="rId9"/>
    <p:sldId id="289" r:id="rId10"/>
    <p:sldId id="286" r:id="rId11"/>
    <p:sldId id="292" r:id="rId12"/>
    <p:sldId id="293" r:id="rId13"/>
    <p:sldId id="287" r:id="rId14"/>
    <p:sldId id="257" r:id="rId15"/>
    <p:sldId id="271" r:id="rId16"/>
    <p:sldId id="272" r:id="rId17"/>
    <p:sldId id="294" r:id="rId18"/>
    <p:sldId id="296" r:id="rId19"/>
    <p:sldId id="297" r:id="rId20"/>
    <p:sldId id="290" r:id="rId21"/>
    <p:sldId id="366" r:id="rId22"/>
    <p:sldId id="278" r:id="rId23"/>
    <p:sldId id="295" r:id="rId24"/>
    <p:sldId id="29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CDB7D-EF72-46EF-BFA1-CCB14F7D5F85}" type="doc">
      <dgm:prSet loTypeId="urn:microsoft.com/office/officeart/2005/8/layout/cycle1" loCatId="cycle" qsTypeId="urn:microsoft.com/office/officeart/2005/8/quickstyle/simple1" qsCatId="simple" csTypeId="urn:microsoft.com/office/officeart/2005/8/colors/accent1_2" csCatId="accent1"/>
      <dgm:spPr/>
    </dgm:pt>
    <dgm:pt modelId="{7702CB40-FF16-4B34-BF5D-D0366AD5072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B0E0996B-59FC-46B6-B730-657F7308DDE5}" type="parTrans" cxnId="{7EB85779-C1BE-42E2-AE48-983DDE40F56E}">
      <dgm:prSet/>
      <dgm:spPr/>
      <dgm:t>
        <a:bodyPr/>
        <a:lstStyle/>
        <a:p>
          <a:endParaRPr lang="en-GB"/>
        </a:p>
      </dgm:t>
    </dgm:pt>
    <dgm:pt modelId="{6A8BE92E-8077-44C0-A4D5-2828CC31607A}" type="sibTrans" cxnId="{7EB85779-C1BE-42E2-AE48-983DDE40F56E}">
      <dgm:prSet/>
      <dgm:spPr/>
      <dgm:t>
        <a:bodyPr/>
        <a:lstStyle/>
        <a:p>
          <a:endParaRPr lang="en-GB"/>
        </a:p>
      </dgm:t>
    </dgm:pt>
    <dgm:pt modelId="{8A6739E8-7DC3-46A2-98B6-843380E4A9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99C08706-6DF7-40E6-A057-084CEFEC597B}" type="parTrans" cxnId="{08A893BB-EC9D-4F42-88D4-0C762D487FB2}">
      <dgm:prSet/>
      <dgm:spPr/>
      <dgm:t>
        <a:bodyPr/>
        <a:lstStyle/>
        <a:p>
          <a:endParaRPr lang="en-GB"/>
        </a:p>
      </dgm:t>
    </dgm:pt>
    <dgm:pt modelId="{49E02EFF-7B43-421E-B411-BFB095B7E711}" type="sibTrans" cxnId="{08A893BB-EC9D-4F42-88D4-0C762D487FB2}">
      <dgm:prSet/>
      <dgm:spPr/>
      <dgm:t>
        <a:bodyPr/>
        <a:lstStyle/>
        <a:p>
          <a:endParaRPr lang="en-GB"/>
        </a:p>
      </dgm:t>
    </dgm:pt>
    <dgm:pt modelId="{503241F6-2F27-4027-82FE-9D87FAE2195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AEBEE42B-33F1-471B-BD31-0477160130F1}" type="parTrans" cxnId="{5D4AD55E-C54A-481E-9DDA-5459031B6450}">
      <dgm:prSet/>
      <dgm:spPr/>
      <dgm:t>
        <a:bodyPr/>
        <a:lstStyle/>
        <a:p>
          <a:endParaRPr lang="en-GB"/>
        </a:p>
      </dgm:t>
    </dgm:pt>
    <dgm:pt modelId="{90513207-A6A6-4F6F-A271-F9EB94C2DB0D}" type="sibTrans" cxnId="{5D4AD55E-C54A-481E-9DDA-5459031B6450}">
      <dgm:prSet/>
      <dgm:spPr/>
      <dgm:t>
        <a:bodyPr/>
        <a:lstStyle/>
        <a:p>
          <a:endParaRPr lang="en-GB"/>
        </a:p>
      </dgm:t>
    </dgm:pt>
    <dgm:pt modelId="{053CAB39-0BA9-49C7-82F9-3266186C3D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BC5DD462-A01B-445D-8768-1C375DE9BB0D}" type="parTrans" cxnId="{BE36BCC3-FF1B-43F5-94F2-5AE05DC619D2}">
      <dgm:prSet/>
      <dgm:spPr/>
      <dgm:t>
        <a:bodyPr/>
        <a:lstStyle/>
        <a:p>
          <a:endParaRPr lang="en-GB"/>
        </a:p>
      </dgm:t>
    </dgm:pt>
    <dgm:pt modelId="{A61B5897-85B3-4683-B2B1-EF99978A8D41}" type="sibTrans" cxnId="{BE36BCC3-FF1B-43F5-94F2-5AE05DC619D2}">
      <dgm:prSet/>
      <dgm:spPr/>
      <dgm:t>
        <a:bodyPr/>
        <a:lstStyle/>
        <a:p>
          <a:endParaRPr lang="en-GB"/>
        </a:p>
      </dgm:t>
    </dgm:pt>
    <dgm:pt modelId="{78A731DD-20E2-488C-8931-1FD08743B129}" type="pres">
      <dgm:prSet presAssocID="{ACBCDB7D-EF72-46EF-BFA1-CCB14F7D5F85}" presName="cycle" presStyleCnt="0">
        <dgm:presLayoutVars>
          <dgm:dir/>
          <dgm:resizeHandles val="exact"/>
        </dgm:presLayoutVars>
      </dgm:prSet>
      <dgm:spPr/>
    </dgm:pt>
    <dgm:pt modelId="{0E7D6DF6-688E-4987-A414-68E0708C5982}" type="pres">
      <dgm:prSet presAssocID="{7702CB40-FF16-4B34-BF5D-D0366AD5072B}" presName="dummy" presStyleCnt="0"/>
      <dgm:spPr/>
    </dgm:pt>
    <dgm:pt modelId="{396512A3-FB88-405D-9A0D-65CA5DCE335A}" type="pres">
      <dgm:prSet presAssocID="{7702CB40-FF16-4B34-BF5D-D0366AD5072B}" presName="node" presStyleLbl="revTx" presStyleIdx="0" presStyleCnt="4">
        <dgm:presLayoutVars>
          <dgm:bulletEnabled val="1"/>
        </dgm:presLayoutVars>
      </dgm:prSet>
      <dgm:spPr/>
    </dgm:pt>
    <dgm:pt modelId="{A1FF4231-C9E5-43DA-AE1E-2CB57F34B54A}" type="pres">
      <dgm:prSet presAssocID="{6A8BE92E-8077-44C0-A4D5-2828CC31607A}" presName="sibTrans" presStyleLbl="node1" presStyleIdx="0" presStyleCnt="4"/>
      <dgm:spPr/>
    </dgm:pt>
    <dgm:pt modelId="{89357FF3-C461-445F-9E96-CA84FD57908F}" type="pres">
      <dgm:prSet presAssocID="{8A6739E8-7DC3-46A2-98B6-843380E4A92D}" presName="dummy" presStyleCnt="0"/>
      <dgm:spPr/>
    </dgm:pt>
    <dgm:pt modelId="{251C22A8-3B9E-4B3A-B03A-9A316A2CB8DF}" type="pres">
      <dgm:prSet presAssocID="{8A6739E8-7DC3-46A2-98B6-843380E4A92D}" presName="node" presStyleLbl="revTx" presStyleIdx="1" presStyleCnt="4">
        <dgm:presLayoutVars>
          <dgm:bulletEnabled val="1"/>
        </dgm:presLayoutVars>
      </dgm:prSet>
      <dgm:spPr/>
    </dgm:pt>
    <dgm:pt modelId="{9C0449F5-24C7-45CF-9388-CD4717BA56BA}" type="pres">
      <dgm:prSet presAssocID="{49E02EFF-7B43-421E-B411-BFB095B7E711}" presName="sibTrans" presStyleLbl="node1" presStyleIdx="1" presStyleCnt="4"/>
      <dgm:spPr/>
    </dgm:pt>
    <dgm:pt modelId="{84C2232A-C78A-4A88-B8FB-08D279F1E0AF}" type="pres">
      <dgm:prSet presAssocID="{503241F6-2F27-4027-82FE-9D87FAE21959}" presName="dummy" presStyleCnt="0"/>
      <dgm:spPr/>
    </dgm:pt>
    <dgm:pt modelId="{C34E2BFE-A423-47EC-9D02-47A4E0DE87A5}" type="pres">
      <dgm:prSet presAssocID="{503241F6-2F27-4027-82FE-9D87FAE21959}" presName="node" presStyleLbl="revTx" presStyleIdx="2" presStyleCnt="4">
        <dgm:presLayoutVars>
          <dgm:bulletEnabled val="1"/>
        </dgm:presLayoutVars>
      </dgm:prSet>
      <dgm:spPr/>
    </dgm:pt>
    <dgm:pt modelId="{F6E1CD8B-C5AF-4D0C-A46A-26BFFCF94D9D}" type="pres">
      <dgm:prSet presAssocID="{90513207-A6A6-4F6F-A271-F9EB94C2DB0D}" presName="sibTrans" presStyleLbl="node1" presStyleIdx="2" presStyleCnt="4"/>
      <dgm:spPr/>
    </dgm:pt>
    <dgm:pt modelId="{89DE07D7-39B3-4DE3-9F8C-BCDF05301EBF}" type="pres">
      <dgm:prSet presAssocID="{053CAB39-0BA9-49C7-82F9-3266186C3DA6}" presName="dummy" presStyleCnt="0"/>
      <dgm:spPr/>
    </dgm:pt>
    <dgm:pt modelId="{AAA43377-2442-4E85-9227-16BB7ED7292A}" type="pres">
      <dgm:prSet presAssocID="{053CAB39-0BA9-49C7-82F9-3266186C3DA6}" presName="node" presStyleLbl="revTx" presStyleIdx="3" presStyleCnt="4">
        <dgm:presLayoutVars>
          <dgm:bulletEnabled val="1"/>
        </dgm:presLayoutVars>
      </dgm:prSet>
      <dgm:spPr/>
    </dgm:pt>
    <dgm:pt modelId="{E66A4257-8B05-462C-B77A-867374416FF4}" type="pres">
      <dgm:prSet presAssocID="{A61B5897-85B3-4683-B2B1-EF99978A8D41}" presName="sibTrans" presStyleLbl="node1" presStyleIdx="3" presStyleCnt="4"/>
      <dgm:spPr/>
    </dgm:pt>
  </dgm:ptLst>
  <dgm:cxnLst>
    <dgm:cxn modelId="{39DEA204-F350-4DBA-82B2-56AF6D7E2F7F}" type="presOf" srcId="{49E02EFF-7B43-421E-B411-BFB095B7E711}" destId="{9C0449F5-24C7-45CF-9388-CD4717BA56BA}" srcOrd="0" destOrd="0" presId="urn:microsoft.com/office/officeart/2005/8/layout/cycle1"/>
    <dgm:cxn modelId="{A5736C28-2347-47FE-A004-1D381C1C64C9}" type="presOf" srcId="{7702CB40-FF16-4B34-BF5D-D0366AD5072B}" destId="{396512A3-FB88-405D-9A0D-65CA5DCE335A}" srcOrd="0" destOrd="0" presId="urn:microsoft.com/office/officeart/2005/8/layout/cycle1"/>
    <dgm:cxn modelId="{EC14D834-F2D8-4E11-916A-7AC560E419FC}" type="presOf" srcId="{ACBCDB7D-EF72-46EF-BFA1-CCB14F7D5F85}" destId="{78A731DD-20E2-488C-8931-1FD08743B129}" srcOrd="0" destOrd="0" presId="urn:microsoft.com/office/officeart/2005/8/layout/cycle1"/>
    <dgm:cxn modelId="{5D4AD55E-C54A-481E-9DDA-5459031B6450}" srcId="{ACBCDB7D-EF72-46EF-BFA1-CCB14F7D5F85}" destId="{503241F6-2F27-4027-82FE-9D87FAE21959}" srcOrd="2" destOrd="0" parTransId="{AEBEE42B-33F1-471B-BD31-0477160130F1}" sibTransId="{90513207-A6A6-4F6F-A271-F9EB94C2DB0D}"/>
    <dgm:cxn modelId="{7F7F114F-0C5D-49F2-A1B5-EDECE5DD19B0}" type="presOf" srcId="{503241F6-2F27-4027-82FE-9D87FAE21959}" destId="{C34E2BFE-A423-47EC-9D02-47A4E0DE87A5}" srcOrd="0" destOrd="0" presId="urn:microsoft.com/office/officeart/2005/8/layout/cycle1"/>
    <dgm:cxn modelId="{D9724A53-140D-45FF-A696-807CF4B852FA}" type="presOf" srcId="{A61B5897-85B3-4683-B2B1-EF99978A8D41}" destId="{E66A4257-8B05-462C-B77A-867374416FF4}" srcOrd="0" destOrd="0" presId="urn:microsoft.com/office/officeart/2005/8/layout/cycle1"/>
    <dgm:cxn modelId="{7EB85779-C1BE-42E2-AE48-983DDE40F56E}" srcId="{ACBCDB7D-EF72-46EF-BFA1-CCB14F7D5F85}" destId="{7702CB40-FF16-4B34-BF5D-D0366AD5072B}" srcOrd="0" destOrd="0" parTransId="{B0E0996B-59FC-46B6-B730-657F7308DDE5}" sibTransId="{6A8BE92E-8077-44C0-A4D5-2828CC31607A}"/>
    <dgm:cxn modelId="{4204CE82-785F-4013-95D7-2A10F25F6009}" type="presOf" srcId="{6A8BE92E-8077-44C0-A4D5-2828CC31607A}" destId="{A1FF4231-C9E5-43DA-AE1E-2CB57F34B54A}" srcOrd="0" destOrd="0" presId="urn:microsoft.com/office/officeart/2005/8/layout/cycle1"/>
    <dgm:cxn modelId="{95F8DA83-782D-4FFD-8532-8127115E4628}" type="presOf" srcId="{8A6739E8-7DC3-46A2-98B6-843380E4A92D}" destId="{251C22A8-3B9E-4B3A-B03A-9A316A2CB8DF}" srcOrd="0" destOrd="0" presId="urn:microsoft.com/office/officeart/2005/8/layout/cycle1"/>
    <dgm:cxn modelId="{4647209C-BCCF-44AA-9F16-06F71593D021}" type="presOf" srcId="{053CAB39-0BA9-49C7-82F9-3266186C3DA6}" destId="{AAA43377-2442-4E85-9227-16BB7ED7292A}" srcOrd="0" destOrd="0" presId="urn:microsoft.com/office/officeart/2005/8/layout/cycle1"/>
    <dgm:cxn modelId="{08A893BB-EC9D-4F42-88D4-0C762D487FB2}" srcId="{ACBCDB7D-EF72-46EF-BFA1-CCB14F7D5F85}" destId="{8A6739E8-7DC3-46A2-98B6-843380E4A92D}" srcOrd="1" destOrd="0" parTransId="{99C08706-6DF7-40E6-A057-084CEFEC597B}" sibTransId="{49E02EFF-7B43-421E-B411-BFB095B7E711}"/>
    <dgm:cxn modelId="{BE36BCC3-FF1B-43F5-94F2-5AE05DC619D2}" srcId="{ACBCDB7D-EF72-46EF-BFA1-CCB14F7D5F85}" destId="{053CAB39-0BA9-49C7-82F9-3266186C3DA6}" srcOrd="3" destOrd="0" parTransId="{BC5DD462-A01B-445D-8768-1C375DE9BB0D}" sibTransId="{A61B5897-85B3-4683-B2B1-EF99978A8D41}"/>
    <dgm:cxn modelId="{0A82F6FC-CC74-48A1-97CC-D105EA366B4A}" type="presOf" srcId="{90513207-A6A6-4F6F-A271-F9EB94C2DB0D}" destId="{F6E1CD8B-C5AF-4D0C-A46A-26BFFCF94D9D}" srcOrd="0" destOrd="0" presId="urn:microsoft.com/office/officeart/2005/8/layout/cycle1"/>
    <dgm:cxn modelId="{C902748C-C62B-4A80-BB86-BB66D904ACEC}" type="presParOf" srcId="{78A731DD-20E2-488C-8931-1FD08743B129}" destId="{0E7D6DF6-688E-4987-A414-68E0708C5982}" srcOrd="0" destOrd="0" presId="urn:microsoft.com/office/officeart/2005/8/layout/cycle1"/>
    <dgm:cxn modelId="{45527C13-9971-4094-B0BB-D082D0CD10DF}" type="presParOf" srcId="{78A731DD-20E2-488C-8931-1FD08743B129}" destId="{396512A3-FB88-405D-9A0D-65CA5DCE335A}" srcOrd="1" destOrd="0" presId="urn:microsoft.com/office/officeart/2005/8/layout/cycle1"/>
    <dgm:cxn modelId="{38B8C571-BBE1-46BC-A35F-4A717E42B219}" type="presParOf" srcId="{78A731DD-20E2-488C-8931-1FD08743B129}" destId="{A1FF4231-C9E5-43DA-AE1E-2CB57F34B54A}" srcOrd="2" destOrd="0" presId="urn:microsoft.com/office/officeart/2005/8/layout/cycle1"/>
    <dgm:cxn modelId="{552A4909-451E-4892-BBBE-599A88ABDCC5}" type="presParOf" srcId="{78A731DD-20E2-488C-8931-1FD08743B129}" destId="{89357FF3-C461-445F-9E96-CA84FD57908F}" srcOrd="3" destOrd="0" presId="urn:microsoft.com/office/officeart/2005/8/layout/cycle1"/>
    <dgm:cxn modelId="{6D92C386-3158-4146-A702-B44481BA339C}" type="presParOf" srcId="{78A731DD-20E2-488C-8931-1FD08743B129}" destId="{251C22A8-3B9E-4B3A-B03A-9A316A2CB8DF}" srcOrd="4" destOrd="0" presId="urn:microsoft.com/office/officeart/2005/8/layout/cycle1"/>
    <dgm:cxn modelId="{F4B67C47-11DB-4FD8-B027-61A2825C90D7}" type="presParOf" srcId="{78A731DD-20E2-488C-8931-1FD08743B129}" destId="{9C0449F5-24C7-45CF-9388-CD4717BA56BA}" srcOrd="5" destOrd="0" presId="urn:microsoft.com/office/officeart/2005/8/layout/cycle1"/>
    <dgm:cxn modelId="{BBD89CB1-0F87-4C44-84D4-305E3647B318}" type="presParOf" srcId="{78A731DD-20E2-488C-8931-1FD08743B129}" destId="{84C2232A-C78A-4A88-B8FB-08D279F1E0AF}" srcOrd="6" destOrd="0" presId="urn:microsoft.com/office/officeart/2005/8/layout/cycle1"/>
    <dgm:cxn modelId="{F691108D-46E4-4710-982F-77CAFA1B72AC}" type="presParOf" srcId="{78A731DD-20E2-488C-8931-1FD08743B129}" destId="{C34E2BFE-A423-47EC-9D02-47A4E0DE87A5}" srcOrd="7" destOrd="0" presId="urn:microsoft.com/office/officeart/2005/8/layout/cycle1"/>
    <dgm:cxn modelId="{57C8A5AE-871B-45B0-9BAB-56CDD1B0181F}" type="presParOf" srcId="{78A731DD-20E2-488C-8931-1FD08743B129}" destId="{F6E1CD8B-C5AF-4D0C-A46A-26BFFCF94D9D}" srcOrd="8" destOrd="0" presId="urn:microsoft.com/office/officeart/2005/8/layout/cycle1"/>
    <dgm:cxn modelId="{A1E52F44-1D42-4CE8-95EF-88655ED03AFF}" type="presParOf" srcId="{78A731DD-20E2-488C-8931-1FD08743B129}" destId="{89DE07D7-39B3-4DE3-9F8C-BCDF05301EBF}" srcOrd="9" destOrd="0" presId="urn:microsoft.com/office/officeart/2005/8/layout/cycle1"/>
    <dgm:cxn modelId="{F048E9CD-2446-4302-9C1D-922D2FD79626}" type="presParOf" srcId="{78A731DD-20E2-488C-8931-1FD08743B129}" destId="{AAA43377-2442-4E85-9227-16BB7ED7292A}" srcOrd="10" destOrd="0" presId="urn:microsoft.com/office/officeart/2005/8/layout/cycle1"/>
    <dgm:cxn modelId="{A18F0A07-AD93-4E3F-9CCE-E39D53573FE6}" type="presParOf" srcId="{78A731DD-20E2-488C-8931-1FD08743B129}" destId="{E66A4257-8B05-462C-B77A-867374416FF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512A3-FB88-405D-9A0D-65CA5DCE335A}">
      <dsp:nvSpPr>
        <dsp:cNvPr id="0" name=""/>
        <dsp:cNvSpPr/>
      </dsp:nvSpPr>
      <dsp:spPr>
        <a:xfrm>
          <a:off x="2630015"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Becoming Aware</a:t>
          </a:r>
        </a:p>
      </dsp:txBody>
      <dsp:txXfrm>
        <a:off x="2630015" y="72169"/>
        <a:ext cx="1139999" cy="1139999"/>
      </dsp:txXfrm>
    </dsp:sp>
    <dsp:sp modelId="{A1FF4231-C9E5-43DA-AE1E-2CB57F34B54A}">
      <dsp:nvSpPr>
        <dsp:cNvPr id="0" name=""/>
        <dsp:cNvSpPr/>
      </dsp:nvSpPr>
      <dsp:spPr>
        <a:xfrm>
          <a:off x="622302" y="397"/>
          <a:ext cx="3219484" cy="3219484"/>
        </a:xfrm>
        <a:prstGeom prst="circularArrow">
          <a:avLst>
            <a:gd name="adj1" fmla="val 6905"/>
            <a:gd name="adj2" fmla="val 465572"/>
            <a:gd name="adj3" fmla="val 548491"/>
            <a:gd name="adj4" fmla="val 205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C22A8-3B9E-4B3A-B03A-9A316A2CB8DF}">
      <dsp:nvSpPr>
        <dsp:cNvPr id="0" name=""/>
        <dsp:cNvSpPr/>
      </dsp:nvSpPr>
      <dsp:spPr>
        <a:xfrm>
          <a:off x="2630015"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Raising Questions</a:t>
          </a:r>
        </a:p>
      </dsp:txBody>
      <dsp:txXfrm>
        <a:off x="2630015" y="2008110"/>
        <a:ext cx="1139999" cy="1139999"/>
      </dsp:txXfrm>
    </dsp:sp>
    <dsp:sp modelId="{9C0449F5-24C7-45CF-9388-CD4717BA56BA}">
      <dsp:nvSpPr>
        <dsp:cNvPr id="0" name=""/>
        <dsp:cNvSpPr/>
      </dsp:nvSpPr>
      <dsp:spPr>
        <a:xfrm>
          <a:off x="622302" y="397"/>
          <a:ext cx="3219484" cy="3219484"/>
        </a:xfrm>
        <a:prstGeom prst="circularArrow">
          <a:avLst>
            <a:gd name="adj1" fmla="val 6905"/>
            <a:gd name="adj2" fmla="val 465572"/>
            <a:gd name="adj3" fmla="val 5948491"/>
            <a:gd name="adj4" fmla="val 43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2BFE-A423-47EC-9D02-47A4E0DE87A5}">
      <dsp:nvSpPr>
        <dsp:cNvPr id="0" name=""/>
        <dsp:cNvSpPr/>
      </dsp:nvSpPr>
      <dsp:spPr>
        <a:xfrm>
          <a:off x="694074"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Seeking Solutions</a:t>
          </a:r>
        </a:p>
      </dsp:txBody>
      <dsp:txXfrm>
        <a:off x="694074" y="2008110"/>
        <a:ext cx="1139999" cy="1139999"/>
      </dsp:txXfrm>
    </dsp:sp>
    <dsp:sp modelId="{F6E1CD8B-C5AF-4D0C-A46A-26BFFCF94D9D}">
      <dsp:nvSpPr>
        <dsp:cNvPr id="0" name=""/>
        <dsp:cNvSpPr/>
      </dsp:nvSpPr>
      <dsp:spPr>
        <a:xfrm>
          <a:off x="622302" y="397"/>
          <a:ext cx="3219484" cy="3219484"/>
        </a:xfrm>
        <a:prstGeom prst="circularArrow">
          <a:avLst>
            <a:gd name="adj1" fmla="val 6905"/>
            <a:gd name="adj2" fmla="val 465572"/>
            <a:gd name="adj3" fmla="val 11348491"/>
            <a:gd name="adj4" fmla="val 97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3377-2442-4E85-9227-16BB7ED7292A}">
      <dsp:nvSpPr>
        <dsp:cNvPr id="0" name=""/>
        <dsp:cNvSpPr/>
      </dsp:nvSpPr>
      <dsp:spPr>
        <a:xfrm>
          <a:off x="694074"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Taking Action</a:t>
          </a:r>
        </a:p>
      </dsp:txBody>
      <dsp:txXfrm>
        <a:off x="694074" y="72169"/>
        <a:ext cx="1139999" cy="1139999"/>
      </dsp:txXfrm>
    </dsp:sp>
    <dsp:sp modelId="{E66A4257-8B05-462C-B77A-867374416FF4}">
      <dsp:nvSpPr>
        <dsp:cNvPr id="0" name=""/>
        <dsp:cNvSpPr/>
      </dsp:nvSpPr>
      <dsp:spPr>
        <a:xfrm>
          <a:off x="622302" y="397"/>
          <a:ext cx="3219484" cy="3219484"/>
        </a:xfrm>
        <a:prstGeom prst="circularArrow">
          <a:avLst>
            <a:gd name="adj1" fmla="val 6905"/>
            <a:gd name="adj2" fmla="val 465572"/>
            <a:gd name="adj3" fmla="val 16748491"/>
            <a:gd name="adj4" fmla="val 151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623A35-D589-4E52-92F8-2D11B52D3655}" type="slidenum">
              <a:rPr lang="en-GB" smtClean="0"/>
              <a:t>4</a:t>
            </a:fld>
            <a:endParaRPr lang="en-GB"/>
          </a:p>
        </p:txBody>
      </p:sp>
    </p:spTree>
    <p:extLst>
      <p:ext uri="{BB962C8B-B14F-4D97-AF65-F5344CB8AC3E}">
        <p14:creationId xmlns:p14="http://schemas.microsoft.com/office/powerpoint/2010/main" val="326162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4301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58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6377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38626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02352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5491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5404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2731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4141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334973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3877321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66095034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Participatory and Creative Approaches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p:txBody>
          <a:bodyPr/>
          <a:lstStyle/>
          <a:p>
            <a:r>
              <a:rPr lang="en-GB" dirty="0"/>
              <a:t>15 Minute Presentations</a:t>
            </a:r>
          </a:p>
        </p:txBody>
      </p:sp>
      <p:sp>
        <p:nvSpPr>
          <p:cNvPr id="3" name="Content Placeholder 2">
            <a:extLst>
              <a:ext uri="{FF2B5EF4-FFF2-40B4-BE49-F238E27FC236}">
                <a16:creationId xmlns:a16="http://schemas.microsoft.com/office/drawing/2014/main" id="{87A909DA-07D7-4D93-96BB-D52DEFFC708C}"/>
              </a:ext>
            </a:extLst>
          </p:cNvPr>
          <p:cNvSpPr>
            <a:spLocks noGrp="1"/>
          </p:cNvSpPr>
          <p:nvPr>
            <p:ph idx="1"/>
          </p:nvPr>
        </p:nvSpPr>
        <p:spPr/>
        <p:txBody>
          <a:bodyPr/>
          <a:lstStyle/>
          <a:p>
            <a:pPr marL="274320" lvl="1" indent="0">
              <a:buNone/>
            </a:pPr>
            <a:endParaRPr lang="en-GB" sz="4000" b="1" dirty="0"/>
          </a:p>
          <a:p>
            <a:pPr marL="274320" lvl="1" indent="0">
              <a:buNone/>
            </a:pPr>
            <a:r>
              <a:rPr lang="en-GB" sz="4000" b="1" dirty="0"/>
              <a:t>Let’s see your creative side……..</a:t>
            </a:r>
          </a:p>
          <a:p>
            <a:endParaRPr lang="en-GB" dirty="0"/>
          </a:p>
        </p:txBody>
      </p:sp>
    </p:spTree>
    <p:extLst>
      <p:ext uri="{BB962C8B-B14F-4D97-AF65-F5344CB8AC3E}">
        <p14:creationId xmlns:p14="http://schemas.microsoft.com/office/powerpoint/2010/main" val="76998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7746-8495-4B34-A2C6-00CFA287B4D3}"/>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836FBFBF-93B2-43F8-926A-0B2B6BC58A3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9848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667" y="365125"/>
            <a:ext cx="11206133" cy="600391"/>
          </a:xfrm>
        </p:spPr>
        <p:txBody>
          <a:bodyPr>
            <a:normAutofit fontScale="90000"/>
          </a:bodyPr>
          <a:lstStyle/>
          <a:p>
            <a:r>
              <a:rPr lang="en-GB" dirty="0"/>
              <a:t>Discussion</a:t>
            </a:r>
          </a:p>
        </p:txBody>
      </p:sp>
      <p:sp>
        <p:nvSpPr>
          <p:cNvPr id="3" name="Content Placeholder 2"/>
          <p:cNvSpPr>
            <a:spLocks noGrp="1"/>
          </p:cNvSpPr>
          <p:nvPr>
            <p:ph idx="1"/>
          </p:nvPr>
        </p:nvSpPr>
        <p:spPr>
          <a:xfrm>
            <a:off x="687221" y="1266529"/>
            <a:ext cx="10666580" cy="4316423"/>
          </a:xfrm>
        </p:spPr>
        <p:txBody>
          <a:bodyPr>
            <a:normAutofit lnSpcReduction="10000"/>
          </a:bodyPr>
          <a:lstStyle/>
          <a:p>
            <a:r>
              <a:rPr lang="en-GB" dirty="0"/>
              <a:t>Why do we use participatory and creative approaches when delivering issue-based sessions with young people?</a:t>
            </a:r>
          </a:p>
          <a:p>
            <a:endParaRPr lang="en-GB" dirty="0"/>
          </a:p>
          <a:p>
            <a:pPr marL="0" indent="0">
              <a:buNone/>
            </a:pPr>
            <a:r>
              <a:rPr lang="en-GB" b="1" dirty="0"/>
              <a:t>Prompts</a:t>
            </a:r>
            <a:endParaRPr lang="en-GB" dirty="0"/>
          </a:p>
          <a:p>
            <a:pPr marL="0" indent="0">
              <a:buNone/>
            </a:pPr>
            <a:r>
              <a:rPr lang="en-GB" dirty="0"/>
              <a:t>What about adolescent brain development? What are the important considerations for us as practitioners?</a:t>
            </a:r>
          </a:p>
          <a:p>
            <a:pPr marL="0" indent="0">
              <a:buNone/>
            </a:pPr>
            <a:r>
              <a:rPr lang="en-GB" dirty="0"/>
              <a:t>What about experiential learning or reflective activities?</a:t>
            </a:r>
          </a:p>
          <a:p>
            <a:pPr marL="0" indent="0">
              <a:buNone/>
            </a:pPr>
            <a:r>
              <a:rPr lang="en-GB" dirty="0"/>
              <a:t>What about Learning styles – what do you know about these? How have you informed your practice with young people? Or are you just winging it!!!!!</a:t>
            </a:r>
          </a:p>
        </p:txBody>
      </p:sp>
    </p:spTree>
    <p:extLst>
      <p:ext uri="{BB962C8B-B14F-4D97-AF65-F5344CB8AC3E}">
        <p14:creationId xmlns:p14="http://schemas.microsoft.com/office/powerpoint/2010/main" val="214900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91520-0965-4C90-B0EA-15F2B529CD1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F462EBF2-15DF-40D9-84C4-A809FCEAEC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42626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3B3A-BCDF-40AB-AEFB-BE19A9278873}"/>
              </a:ext>
            </a:extLst>
          </p:cNvPr>
          <p:cNvSpPr>
            <a:spLocks noGrp="1"/>
          </p:cNvSpPr>
          <p:nvPr>
            <p:ph type="title"/>
          </p:nvPr>
        </p:nvSpPr>
        <p:spPr>
          <a:xfrm>
            <a:off x="838200" y="365125"/>
            <a:ext cx="10515600" cy="571993"/>
          </a:xfrm>
        </p:spPr>
        <p:txBody>
          <a:bodyPr>
            <a:normAutofit fontScale="90000"/>
          </a:bodyPr>
          <a:lstStyle/>
          <a:p>
            <a:r>
              <a:rPr lang="en-GB" dirty="0"/>
              <a:t>The Importance of Participation</a:t>
            </a:r>
          </a:p>
        </p:txBody>
      </p:sp>
      <p:sp>
        <p:nvSpPr>
          <p:cNvPr id="3" name="Content Placeholder 2">
            <a:extLst>
              <a:ext uri="{FF2B5EF4-FFF2-40B4-BE49-F238E27FC236}">
                <a16:creationId xmlns:a16="http://schemas.microsoft.com/office/drawing/2014/main" id="{63AC0A51-0F24-4A93-ADDD-DC957611BE8F}"/>
              </a:ext>
            </a:extLst>
          </p:cNvPr>
          <p:cNvSpPr>
            <a:spLocks noGrp="1"/>
          </p:cNvSpPr>
          <p:nvPr>
            <p:ph idx="1"/>
          </p:nvPr>
        </p:nvSpPr>
        <p:spPr>
          <a:xfrm>
            <a:off x="775253" y="1340767"/>
            <a:ext cx="10515599" cy="4105875"/>
          </a:xfrm>
        </p:spPr>
        <p:txBody>
          <a:bodyPr>
            <a:normAutofit fontScale="92500" lnSpcReduction="10000"/>
          </a:bodyPr>
          <a:lstStyle/>
          <a:p>
            <a:r>
              <a:rPr lang="en-GB" dirty="0"/>
              <a:t>Participatory approaches offers opportunity for individual young people and groups of young people to develop skills through experience. </a:t>
            </a:r>
          </a:p>
          <a:p>
            <a:pPr marL="0" indent="0">
              <a:buNone/>
            </a:pPr>
            <a:endParaRPr lang="en-GB" dirty="0"/>
          </a:p>
          <a:p>
            <a:r>
              <a:rPr lang="en-GB" dirty="0"/>
              <a:t>Young people may lack the experience that comes from practice, but adults can help them develop this by using creative and participative facilitation methods. </a:t>
            </a:r>
          </a:p>
          <a:p>
            <a:endParaRPr lang="en-GB" dirty="0"/>
          </a:p>
          <a:p>
            <a:r>
              <a:rPr lang="en-GB" dirty="0"/>
              <a:t>Youth workers understand the importance of learning from experience from their own practice, and can draw on these theories to support their own professional development, but also their practical work with young people. </a:t>
            </a:r>
          </a:p>
        </p:txBody>
      </p:sp>
    </p:spTree>
    <p:extLst>
      <p:ext uri="{BB962C8B-B14F-4D97-AF65-F5344CB8AC3E}">
        <p14:creationId xmlns:p14="http://schemas.microsoft.com/office/powerpoint/2010/main" val="144541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E2A2899-8434-45D5-AE78-C67B03E6F209}"/>
              </a:ext>
            </a:extLst>
          </p:cNvPr>
          <p:cNvSpPr>
            <a:spLocks noGrp="1"/>
          </p:cNvSpPr>
          <p:nvPr>
            <p:ph type="title"/>
          </p:nvPr>
        </p:nvSpPr>
        <p:spPr>
          <a:xfrm>
            <a:off x="838200" y="365126"/>
            <a:ext cx="10515600" cy="509518"/>
          </a:xfrm>
        </p:spPr>
        <p:txBody>
          <a:bodyPr>
            <a:normAutofit fontScale="90000"/>
          </a:bodyPr>
          <a:lstStyle/>
          <a:p>
            <a:pPr eaLnBrk="1" hangingPunct="1"/>
            <a:r>
              <a:rPr lang="en-GB" altLang="en-US" dirty="0"/>
              <a:t>Experiential Learning Approach</a:t>
            </a:r>
          </a:p>
        </p:txBody>
      </p:sp>
      <p:sp>
        <p:nvSpPr>
          <p:cNvPr id="21507" name="Rectangle 3">
            <a:extLst>
              <a:ext uri="{FF2B5EF4-FFF2-40B4-BE49-F238E27FC236}">
                <a16:creationId xmlns:a16="http://schemas.microsoft.com/office/drawing/2014/main" id="{1D7012BD-7675-4C8E-9AD3-089122D83ACD}"/>
              </a:ext>
            </a:extLst>
          </p:cNvPr>
          <p:cNvSpPr>
            <a:spLocks noGrp="1"/>
          </p:cNvSpPr>
          <p:nvPr>
            <p:ph idx="1"/>
          </p:nvPr>
        </p:nvSpPr>
        <p:spPr>
          <a:xfrm>
            <a:off x="783771" y="1268761"/>
            <a:ext cx="10515600" cy="4416422"/>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b="1" dirty="0"/>
              <a:t>Experiential learning approach.  </a:t>
            </a:r>
          </a:p>
          <a:p>
            <a:pPr lvl="1" eaLnBrk="1" hangingPunct="1">
              <a:lnSpc>
                <a:spcPct val="90000"/>
              </a:lnSpc>
              <a:buFontTx/>
              <a:buNone/>
            </a:pPr>
            <a:endParaRPr lang="en-GB" altLang="en-US"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b="1" dirty="0"/>
              <a:t>Motivation and shared understanding, </a:t>
            </a:r>
          </a:p>
          <a:p>
            <a:pPr lvl="1" eaLnBrk="1" hangingPunct="1">
              <a:lnSpc>
                <a:spcPct val="90000"/>
              </a:lnSpc>
            </a:pPr>
            <a:r>
              <a:rPr lang="en-GB" altLang="en-US" b="1" dirty="0"/>
              <a:t>Practical abilities and </a:t>
            </a:r>
          </a:p>
          <a:p>
            <a:pPr lvl="1" eaLnBrk="1" hangingPunct="1">
              <a:lnSpc>
                <a:spcPct val="90000"/>
              </a:lnSpc>
            </a:pPr>
            <a:r>
              <a:rPr lang="en-GB" altLang="en-US" b="1" dirty="0"/>
              <a:t>Sound reasoning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EB0F4C69-D06D-4470-BBD0-59F36A39A684}"/>
              </a:ext>
            </a:extLst>
          </p:cNvPr>
          <p:cNvSpPr>
            <a:spLocks noGrp="1"/>
          </p:cNvSpPr>
          <p:nvPr>
            <p:ph type="title"/>
          </p:nvPr>
        </p:nvSpPr>
        <p:spPr>
          <a:xfrm>
            <a:off x="1992313" y="188913"/>
            <a:ext cx="8229600" cy="1008062"/>
          </a:xfrm>
        </p:spPr>
        <p:txBody>
          <a:bodyPr/>
          <a:lstStyle/>
          <a:p>
            <a:pPr eaLnBrk="1" hangingPunct="1"/>
            <a:r>
              <a:rPr lang="en-GB" altLang="en-US" dirty="0"/>
              <a:t>Experiential Learning</a:t>
            </a:r>
          </a:p>
        </p:txBody>
      </p:sp>
      <p:sp>
        <p:nvSpPr>
          <p:cNvPr id="1037" name="Rectangle 5">
            <a:extLst>
              <a:ext uri="{FF2B5EF4-FFF2-40B4-BE49-F238E27FC236}">
                <a16:creationId xmlns:a16="http://schemas.microsoft.com/office/drawing/2014/main" id="{298775F6-CF75-48E4-921B-DA8B5EEF95B5}"/>
              </a:ext>
            </a:extLst>
          </p:cNvPr>
          <p:cNvSpPr>
            <a:spLocks noGrp="1"/>
          </p:cNvSpPr>
          <p:nvPr>
            <p:ph sz="half" idx="1"/>
          </p:nvPr>
        </p:nvSpPr>
        <p:spPr>
          <a:xfrm>
            <a:off x="494117" y="1341438"/>
            <a:ext cx="4253947" cy="4020013"/>
          </a:xfrm>
        </p:spPr>
        <p:txBody>
          <a:bodyPr>
            <a:normAutofit/>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21F2971C-C839-4AA0-8C3F-F43DA9E62619}"/>
              </a:ext>
            </a:extLst>
          </p:cNvPr>
          <p:cNvGraphicFramePr/>
          <p:nvPr>
            <p:extLst>
              <p:ext uri="{D42A27DB-BD31-4B8C-83A1-F6EECF244321}">
                <p14:modId xmlns:p14="http://schemas.microsoft.com/office/powerpoint/2010/main" val="2371001396"/>
              </p:ext>
            </p:extLst>
          </p:nvPr>
        </p:nvGraphicFramePr>
        <p:xfrm>
          <a:off x="6576864" y="1664093"/>
          <a:ext cx="4464089" cy="3220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E9A6-E3AA-4557-854E-B0EA10F44E93}"/>
              </a:ext>
            </a:extLst>
          </p:cNvPr>
          <p:cNvSpPr>
            <a:spLocks noGrp="1"/>
          </p:cNvSpPr>
          <p:nvPr>
            <p:ph type="title"/>
          </p:nvPr>
        </p:nvSpPr>
        <p:spPr>
          <a:xfrm>
            <a:off x="838200" y="365126"/>
            <a:ext cx="10515600" cy="537916"/>
          </a:xfrm>
        </p:spPr>
        <p:txBody>
          <a:bodyPr>
            <a:normAutofit fontScale="90000"/>
          </a:bodyPr>
          <a:lstStyle/>
          <a:p>
            <a:r>
              <a:rPr lang="en-GB" dirty="0"/>
              <a:t>Participatory Methods</a:t>
            </a:r>
          </a:p>
        </p:txBody>
      </p:sp>
      <p:sp>
        <p:nvSpPr>
          <p:cNvPr id="3" name="Content Placeholder 2">
            <a:extLst>
              <a:ext uri="{FF2B5EF4-FFF2-40B4-BE49-F238E27FC236}">
                <a16:creationId xmlns:a16="http://schemas.microsoft.com/office/drawing/2014/main" id="{82DAD8AD-23D2-4832-A065-F9BD6B3A36AA}"/>
              </a:ext>
            </a:extLst>
          </p:cNvPr>
          <p:cNvSpPr>
            <a:spLocks noGrp="1"/>
          </p:cNvSpPr>
          <p:nvPr>
            <p:ph idx="1"/>
          </p:nvPr>
        </p:nvSpPr>
        <p:spPr>
          <a:xfrm>
            <a:off x="1981200" y="1484784"/>
            <a:ext cx="8229600" cy="4672176"/>
          </a:xfrm>
        </p:spPr>
        <p:txBody>
          <a:bodyPr/>
          <a:lstStyle/>
          <a:p>
            <a:r>
              <a:rPr lang="en-GB" dirty="0"/>
              <a:t>Youth Workers favour such methods because they view young people as active participants in their own learning rather than as passive recipients of information. </a:t>
            </a:r>
          </a:p>
          <a:p>
            <a:r>
              <a:rPr lang="en-GB" dirty="0"/>
              <a:t>They tend to be interactive and experiential, often facilitated by involving people in an activity and discussing the lessons learned. </a:t>
            </a:r>
          </a:p>
          <a:p>
            <a:r>
              <a:rPr lang="en-GB" dirty="0"/>
              <a:t>They make learning come alive for the participants, and can include the following activities</a:t>
            </a:r>
          </a:p>
        </p:txBody>
      </p:sp>
    </p:spTree>
    <p:extLst>
      <p:ext uri="{BB962C8B-B14F-4D97-AF65-F5344CB8AC3E}">
        <p14:creationId xmlns:p14="http://schemas.microsoft.com/office/powerpoint/2010/main" val="1788729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673"/>
          </a:xfrm>
        </p:spPr>
        <p:txBody>
          <a:bodyPr>
            <a:normAutofit fontScale="90000"/>
          </a:bodyPr>
          <a:lstStyle/>
          <a:p>
            <a:r>
              <a:rPr lang="en-GB" dirty="0"/>
              <a:t>Activities and Methods</a:t>
            </a:r>
          </a:p>
        </p:txBody>
      </p:sp>
      <p:sp>
        <p:nvSpPr>
          <p:cNvPr id="3" name="Content Placeholder 2"/>
          <p:cNvSpPr>
            <a:spLocks noGrp="1"/>
          </p:cNvSpPr>
          <p:nvPr>
            <p:ph idx="1"/>
          </p:nvPr>
        </p:nvSpPr>
        <p:spPr>
          <a:xfrm>
            <a:off x="1039349" y="1219200"/>
            <a:ext cx="10410529" cy="4204725"/>
          </a:xfrm>
        </p:spPr>
        <p:txBody>
          <a:bodyPr>
            <a:normAutofit fontScale="92500" lnSpcReduction="20000"/>
          </a:bodyPr>
          <a:lstStyle/>
          <a:p>
            <a:r>
              <a:rPr lang="en-GB" dirty="0"/>
              <a:t>Pre-work, in which people prepare for a session by completing an advance assignment. </a:t>
            </a:r>
          </a:p>
          <a:p>
            <a:r>
              <a:rPr lang="en-GB" dirty="0"/>
              <a:t>Seating, using flexible chairs in changing arrangements which facilitate participation and energize the group.</a:t>
            </a:r>
          </a:p>
          <a:p>
            <a:r>
              <a:rPr lang="en-GB" dirty="0"/>
              <a:t>Moving around, requiring participants to rearrange themselves in numerous ways that energize them throughout a session or program. </a:t>
            </a:r>
          </a:p>
          <a:p>
            <a:r>
              <a:rPr lang="en-GB" dirty="0"/>
              <a:t>Owning the room, such as when people write on large pieces of newsprint paper and post them on the walls for everyone to see.</a:t>
            </a:r>
          </a:p>
          <a:p>
            <a:r>
              <a:rPr lang="en-GB" dirty="0"/>
              <a:t>Brick Wall</a:t>
            </a:r>
          </a:p>
          <a:p>
            <a:r>
              <a:rPr lang="en-GB" dirty="0"/>
              <a:t>Contracts</a:t>
            </a:r>
          </a:p>
          <a:p>
            <a:r>
              <a:rPr lang="en-GB" dirty="0"/>
              <a:t>Safe Space</a:t>
            </a:r>
          </a:p>
        </p:txBody>
      </p:sp>
    </p:spTree>
    <p:extLst>
      <p:ext uri="{BB962C8B-B14F-4D97-AF65-F5344CB8AC3E}">
        <p14:creationId xmlns:p14="http://schemas.microsoft.com/office/powerpoint/2010/main" val="240848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45" y="365125"/>
            <a:ext cx="10950555" cy="571993"/>
          </a:xfrm>
        </p:spPr>
        <p:txBody>
          <a:bodyPr>
            <a:normAutofit fontScale="90000"/>
          </a:bodyPr>
          <a:lstStyle/>
          <a:p>
            <a:r>
              <a:rPr lang="en-GB" dirty="0"/>
              <a:t>Methods</a:t>
            </a:r>
          </a:p>
        </p:txBody>
      </p:sp>
      <p:sp>
        <p:nvSpPr>
          <p:cNvPr id="3" name="Content Placeholder 2"/>
          <p:cNvSpPr>
            <a:spLocks noGrp="1"/>
          </p:cNvSpPr>
          <p:nvPr>
            <p:ph idx="1"/>
          </p:nvPr>
        </p:nvSpPr>
        <p:spPr>
          <a:xfrm>
            <a:off x="1090465" y="1219200"/>
            <a:ext cx="9746027" cy="4454624"/>
          </a:xfrm>
        </p:spPr>
        <p:txBody>
          <a:bodyPr>
            <a:normAutofit fontScale="85000" lnSpcReduction="10000"/>
          </a:bodyPr>
          <a:lstStyle/>
          <a:p>
            <a:r>
              <a:rPr lang="en-GB" dirty="0"/>
              <a:t>Flip charting, which enable facilitators to write ideas on newsprint paper for posting on walls and creating a public record of what was said.  </a:t>
            </a:r>
          </a:p>
          <a:p>
            <a:r>
              <a:rPr lang="en-GB" dirty="0"/>
              <a:t>Ice-breakers, which ease participants into the program, help them get acquainted, and link with a subsequent topic or session. </a:t>
            </a:r>
          </a:p>
          <a:p>
            <a:r>
              <a:rPr lang="en-GB" dirty="0"/>
              <a:t>Small-groups, subdivisions of a larger group which promote participation in a low-risk way, and may require a leader and recorder.  </a:t>
            </a:r>
          </a:p>
          <a:p>
            <a:r>
              <a:rPr lang="en-GB" dirty="0"/>
              <a:t>Dyads and triads, sure-fire participative techniques in which a person turns to one or two others for quick discussion. </a:t>
            </a:r>
          </a:p>
          <a:p>
            <a:r>
              <a:rPr lang="en-GB" dirty="0"/>
              <a:t>Fishbowl, a technique which has an inner ring of people for discussion, and an outer ring for listening and observation. </a:t>
            </a:r>
          </a:p>
          <a:p>
            <a:r>
              <a:rPr lang="en-GB" dirty="0"/>
              <a:t>Role-playing, allowing the acting-out of real-life situations and providing participants with feedback on what they think or feel.</a:t>
            </a:r>
          </a:p>
        </p:txBody>
      </p:sp>
    </p:spTree>
    <p:extLst>
      <p:ext uri="{BB962C8B-B14F-4D97-AF65-F5344CB8AC3E}">
        <p14:creationId xmlns:p14="http://schemas.microsoft.com/office/powerpoint/2010/main" val="1405845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1750"/>
          </a:xfrm>
        </p:spPr>
        <p:txBody>
          <a:bodyPr>
            <a:normAutofit fontScale="90000"/>
          </a:bodyPr>
          <a:lstStyle/>
          <a:p>
            <a:r>
              <a:rPr lang="en-GB" dirty="0"/>
              <a:t>Methods</a:t>
            </a:r>
          </a:p>
        </p:txBody>
      </p:sp>
      <p:sp>
        <p:nvSpPr>
          <p:cNvPr id="3" name="Content Placeholder 2"/>
          <p:cNvSpPr>
            <a:spLocks noGrp="1"/>
          </p:cNvSpPr>
          <p:nvPr>
            <p:ph idx="1"/>
          </p:nvPr>
        </p:nvSpPr>
        <p:spPr>
          <a:xfrm>
            <a:off x="838200" y="1204055"/>
            <a:ext cx="10515600" cy="4972908"/>
          </a:xfrm>
        </p:spPr>
        <p:txBody>
          <a:bodyPr>
            <a:normAutofit/>
          </a:bodyPr>
          <a:lstStyle/>
          <a:p>
            <a:r>
              <a:rPr lang="en-GB" dirty="0"/>
              <a:t>Games and simulations, which involve people in structured experiences for later discussion. </a:t>
            </a:r>
          </a:p>
          <a:p>
            <a:r>
              <a:rPr lang="en-GB" dirty="0"/>
              <a:t>Exercises, activities with guidelines which produce information for debriefing by participants. </a:t>
            </a:r>
          </a:p>
          <a:p>
            <a:r>
              <a:rPr lang="en-GB" dirty="0"/>
              <a:t>Problem-solving, enabling people to define the problem, gather information, set priorities, and formulate solutions.</a:t>
            </a:r>
          </a:p>
          <a:p>
            <a:r>
              <a:rPr lang="en-GB" dirty="0"/>
              <a:t>Generating solutions, tools for producing alternatives, such as buzz groups, brainstorming, and round robin. </a:t>
            </a:r>
          </a:p>
          <a:p>
            <a:r>
              <a:rPr lang="en-GB" dirty="0"/>
              <a:t>Lecturette, enabling young people to frame a session or present ideas as a basis for subsequent discussion</a:t>
            </a:r>
          </a:p>
        </p:txBody>
      </p:sp>
    </p:spTree>
    <p:extLst>
      <p:ext uri="{BB962C8B-B14F-4D97-AF65-F5344CB8AC3E}">
        <p14:creationId xmlns:p14="http://schemas.microsoft.com/office/powerpoint/2010/main" val="126592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9D39-6952-4A42-8718-E98AB524F726}"/>
              </a:ext>
            </a:extLst>
          </p:cNvPr>
          <p:cNvSpPr>
            <a:spLocks noGrp="1"/>
          </p:cNvSpPr>
          <p:nvPr>
            <p:ph type="title"/>
          </p:nvPr>
        </p:nvSpPr>
        <p:spPr>
          <a:xfrm>
            <a:off x="482758" y="365126"/>
            <a:ext cx="10871042" cy="606070"/>
          </a:xfrm>
        </p:spPr>
        <p:txBody>
          <a:bodyPr>
            <a:normAutofit fontScale="90000"/>
          </a:bodyPr>
          <a:lstStyle/>
          <a:p>
            <a:r>
              <a:rPr lang="en-GB" dirty="0"/>
              <a:t>Methods Continued</a:t>
            </a:r>
          </a:p>
        </p:txBody>
      </p:sp>
      <p:sp>
        <p:nvSpPr>
          <p:cNvPr id="3" name="Content Placeholder 2">
            <a:extLst>
              <a:ext uri="{FF2B5EF4-FFF2-40B4-BE49-F238E27FC236}">
                <a16:creationId xmlns:a16="http://schemas.microsoft.com/office/drawing/2014/main" id="{6F140B18-5EB9-4E49-A983-AAC1B2ED6847}"/>
              </a:ext>
            </a:extLst>
          </p:cNvPr>
          <p:cNvSpPr>
            <a:spLocks noGrp="1"/>
          </p:cNvSpPr>
          <p:nvPr>
            <p:ph sz="half" idx="1"/>
          </p:nvPr>
        </p:nvSpPr>
        <p:spPr>
          <a:xfrm>
            <a:off x="789452" y="1219200"/>
            <a:ext cx="4299384" cy="4431906"/>
          </a:xfrm>
        </p:spPr>
        <p:txBody>
          <a:bodyPr>
            <a:normAutofit fontScale="85000" lnSpcReduction="20000"/>
          </a:bodyPr>
          <a:lstStyle/>
          <a:p>
            <a:r>
              <a:rPr lang="en-GB" dirty="0"/>
              <a:t>Theatre Forum</a:t>
            </a:r>
          </a:p>
          <a:p>
            <a:r>
              <a:rPr lang="en-GB" dirty="0"/>
              <a:t>Quizzes</a:t>
            </a:r>
          </a:p>
          <a:p>
            <a:r>
              <a:rPr lang="en-GB" dirty="0"/>
              <a:t>Photo mapping</a:t>
            </a:r>
          </a:p>
          <a:p>
            <a:r>
              <a:rPr lang="en-GB" dirty="0"/>
              <a:t>Emoji’s– feelings</a:t>
            </a:r>
          </a:p>
          <a:p>
            <a:r>
              <a:rPr lang="en-GB" dirty="0"/>
              <a:t>Peer education</a:t>
            </a:r>
          </a:p>
          <a:p>
            <a:r>
              <a:rPr lang="en-GB" dirty="0"/>
              <a:t>Ppts</a:t>
            </a:r>
          </a:p>
          <a:p>
            <a:r>
              <a:rPr lang="en-GB" dirty="0"/>
              <a:t>Case studies</a:t>
            </a:r>
          </a:p>
          <a:p>
            <a:r>
              <a:rPr lang="en-GB" dirty="0"/>
              <a:t>Problem page letters</a:t>
            </a:r>
          </a:p>
          <a:p>
            <a:r>
              <a:rPr lang="en-GB" dirty="0"/>
              <a:t>Healthy eating</a:t>
            </a:r>
          </a:p>
          <a:p>
            <a:r>
              <a:rPr lang="en-GB" dirty="0"/>
              <a:t>Sport</a:t>
            </a:r>
          </a:p>
          <a:p>
            <a:r>
              <a:rPr lang="en-GB" dirty="0"/>
              <a:t>Jigsaws</a:t>
            </a:r>
          </a:p>
          <a:p>
            <a:endParaRPr lang="en-GB" dirty="0"/>
          </a:p>
        </p:txBody>
      </p:sp>
      <p:sp>
        <p:nvSpPr>
          <p:cNvPr id="4" name="Content Placeholder 3">
            <a:extLst>
              <a:ext uri="{FF2B5EF4-FFF2-40B4-BE49-F238E27FC236}">
                <a16:creationId xmlns:a16="http://schemas.microsoft.com/office/drawing/2014/main" id="{A7B27C4E-9FC0-4DED-ABFE-94DA956F8391}"/>
              </a:ext>
            </a:extLst>
          </p:cNvPr>
          <p:cNvSpPr>
            <a:spLocks noGrp="1"/>
          </p:cNvSpPr>
          <p:nvPr>
            <p:ph sz="half" idx="2"/>
          </p:nvPr>
        </p:nvSpPr>
        <p:spPr>
          <a:xfrm>
            <a:off x="7349277" y="1135902"/>
            <a:ext cx="3725753" cy="4431906"/>
          </a:xfrm>
        </p:spPr>
        <p:txBody>
          <a:bodyPr>
            <a:normAutofit fontScale="85000" lnSpcReduction="20000"/>
          </a:bodyPr>
          <a:lstStyle/>
          <a:p>
            <a:r>
              <a:rPr lang="en-GB" dirty="0"/>
              <a:t>Creating </a:t>
            </a:r>
            <a:r>
              <a:rPr lang="en-GB" dirty="0" err="1"/>
              <a:t>Activites</a:t>
            </a:r>
            <a:r>
              <a:rPr lang="en-GB" dirty="0"/>
              <a:t> – such as interactive posters, games.</a:t>
            </a:r>
          </a:p>
          <a:p>
            <a:r>
              <a:rPr lang="en-GB" dirty="0"/>
              <a:t>Display boards</a:t>
            </a:r>
          </a:p>
          <a:p>
            <a:r>
              <a:rPr lang="en-GB" dirty="0"/>
              <a:t>Using the outdoors</a:t>
            </a:r>
          </a:p>
          <a:p>
            <a:r>
              <a:rPr lang="en-GB" dirty="0"/>
              <a:t>Unlucky dip box</a:t>
            </a:r>
          </a:p>
          <a:p>
            <a:r>
              <a:rPr lang="en-GB" dirty="0"/>
              <a:t>Pants, vests and socks</a:t>
            </a:r>
          </a:p>
          <a:p>
            <a:r>
              <a:rPr lang="en-GB" dirty="0"/>
              <a:t>Learn meter</a:t>
            </a:r>
          </a:p>
          <a:p>
            <a:r>
              <a:rPr lang="en-GB" dirty="0"/>
              <a:t>Wellbeing jar’s</a:t>
            </a:r>
          </a:p>
          <a:p>
            <a:r>
              <a:rPr lang="en-GB" dirty="0"/>
              <a:t>Reality Baby</a:t>
            </a:r>
          </a:p>
          <a:p>
            <a:r>
              <a:rPr lang="en-GB" dirty="0"/>
              <a:t>Drug box</a:t>
            </a:r>
          </a:p>
          <a:p>
            <a:endParaRPr lang="en-GB" dirty="0"/>
          </a:p>
          <a:p>
            <a:endParaRPr lang="en-GB" dirty="0"/>
          </a:p>
        </p:txBody>
      </p:sp>
    </p:spTree>
    <p:extLst>
      <p:ext uri="{BB962C8B-B14F-4D97-AF65-F5344CB8AC3E}">
        <p14:creationId xmlns:p14="http://schemas.microsoft.com/office/powerpoint/2010/main" val="1918254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6F0942-19B3-4269-883B-1A915E4B8112}"/>
              </a:ext>
            </a:extLst>
          </p:cNvPr>
          <p:cNvSpPr>
            <a:spLocks noGrp="1"/>
          </p:cNvSpPr>
          <p:nvPr>
            <p:ph type="title"/>
          </p:nvPr>
        </p:nvSpPr>
        <p:spPr>
          <a:xfrm>
            <a:off x="323732" y="365125"/>
            <a:ext cx="11030068" cy="571993"/>
          </a:xfrm>
        </p:spPr>
        <p:txBody>
          <a:bodyPr>
            <a:normAutofit fontScale="90000"/>
          </a:bodyPr>
          <a:lstStyle/>
          <a:p>
            <a:r>
              <a:rPr lang="en-GB" b="1" dirty="0"/>
              <a:t>Why</a:t>
            </a:r>
            <a:r>
              <a:rPr lang="en-GB" dirty="0"/>
              <a:t> is this work important to Youth Workers</a:t>
            </a:r>
          </a:p>
        </p:txBody>
      </p:sp>
      <p:sp>
        <p:nvSpPr>
          <p:cNvPr id="6" name="Content Placeholder 5">
            <a:extLst>
              <a:ext uri="{FF2B5EF4-FFF2-40B4-BE49-F238E27FC236}">
                <a16:creationId xmlns:a16="http://schemas.microsoft.com/office/drawing/2014/main" id="{14084670-7143-4203-9FD8-3D4CA4975591}"/>
              </a:ext>
            </a:extLst>
          </p:cNvPr>
          <p:cNvSpPr>
            <a:spLocks noGrp="1"/>
          </p:cNvSpPr>
          <p:nvPr>
            <p:ph idx="1"/>
          </p:nvPr>
        </p:nvSpPr>
        <p:spPr>
          <a:xfrm>
            <a:off x="738335" y="1412775"/>
            <a:ext cx="10785377" cy="4471189"/>
          </a:xfrm>
        </p:spPr>
        <p:txBody>
          <a:bodyPr>
            <a:normAutofit/>
          </a:bodyPr>
          <a:lstStyle/>
          <a:p>
            <a:r>
              <a:rPr lang="en-GB" dirty="0"/>
              <a:t>Young people are living, learning and negotiating transitions to adulthood and independence in an increasingly complex and challenging world, in which they face greater levels of choice and opportunity, but also unprecedented uncertainty and risk. </a:t>
            </a:r>
          </a:p>
          <a:p>
            <a:r>
              <a:rPr lang="en-GB" dirty="0"/>
              <a:t>This calls for empowered, resilient young people, who play an active role in navigating these paths. </a:t>
            </a:r>
          </a:p>
          <a:p>
            <a:r>
              <a:rPr lang="en-GB" dirty="0"/>
              <a:t>There is substantial and growing evidence that developing social and emotional capabilities supports the achievement of positive life outcomes, including educational attainment, employment and health. </a:t>
            </a:r>
          </a:p>
        </p:txBody>
      </p:sp>
    </p:spTree>
    <p:extLst>
      <p:ext uri="{BB962C8B-B14F-4D97-AF65-F5344CB8AC3E}">
        <p14:creationId xmlns:p14="http://schemas.microsoft.com/office/powerpoint/2010/main" val="317342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BBD1-C93E-4DB1-B403-870A214E2A81}"/>
              </a:ext>
            </a:extLst>
          </p:cNvPr>
          <p:cNvSpPr>
            <a:spLocks noGrp="1"/>
          </p:cNvSpPr>
          <p:nvPr>
            <p:ph type="title"/>
          </p:nvPr>
        </p:nvSpPr>
        <p:spPr>
          <a:xfrm>
            <a:off x="420283" y="365126"/>
            <a:ext cx="10933517" cy="765096"/>
          </a:xfrm>
        </p:spPr>
        <p:txBody>
          <a:bodyPr>
            <a:normAutofit/>
          </a:bodyPr>
          <a:lstStyle/>
          <a:p>
            <a:r>
              <a:rPr lang="en-GB" b="1" dirty="0"/>
              <a:t>Why</a:t>
            </a:r>
            <a:r>
              <a:rPr lang="en-GB" dirty="0"/>
              <a:t> is this work important to Youth Workers</a:t>
            </a:r>
          </a:p>
        </p:txBody>
      </p:sp>
      <p:sp>
        <p:nvSpPr>
          <p:cNvPr id="3" name="Content Placeholder 2">
            <a:extLst>
              <a:ext uri="{FF2B5EF4-FFF2-40B4-BE49-F238E27FC236}">
                <a16:creationId xmlns:a16="http://schemas.microsoft.com/office/drawing/2014/main" id="{2DC027EB-1239-4D79-9F0E-8E8DB956251F}"/>
              </a:ext>
            </a:extLst>
          </p:cNvPr>
          <p:cNvSpPr>
            <a:spLocks noGrp="1"/>
          </p:cNvSpPr>
          <p:nvPr>
            <p:ph idx="1"/>
          </p:nvPr>
        </p:nvSpPr>
        <p:spPr>
          <a:xfrm>
            <a:off x="778091" y="1772816"/>
            <a:ext cx="10501401" cy="3594314"/>
          </a:xfrm>
        </p:spPr>
        <p:txBody>
          <a:bodyPr>
            <a:normAutofit/>
          </a:bodyPr>
          <a:lstStyle/>
          <a:p>
            <a:r>
              <a:rPr lang="en-GB" dirty="0"/>
              <a:t>Capabilities such as resilience, communication, and negotiation are also increasingly cited as being the foundations of employability. </a:t>
            </a:r>
          </a:p>
          <a:p>
            <a:r>
              <a:rPr lang="en-GB" dirty="0"/>
              <a:t>Evidence shows that approaches that focus on building social and emotional capabilities such as these can have greater long-term impact than ones that focus on directly seeking to reduce the ‘symptoms’ of poor outcomes for young people. </a:t>
            </a:r>
          </a:p>
        </p:txBody>
      </p:sp>
    </p:spTree>
    <p:extLst>
      <p:ext uri="{BB962C8B-B14F-4D97-AF65-F5344CB8AC3E}">
        <p14:creationId xmlns:p14="http://schemas.microsoft.com/office/powerpoint/2010/main" val="193411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B5E-ABC9-4B14-A5F2-40F520EEF546}"/>
              </a:ext>
            </a:extLst>
          </p:cNvPr>
          <p:cNvSpPr>
            <a:spLocks noGrp="1"/>
          </p:cNvSpPr>
          <p:nvPr>
            <p:ph type="title"/>
          </p:nvPr>
        </p:nvSpPr>
        <p:spPr>
          <a:xfrm>
            <a:off x="838200" y="365126"/>
            <a:ext cx="10515600" cy="486800"/>
          </a:xfrm>
        </p:spPr>
        <p:txBody>
          <a:bodyPr>
            <a:normAutofit fontScale="90000"/>
          </a:bodyPr>
          <a:lstStyle/>
          <a:p>
            <a:r>
              <a:rPr lang="en-GB" dirty="0"/>
              <a:t>ETS 2010</a:t>
            </a:r>
          </a:p>
        </p:txBody>
      </p:sp>
      <p:sp>
        <p:nvSpPr>
          <p:cNvPr id="3" name="Content Placeholder 2">
            <a:extLst>
              <a:ext uri="{FF2B5EF4-FFF2-40B4-BE49-F238E27FC236}">
                <a16:creationId xmlns:a16="http://schemas.microsoft.com/office/drawing/2014/main" id="{9F940C12-878F-4FBF-A8E0-9C5F26665818}"/>
              </a:ext>
            </a:extLst>
          </p:cNvPr>
          <p:cNvSpPr>
            <a:spLocks noGrp="1"/>
          </p:cNvSpPr>
          <p:nvPr>
            <p:ph idx="1"/>
          </p:nvPr>
        </p:nvSpPr>
        <p:spPr>
          <a:xfrm>
            <a:off x="624745" y="1219200"/>
            <a:ext cx="10609312" cy="5162128"/>
          </a:xfrm>
        </p:spPr>
        <p:txBody>
          <a:bodyPr>
            <a:normAutofit/>
          </a:bodyPr>
          <a:lstStyle/>
          <a:p>
            <a:r>
              <a:rPr lang="en-US"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a:t>
            </a:r>
            <a:r>
              <a:rPr lang="en-US" dirty="0" err="1"/>
              <a:t>programmes</a:t>
            </a:r>
            <a:r>
              <a:rPr lang="en-US" dirty="0"/>
              <a:t> for youth workers.</a:t>
            </a:r>
            <a:endParaRPr lang="en-GB"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683376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462F-FB50-DEBD-5831-9A498E71A14F}"/>
              </a:ext>
            </a:extLst>
          </p:cNvPr>
          <p:cNvSpPr>
            <a:spLocks noGrp="1"/>
          </p:cNvSpPr>
          <p:nvPr>
            <p:ph type="title"/>
          </p:nvPr>
        </p:nvSpPr>
        <p:spPr/>
        <p:txBody>
          <a:bodyPr/>
          <a:lstStyle/>
          <a:p>
            <a:r>
              <a:rPr lang="en-GB"/>
              <a:t>Comfort Break - Lunch</a:t>
            </a:r>
          </a:p>
        </p:txBody>
      </p:sp>
      <p:sp>
        <p:nvSpPr>
          <p:cNvPr id="3" name="Content Placeholder 2">
            <a:extLst>
              <a:ext uri="{FF2B5EF4-FFF2-40B4-BE49-F238E27FC236}">
                <a16:creationId xmlns:a16="http://schemas.microsoft.com/office/drawing/2014/main" id="{2976C206-33C2-BA3A-D0B1-93E7C48A3D5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92597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Assessment Specification Form</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r>
              <a:rPr lang="en-GB" dirty="0"/>
              <a:t>Let’s have a look……..this is one I prepared earlier…</a:t>
            </a:r>
          </a:p>
        </p:txBody>
      </p:sp>
    </p:spTree>
    <p:extLst>
      <p:ext uri="{BB962C8B-B14F-4D97-AF65-F5344CB8AC3E}">
        <p14:creationId xmlns:p14="http://schemas.microsoft.com/office/powerpoint/2010/main" val="1079911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3D74D-264E-44B0-8C42-516EB608C6B3}"/>
              </a:ext>
            </a:extLst>
          </p:cNvPr>
          <p:cNvSpPr>
            <a:spLocks noGrp="1"/>
          </p:cNvSpPr>
          <p:nvPr>
            <p:ph type="title"/>
          </p:nvPr>
        </p:nvSpPr>
        <p:spPr>
          <a:xfrm>
            <a:off x="295334" y="365125"/>
            <a:ext cx="11058466" cy="543595"/>
          </a:xfrm>
        </p:spPr>
        <p:txBody>
          <a:bodyPr>
            <a:noAutofit/>
          </a:bodyPr>
          <a:lstStyle/>
          <a:p>
            <a:r>
              <a:rPr lang="en-GB" sz="3200" dirty="0"/>
              <a:t>What am I looking for…….</a:t>
            </a:r>
            <a:br>
              <a:rPr lang="en-GB" sz="3200" dirty="0"/>
            </a:br>
            <a:r>
              <a:rPr lang="en-GB" sz="3200" dirty="0"/>
              <a:t>Some examples</a:t>
            </a:r>
          </a:p>
        </p:txBody>
      </p:sp>
      <p:sp>
        <p:nvSpPr>
          <p:cNvPr id="3" name="Content Placeholder 2">
            <a:extLst>
              <a:ext uri="{FF2B5EF4-FFF2-40B4-BE49-F238E27FC236}">
                <a16:creationId xmlns:a16="http://schemas.microsoft.com/office/drawing/2014/main" id="{1D559E41-2B5F-49C6-92E6-BE998FA5D0B3}"/>
              </a:ext>
            </a:extLst>
          </p:cNvPr>
          <p:cNvSpPr>
            <a:spLocks noGrp="1"/>
          </p:cNvSpPr>
          <p:nvPr>
            <p:ph sz="half" idx="1"/>
          </p:nvPr>
        </p:nvSpPr>
        <p:spPr>
          <a:xfrm>
            <a:off x="789451" y="1219200"/>
            <a:ext cx="4816219" cy="4426226"/>
          </a:xfrm>
        </p:spPr>
        <p:txBody>
          <a:bodyPr>
            <a:normAutofit fontScale="77500" lnSpcReduction="20000"/>
          </a:bodyPr>
          <a:lstStyle/>
          <a:p>
            <a:pPr marL="0" indent="0">
              <a:buNone/>
            </a:pPr>
            <a:r>
              <a:rPr lang="en-GB" dirty="0"/>
              <a:t>The session</a:t>
            </a:r>
          </a:p>
          <a:p>
            <a:r>
              <a:rPr lang="en-GB" dirty="0"/>
              <a:t>Creative.</a:t>
            </a:r>
          </a:p>
          <a:p>
            <a:r>
              <a:rPr lang="en-GB" dirty="0"/>
              <a:t>Participatory.</a:t>
            </a:r>
          </a:p>
          <a:p>
            <a:r>
              <a:rPr lang="en-GB" dirty="0"/>
              <a:t>Experiential.</a:t>
            </a:r>
          </a:p>
          <a:p>
            <a:r>
              <a:rPr lang="en-GB" dirty="0"/>
              <a:t>Well planned and Prepared.</a:t>
            </a:r>
          </a:p>
          <a:p>
            <a:r>
              <a:rPr lang="en-GB" dirty="0"/>
              <a:t>On time – 30 minutes.</a:t>
            </a:r>
          </a:p>
          <a:p>
            <a:r>
              <a:rPr lang="en-GB" dirty="0"/>
              <a:t>Design your own activities, such as quizzes, role play or games.</a:t>
            </a:r>
          </a:p>
          <a:p>
            <a:r>
              <a:rPr lang="en-GB" dirty="0"/>
              <a:t>Visual aids.</a:t>
            </a:r>
          </a:p>
          <a:p>
            <a:r>
              <a:rPr lang="en-GB" dirty="0"/>
              <a:t>Effort and Time. </a:t>
            </a:r>
          </a:p>
          <a:p>
            <a:r>
              <a:rPr lang="en-GB" dirty="0"/>
              <a:t>Consideration of how the young people would learn about the topic.</a:t>
            </a:r>
          </a:p>
          <a:p>
            <a:r>
              <a:rPr lang="en-GB" dirty="0"/>
              <a:t>A Safe space….</a:t>
            </a:r>
          </a:p>
          <a:p>
            <a:endParaRPr lang="en-GB" dirty="0"/>
          </a:p>
          <a:p>
            <a:endParaRPr lang="en-GB" dirty="0"/>
          </a:p>
        </p:txBody>
      </p:sp>
      <p:sp>
        <p:nvSpPr>
          <p:cNvPr id="4" name="Content Placeholder 3">
            <a:extLst>
              <a:ext uri="{FF2B5EF4-FFF2-40B4-BE49-F238E27FC236}">
                <a16:creationId xmlns:a16="http://schemas.microsoft.com/office/drawing/2014/main" id="{48C207EA-B8BC-401F-BC61-4FF182A3C0BD}"/>
              </a:ext>
            </a:extLst>
          </p:cNvPr>
          <p:cNvSpPr>
            <a:spLocks noGrp="1"/>
          </p:cNvSpPr>
          <p:nvPr>
            <p:ph sz="half" idx="2"/>
          </p:nvPr>
        </p:nvSpPr>
        <p:spPr>
          <a:xfrm>
            <a:off x="7201610" y="1216152"/>
            <a:ext cx="4498166" cy="5237184"/>
          </a:xfrm>
        </p:spPr>
        <p:txBody>
          <a:bodyPr>
            <a:normAutofit fontScale="77500" lnSpcReduction="20000"/>
          </a:bodyPr>
          <a:lstStyle/>
          <a:p>
            <a:pPr marL="0" indent="0">
              <a:buNone/>
            </a:pPr>
            <a:r>
              <a:rPr lang="en-GB" dirty="0"/>
              <a:t>You</a:t>
            </a:r>
          </a:p>
          <a:p>
            <a:r>
              <a:rPr lang="en-GB" dirty="0"/>
              <a:t>Good introduction, set the scene well.</a:t>
            </a:r>
          </a:p>
          <a:p>
            <a:r>
              <a:rPr lang="en-GB" dirty="0"/>
              <a:t>Good communication skills, confident, good body language and eye contact.</a:t>
            </a:r>
          </a:p>
          <a:p>
            <a:r>
              <a:rPr lang="en-GB" dirty="0"/>
              <a:t>Your facilitation style.</a:t>
            </a:r>
          </a:p>
          <a:p>
            <a:r>
              <a:rPr lang="en-GB" dirty="0"/>
              <a:t>Good pace, pitch and power of voice.</a:t>
            </a:r>
          </a:p>
          <a:p>
            <a:r>
              <a:rPr lang="en-GB" dirty="0"/>
              <a:t>Passion.</a:t>
            </a:r>
          </a:p>
          <a:p>
            <a:r>
              <a:rPr lang="en-GB" dirty="0"/>
              <a:t>Enjoy – the group will follow.</a:t>
            </a:r>
          </a:p>
          <a:p>
            <a:r>
              <a:rPr lang="en-GB" dirty="0"/>
              <a:t>Relax.</a:t>
            </a:r>
          </a:p>
          <a:p>
            <a:r>
              <a:rPr lang="en-GB" dirty="0"/>
              <a:t>Know your subject area well.</a:t>
            </a:r>
          </a:p>
          <a:p>
            <a:pPr marL="0" indent="0">
              <a:buNone/>
            </a:pPr>
            <a:endParaRPr lang="en-GB" dirty="0"/>
          </a:p>
        </p:txBody>
      </p:sp>
    </p:spTree>
    <p:extLst>
      <p:ext uri="{BB962C8B-B14F-4D97-AF65-F5344CB8AC3E}">
        <p14:creationId xmlns:p14="http://schemas.microsoft.com/office/powerpoint/2010/main" val="3341762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D287-3E47-4EB8-AAFB-1FADCA0EC5EE}"/>
              </a:ext>
            </a:extLst>
          </p:cNvPr>
          <p:cNvSpPr>
            <a:spLocks noGrp="1"/>
          </p:cNvSpPr>
          <p:nvPr>
            <p:ph type="title"/>
          </p:nvPr>
        </p:nvSpPr>
        <p:spPr/>
        <p:txBody>
          <a:bodyPr/>
          <a:lstStyle/>
          <a:p>
            <a:r>
              <a:rPr lang="en-GB" dirty="0"/>
              <a:t>Any further questions.</a:t>
            </a:r>
          </a:p>
        </p:txBody>
      </p:sp>
      <p:sp>
        <p:nvSpPr>
          <p:cNvPr id="3" name="Content Placeholder 2">
            <a:extLst>
              <a:ext uri="{FF2B5EF4-FFF2-40B4-BE49-F238E27FC236}">
                <a16:creationId xmlns:a16="http://schemas.microsoft.com/office/drawing/2014/main" id="{4FA90B96-F163-4F5E-B236-5DE97960FEE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BF0273-D6F4-459B-A8A4-808EEA5240B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1487701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37</TotalTime>
  <Words>1144</Words>
  <Application>Microsoft Office PowerPoint</Application>
  <PresentationFormat>Widescreen</PresentationFormat>
  <Paragraphs>118</Paragraphs>
  <Slides>20</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Calibri Light</vt:lpstr>
      <vt:lpstr>Holding PAge</vt:lpstr>
      <vt:lpstr>Accessible 2</vt:lpstr>
      <vt:lpstr>ECYW5004 Young People in Society</vt:lpstr>
      <vt:lpstr>15 Minute Presentations</vt:lpstr>
      <vt:lpstr>Comfort Break 10 mins</vt:lpstr>
      <vt:lpstr>Discussion</vt:lpstr>
      <vt:lpstr>Feedback</vt:lpstr>
      <vt:lpstr>The Importance of Participation</vt:lpstr>
      <vt:lpstr>Experiential Learning Approach</vt:lpstr>
      <vt:lpstr>Experiential Learning</vt:lpstr>
      <vt:lpstr>Participatory Methods</vt:lpstr>
      <vt:lpstr>Activities and Methods</vt:lpstr>
      <vt:lpstr>Methods</vt:lpstr>
      <vt:lpstr>Methods</vt:lpstr>
      <vt:lpstr>Methods Continued</vt:lpstr>
      <vt:lpstr>Why is this work important to Youth Workers</vt:lpstr>
      <vt:lpstr>Why is this work important to Youth Workers</vt:lpstr>
      <vt:lpstr>ETS 2010</vt:lpstr>
      <vt:lpstr>Comfort Break - Lunch</vt:lpstr>
      <vt:lpstr>Assessment Specification Form</vt:lpstr>
      <vt:lpstr>What am I looking for……. Some examples</vt:lpstr>
      <vt:lpstr>Any further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2024-09-11T09:53:56Z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