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63"/>
  </p:normalViewPr>
  <p:slideViewPr>
    <p:cSldViewPr snapToGrid="0" snapToObjects="1">
      <p:cViewPr varScale="1">
        <p:scale>
          <a:sx n="98" d="100"/>
          <a:sy n="98" d="100"/>
        </p:scale>
        <p:origin x="320" y="2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4B927-E7B6-EB4C-A13D-F62691D62A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3FE67D-EB81-104C-B31E-031A562002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536F03-7CCB-9449-B77E-A0344CB278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ECE26-500C-0C47-91E1-1A4A3A1FDD7E}" type="datetimeFigureOut">
              <a:rPr lang="en-US" smtClean="0"/>
              <a:t>05-Feb-26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DBF365-068F-A942-93C9-5295511065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6E9A1-D8C6-6541-A002-61149D464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01CF7-D8E7-5749-A0E7-B81474F6F2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8099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E5684-8A3C-DB4B-9585-3EEDAC574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1169BD-0A96-9C4C-860C-F64B259695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6408AB-93E3-1942-8C43-BEF092499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ECE26-500C-0C47-91E1-1A4A3A1FDD7E}" type="datetimeFigureOut">
              <a:rPr lang="en-US" smtClean="0"/>
              <a:t>05-Feb-26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A07FB2-44DE-364D-9948-12A04A9C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EC9442-3D00-A044-A5F5-8FB5B0A5D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01CF7-D8E7-5749-A0E7-B81474F6F2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947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F5A94-C888-484B-8C6B-C248A4767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85C5E0-8BEB-5C4F-95D2-72E9753ABF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184542-58CA-D04B-9ACC-DAA61EA4FE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ECE26-500C-0C47-91E1-1A4A3A1FDD7E}" type="datetimeFigureOut">
              <a:rPr lang="en-US" smtClean="0"/>
              <a:t>05-Feb-26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4824D9-A186-A044-8BB6-E39E0EE76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EAC055-1377-8B46-9F8B-67966C03A1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01CF7-D8E7-5749-A0E7-B81474F6F2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236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5C70A-E1E1-B249-8D59-1A78DE44A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86D16-A38C-5045-BCC5-705611A873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1D61C8-2FD9-F24A-B10F-5229AAB05A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8E86B9-4747-C94D-A5EB-E9EF8A104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ECE26-500C-0C47-91E1-1A4A3A1FDD7E}" type="datetimeFigureOut">
              <a:rPr lang="en-US" smtClean="0"/>
              <a:t>05-Feb-26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6D4A44-3C42-F14F-8324-363FDE99F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67DEBA-D12A-1B4C-9F82-46658ADD2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01CF7-D8E7-5749-A0E7-B81474F6F2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587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0686B-8BD4-414C-B749-14A6DBF27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8CF19D-E311-DB45-8CE1-9DA943C2AA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2E9388-E11E-D849-B281-D261176510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8B609A-D113-4C46-9AA0-AA2A638BB3F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D92DF9-E5CE-1742-8430-4D404C5EC5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C2B2720-A0DC-5D40-A77D-908B55B96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ECE26-500C-0C47-91E1-1A4A3A1FDD7E}" type="datetimeFigureOut">
              <a:rPr lang="en-US" smtClean="0"/>
              <a:t>05-Feb-26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E623A8-378D-D649-8762-34952D9CC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DDEB15-1A5C-0F43-A175-C5C095AC6C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01CF7-D8E7-5749-A0E7-B81474F6F2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5034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58BEB-F20E-2744-8BA5-93A187B36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BC798D-2792-6D49-A4F0-2FB06E33B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ECE26-500C-0C47-91E1-1A4A3A1FDD7E}" type="datetimeFigureOut">
              <a:rPr lang="en-US" smtClean="0"/>
              <a:t>05-Feb-26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692B36-6E96-7D41-A650-BADEE7BD0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121B33-D5CB-7B4A-B77B-6FF0827A6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01CF7-D8E7-5749-A0E7-B81474F6F2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10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066BA9-6AEC-CC43-997C-BE87E30B57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ECE26-500C-0C47-91E1-1A4A3A1FDD7E}" type="datetimeFigureOut">
              <a:rPr lang="en-US" smtClean="0"/>
              <a:t>05-Feb-26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E72160-FA82-724C-B4BC-B8475D799C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5630C7-AA4A-B44E-8167-C525DDD01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01CF7-D8E7-5749-A0E7-B81474F6F2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884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CD3E4-944F-B045-AE03-917BBD2A1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E2A43-21A3-D549-8EE1-EC3A770D3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A14EF0-A566-2344-81DB-584A772EE6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778D6A-EA5C-6742-AB6D-2AA355A21C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ECE26-500C-0C47-91E1-1A4A3A1FDD7E}" type="datetimeFigureOut">
              <a:rPr lang="en-US" smtClean="0"/>
              <a:t>05-Feb-26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F87F20-832C-F94C-9519-3A23161DD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6086A9-B43B-5247-9F5E-595BBF1D9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01CF7-D8E7-5749-A0E7-B81474F6F2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9812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74E05-7B47-1F4F-AC40-507F99575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6DC878C-7283-2F4A-ADAD-262DF92C50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0E350D-4DC3-604F-AEBE-9A12D318D9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313F21-F839-7B4A-B76C-7E13A8573B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ECE26-500C-0C47-91E1-1A4A3A1FDD7E}" type="datetimeFigureOut">
              <a:rPr lang="en-US" smtClean="0"/>
              <a:t>05-Feb-26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D7CB38-A39B-2E4F-9C9D-D3497733F9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2DAFB9-2278-7641-B24B-9AC3241F2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01CF7-D8E7-5749-A0E7-B81474F6F2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083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3462D-AE1A-7B4F-8B2A-366FE6269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B8D88B-B122-6644-A3C5-9217D6F88F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86EF21-FB30-FA4C-B0EB-1BBB9B12A3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ECE26-500C-0C47-91E1-1A4A3A1FDD7E}" type="datetimeFigureOut">
              <a:rPr lang="en-US" smtClean="0"/>
              <a:t>05-Feb-26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54AF1-60B7-A24A-8E4C-22C762B36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5E947E-DF80-E64F-9C42-F2833599A2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01CF7-D8E7-5749-A0E7-B81474F6F2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136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720855-874B-494E-A2C0-5AE1508557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B3DA3B-E81D-6347-A5F9-E45E6EA34F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AE17A-E4C6-5F42-8CB7-910531D06C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ECE26-500C-0C47-91E1-1A4A3A1FDD7E}" type="datetimeFigureOut">
              <a:rPr lang="en-US" smtClean="0"/>
              <a:t>05-Feb-26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165F9D-0EDC-604E-B8B3-DAFAE9704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E77271-A702-824A-870B-124DF6E85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01CF7-D8E7-5749-A0E7-B81474F6F2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4961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460E23-FACE-9349-A003-29ED08E0F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09B70F-4CC5-C141-ACCC-EE25DFA525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DE8AAD-8EAE-D145-8284-2FABC5BAE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ECE26-500C-0C47-91E1-1A4A3A1FDD7E}" type="datetimeFigureOut">
              <a:rPr lang="en-US" smtClean="0"/>
              <a:t>05-Feb-26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B3DDCB-C3EC-D54F-B8D9-B4486CE916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B167D5-BC30-0C4E-9A99-608B0EA4FF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801CF7-D8E7-5749-A0E7-B81474F6F2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79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45805-3359-EA40-9ADE-7D561E391D8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+mn-lt"/>
              </a:rPr>
              <a:t>Feb 9. Week 2: </a:t>
            </a:r>
            <a:br>
              <a:rPr lang="en-GB" sz="4800" dirty="0">
                <a:latin typeface="+mn-lt"/>
              </a:rPr>
            </a:br>
            <a:r>
              <a:rPr lang="en-GB" sz="4800" dirty="0">
                <a:latin typeface="+mn-lt"/>
              </a:rPr>
              <a:t>Self-Consciousness, Well-Being and Peacefulness</a:t>
            </a:r>
            <a:endParaRPr lang="en-US" sz="4800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EFEDE9-3D4E-5D44-A81C-90559ACF24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22376"/>
            <a:ext cx="9144000" cy="1035424"/>
          </a:xfrm>
        </p:spPr>
        <p:txBody>
          <a:bodyPr>
            <a:normAutofit/>
          </a:bodyPr>
          <a:lstStyle/>
          <a:p>
            <a:r>
              <a:rPr lang="en-GB" sz="2800" dirty="0"/>
              <a:t>Garrett Thomson (Guest Lecturer)</a:t>
            </a:r>
          </a:p>
          <a:p>
            <a:r>
              <a:rPr lang="en-GB" sz="2800" dirty="0"/>
              <a:t>Scherto Gill</a:t>
            </a:r>
          </a:p>
        </p:txBody>
      </p:sp>
    </p:spTree>
    <p:extLst>
      <p:ext uri="{BB962C8B-B14F-4D97-AF65-F5344CB8AC3E}">
        <p14:creationId xmlns:p14="http://schemas.microsoft.com/office/powerpoint/2010/main" val="27504332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17A95-FF97-E347-9779-A96805E6E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Positive Peace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636BC-8264-F642-8E6E-F8DD0559E3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If negative peace is the absence of violence, then it is purely instrumentally valuable </a:t>
            </a:r>
          </a:p>
          <a:p>
            <a:r>
              <a:rPr lang="en-US" dirty="0"/>
              <a:t>If positive peace is non-instrumentally valuable then this is because it is an integral part of our well-being (how we are in our lives with ourselves, with others and with our world generally ). </a:t>
            </a:r>
          </a:p>
          <a:p>
            <a:r>
              <a:rPr lang="en-US" dirty="0"/>
              <a:t>In short, peacefulness is an aspect of well-being.</a:t>
            </a:r>
          </a:p>
          <a:p>
            <a:r>
              <a:rPr lang="en-US" dirty="0"/>
              <a:t>One cannot understand peace without well-being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90534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8FD86-0E85-3147-BC90-D1146E79A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The Search for Evaluative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29320-EF06-2F4B-8DC9-8B78BB1490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Peace and well-being are both evaluative concepts. They are not purely descriptive. They both require the idea of something being better.</a:t>
            </a:r>
          </a:p>
          <a:p>
            <a:r>
              <a:rPr lang="en-US" dirty="0"/>
              <a:t>There are two fundamentally different ways something can be better: instrumentally and non-instrumentally.   </a:t>
            </a:r>
          </a:p>
          <a:p>
            <a:r>
              <a:rPr lang="en-US" dirty="0"/>
              <a:t>The instrumentally valuable is entirely derivative on the non-instrumentally valuable. </a:t>
            </a:r>
          </a:p>
          <a:p>
            <a:r>
              <a:rPr lang="en-US" dirty="0"/>
              <a:t>Therefore, to understand peace and well-being, we need to characterize what is non-instrumentally valuable and why.</a:t>
            </a:r>
          </a:p>
          <a:p>
            <a:r>
              <a:rPr lang="en-US" dirty="0"/>
              <a:t>We should start with well-being if peacefulness is an aspect of well-being. 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1170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CBF8C-2C87-7348-BEA1-9BBB131380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The search for the criteria for well-being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4606C-8625-8A4B-973E-8AADB6A46E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It is a mistake to define well-being in terms of obtaining pleasure or getting what one wants or desires.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r>
              <a:rPr lang="en-US" dirty="0"/>
              <a:t>In part, this is because well-being is multi-dimensional and cannot be reduced to these values.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We characterized four dimensions of well-being. Peacefulness will be aspects of each of these four dimensions (as we shall see).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5468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D94DA-A9E4-DE45-A174-C74826355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The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D36BBE-1E1E-E140-B89D-BF5E0B0CD0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A) Characterize instrumentally vs non-instrumentally valuable</a:t>
            </a:r>
          </a:p>
          <a:p>
            <a:r>
              <a:rPr lang="en-US" dirty="0"/>
              <a:t>B) Characterize what this tells us about instrumentalization</a:t>
            </a:r>
          </a:p>
          <a:p>
            <a:r>
              <a:rPr lang="en-US" dirty="0"/>
              <a:t>C) Look at the implications of instrumentalization for rationality</a:t>
            </a:r>
          </a:p>
          <a:p>
            <a:r>
              <a:rPr lang="en-US" dirty="0"/>
              <a:t>D) Look at the implications of instrumentalization for being a person and for dignity. </a:t>
            </a:r>
          </a:p>
          <a:p>
            <a:r>
              <a:rPr lang="en-US" dirty="0"/>
              <a:t>E) Explore the meanings of this for well-being.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The slides follow this plan.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92986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206EF-E7C1-144D-A646-9D1CD90FC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A ) Two Ways to be Valuable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6DF5A-483B-F148-BD48-B9EA2C3832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Something that is merely instrumentally valuable has no value for what it actually is but only for what it causes. </a:t>
            </a:r>
          </a:p>
          <a:p>
            <a:r>
              <a:rPr lang="en-US" dirty="0"/>
              <a:t>This implies that it is replaceable (with anything that serves just as well) </a:t>
            </a:r>
          </a:p>
          <a:p>
            <a:r>
              <a:rPr lang="en-US" dirty="0"/>
              <a:t>It is disposable (once it has served its purpose).</a:t>
            </a:r>
          </a:p>
          <a:p>
            <a:r>
              <a:rPr lang="en-US" dirty="0"/>
              <a:t>Its use is a cost that rationally should be diminished for the sake of efficiency. </a:t>
            </a:r>
          </a:p>
          <a:p>
            <a:r>
              <a:rPr lang="en-US" dirty="0"/>
              <a:t>In contrast, what is non-instrumentally valuable should be appreciated and cherished for what it is.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91228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7050-184B-EB42-AFC3-C7A60D9CE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B) Instrumentalization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742E6-150C-9A4D-966B-9D8AB1F226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main way to instrumentalize is to treat a person as merely instrumentally valuable (that is as replaceable, disposable and to be used efficiently). </a:t>
            </a:r>
          </a:p>
          <a:p>
            <a:r>
              <a:rPr lang="en-US" dirty="0"/>
              <a:t>This is a fundamental and deep evaluative error: confusing the two ways something can be valuable: treating persons as if they were objects.</a:t>
            </a:r>
          </a:p>
          <a:p>
            <a:r>
              <a:rPr lang="en-US" dirty="0"/>
              <a:t>Instrumentalization has many forms such as commodification, exploitation, objectification, marginalization… Please think of examples. What they have in common is the error described above. </a:t>
            </a:r>
          </a:p>
        </p:txBody>
      </p:sp>
    </p:spTree>
    <p:extLst>
      <p:ext uri="{BB962C8B-B14F-4D97-AF65-F5344CB8AC3E}">
        <p14:creationId xmlns:p14="http://schemas.microsoft.com/office/powerpoint/2010/main" val="29439949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C98EA-78AB-8242-83A1-56C15A710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c) Rationality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04488-2809-044F-9768-A99BE9F13D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Instrumentalization applies to rationality itself (how we think about what is rational to do).</a:t>
            </a:r>
          </a:p>
          <a:p>
            <a:r>
              <a:rPr lang="en-US" dirty="0"/>
              <a:t>The instrumentalized conception of rationality (or means-ends thinking) is committed to three claims  (page 22):</a:t>
            </a:r>
          </a:p>
          <a:p>
            <a:r>
              <a:rPr lang="en-US" dirty="0" err="1"/>
              <a:t>i</a:t>
            </a:r>
            <a:r>
              <a:rPr lang="en-US" dirty="0"/>
              <a:t>) Actions as means only have instrumental value</a:t>
            </a:r>
          </a:p>
          <a:p>
            <a:r>
              <a:rPr lang="en-US" dirty="0"/>
              <a:t>ii) Ends or goals as such have non-instrumental value </a:t>
            </a:r>
          </a:p>
          <a:p>
            <a:r>
              <a:rPr lang="en-US" dirty="0"/>
              <a:t>iii) Thus, rationality requires us to chose the most efficient means to the ends</a:t>
            </a:r>
          </a:p>
        </p:txBody>
      </p:sp>
    </p:spTree>
    <p:extLst>
      <p:ext uri="{BB962C8B-B14F-4D97-AF65-F5344CB8AC3E}">
        <p14:creationId xmlns:p14="http://schemas.microsoft.com/office/powerpoint/2010/main" val="7741407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A28BF-5C91-0141-AF04-EAA0F75DE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C) Rationality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88850-17F6-AA47-A90B-C3E7059B89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This conception of rationality implies an absurd result: namely that our lives are not non-instrumentally valuable. You can see this by considering the finger click test and the argument on page 25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This means that there is a mistake in this conception</a:t>
            </a:r>
          </a:p>
          <a:p>
            <a:pPr marL="0" indent="0">
              <a:buNone/>
            </a:pPr>
            <a:r>
              <a:rPr lang="en-US" dirty="0"/>
              <a:t>  </a:t>
            </a:r>
          </a:p>
          <a:p>
            <a:r>
              <a:rPr lang="en-US" dirty="0"/>
              <a:t>This mistake is apparent in the relationship between our actions and our goals, when we think that the former is </a:t>
            </a:r>
            <a:r>
              <a:rPr lang="en-US" i="1" dirty="0"/>
              <a:t>for the sake of </a:t>
            </a:r>
            <a:r>
              <a:rPr lang="en-US" dirty="0"/>
              <a:t>the latter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Action ------</a:t>
            </a:r>
            <a:r>
              <a:rPr lang="en-US" dirty="0">
                <a:sym typeface="Wingdings" pitchFamily="2" charset="2"/>
              </a:rPr>
              <a:t> </a:t>
            </a:r>
            <a:r>
              <a:rPr lang="en-US" dirty="0"/>
              <a:t>Result/End.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9267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C0E99-31E7-A543-BFAF-7CC93D268B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C) Rationality (3)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30C2F8-25BB-4947-98B8-1BA7371926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 solution is to distinguish a) means vs ends from b) instrumentally vs non-instrumentally valuable </a:t>
            </a:r>
          </a:p>
          <a:p>
            <a:r>
              <a:rPr lang="en-US" dirty="0"/>
              <a:t>This distinction allows us to say that actions or activities as means can be non-instrumentally valuable. Think of working. Think of walking. </a:t>
            </a:r>
          </a:p>
          <a:p>
            <a:r>
              <a:rPr lang="en-US" dirty="0"/>
              <a:t>It also allows to say that ends as such are only instrumentally valuable. </a:t>
            </a:r>
          </a:p>
          <a:p>
            <a:r>
              <a:rPr lang="en-US" dirty="0"/>
              <a:t>We normally have this back-to-front</a:t>
            </a:r>
          </a:p>
          <a:p>
            <a:r>
              <a:rPr lang="en-US" dirty="0"/>
              <a:t>Some examples: a) constructing a building; b) running a competitive race to win it; c) the value of winning the race. </a:t>
            </a:r>
          </a:p>
          <a:p>
            <a:r>
              <a:rPr lang="en-US" dirty="0"/>
              <a:t>Apply more generally: what is valuable is the activity itself.</a:t>
            </a:r>
          </a:p>
        </p:txBody>
      </p:sp>
    </p:spTree>
    <p:extLst>
      <p:ext uri="{BB962C8B-B14F-4D97-AF65-F5344CB8AC3E}">
        <p14:creationId xmlns:p14="http://schemas.microsoft.com/office/powerpoint/2010/main" val="13688306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67E40-4480-854D-8B99-156172986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D) The Value of Persons (1)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8A531-69F4-2B4F-BF9A-E66DD6DA39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Persons are non-instrumentally valuable. Because of this their lives are valuable in the living of the life. </a:t>
            </a:r>
          </a:p>
          <a:p>
            <a:r>
              <a:rPr lang="en-US" dirty="0"/>
              <a:t>Because of this, the different components and aspects of our lives are valuable (such as what we do, feel, think, how we relate to others  and to ourselves). </a:t>
            </a:r>
          </a:p>
          <a:p>
            <a:r>
              <a:rPr lang="en-US" dirty="0"/>
              <a:t>It is because of this that well-being has the four dimensions mentioned earlier. </a:t>
            </a:r>
          </a:p>
          <a:p>
            <a:r>
              <a:rPr lang="en-US" dirty="0"/>
              <a:t>Why it has to be like this (Kant’s argument) </a:t>
            </a:r>
          </a:p>
          <a:p>
            <a:r>
              <a:rPr lang="en-US" dirty="0"/>
              <a:t>The distinction between a person and a non-person is one of degree. </a:t>
            </a:r>
          </a:p>
        </p:txBody>
      </p:sp>
    </p:spTree>
    <p:extLst>
      <p:ext uri="{BB962C8B-B14F-4D97-AF65-F5344CB8AC3E}">
        <p14:creationId xmlns:p14="http://schemas.microsoft.com/office/powerpoint/2010/main" val="34631686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91DBD-CD2C-324F-92D9-BB7D7314A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The Value of Persons (2)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57EE2-06AA-0142-BF30-13CD7EFFAF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The value of persons and their well-being is non-derivative. We can call this value dignity. In contrast, the value of things and institutions is derivative. This is key.</a:t>
            </a:r>
          </a:p>
          <a:p>
            <a:r>
              <a:rPr lang="en-US" dirty="0"/>
              <a:t>Just as we can instrumentalize other people or be instrumentalized by other people, we can instrumentalize ourselves.</a:t>
            </a:r>
          </a:p>
          <a:p>
            <a:r>
              <a:rPr lang="en-US" dirty="0"/>
              <a:t>We already saw one way of doing this: treat our actions and activities as only instrumentally valuable for the sake of the result. </a:t>
            </a:r>
          </a:p>
          <a:p>
            <a:r>
              <a:rPr lang="en-US" dirty="0"/>
              <a:t>Think of the implications of this for education </a:t>
            </a:r>
          </a:p>
          <a:p>
            <a:r>
              <a:rPr lang="en-US" dirty="0"/>
              <a:t>But there are other ways we can instrumentalize ourselves. </a:t>
            </a:r>
          </a:p>
          <a:p>
            <a:br>
              <a:rPr lang="en-US" dirty="0"/>
            </a:b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92106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54154-9061-ED46-8EBE-02F7733E33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E</a:t>
            </a:r>
            <a:r>
              <a:rPr lang="en-US"/>
              <a:t>) Well-Being as Self-Consciousness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A9820-D8F5-1141-9703-E1A9165FAC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We can act and appreciate the dignity or non instrumentally valuable nature of persons including oneself</a:t>
            </a:r>
          </a:p>
          <a:p>
            <a:r>
              <a:rPr lang="en-US" dirty="0"/>
              <a:t>Failing to do this is a form of self- instrumentalization</a:t>
            </a:r>
          </a:p>
          <a:p>
            <a:r>
              <a:rPr lang="en-US" dirty="0"/>
              <a:t>Look at the examples of Myriam (p.32); Margaret (p.35) and Quintin (p.36). </a:t>
            </a:r>
          </a:p>
          <a:p>
            <a:r>
              <a:rPr lang="en-US" dirty="0"/>
              <a:t>Appreciation as evaluative emotional awareness.  </a:t>
            </a:r>
          </a:p>
          <a:p>
            <a:r>
              <a:rPr lang="en-US" dirty="0"/>
              <a:t>Next Time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86356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1012</Words>
  <Application>Microsoft Office PowerPoint</Application>
  <PresentationFormat>Widescreen</PresentationFormat>
  <Paragraphs>81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Office Theme</vt:lpstr>
      <vt:lpstr>Feb 9. Week 2:  Self-Consciousness, Well-Being and Peacefulness</vt:lpstr>
      <vt:lpstr>Positive Peace</vt:lpstr>
      <vt:lpstr>The Search for Evaluative Criteria</vt:lpstr>
      <vt:lpstr>The search for the criteria for well-being</vt:lpstr>
      <vt:lpstr>The Plan </vt:lpstr>
      <vt:lpstr>A ) Two Ways to be Valuable </vt:lpstr>
      <vt:lpstr>B) Instrumentalization </vt:lpstr>
      <vt:lpstr>c) Rationality (1)</vt:lpstr>
      <vt:lpstr>C) Rationality (2)</vt:lpstr>
      <vt:lpstr>C) Rationality (3)</vt:lpstr>
      <vt:lpstr>D) The Value of Persons (1) </vt:lpstr>
      <vt:lpstr>The Value of Persons (2) </vt:lpstr>
      <vt:lpstr>E) Well-Being as Self-Consciousness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Garrett Thomson</dc:creator>
  <cp:lastModifiedBy>Scherto Gill</cp:lastModifiedBy>
  <cp:revision>25</cp:revision>
  <dcterms:created xsi:type="dcterms:W3CDTF">2026-02-05T01:53:56Z</dcterms:created>
  <dcterms:modified xsi:type="dcterms:W3CDTF">2026-02-05T13:29:31Z</dcterms:modified>
</cp:coreProperties>
</file>