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62" r:id="rId5"/>
    <p:sldId id="259" r:id="rId6"/>
    <p:sldId id="264" r:id="rId7"/>
    <p:sldId id="267" r:id="rId8"/>
    <p:sldId id="270" r:id="rId9"/>
    <p:sldId id="269"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p:cViewPr varScale="1">
        <p:scale>
          <a:sx n="54" d="100"/>
          <a:sy n="54" d="100"/>
        </p:scale>
        <p:origin x="11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277724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43730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12/1/2022</a:t>
            </a:fld>
            <a:endParaRPr lang="en-US" dirty="0"/>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4724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4989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292717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6668719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300399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24238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1048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7261899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12/1/2022</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95802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12/1/2022</a:t>
            </a:fld>
            <a:endParaRPr lang="en-US" dirty="0"/>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dirty="0"/>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dirty="0"/>
          </a:p>
        </p:txBody>
      </p:sp>
    </p:spTree>
    <p:extLst>
      <p:ext uri="{BB962C8B-B14F-4D97-AF65-F5344CB8AC3E}">
        <p14:creationId xmlns:p14="http://schemas.microsoft.com/office/powerpoint/2010/main" val="1622558862"/>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cirp.org/Journal/PaperInformation.aspx?PaperID=75548" TargetMode="External"/><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hyperlink" Target="https://creativecommons.org/licenses/by/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altc.alt.ac.uk/blog/2012/06/staff-development-through-tightly-integrated-blended-learning-the-supporting-learning-and-teaching-programme-at-imperial-college-london/"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ing.com/ck/a?!&amp;&amp;p=6a9a0c2620444600JmltdHM9MTY2NjgyODgwMCZpZ3VpZD0yMTYxN2IzOC1jODhlLTZkNzktMzJkYS02YjIxYzk0ODZjNDkmaW5zaWQ9NTMwMw&amp;ptn=3&amp;hsh=3&amp;fclid=21617b38-c88e-6d79-32da-6b21c9486c49&amp;psq=Immigration+law+change+due+to+Brexit&amp;u=a1aHR0cHM6Ly91a2FuZGV1LmFjLnVrL2V4cGxhaW5lcnMvYXN5bHVtLXBvbGljeS1hZnRlci1icmV4aXQv&amp;ntb=1" TargetMode="External"/><Relationship Id="rId2" Type="http://schemas.openxmlformats.org/officeDocument/2006/relationships/hyperlink" Target="https://www.bing.com/ck/a?!&amp;&amp;p=995ffd4e14df60d6JmltdHM9MTY2NjgyODgwMCZpZ3VpZD0yMTYxN2IzOC1jODhlLTZkNzktMzJkYS02YjIxYzk0ODZjNDkmaW5zaWQ9NTMyNA&amp;ptn=3&amp;hsh=3&amp;fclid=21617b38-c88e-6d79-32da-6b21c9486c49&amp;psq=Immigration+law+change+due+to+Brexit&amp;u=a1aHR0cHM6Ly93d3cuYnJvd25lamFjb2Jzb24uY29tL3RyYWluaW5nLWFuZC1yZXNvdXJjZXMvcmVzb3VyY2VzL2JyZXhpdC9pbW1pZ3JhdGlvbi1ydWxlLWNoYW5nZXMtbWFqb3ItbmV3LXN0YXRlbWVudC1vZi1jaGFuZ2VzLXJlbGVhc2Vk&amp;ntb=1" TargetMode="External"/><Relationship Id="rId1" Type="http://schemas.openxmlformats.org/officeDocument/2006/relationships/slideLayout" Target="../slideLayouts/slideLayout2.xml"/><Relationship Id="rId4" Type="http://schemas.openxmlformats.org/officeDocument/2006/relationships/hyperlink" Target="https://www.bing.com/ck/a?!&amp;&amp;p=02d80bc07bbfe3e1JmltdHM9MTY2NjgyODgwMCZpZ3VpZD0yMTYxN2IzOC1jODhlLTZkNzktMzJkYS02YjIxYzk0ODZjNDkmaW5zaWQ9NTIyMw&amp;ptn=3&amp;hsh=3&amp;fclid=21617b38-c88e-6d79-32da-6b21c9486c49&amp;psq=Immigration+law+change+due+to+Brexit&amp;u=a1aHR0cHM6Ly93d3cuZXVhbmRtZS5jb20vbmV3cy90aGUtaW1wYWN0LW9mLWJyZXhpdC1vbi1pbW1pZ3JhdGlvbi1hbmQtZmFtaWxpZXM&amp;ntb=1"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talkingdrugs.org/general-election-2017-drug-policies-of-the-main-parties" TargetMode="External"/><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blogdopaulus.com/2012_05_27_archive.html" TargetMode="External"/><Relationship Id="rId2" Type="http://schemas.openxmlformats.org/officeDocument/2006/relationships/image" Target="../media/image6.jpg"/><Relationship Id="rId1" Type="http://schemas.openxmlformats.org/officeDocument/2006/relationships/slideLayout" Target="../slideLayouts/slideLayout2.xml"/><Relationship Id="rId6" Type="http://schemas.openxmlformats.org/officeDocument/2006/relationships/hyperlink" Target="https://creativecommons.org/licenses/by-nc-nd/3.0/" TargetMode="External"/><Relationship Id="rId5" Type="http://schemas.openxmlformats.org/officeDocument/2006/relationships/hyperlink" Target="https://worditout.com/word-cloud/655156" TargetMode="Externa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0" name="Rectangle 105">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7C5B2-78F0-5E1A-F209-568ADF4D9FAA}"/>
              </a:ext>
            </a:extLst>
          </p:cNvPr>
          <p:cNvSpPr>
            <a:spLocks noGrp="1"/>
          </p:cNvSpPr>
          <p:nvPr>
            <p:ph type="ctrTitle"/>
          </p:nvPr>
        </p:nvSpPr>
        <p:spPr>
          <a:xfrm>
            <a:off x="1079510" y="4575967"/>
            <a:ext cx="4457690" cy="1720850"/>
          </a:xfrm>
        </p:spPr>
        <p:txBody>
          <a:bodyPr vert="horz" lIns="91440" tIns="45720" rIns="91440" bIns="45720" rtlCol="0" anchor="ctr" anchorCtr="0">
            <a:normAutofit/>
          </a:bodyPr>
          <a:lstStyle/>
          <a:p>
            <a:pPr>
              <a:lnSpc>
                <a:spcPct val="90000"/>
              </a:lnSpc>
            </a:pPr>
            <a:r>
              <a:rPr lang="en-US" sz="3000" kern="1200" cap="none" spc="0" baseline="0">
                <a:latin typeface="+mj-lt"/>
                <a:ea typeface="+mj-ea"/>
                <a:cs typeface="+mj-cs"/>
              </a:rPr>
              <a:t>Understanding and solving the problem of staff shortage in proper care</a:t>
            </a:r>
          </a:p>
        </p:txBody>
      </p:sp>
      <p:sp>
        <p:nvSpPr>
          <p:cNvPr id="3" name="Subtitle 2">
            <a:extLst>
              <a:ext uri="{FF2B5EF4-FFF2-40B4-BE49-F238E27FC236}">
                <a16:creationId xmlns:a16="http://schemas.microsoft.com/office/drawing/2014/main" id="{0639BB89-3591-FDD2-2447-B13D50462CC7}"/>
              </a:ext>
            </a:extLst>
          </p:cNvPr>
          <p:cNvSpPr>
            <a:spLocks noGrp="1"/>
          </p:cNvSpPr>
          <p:nvPr>
            <p:ph type="subTitle" idx="1"/>
          </p:nvPr>
        </p:nvSpPr>
        <p:spPr>
          <a:xfrm>
            <a:off x="6654801" y="4575967"/>
            <a:ext cx="4451347" cy="1720850"/>
          </a:xfrm>
        </p:spPr>
        <p:txBody>
          <a:bodyPr vert="horz" lIns="91440" tIns="45720" rIns="91440" bIns="45720" rtlCol="0" anchor="ctr">
            <a:normAutofit/>
          </a:bodyPr>
          <a:lstStyle/>
          <a:p>
            <a:pPr>
              <a:lnSpc>
                <a:spcPct val="115000"/>
              </a:lnSpc>
            </a:pPr>
            <a:r>
              <a:rPr lang="en-US" sz="1300" err="1"/>
              <a:t>Nume</a:t>
            </a:r>
            <a:r>
              <a:rPr lang="en-US" sz="1300"/>
              <a:t>    : Nicolae Mihai</a:t>
            </a:r>
          </a:p>
          <a:p>
            <a:pPr>
              <a:lnSpc>
                <a:spcPct val="115000"/>
              </a:lnSpc>
            </a:pPr>
            <a:r>
              <a:rPr lang="en-US" sz="1300"/>
              <a:t>Student Number: 2124103</a:t>
            </a:r>
          </a:p>
          <a:p>
            <a:pPr>
              <a:lnSpc>
                <a:spcPct val="115000"/>
              </a:lnSpc>
            </a:pPr>
            <a:r>
              <a:rPr lang="en-US" sz="1300"/>
              <a:t>Module : BMSW problem solving and   decision making</a:t>
            </a:r>
          </a:p>
          <a:p>
            <a:pPr>
              <a:lnSpc>
                <a:spcPct val="115000"/>
              </a:lnSpc>
            </a:pPr>
            <a:r>
              <a:rPr lang="en-US" sz="1300"/>
              <a:t>Lecturer </a:t>
            </a:r>
            <a:r>
              <a:rPr lang="en-US" sz="1300" err="1"/>
              <a:t>Chijioke</a:t>
            </a:r>
            <a:r>
              <a:rPr lang="en-US" sz="1300"/>
              <a:t> D Uba</a:t>
            </a:r>
          </a:p>
        </p:txBody>
      </p:sp>
      <p:pic>
        <p:nvPicPr>
          <p:cNvPr id="6" name="Picture 5" descr="Diagram&#10;&#10;Description automatically generated">
            <a:extLst>
              <a:ext uri="{FF2B5EF4-FFF2-40B4-BE49-F238E27FC236}">
                <a16:creationId xmlns:a16="http://schemas.microsoft.com/office/drawing/2014/main" id="{F91A45D8-CC5F-6DDD-C3B9-058E0CE611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360" b="-3"/>
          <a:stretch/>
        </p:blipFill>
        <p:spPr>
          <a:xfrm>
            <a:off x="6093600" y="10"/>
            <a:ext cx="6098400" cy="4013990"/>
          </a:xfrm>
          <a:prstGeom prst="rect">
            <a:avLst/>
          </a:prstGeom>
        </p:spPr>
      </p:pic>
      <p:pic>
        <p:nvPicPr>
          <p:cNvPr id="26" name="Picture 3">
            <a:extLst>
              <a:ext uri="{FF2B5EF4-FFF2-40B4-BE49-F238E27FC236}">
                <a16:creationId xmlns:a16="http://schemas.microsoft.com/office/drawing/2014/main" id="{21E57E37-9B05-C604-B113-08AED03DF845}"/>
              </a:ext>
            </a:extLst>
          </p:cNvPr>
          <p:cNvPicPr>
            <a:picLocks noChangeAspect="1"/>
          </p:cNvPicPr>
          <p:nvPr/>
        </p:nvPicPr>
        <p:blipFill rotWithShape="1">
          <a:blip r:embed="rId4"/>
          <a:srcRect b="1373"/>
          <a:stretch/>
        </p:blipFill>
        <p:spPr>
          <a:xfrm>
            <a:off x="20" y="10"/>
            <a:ext cx="6098380" cy="4014777"/>
          </a:xfrm>
          <a:prstGeom prst="rect">
            <a:avLst/>
          </a:prstGeom>
        </p:spPr>
      </p:pic>
      <p:cxnSp>
        <p:nvCxnSpPr>
          <p:cNvPr id="111" name="Straight Connector 107">
            <a:extLst>
              <a:ext uri="{FF2B5EF4-FFF2-40B4-BE49-F238E27FC236}">
                <a16:creationId xmlns:a16="http://schemas.microsoft.com/office/drawing/2014/main" id="{0732F330-65C0-4C4B-A237-22DEFC8CBBC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5436392"/>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DE01244A-BD60-B39E-D560-4E4C4EF4046B}"/>
              </a:ext>
            </a:extLst>
          </p:cNvPr>
          <p:cNvSpPr txBox="1"/>
          <p:nvPr/>
        </p:nvSpPr>
        <p:spPr>
          <a:xfrm>
            <a:off x="9731069" y="3813945"/>
            <a:ext cx="246093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scirp.org/Journal/PaperInformation.aspx?PaperID=75548">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458107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7" name="Rectangle 11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46DC06-CC40-BDF4-259B-A5210888A62C}"/>
              </a:ext>
            </a:extLst>
          </p:cNvPr>
          <p:cNvSpPr>
            <a:spLocks noGrp="1"/>
          </p:cNvSpPr>
          <p:nvPr>
            <p:ph type="title"/>
          </p:nvPr>
        </p:nvSpPr>
        <p:spPr>
          <a:xfrm>
            <a:off x="720000" y="390297"/>
            <a:ext cx="4078800" cy="1453003"/>
          </a:xfrm>
        </p:spPr>
        <p:txBody>
          <a:bodyPr wrap="square" anchor="b">
            <a:normAutofit/>
          </a:bodyPr>
          <a:lstStyle/>
          <a:p>
            <a:pPr algn="ctr">
              <a:lnSpc>
                <a:spcPct val="90000"/>
              </a:lnSpc>
            </a:pPr>
            <a:r>
              <a:rPr lang="en-GB" sz="3000" dirty="0"/>
              <a:t>The nature and impact of staff Shortage on proper care and its employees</a:t>
            </a:r>
          </a:p>
        </p:txBody>
      </p:sp>
      <p:cxnSp>
        <p:nvCxnSpPr>
          <p:cNvPr id="118" name="Straight Connector 112">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9" name="Content Placeholder 2">
            <a:extLst>
              <a:ext uri="{FF2B5EF4-FFF2-40B4-BE49-F238E27FC236}">
                <a16:creationId xmlns:a16="http://schemas.microsoft.com/office/drawing/2014/main" id="{B7E22EAC-ECA2-584D-8D40-38285162E004}"/>
              </a:ext>
            </a:extLst>
          </p:cNvPr>
          <p:cNvSpPr>
            <a:spLocks noGrp="1"/>
          </p:cNvSpPr>
          <p:nvPr>
            <p:ph idx="1"/>
          </p:nvPr>
        </p:nvSpPr>
        <p:spPr>
          <a:xfrm>
            <a:off x="989999" y="1989578"/>
            <a:ext cx="4725001" cy="4331841"/>
          </a:xfrm>
        </p:spPr>
        <p:txBody>
          <a:bodyPr>
            <a:normAutofit fontScale="92500"/>
          </a:bodyPr>
          <a:lstStyle/>
          <a:p>
            <a:pPr marL="0" indent="0">
              <a:lnSpc>
                <a:spcPct val="140000"/>
              </a:lnSpc>
              <a:buNone/>
            </a:pPr>
            <a:r>
              <a:rPr lang="en-GB" sz="1700" b="1" dirty="0"/>
              <a:t>Nature of the Problem </a:t>
            </a:r>
          </a:p>
          <a:p>
            <a:pPr>
              <a:lnSpc>
                <a:spcPct val="140000"/>
              </a:lnSpc>
            </a:pPr>
            <a:r>
              <a:rPr lang="en-GB" sz="1700" dirty="0"/>
              <a:t>Staff shortage in Proper care cover the entire organization</a:t>
            </a:r>
          </a:p>
          <a:p>
            <a:pPr>
              <a:lnSpc>
                <a:spcPct val="140000"/>
              </a:lnSpc>
            </a:pPr>
            <a:r>
              <a:rPr lang="en-GB" sz="1700" dirty="0"/>
              <a:t>There are not enough nurses in particular</a:t>
            </a:r>
          </a:p>
          <a:p>
            <a:pPr marL="0" indent="0">
              <a:lnSpc>
                <a:spcPct val="140000"/>
              </a:lnSpc>
              <a:buNone/>
            </a:pPr>
            <a:r>
              <a:rPr lang="en-GB" sz="1700" b="1" dirty="0"/>
              <a:t>Impact on Employee</a:t>
            </a:r>
          </a:p>
          <a:p>
            <a:pPr>
              <a:lnSpc>
                <a:spcPct val="140000"/>
              </a:lnSpc>
              <a:buFont typeface="Wingdings" panose="05000000000000000000" pitchFamily="2" charset="2"/>
              <a:buChar char="Ø"/>
            </a:pPr>
            <a:r>
              <a:rPr lang="en-GB" sz="1700" dirty="0"/>
              <a:t>Overworked and stressed</a:t>
            </a:r>
          </a:p>
          <a:p>
            <a:pPr marL="0" indent="0">
              <a:lnSpc>
                <a:spcPct val="140000"/>
              </a:lnSpc>
              <a:buNone/>
            </a:pPr>
            <a:r>
              <a:rPr lang="en-GB" sz="1700" b="1" dirty="0"/>
              <a:t>Impact on Proper care</a:t>
            </a:r>
          </a:p>
          <a:p>
            <a:pPr>
              <a:lnSpc>
                <a:spcPct val="140000"/>
              </a:lnSpc>
              <a:buFont typeface="Wingdings" panose="05000000000000000000" pitchFamily="2" charset="2"/>
              <a:buChar char="Ø"/>
            </a:pPr>
            <a:r>
              <a:rPr lang="en-GB" sz="1700" dirty="0"/>
              <a:t>Increased waiting time</a:t>
            </a:r>
          </a:p>
          <a:p>
            <a:pPr>
              <a:lnSpc>
                <a:spcPct val="140000"/>
              </a:lnSpc>
              <a:buFont typeface="Wingdings" panose="05000000000000000000" pitchFamily="2" charset="2"/>
              <a:buChar char="Ø"/>
            </a:pPr>
            <a:r>
              <a:rPr lang="en-GB" sz="1700" dirty="0"/>
              <a:t>Reduced quality of care</a:t>
            </a:r>
          </a:p>
          <a:p>
            <a:pPr>
              <a:lnSpc>
                <a:spcPct val="140000"/>
              </a:lnSpc>
            </a:pPr>
            <a:endParaRPr lang="en-GB" sz="1700" dirty="0"/>
          </a:p>
          <a:p>
            <a:pPr>
              <a:lnSpc>
                <a:spcPct val="140000"/>
              </a:lnSpc>
            </a:pPr>
            <a:endParaRPr lang="en-GB" sz="1500" dirty="0"/>
          </a:p>
          <a:p>
            <a:pPr>
              <a:lnSpc>
                <a:spcPct val="140000"/>
              </a:lnSpc>
            </a:pPr>
            <a:endParaRPr lang="en-GB" sz="1700" dirty="0"/>
          </a:p>
          <a:p>
            <a:pPr>
              <a:lnSpc>
                <a:spcPct val="140000"/>
              </a:lnSpc>
            </a:pPr>
            <a:endParaRPr lang="en-GB" sz="1700" dirty="0"/>
          </a:p>
        </p:txBody>
      </p:sp>
      <p:sp>
        <p:nvSpPr>
          <p:cNvPr id="119" name="Rectangle 114">
            <a:extLst>
              <a:ext uri="{FF2B5EF4-FFF2-40B4-BE49-F238E27FC236}">
                <a16:creationId xmlns:a16="http://schemas.microsoft.com/office/drawing/2014/main" id="{E95A6F56-5B66-4656-B01E-938834D6A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6" name="Picture 5" descr="Chart, pie chart&#10;&#10;Description automatically generated">
            <a:extLst>
              <a:ext uri="{FF2B5EF4-FFF2-40B4-BE49-F238E27FC236}">
                <a16:creationId xmlns:a16="http://schemas.microsoft.com/office/drawing/2014/main" id="{6125E3E5-1CDD-5CF8-8BCF-422C52933FE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51127" y="1777710"/>
            <a:ext cx="4999885" cy="3299924"/>
          </a:xfrm>
          <a:prstGeom prst="rect">
            <a:avLst/>
          </a:prstGeom>
        </p:spPr>
      </p:pic>
      <p:sp>
        <p:nvSpPr>
          <p:cNvPr id="7" name="TextBox 6">
            <a:extLst>
              <a:ext uri="{FF2B5EF4-FFF2-40B4-BE49-F238E27FC236}">
                <a16:creationId xmlns:a16="http://schemas.microsoft.com/office/drawing/2014/main" id="{37CC92C9-0358-57DA-FB8A-2799E8AB7695}"/>
              </a:ext>
            </a:extLst>
          </p:cNvPr>
          <p:cNvSpPr txBox="1"/>
          <p:nvPr/>
        </p:nvSpPr>
        <p:spPr>
          <a:xfrm>
            <a:off x="9186876" y="4877579"/>
            <a:ext cx="246413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ltc.alt.ac.uk/blog/2012/06/staff-development-through-tightly-integrated-blended-learning-the-supporting-learning-and-teaching-programme-at-imperial-college-lond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9948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1" name="Rectangle 8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Title 1">
            <a:extLst>
              <a:ext uri="{FF2B5EF4-FFF2-40B4-BE49-F238E27FC236}">
                <a16:creationId xmlns:a16="http://schemas.microsoft.com/office/drawing/2014/main" id="{DE8D3722-5FEE-B6F6-8BAC-D8943537512F}"/>
              </a:ext>
            </a:extLst>
          </p:cNvPr>
          <p:cNvSpPr>
            <a:spLocks noGrp="1"/>
          </p:cNvSpPr>
          <p:nvPr>
            <p:ph type="title"/>
          </p:nvPr>
        </p:nvSpPr>
        <p:spPr>
          <a:xfrm>
            <a:off x="990000" y="536575"/>
            <a:ext cx="4078800" cy="1453003"/>
          </a:xfrm>
        </p:spPr>
        <p:txBody>
          <a:bodyPr wrap="square" anchor="b">
            <a:normAutofit/>
          </a:bodyPr>
          <a:lstStyle/>
          <a:p>
            <a:pPr algn="ctr"/>
            <a:r>
              <a:rPr lang="en-GB"/>
              <a:t>Understanding the causes  of Staff Shortage</a:t>
            </a:r>
            <a:endParaRPr lang="en-GB" dirty="0"/>
          </a:p>
        </p:txBody>
      </p:sp>
      <p:cxnSp>
        <p:nvCxnSpPr>
          <p:cNvPr id="83" name="Straight Connector 82">
            <a:extLst>
              <a:ext uri="{FF2B5EF4-FFF2-40B4-BE49-F238E27FC236}">
                <a16:creationId xmlns:a16="http://schemas.microsoft.com/office/drawing/2014/main" id="{76D745DA-D03E-47A2-9936-01C39D51A4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594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Content Placeholder 8">
            <a:extLst>
              <a:ext uri="{FF2B5EF4-FFF2-40B4-BE49-F238E27FC236}">
                <a16:creationId xmlns:a16="http://schemas.microsoft.com/office/drawing/2014/main" id="{AF8B64D8-2024-D9F8-AF4A-B68DB4C00918}"/>
              </a:ext>
            </a:extLst>
          </p:cNvPr>
          <p:cNvSpPr>
            <a:spLocks noGrp="1"/>
          </p:cNvSpPr>
          <p:nvPr>
            <p:ph idx="1"/>
          </p:nvPr>
        </p:nvSpPr>
        <p:spPr>
          <a:xfrm>
            <a:off x="990000" y="2428148"/>
            <a:ext cx="4078800" cy="2440276"/>
          </a:xfrm>
        </p:spPr>
        <p:txBody>
          <a:bodyPr>
            <a:normAutofit/>
          </a:bodyPr>
          <a:lstStyle/>
          <a:p>
            <a:pPr>
              <a:lnSpc>
                <a:spcPct val="140000"/>
              </a:lnSpc>
            </a:pPr>
            <a:r>
              <a:rPr lang="en-US" sz="1400" dirty="0"/>
              <a:t>To solve a problem the main causes must be identified and addressed ( Ref)</a:t>
            </a:r>
          </a:p>
          <a:p>
            <a:pPr>
              <a:lnSpc>
                <a:spcPct val="140000"/>
              </a:lnSpc>
            </a:pPr>
            <a:r>
              <a:rPr lang="en-US" sz="1400" dirty="0"/>
              <a:t>PESTLE and Fishbone have been used to identify causes of Staff Shortage for Proper care</a:t>
            </a:r>
          </a:p>
        </p:txBody>
      </p:sp>
      <p:pic>
        <p:nvPicPr>
          <p:cNvPr id="5" name="Content Placeholder 4" descr="Staff at a restaurant">
            <a:extLst>
              <a:ext uri="{FF2B5EF4-FFF2-40B4-BE49-F238E27FC236}">
                <a16:creationId xmlns:a16="http://schemas.microsoft.com/office/drawing/2014/main" id="{6A7BB9E5-307B-A74C-D21B-F2B6BB4B1976}"/>
              </a:ext>
            </a:extLst>
          </p:cNvPr>
          <p:cNvPicPr>
            <a:picLocks noChangeAspect="1"/>
          </p:cNvPicPr>
          <p:nvPr/>
        </p:nvPicPr>
        <p:blipFill rotWithShape="1">
          <a:blip r:embed="rId2">
            <a:extLst>
              <a:ext uri="{28A0092B-C50C-407E-A947-70E740481C1C}">
                <a14:useLocalDpi xmlns:a14="http://schemas.microsoft.com/office/drawing/2010/main" val="0"/>
              </a:ext>
            </a:extLst>
          </a:blip>
          <a:srcRect l="2595" r="37919" b="-1"/>
          <a:stretch/>
        </p:blipFill>
        <p:spPr>
          <a:xfrm>
            <a:off x="6080462" y="10"/>
            <a:ext cx="6111538" cy="6857990"/>
          </a:xfrm>
          <a:prstGeom prst="rect">
            <a:avLst/>
          </a:prstGeom>
        </p:spPr>
      </p:pic>
    </p:spTree>
    <p:extLst>
      <p:ext uri="{BB962C8B-B14F-4D97-AF65-F5344CB8AC3E}">
        <p14:creationId xmlns:p14="http://schemas.microsoft.com/office/powerpoint/2010/main" val="20686992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D1CE4-15D8-63B2-0129-78B36035852C}"/>
              </a:ext>
            </a:extLst>
          </p:cNvPr>
          <p:cNvSpPr>
            <a:spLocks noGrp="1"/>
          </p:cNvSpPr>
          <p:nvPr>
            <p:ph type="title"/>
          </p:nvPr>
        </p:nvSpPr>
        <p:spPr>
          <a:xfrm>
            <a:off x="990000" y="946800"/>
            <a:ext cx="2802386" cy="4689475"/>
          </a:xfrm>
        </p:spPr>
        <p:txBody>
          <a:bodyPr vert="horz" lIns="91440" tIns="45720" rIns="91440" bIns="45720" rtlCol="0" anchor="t" anchorCtr="0">
            <a:normAutofit/>
          </a:bodyPr>
          <a:lstStyle/>
          <a:p>
            <a:r>
              <a:rPr lang="en-US" dirty="0"/>
              <a:t>PESTLE analysis to understand external factors causing staff shortage in Proper Car</a:t>
            </a:r>
            <a:br>
              <a:rPr lang="en-US" dirty="0"/>
            </a:br>
            <a:endParaRPr lang="en-US"/>
          </a:p>
        </p:txBody>
      </p:sp>
      <p:cxnSp>
        <p:nvCxnSpPr>
          <p:cNvPr id="64" name="Straight Connector 63">
            <a:extLst>
              <a:ext uri="{FF2B5EF4-FFF2-40B4-BE49-F238E27FC236}">
                <a16:creationId xmlns:a16="http://schemas.microsoft.com/office/drawing/2014/main" id="{9B4757C4-228A-47E5-94C8-058312AB27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323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3" name="Table 3">
            <a:extLst>
              <a:ext uri="{FF2B5EF4-FFF2-40B4-BE49-F238E27FC236}">
                <a16:creationId xmlns:a16="http://schemas.microsoft.com/office/drawing/2014/main" id="{87C27A0B-8BF5-46D4-7066-1F2A7337CCF0}"/>
              </a:ext>
            </a:extLst>
          </p:cNvPr>
          <p:cNvGraphicFramePr>
            <a:graphicFrameLocks noGrp="1"/>
          </p:cNvGraphicFramePr>
          <p:nvPr>
            <p:ph idx="1"/>
            <p:extLst>
              <p:ext uri="{D42A27DB-BD31-4B8C-83A1-F6EECF244321}">
                <p14:modId xmlns:p14="http://schemas.microsoft.com/office/powerpoint/2010/main" val="614214640"/>
              </p:ext>
            </p:extLst>
          </p:nvPr>
        </p:nvGraphicFramePr>
        <p:xfrm>
          <a:off x="4982215" y="1082388"/>
          <a:ext cx="6668793" cy="4935549"/>
        </p:xfrm>
        <a:graphic>
          <a:graphicData uri="http://schemas.openxmlformats.org/drawingml/2006/table">
            <a:tbl>
              <a:tblPr firstRow="1" bandRow="1">
                <a:tableStyleId>{5C22544A-7EE6-4342-B048-85BDC9FD1C3A}</a:tableStyleId>
              </a:tblPr>
              <a:tblGrid>
                <a:gridCol w="1598143">
                  <a:extLst>
                    <a:ext uri="{9D8B030D-6E8A-4147-A177-3AD203B41FA5}">
                      <a16:colId xmlns:a16="http://schemas.microsoft.com/office/drawing/2014/main" val="485964485"/>
                    </a:ext>
                  </a:extLst>
                </a:gridCol>
                <a:gridCol w="2803874">
                  <a:extLst>
                    <a:ext uri="{9D8B030D-6E8A-4147-A177-3AD203B41FA5}">
                      <a16:colId xmlns:a16="http://schemas.microsoft.com/office/drawing/2014/main" val="1789742454"/>
                    </a:ext>
                  </a:extLst>
                </a:gridCol>
                <a:gridCol w="2266776">
                  <a:extLst>
                    <a:ext uri="{9D8B030D-6E8A-4147-A177-3AD203B41FA5}">
                      <a16:colId xmlns:a16="http://schemas.microsoft.com/office/drawing/2014/main" val="4044065840"/>
                    </a:ext>
                  </a:extLst>
                </a:gridCol>
              </a:tblGrid>
              <a:tr h="820775">
                <a:tc>
                  <a:txBody>
                    <a:bodyPr/>
                    <a:lstStyle/>
                    <a:p>
                      <a:r>
                        <a:rPr lang="en-GB" sz="1600"/>
                        <a:t>Political </a:t>
                      </a:r>
                    </a:p>
                  </a:txBody>
                  <a:tcPr marL="78921" marR="78921" marT="39460" marB="39460"/>
                </a:tc>
                <a:tc>
                  <a:txBody>
                    <a:bodyPr/>
                    <a:lstStyle/>
                    <a:p>
                      <a:r>
                        <a:rPr lang="en-GB" sz="1600"/>
                        <a:t>Immigration law change due to Brexit</a:t>
                      </a:r>
                    </a:p>
                  </a:txBody>
                  <a:tcPr marL="78921" marR="78921" marT="39460" marB="39460"/>
                </a:tc>
                <a:tc>
                  <a:txBody>
                    <a:bodyPr/>
                    <a:lstStyle/>
                    <a:p>
                      <a:r>
                        <a:rPr lang="en-GB" sz="1600"/>
                        <a:t>A lot of nurses left UK to go back to their countries</a:t>
                      </a:r>
                    </a:p>
                  </a:txBody>
                  <a:tcPr marL="78921" marR="78921" marT="39460" marB="39460"/>
                </a:tc>
                <a:extLst>
                  <a:ext uri="{0D108BD9-81ED-4DB2-BD59-A6C34878D82A}">
                    <a16:rowId xmlns:a16="http://schemas.microsoft.com/office/drawing/2014/main" val="2476335595"/>
                  </a:ext>
                </a:extLst>
              </a:tr>
              <a:tr h="584013">
                <a:tc>
                  <a:txBody>
                    <a:bodyPr/>
                    <a:lstStyle/>
                    <a:p>
                      <a:r>
                        <a:rPr lang="en-GB" sz="1600"/>
                        <a:t>Economic</a:t>
                      </a:r>
                    </a:p>
                  </a:txBody>
                  <a:tcPr marL="78921" marR="78921" marT="39460" marB="3946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u="sng" kern="1200">
                          <a:solidFill>
                            <a:schemeClr val="dk1"/>
                          </a:solidFill>
                          <a:effectLst/>
                          <a:latin typeface="+mn-lt"/>
                          <a:ea typeface="+mn-ea"/>
                          <a:cs typeface="+mn-cs"/>
                          <a:hlinkClick r:id="rId2"/>
                        </a:rPr>
                        <a:t>Immigration rule changes</a:t>
                      </a:r>
                      <a:endParaRPr lang="en-GB" sz="1600"/>
                    </a:p>
                    <a:p>
                      <a:endParaRPr lang="en-GB" sz="1600"/>
                    </a:p>
                  </a:txBody>
                  <a:tcPr marL="78921" marR="78921" marT="39460" marB="39460"/>
                </a:tc>
                <a:tc>
                  <a:txBody>
                    <a:bodyPr/>
                    <a:lstStyle/>
                    <a:p>
                      <a:r>
                        <a:rPr lang="en-GB" sz="1600" b="0" i="0" kern="1200">
                          <a:solidFill>
                            <a:schemeClr val="dk1"/>
                          </a:solidFill>
                          <a:effectLst/>
                          <a:latin typeface="+mn-lt"/>
                          <a:ea typeface="+mn-ea"/>
                          <a:cs typeface="+mn-cs"/>
                        </a:rPr>
                        <a:t>UK Central Council for Nursing</a:t>
                      </a:r>
                      <a:endParaRPr lang="en-GB" sz="1600"/>
                    </a:p>
                  </a:txBody>
                  <a:tcPr marL="78921" marR="78921" marT="39460" marB="39460"/>
                </a:tc>
                <a:extLst>
                  <a:ext uri="{0D108BD9-81ED-4DB2-BD59-A6C34878D82A}">
                    <a16:rowId xmlns:a16="http://schemas.microsoft.com/office/drawing/2014/main" val="380067538"/>
                  </a:ext>
                </a:extLst>
              </a:tr>
              <a:tr h="820775">
                <a:tc>
                  <a:txBody>
                    <a:bodyPr/>
                    <a:lstStyle/>
                    <a:p>
                      <a:r>
                        <a:rPr lang="en-GB" sz="1600"/>
                        <a:t>Sociocultural</a:t>
                      </a:r>
                    </a:p>
                  </a:txBody>
                  <a:tcPr marL="78921" marR="78921" marT="39460" marB="3946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u="none" strike="noStrike" kern="1200">
                          <a:solidFill>
                            <a:schemeClr val="dk1"/>
                          </a:solidFill>
                          <a:effectLst/>
                          <a:latin typeface="Arial" panose="020B0604020202020204" pitchFamily="34" charset="0"/>
                          <a:ea typeface="+mn-ea"/>
                          <a:cs typeface="Arial" panose="020B0604020202020204" pitchFamily="34" charset="0"/>
                          <a:hlinkClick r:id="rId3"/>
                        </a:rPr>
                        <a:t>UK asylum policy after Brexit - UK in a changing Europe</a:t>
                      </a:r>
                      <a:endParaRPr lang="en-GB" sz="1400" b="0" kern="1200">
                        <a:solidFill>
                          <a:schemeClr val="dk1"/>
                        </a:solidFill>
                        <a:effectLst/>
                        <a:latin typeface="Arial" panose="020B0604020202020204" pitchFamily="34" charset="0"/>
                        <a:ea typeface="+mn-ea"/>
                        <a:cs typeface="Arial" panose="020B0604020202020204" pitchFamily="34" charset="0"/>
                      </a:endParaRPr>
                    </a:p>
                    <a:p>
                      <a:endParaRPr lang="en-GB" sz="1600"/>
                    </a:p>
                  </a:txBody>
                  <a:tcPr marL="78921" marR="78921" marT="39460" marB="39460"/>
                </a:tc>
                <a:tc>
                  <a:txBody>
                    <a:bodyPr/>
                    <a:lstStyle/>
                    <a:p>
                      <a:r>
                        <a:rPr lang="en-GB" sz="1600" b="0" i="0" kern="1200">
                          <a:solidFill>
                            <a:schemeClr val="dk1"/>
                          </a:solidFill>
                          <a:effectLst/>
                          <a:latin typeface="+mn-lt"/>
                          <a:ea typeface="+mn-ea"/>
                          <a:cs typeface="+mn-cs"/>
                        </a:rPr>
                        <a:t>NHS because of ongoing poor pay and conditions.</a:t>
                      </a:r>
                      <a:endParaRPr lang="en-GB" sz="1600"/>
                    </a:p>
                  </a:txBody>
                  <a:tcPr marL="78921" marR="78921" marT="39460" marB="39460"/>
                </a:tc>
                <a:extLst>
                  <a:ext uri="{0D108BD9-81ED-4DB2-BD59-A6C34878D82A}">
                    <a16:rowId xmlns:a16="http://schemas.microsoft.com/office/drawing/2014/main" val="1255386835"/>
                  </a:ext>
                </a:extLst>
              </a:tr>
              <a:tr h="820775">
                <a:tc>
                  <a:txBody>
                    <a:bodyPr/>
                    <a:lstStyle/>
                    <a:p>
                      <a:r>
                        <a:rPr lang="en-GB" sz="1600"/>
                        <a:t>Techonological</a:t>
                      </a:r>
                    </a:p>
                  </a:txBody>
                  <a:tcPr marL="78921" marR="78921" marT="39460" marB="3946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0" i="0" kern="1200">
                          <a:solidFill>
                            <a:schemeClr val="dk1"/>
                          </a:solidFill>
                          <a:effectLst/>
                          <a:latin typeface="+mn-lt"/>
                          <a:ea typeface="+mn-ea"/>
                          <a:cs typeface="+mn-cs"/>
                        </a:rPr>
                        <a:t>Financial requirement</a:t>
                      </a:r>
                    </a:p>
                    <a:p>
                      <a:endParaRPr lang="en-GB" sz="1600"/>
                    </a:p>
                  </a:txBody>
                  <a:tcPr marL="78921" marR="78921" marT="39460" marB="39460"/>
                </a:tc>
                <a:tc>
                  <a:txBody>
                    <a:bodyPr/>
                    <a:lstStyle/>
                    <a:p>
                      <a:r>
                        <a:rPr lang="en-GB" sz="1600" b="0" i="0" kern="1200">
                          <a:solidFill>
                            <a:schemeClr val="dk1"/>
                          </a:solidFill>
                          <a:effectLst/>
                          <a:latin typeface="+mn-lt"/>
                          <a:ea typeface="+mn-ea"/>
                          <a:cs typeface="+mn-cs"/>
                        </a:rPr>
                        <a:t>NHS because of ongoing poor pay and conditions.</a:t>
                      </a:r>
                      <a:endParaRPr lang="en-GB" sz="1600"/>
                    </a:p>
                  </a:txBody>
                  <a:tcPr marL="78921" marR="78921" marT="39460" marB="39460"/>
                </a:tc>
                <a:extLst>
                  <a:ext uri="{0D108BD9-81ED-4DB2-BD59-A6C34878D82A}">
                    <a16:rowId xmlns:a16="http://schemas.microsoft.com/office/drawing/2014/main" val="4086747302"/>
                  </a:ext>
                </a:extLst>
              </a:tr>
              <a:tr h="1294299">
                <a:tc>
                  <a:txBody>
                    <a:bodyPr/>
                    <a:lstStyle/>
                    <a:p>
                      <a:r>
                        <a:rPr lang="en-GB" sz="1600"/>
                        <a:t>Lega</a:t>
                      </a:r>
                    </a:p>
                  </a:txBody>
                  <a:tcPr marL="78921" marR="78921" marT="39460" marB="3946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b="1" u="sng" kern="1200">
                          <a:solidFill>
                            <a:schemeClr val="dk1"/>
                          </a:solidFill>
                          <a:effectLst/>
                          <a:latin typeface="Arial" panose="020B0604020202020204" pitchFamily="34" charset="0"/>
                          <a:ea typeface="+mn-ea"/>
                          <a:cs typeface="Arial" panose="020B0604020202020204" pitchFamily="34" charset="0"/>
                          <a:hlinkClick r:id="rId4"/>
                        </a:rPr>
                        <a:t>The Impact of </a:t>
                      </a:r>
                      <a:r>
                        <a:rPr lang="en-GB" sz="1600" b="0" u="sng" kern="1200">
                          <a:solidFill>
                            <a:schemeClr val="dk1"/>
                          </a:solidFill>
                          <a:effectLst/>
                          <a:latin typeface="Arial" panose="020B0604020202020204" pitchFamily="34" charset="0"/>
                          <a:ea typeface="+mn-ea"/>
                          <a:cs typeface="Arial" panose="020B0604020202020204" pitchFamily="34" charset="0"/>
                          <a:hlinkClick r:id="rId4"/>
                        </a:rPr>
                        <a:t>Brexit</a:t>
                      </a:r>
                      <a:r>
                        <a:rPr lang="en-GB" sz="1600" b="1" u="sng" kern="1200">
                          <a:solidFill>
                            <a:schemeClr val="dk1"/>
                          </a:solidFill>
                          <a:effectLst/>
                          <a:latin typeface="Arial" panose="020B0604020202020204" pitchFamily="34" charset="0"/>
                          <a:ea typeface="+mn-ea"/>
                          <a:cs typeface="Arial" panose="020B0604020202020204" pitchFamily="34" charset="0"/>
                          <a:hlinkClick r:id="rId4"/>
                        </a:rPr>
                        <a:t> on </a:t>
                      </a:r>
                      <a:r>
                        <a:rPr lang="en-GB" sz="1600" b="0" u="sng" kern="1200">
                          <a:solidFill>
                            <a:schemeClr val="dk1"/>
                          </a:solidFill>
                          <a:effectLst/>
                          <a:latin typeface="Arial" panose="020B0604020202020204" pitchFamily="34" charset="0"/>
                          <a:ea typeface="+mn-ea"/>
                          <a:cs typeface="Arial" panose="020B0604020202020204" pitchFamily="34" charset="0"/>
                          <a:hlinkClick r:id="rId4"/>
                        </a:rPr>
                        <a:t>Immigration</a:t>
                      </a:r>
                      <a:r>
                        <a:rPr lang="en-GB" sz="1600" b="1" u="sng" kern="1200">
                          <a:solidFill>
                            <a:schemeClr val="dk1"/>
                          </a:solidFill>
                          <a:effectLst/>
                          <a:latin typeface="Arial" panose="020B0604020202020204" pitchFamily="34" charset="0"/>
                          <a:ea typeface="+mn-ea"/>
                          <a:cs typeface="Arial" panose="020B0604020202020204" pitchFamily="34" charset="0"/>
                          <a:hlinkClick r:id="rId4"/>
                        </a:rPr>
                        <a:t> and Families</a:t>
                      </a:r>
                      <a:endParaRPr lang="en-GB" sz="1600" b="1" kern="1200">
                        <a:solidFill>
                          <a:schemeClr val="dk1"/>
                        </a:solidFill>
                        <a:effectLst/>
                        <a:latin typeface="Arial" panose="020B0604020202020204" pitchFamily="34" charset="0"/>
                        <a:ea typeface="+mn-ea"/>
                        <a:cs typeface="Arial" panose="020B0604020202020204" pitchFamily="34" charset="0"/>
                      </a:endParaRPr>
                    </a:p>
                    <a:p>
                      <a:endParaRPr lang="en-GB" sz="1600"/>
                    </a:p>
                  </a:txBody>
                  <a:tcPr marL="78921" marR="78921" marT="39460" marB="39460"/>
                </a:tc>
                <a:tc>
                  <a:txBody>
                    <a:bodyPr/>
                    <a:lstStyle/>
                    <a:p>
                      <a:r>
                        <a:rPr lang="en-GB" sz="1600" b="0" i="0" kern="1200" dirty="0">
                          <a:solidFill>
                            <a:schemeClr val="dk1"/>
                          </a:solidFill>
                          <a:effectLst/>
                          <a:latin typeface="+mn-lt"/>
                          <a:ea typeface="+mn-ea"/>
                          <a:cs typeface="+mn-cs"/>
                        </a:rPr>
                        <a:t>Currently the morale of nurse has reach an all-time low in the NHS because of ongoing poor pay and conditions</a:t>
                      </a:r>
                      <a:endParaRPr lang="en-GB" sz="1600" dirty="0"/>
                    </a:p>
                  </a:txBody>
                  <a:tcPr marL="78921" marR="78921" marT="39460" marB="39460"/>
                </a:tc>
                <a:extLst>
                  <a:ext uri="{0D108BD9-81ED-4DB2-BD59-A6C34878D82A}">
                    <a16:rowId xmlns:a16="http://schemas.microsoft.com/office/drawing/2014/main" val="1659114548"/>
                  </a:ext>
                </a:extLst>
              </a:tr>
              <a:tr h="347251">
                <a:tc>
                  <a:txBody>
                    <a:bodyPr/>
                    <a:lstStyle/>
                    <a:p>
                      <a:r>
                        <a:rPr lang="en-GB" sz="1600"/>
                        <a:t>Environmental</a:t>
                      </a:r>
                    </a:p>
                  </a:txBody>
                  <a:tcPr marL="78921" marR="78921" marT="39460" marB="39460"/>
                </a:tc>
                <a:tc>
                  <a:txBody>
                    <a:bodyPr/>
                    <a:lstStyle/>
                    <a:p>
                      <a:endParaRPr lang="en-GB" sz="1600"/>
                    </a:p>
                  </a:txBody>
                  <a:tcPr marL="78921" marR="78921" marT="39460" marB="39460"/>
                </a:tc>
                <a:tc>
                  <a:txBody>
                    <a:bodyPr/>
                    <a:lstStyle/>
                    <a:p>
                      <a:endParaRPr lang="en-GB" sz="1600"/>
                    </a:p>
                  </a:txBody>
                  <a:tcPr marL="78921" marR="78921" marT="39460" marB="39460"/>
                </a:tc>
                <a:extLst>
                  <a:ext uri="{0D108BD9-81ED-4DB2-BD59-A6C34878D82A}">
                    <a16:rowId xmlns:a16="http://schemas.microsoft.com/office/drawing/2014/main" val="3277749770"/>
                  </a:ext>
                </a:extLst>
              </a:tr>
            </a:tbl>
          </a:graphicData>
        </a:graphic>
      </p:graphicFrame>
    </p:spTree>
    <p:extLst>
      <p:ext uri="{BB962C8B-B14F-4D97-AF65-F5344CB8AC3E}">
        <p14:creationId xmlns:p14="http://schemas.microsoft.com/office/powerpoint/2010/main" val="2368862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DF8EDB-2100-55CE-83B7-2C22E50808D0}"/>
              </a:ext>
            </a:extLst>
          </p:cNvPr>
          <p:cNvSpPr>
            <a:spLocks noGrp="1"/>
          </p:cNvSpPr>
          <p:nvPr>
            <p:ph type="title"/>
          </p:nvPr>
        </p:nvSpPr>
        <p:spPr>
          <a:xfrm>
            <a:off x="7112369" y="395297"/>
            <a:ext cx="4078800" cy="1594282"/>
          </a:xfrm>
        </p:spPr>
        <p:txBody>
          <a:bodyPr wrap="square" anchor="b">
            <a:normAutofit/>
          </a:bodyPr>
          <a:lstStyle/>
          <a:p>
            <a:pPr algn="ctr">
              <a:lnSpc>
                <a:spcPct val="90000"/>
              </a:lnSpc>
            </a:pPr>
            <a:r>
              <a:rPr lang="en-GB" sz="2700" dirty="0"/>
              <a:t>A PESTLE Analysis Of The Macro-environmental Factor  Contributing To Staff  Shortage</a:t>
            </a:r>
          </a:p>
        </p:txBody>
      </p:sp>
      <p:pic>
        <p:nvPicPr>
          <p:cNvPr id="5" name="Picture 4" descr="A picture containing graphical user interface&#10;&#10;Description automatically generated">
            <a:extLst>
              <a:ext uri="{FF2B5EF4-FFF2-40B4-BE49-F238E27FC236}">
                <a16:creationId xmlns:a16="http://schemas.microsoft.com/office/drawing/2014/main" id="{CAF80A49-1C14-45DB-4C1B-F8307BC504BA}"/>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917" r="27598" b="-1"/>
          <a:stretch/>
        </p:blipFill>
        <p:spPr>
          <a:xfrm>
            <a:off x="20" y="10"/>
            <a:ext cx="6111518" cy="6857990"/>
          </a:xfrm>
          <a:prstGeom prst="rect">
            <a:avLst/>
          </a:prstGeom>
        </p:spPr>
      </p:pic>
      <p:cxnSp>
        <p:nvCxnSpPr>
          <p:cNvPr id="16" name="Straight Connector 12">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2DB9DA8-6A6A-6BDA-EE02-B2BB73337129}"/>
              </a:ext>
            </a:extLst>
          </p:cNvPr>
          <p:cNvSpPr>
            <a:spLocks noGrp="1"/>
          </p:cNvSpPr>
          <p:nvPr>
            <p:ph idx="1"/>
          </p:nvPr>
        </p:nvSpPr>
        <p:spPr>
          <a:xfrm>
            <a:off x="7112369" y="1989579"/>
            <a:ext cx="4078800" cy="4668366"/>
          </a:xfrm>
        </p:spPr>
        <p:txBody>
          <a:bodyPr>
            <a:normAutofit fontScale="77500" lnSpcReduction="20000"/>
          </a:bodyPr>
          <a:lstStyle/>
          <a:p>
            <a:r>
              <a:rPr lang="en-GB" b="1" dirty="0"/>
              <a:t>Politic </a:t>
            </a:r>
          </a:p>
          <a:p>
            <a:r>
              <a:rPr lang="en-GB" sz="2500" b="0" i="0" dirty="0">
                <a:solidFill>
                  <a:srgbClr val="222222"/>
                </a:solidFill>
                <a:effectLst/>
                <a:latin typeface="Arial" panose="020B0604020202020204" pitchFamily="34" charset="0"/>
              </a:rPr>
              <a:t>This paper presents a comprehensive analysis of renewable and especially tidal energy through a political, economic, social, technology, legal and environmental (PESTLE) analysis approach and by reviewing the </a:t>
            </a:r>
            <a:r>
              <a:rPr lang="en-GB" sz="2500" b="0" i="0">
                <a:solidFill>
                  <a:srgbClr val="222222"/>
                </a:solidFill>
                <a:effectLst/>
                <a:latin typeface="Arial" panose="020B0604020202020204" pitchFamily="34" charset="0"/>
              </a:rPr>
              <a:t>most up-to-date </a:t>
            </a:r>
            <a:r>
              <a:rPr lang="en-GB" sz="2500" b="0" i="0" dirty="0">
                <a:solidFill>
                  <a:srgbClr val="222222"/>
                </a:solidFill>
                <a:effectLst/>
                <a:latin typeface="Arial" panose="020B0604020202020204" pitchFamily="34" charset="0"/>
              </a:rPr>
              <a:t>relevant literature</a:t>
            </a:r>
            <a:endParaRPr lang="en-GB" sz="2500" dirty="0"/>
          </a:p>
        </p:txBody>
      </p:sp>
      <p:sp>
        <p:nvSpPr>
          <p:cNvPr id="6" name="TextBox 5">
            <a:extLst>
              <a:ext uri="{FF2B5EF4-FFF2-40B4-BE49-F238E27FC236}">
                <a16:creationId xmlns:a16="http://schemas.microsoft.com/office/drawing/2014/main" id="{613725EA-306D-E6AA-17BF-D225F029B7C8}"/>
              </a:ext>
            </a:extLst>
          </p:cNvPr>
          <p:cNvSpPr txBox="1"/>
          <p:nvPr/>
        </p:nvSpPr>
        <p:spPr>
          <a:xfrm>
            <a:off x="3504735" y="6657945"/>
            <a:ext cx="2606803"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www.talkingdrugs.org/general-election-2017-drug-policies-of-the-main-parti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4121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5934B-7209-6176-D122-04B2D96217B0}"/>
              </a:ext>
            </a:extLst>
          </p:cNvPr>
          <p:cNvSpPr>
            <a:spLocks noGrp="1"/>
          </p:cNvSpPr>
          <p:nvPr>
            <p:ph type="title"/>
          </p:nvPr>
        </p:nvSpPr>
        <p:spPr>
          <a:xfrm>
            <a:off x="990000" y="423382"/>
            <a:ext cx="4078800" cy="1569660"/>
          </a:xfrm>
        </p:spPr>
        <p:txBody>
          <a:bodyPr vert="horz" wrap="square" lIns="91440" tIns="45720" rIns="91440" bIns="45720" rtlCol="0" anchor="b" anchorCtr="0">
            <a:normAutofit/>
          </a:bodyPr>
          <a:lstStyle/>
          <a:p>
            <a:pPr algn="ctr">
              <a:lnSpc>
                <a:spcPct val="90000"/>
              </a:lnSpc>
            </a:pPr>
            <a:r>
              <a:rPr lang="en-US" sz="2500" dirty="0"/>
              <a:t>Social : career attitudes that do not </a:t>
            </a:r>
            <a:r>
              <a:rPr lang="en-US" sz="2500" dirty="0" err="1"/>
              <a:t>favour</a:t>
            </a:r>
            <a:r>
              <a:rPr lang="en-US" sz="2500" dirty="0"/>
              <a:t> training to join the nursing profession</a:t>
            </a:r>
            <a:br>
              <a:rPr lang="en-US" sz="2500" dirty="0"/>
            </a:br>
            <a:endParaRPr lang="en-US" sz="2500" dirty="0"/>
          </a:p>
        </p:txBody>
      </p:sp>
      <p:sp>
        <p:nvSpPr>
          <p:cNvPr id="38" name="Content Placeholder 37">
            <a:extLst>
              <a:ext uri="{FF2B5EF4-FFF2-40B4-BE49-F238E27FC236}">
                <a16:creationId xmlns:a16="http://schemas.microsoft.com/office/drawing/2014/main" id="{A804E751-31EC-4AAB-829B-393097E20C88}"/>
              </a:ext>
            </a:extLst>
          </p:cNvPr>
          <p:cNvSpPr>
            <a:spLocks noGrp="1"/>
          </p:cNvSpPr>
          <p:nvPr>
            <p:ph idx="1"/>
          </p:nvPr>
        </p:nvSpPr>
        <p:spPr>
          <a:xfrm>
            <a:off x="989999" y="1733796"/>
            <a:ext cx="4197417" cy="4845134"/>
          </a:xfrm>
        </p:spPr>
        <p:txBody>
          <a:bodyPr>
            <a:noAutofit/>
          </a:bodyPr>
          <a:lstStyle/>
          <a:p>
            <a:r>
              <a:rPr lang="en-GB" sz="1200" b="0" i="0" dirty="0">
                <a:effectLst/>
                <a:latin typeface="Open Sans" panose="020B0606030504020204" pitchFamily="34" charset="0"/>
              </a:rPr>
              <a:t>This paper reports on a comparative Qualitative study across four European Countries that explored the formation of Work Identity amongst nurses and other Professionals in the field of health care. Within This sector, it identifies trends toward a more Flexible, highly skilled,, and mobile workforce. </a:t>
            </a:r>
            <a:endParaRPr lang="en-US" sz="900" dirty="0"/>
          </a:p>
        </p:txBody>
      </p:sp>
      <p:cxnSp>
        <p:nvCxnSpPr>
          <p:cNvPr id="43" name="Straight Connector 42">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0" name="Picture 9" descr="A picture containing indoor, toy, birthday, office&#10;&#10;Description automatically generated">
            <a:extLst>
              <a:ext uri="{FF2B5EF4-FFF2-40B4-BE49-F238E27FC236}">
                <a16:creationId xmlns:a16="http://schemas.microsoft.com/office/drawing/2014/main" id="{0D772EE0-90E3-057E-185E-29521AD2AB1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587" r="3" b="11954"/>
          <a:stretch/>
        </p:blipFill>
        <p:spPr>
          <a:xfrm>
            <a:off x="7004572" y="540000"/>
            <a:ext cx="4296667" cy="2754000"/>
          </a:xfrm>
          <a:prstGeom prst="rect">
            <a:avLst/>
          </a:prstGeom>
        </p:spPr>
      </p:pic>
      <p:pic>
        <p:nvPicPr>
          <p:cNvPr id="7" name="Content Placeholder 6" descr="Text&#10;&#10;Description automatically generated">
            <a:extLst>
              <a:ext uri="{FF2B5EF4-FFF2-40B4-BE49-F238E27FC236}">
                <a16:creationId xmlns:a16="http://schemas.microsoft.com/office/drawing/2014/main" id="{8FF121AE-8A9F-4AD1-FE38-799CD830198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954" r="2" b="2"/>
          <a:stretch/>
        </p:blipFill>
        <p:spPr>
          <a:xfrm>
            <a:off x="7003531" y="3564000"/>
            <a:ext cx="4298750" cy="2754000"/>
          </a:xfrm>
          <a:prstGeom prst="rect">
            <a:avLst/>
          </a:prstGeom>
        </p:spPr>
      </p:pic>
      <p:sp>
        <p:nvSpPr>
          <p:cNvPr id="8" name="TextBox 7">
            <a:extLst>
              <a:ext uri="{FF2B5EF4-FFF2-40B4-BE49-F238E27FC236}">
                <a16:creationId xmlns:a16="http://schemas.microsoft.com/office/drawing/2014/main" id="{F6E27540-7762-D89C-6853-64F98B2FFE60}"/>
              </a:ext>
            </a:extLst>
          </p:cNvPr>
          <p:cNvSpPr txBox="1"/>
          <p:nvPr/>
        </p:nvSpPr>
        <p:spPr>
          <a:xfrm>
            <a:off x="8511132" y="6117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orditout.com/word-cloud/655156">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11" name="TextBox 10">
            <a:extLst>
              <a:ext uri="{FF2B5EF4-FFF2-40B4-BE49-F238E27FC236}">
                <a16:creationId xmlns:a16="http://schemas.microsoft.com/office/drawing/2014/main" id="{699E7EBA-94E0-1692-77FD-426FD8AE439C}"/>
              </a:ext>
            </a:extLst>
          </p:cNvPr>
          <p:cNvSpPr txBox="1"/>
          <p:nvPr/>
        </p:nvSpPr>
        <p:spPr>
          <a:xfrm>
            <a:off x="8510090" y="3093945"/>
            <a:ext cx="279114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blogdopaulus.com/2012_05_27_archiv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818825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CBF9A9-7A1C-01F5-B96B-7733834019BE}"/>
              </a:ext>
            </a:extLst>
          </p:cNvPr>
          <p:cNvSpPr>
            <a:spLocks noGrp="1"/>
          </p:cNvSpPr>
          <p:nvPr>
            <p:ph type="title"/>
          </p:nvPr>
        </p:nvSpPr>
        <p:spPr>
          <a:xfrm>
            <a:off x="990000" y="395288"/>
            <a:ext cx="4078800" cy="1597753"/>
          </a:xfrm>
        </p:spPr>
        <p:txBody>
          <a:bodyPr wrap="square" anchor="b">
            <a:normAutofit/>
          </a:bodyPr>
          <a:lstStyle/>
          <a:p>
            <a:pPr algn="ctr"/>
            <a:r>
              <a:rPr lang="en-GB" dirty="0"/>
              <a:t>Analysis fish bone</a:t>
            </a:r>
          </a:p>
        </p:txBody>
      </p:sp>
      <p:sp>
        <p:nvSpPr>
          <p:cNvPr id="9" name="Content Placeholder 8">
            <a:extLst>
              <a:ext uri="{FF2B5EF4-FFF2-40B4-BE49-F238E27FC236}">
                <a16:creationId xmlns:a16="http://schemas.microsoft.com/office/drawing/2014/main" id="{112CAF37-A8CA-1124-432E-B5105E8BB79C}"/>
              </a:ext>
            </a:extLst>
          </p:cNvPr>
          <p:cNvSpPr>
            <a:spLocks noGrp="1"/>
          </p:cNvSpPr>
          <p:nvPr>
            <p:ph idx="1"/>
          </p:nvPr>
        </p:nvSpPr>
        <p:spPr>
          <a:xfrm>
            <a:off x="990000" y="2361601"/>
            <a:ext cx="4078800" cy="3416900"/>
          </a:xfrm>
        </p:spPr>
        <p:txBody>
          <a:bodyPr>
            <a:normAutofit lnSpcReduction="10000"/>
          </a:bodyPr>
          <a:lstStyle/>
          <a:p>
            <a:pPr>
              <a:lnSpc>
                <a:spcPct val="140000"/>
              </a:lnSpc>
            </a:pPr>
            <a:r>
              <a:rPr lang="en-GB" sz="1600" dirty="0"/>
              <a:t>The fishbone diagram must be </a:t>
            </a:r>
            <a:r>
              <a:rPr lang="en-GB" sz="1600" dirty="0" err="1"/>
              <a:t>Analyzed</a:t>
            </a:r>
            <a:r>
              <a:rPr lang="en-GB" sz="1600" dirty="0"/>
              <a:t> once it has been created With the problem, categories, and Causes in order to comprehend Why that component is happening. This may be accomplished by Asking the team the five whys Questions, which are commonly Used in root cause analysis Presentations</a:t>
            </a:r>
            <a:endParaRPr lang="en-US" sz="1600" dirty="0"/>
          </a:p>
        </p:txBody>
      </p:sp>
      <p:cxnSp>
        <p:nvCxnSpPr>
          <p:cNvPr id="21" name="Straight Connector 20">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70097224-FB77-6C90-9489-0BCFBCAEABB4}"/>
              </a:ext>
            </a:extLst>
          </p:cNvPr>
          <p:cNvPicPr>
            <a:picLocks noChangeAspect="1"/>
          </p:cNvPicPr>
          <p:nvPr/>
        </p:nvPicPr>
        <p:blipFill>
          <a:blip r:embed="rId2"/>
          <a:stretch>
            <a:fillRect/>
          </a:stretch>
        </p:blipFill>
        <p:spPr>
          <a:xfrm>
            <a:off x="6221469" y="1993041"/>
            <a:ext cx="5730532" cy="3295055"/>
          </a:xfrm>
          <a:prstGeom prst="rect">
            <a:avLst/>
          </a:prstGeom>
        </p:spPr>
      </p:pic>
    </p:spTree>
    <p:extLst>
      <p:ext uri="{BB962C8B-B14F-4D97-AF65-F5344CB8AC3E}">
        <p14:creationId xmlns:p14="http://schemas.microsoft.com/office/powerpoint/2010/main" val="2229927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0DEBED-5BC4-B63B-BD29-4B45ABCB3D81}"/>
              </a:ext>
            </a:extLst>
          </p:cNvPr>
          <p:cNvSpPr>
            <a:spLocks noGrp="1"/>
          </p:cNvSpPr>
          <p:nvPr>
            <p:ph type="title"/>
          </p:nvPr>
        </p:nvSpPr>
        <p:spPr/>
        <p:txBody>
          <a:bodyPr/>
          <a:lstStyle/>
          <a:p>
            <a:r>
              <a:rPr lang="en-GB" dirty="0"/>
              <a:t>Possible solutions to solve the problem for Proper Care</a:t>
            </a:r>
            <a:br>
              <a:rPr lang="en-GB" dirty="0"/>
            </a:br>
            <a:endParaRPr lang="en-GB" dirty="0"/>
          </a:p>
        </p:txBody>
      </p:sp>
      <p:sp>
        <p:nvSpPr>
          <p:cNvPr id="3" name="Content Placeholder 2">
            <a:extLst>
              <a:ext uri="{FF2B5EF4-FFF2-40B4-BE49-F238E27FC236}">
                <a16:creationId xmlns:a16="http://schemas.microsoft.com/office/drawing/2014/main" id="{424BEC6D-B717-4DE7-B71C-0A578A2A4D47}"/>
              </a:ext>
            </a:extLst>
          </p:cNvPr>
          <p:cNvSpPr>
            <a:spLocks noGrp="1"/>
          </p:cNvSpPr>
          <p:nvPr>
            <p:ph idx="1"/>
          </p:nvPr>
        </p:nvSpPr>
        <p:spPr/>
        <p:txBody>
          <a:bodyPr>
            <a:normAutofit fontScale="77500" lnSpcReduction="20000"/>
          </a:bodyPr>
          <a:lstStyle/>
          <a:p>
            <a:pPr marL="0" indent="0">
              <a:buNone/>
            </a:pPr>
            <a:r>
              <a:rPr lang="en-GB" dirty="0"/>
              <a:t>Solution               -                           Solution                        -      Solution</a:t>
            </a:r>
          </a:p>
          <a:p>
            <a:pPr algn="l">
              <a:buFont typeface="+mj-lt"/>
              <a:buAutoNum type="arabicPeriod"/>
            </a:pPr>
            <a:r>
              <a:rPr lang="en-GB" sz="1300" b="0" i="0" dirty="0">
                <a:solidFill>
                  <a:srgbClr val="202124"/>
                </a:solidFill>
                <a:effectLst/>
                <a:latin typeface="arial" panose="020B0604020202020204" pitchFamily="34" charset="0"/>
              </a:rPr>
              <a:t>Past experience of similar situations.                1 Identify the Problem                     </a:t>
            </a:r>
            <a:r>
              <a:rPr lang="en-GB" sz="1200" b="0" i="0" dirty="0">
                <a:solidFill>
                  <a:srgbClr val="202124"/>
                </a:solidFill>
                <a:effectLst/>
                <a:latin typeface="arial" panose="020B0604020202020204" pitchFamily="34" charset="0"/>
              </a:rPr>
              <a:t>Define the problem. What exactly is going on?</a:t>
            </a:r>
            <a:endParaRPr lang="en-GB" sz="1300" b="0" i="0" dirty="0">
              <a:solidFill>
                <a:srgbClr val="202124"/>
              </a:solidFill>
              <a:effectLst/>
              <a:latin typeface="arial" panose="020B0604020202020204" pitchFamily="34" charset="0"/>
            </a:endParaRPr>
          </a:p>
          <a:p>
            <a:pPr algn="l">
              <a:buFont typeface="Arial" panose="020B0604020202020204" pitchFamily="34" charset="0"/>
              <a:buChar char="•"/>
            </a:pPr>
            <a:r>
              <a:rPr lang="en-GB" sz="1300" b="0" i="0" dirty="0">
                <a:solidFill>
                  <a:srgbClr val="202124"/>
                </a:solidFill>
                <a:effectLst/>
                <a:latin typeface="arial" panose="020B0604020202020204" pitchFamily="34" charset="0"/>
              </a:rPr>
              <a:t>logical deduction from the facts.                     </a:t>
            </a:r>
            <a:r>
              <a:rPr lang="en-GB" sz="1200" b="0" i="0" dirty="0">
                <a:solidFill>
                  <a:srgbClr val="202124"/>
                </a:solidFill>
                <a:effectLst/>
                <a:latin typeface="arial" panose="020B0604020202020204" pitchFamily="34" charset="0"/>
              </a:rPr>
              <a:t> 2: Generate potential solutions                Set some goals.</a:t>
            </a:r>
            <a:endParaRPr lang="en-GB" sz="1300" b="0" i="0" dirty="0">
              <a:solidFill>
                <a:srgbClr val="202124"/>
              </a:solidFill>
              <a:effectLst/>
              <a:latin typeface="arial" panose="020B0604020202020204" pitchFamily="34" charset="0"/>
            </a:endParaRPr>
          </a:p>
          <a:p>
            <a:pPr algn="l">
              <a:buFont typeface="Arial" panose="020B0604020202020204" pitchFamily="34" charset="0"/>
              <a:buChar char="•"/>
            </a:pPr>
            <a:r>
              <a:rPr lang="en-GB" sz="1300" b="0" i="0" dirty="0">
                <a:solidFill>
                  <a:srgbClr val="202124"/>
                </a:solidFill>
                <a:effectLst/>
                <a:latin typeface="arial" panose="020B0604020202020204" pitchFamily="34" charset="0"/>
              </a:rPr>
              <a:t>Other people.                                                   </a:t>
            </a:r>
            <a:r>
              <a:rPr lang="en-GB" sz="1200" b="0" i="0" dirty="0">
                <a:solidFill>
                  <a:srgbClr val="202124"/>
                </a:solidFill>
                <a:effectLst/>
                <a:latin typeface="arial" panose="020B0604020202020204" pitchFamily="34" charset="0"/>
              </a:rPr>
              <a:t>3: Choose one solution                         Brainstorm possible solutions</a:t>
            </a:r>
            <a:endParaRPr lang="en-GB" sz="1300" b="0" i="0" dirty="0">
              <a:solidFill>
                <a:srgbClr val="202124"/>
              </a:solidFill>
              <a:effectLst/>
              <a:latin typeface="arial" panose="020B0604020202020204" pitchFamily="34" charset="0"/>
            </a:endParaRPr>
          </a:p>
          <a:p>
            <a:pPr algn="l">
              <a:buFont typeface="Arial" panose="020B0604020202020204" pitchFamily="34" charset="0"/>
              <a:buChar char="•"/>
            </a:pPr>
            <a:r>
              <a:rPr lang="en-GB" sz="1300" b="0" i="0" dirty="0">
                <a:solidFill>
                  <a:srgbClr val="202124"/>
                </a:solidFill>
                <a:effectLst/>
                <a:latin typeface="arial" panose="020B0604020202020204" pitchFamily="34" charset="0"/>
              </a:rPr>
              <a:t>Published sources                                    </a:t>
            </a:r>
            <a:r>
              <a:rPr lang="en-GB" sz="1200" b="0" i="0" dirty="0">
                <a:solidFill>
                  <a:srgbClr val="202124"/>
                </a:solidFill>
                <a:effectLst/>
                <a:latin typeface="arial" panose="020B0604020202020204" pitchFamily="34" charset="0"/>
              </a:rPr>
              <a:t>4: Implement the solution you've chosen        Rule out any obvious poor options</a:t>
            </a:r>
            <a:endParaRPr lang="en-GB" sz="1300" b="0" i="0" dirty="0">
              <a:solidFill>
                <a:srgbClr val="202124"/>
              </a:solidFill>
              <a:effectLst/>
              <a:latin typeface="arial" panose="020B0604020202020204" pitchFamily="34" charset="0"/>
            </a:endParaRPr>
          </a:p>
          <a:p>
            <a:pPr>
              <a:buFont typeface="Arial" panose="020B0604020202020204" pitchFamily="34" charset="0"/>
              <a:buChar char="•"/>
            </a:pPr>
            <a:r>
              <a:rPr lang="en-GB" sz="1300" b="0" i="0" dirty="0">
                <a:solidFill>
                  <a:srgbClr val="202124"/>
                </a:solidFill>
                <a:effectLst/>
                <a:latin typeface="arial" panose="020B0604020202020204" pitchFamily="34" charset="0"/>
              </a:rPr>
              <a:t>Creative idea generation techniques.                     </a:t>
            </a:r>
            <a:r>
              <a:rPr lang="en-GB" sz="1200" b="0" i="0" dirty="0">
                <a:solidFill>
                  <a:srgbClr val="202124"/>
                </a:solidFill>
                <a:effectLst/>
                <a:latin typeface="arial" panose="020B0604020202020204" pitchFamily="34" charset="0"/>
              </a:rPr>
              <a:t>5: Evaluate results.                          </a:t>
            </a:r>
            <a:r>
              <a:rPr lang="en-GB" sz="1100" b="0" i="0" dirty="0">
                <a:solidFill>
                  <a:srgbClr val="202124"/>
                </a:solidFill>
                <a:effectLst/>
                <a:latin typeface="arial" panose="020B0604020202020204" pitchFamily="34" charset="0"/>
              </a:rPr>
              <a:t>Examine the consequences.</a:t>
            </a:r>
            <a:endParaRPr lang="en-GB" sz="1200" b="0" i="0" dirty="0">
              <a:solidFill>
                <a:srgbClr val="202124"/>
              </a:solidFill>
              <a:effectLst/>
              <a:latin typeface="arial" panose="020B0604020202020204" pitchFamily="34" charset="0"/>
            </a:endParaRPr>
          </a:p>
          <a:p>
            <a:pPr algn="l">
              <a:buFont typeface="Arial" panose="020B0604020202020204" pitchFamily="34" charset="0"/>
              <a:buChar char="•"/>
            </a:pPr>
            <a:endParaRPr lang="en-GB" sz="1300" b="0" i="0" dirty="0">
              <a:solidFill>
                <a:srgbClr val="202124"/>
              </a:solidFill>
              <a:effectLst/>
              <a:latin typeface="arial" panose="020B0604020202020204" pitchFamily="34" charset="0"/>
            </a:endParaRPr>
          </a:p>
          <a:p>
            <a:pPr algn="l">
              <a:buFont typeface="Arial" panose="020B0604020202020204" pitchFamily="34" charset="0"/>
              <a:buChar char="•"/>
            </a:pPr>
            <a:endParaRPr lang="en-GB" sz="1300" b="0" i="0" dirty="0">
              <a:solidFill>
                <a:srgbClr val="202124"/>
              </a:solidFill>
              <a:effectLst/>
              <a:latin typeface="arial" panose="020B0604020202020204" pitchFamily="34" charset="0"/>
            </a:endParaRPr>
          </a:p>
          <a:p>
            <a:endParaRPr lang="en-GB" dirty="0"/>
          </a:p>
          <a:p>
            <a:endParaRPr lang="en-GB" dirty="0"/>
          </a:p>
          <a:p>
            <a:r>
              <a:rPr lang="en-GB" dirty="0"/>
              <a:t>-</a:t>
            </a:r>
          </a:p>
        </p:txBody>
      </p:sp>
      <p:pic>
        <p:nvPicPr>
          <p:cNvPr id="5" name="Picture 4">
            <a:extLst>
              <a:ext uri="{FF2B5EF4-FFF2-40B4-BE49-F238E27FC236}">
                <a16:creationId xmlns:a16="http://schemas.microsoft.com/office/drawing/2014/main" id="{AC5E5BAF-EED5-C0D0-A4DE-291C6797F463}"/>
              </a:ext>
            </a:extLst>
          </p:cNvPr>
          <p:cNvPicPr>
            <a:picLocks noChangeAspect="1"/>
          </p:cNvPicPr>
          <p:nvPr/>
        </p:nvPicPr>
        <p:blipFill>
          <a:blip r:embed="rId2"/>
          <a:stretch>
            <a:fillRect/>
          </a:stretch>
        </p:blipFill>
        <p:spPr>
          <a:xfrm>
            <a:off x="2683824" y="3680889"/>
            <a:ext cx="6008914" cy="2982371"/>
          </a:xfrm>
          <a:prstGeom prst="rect">
            <a:avLst/>
          </a:prstGeom>
        </p:spPr>
      </p:pic>
    </p:spTree>
    <p:extLst>
      <p:ext uri="{BB962C8B-B14F-4D97-AF65-F5344CB8AC3E}">
        <p14:creationId xmlns:p14="http://schemas.microsoft.com/office/powerpoint/2010/main" val="30131026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37" name="Straight Connector 36">
            <a:extLst>
              <a:ext uri="{FF2B5EF4-FFF2-40B4-BE49-F238E27FC236}">
                <a16:creationId xmlns:a16="http://schemas.microsoft.com/office/drawing/2014/main" id="{AE0C0B2A-3FD1-4235-A16E-0ED1E028A9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39" name="Group 38">
            <a:extLst>
              <a:ext uri="{FF2B5EF4-FFF2-40B4-BE49-F238E27FC236}">
                <a16:creationId xmlns:a16="http://schemas.microsoft.com/office/drawing/2014/main" id="{9494E066-0146-46E9-BAF1-C33240ABA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700000">
            <a:off x="10127693" y="4178240"/>
            <a:ext cx="633413" cy="1862138"/>
            <a:chOff x="5959192" y="333389"/>
            <a:chExt cx="633413" cy="1862138"/>
          </a:xfrm>
        </p:grpSpPr>
        <p:grpSp>
          <p:nvGrpSpPr>
            <p:cNvPr id="40" name="Group 39">
              <a:extLst>
                <a:ext uri="{FF2B5EF4-FFF2-40B4-BE49-F238E27FC236}">
                  <a16:creationId xmlns:a16="http://schemas.microsoft.com/office/drawing/2014/main" id="{B02BD80B-C499-4DAC-9580-575B04F8658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42" name="Freeform 68">
                <a:extLst>
                  <a:ext uri="{FF2B5EF4-FFF2-40B4-BE49-F238E27FC236}">
                    <a16:creationId xmlns:a16="http://schemas.microsoft.com/office/drawing/2014/main" id="{CCF069F3-858C-4C67-90C2-46017C3D4C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69">
                <a:extLst>
                  <a:ext uri="{FF2B5EF4-FFF2-40B4-BE49-F238E27FC236}">
                    <a16:creationId xmlns:a16="http://schemas.microsoft.com/office/drawing/2014/main" id="{8A1FFA52-DFA8-4A81-8A85-50BE13257F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41" name="Line 70">
              <a:extLst>
                <a:ext uri="{FF2B5EF4-FFF2-40B4-BE49-F238E27FC236}">
                  <a16:creationId xmlns:a16="http://schemas.microsoft.com/office/drawing/2014/main" id="{BAEDA471-60CB-4A0C-B9AD-B2B3C51EA2F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useBgFill="1">
        <p:nvSpPr>
          <p:cNvPr id="45" name="Rectangle 44">
            <a:extLst>
              <a:ext uri="{FF2B5EF4-FFF2-40B4-BE49-F238E27FC236}">
                <a16:creationId xmlns:a16="http://schemas.microsoft.com/office/drawing/2014/main" id="{3011B0B3-5679-4759-90B8-3B908C4CB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225808-455C-901C-3123-3DB16C4B9D48}"/>
              </a:ext>
            </a:extLst>
          </p:cNvPr>
          <p:cNvSpPr>
            <a:spLocks noGrp="1"/>
          </p:cNvSpPr>
          <p:nvPr>
            <p:ph type="title"/>
          </p:nvPr>
        </p:nvSpPr>
        <p:spPr>
          <a:xfrm>
            <a:off x="990000" y="1089025"/>
            <a:ext cx="4075200" cy="1532951"/>
          </a:xfrm>
        </p:spPr>
        <p:txBody>
          <a:bodyPr vert="horz" lIns="91440" tIns="45720" rIns="91440" bIns="45720" rtlCol="0" anchor="b" anchorCtr="0">
            <a:normAutofit/>
          </a:bodyPr>
          <a:lstStyle/>
          <a:p>
            <a:pPr algn="ctr">
              <a:lnSpc>
                <a:spcPct val="90000"/>
              </a:lnSpc>
            </a:pPr>
            <a:r>
              <a:rPr lang="en-US" sz="3700"/>
              <a:t>Evaluation of the solutions using PMI</a:t>
            </a:r>
          </a:p>
        </p:txBody>
      </p:sp>
      <p:grpSp>
        <p:nvGrpSpPr>
          <p:cNvPr id="47" name="Group 46">
            <a:extLst>
              <a:ext uri="{FF2B5EF4-FFF2-40B4-BE49-F238E27FC236}">
                <a16:creationId xmlns:a16="http://schemas.microsoft.com/office/drawing/2014/main" id="{50F37AA1-A09B-4E28-987B-38E5060E1B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19525" y="2840038"/>
            <a:ext cx="2216150" cy="1177924"/>
            <a:chOff x="4987925" y="2840038"/>
            <a:chExt cx="2216150" cy="1177924"/>
          </a:xfrm>
        </p:grpSpPr>
        <p:sp>
          <p:nvSpPr>
            <p:cNvPr id="48" name="Rectangle 47">
              <a:extLst>
                <a:ext uri="{FF2B5EF4-FFF2-40B4-BE49-F238E27FC236}">
                  <a16:creationId xmlns:a16="http://schemas.microsoft.com/office/drawing/2014/main" id="{9874D018-FDBA-4AD4-8C74-17D41F4FB6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87925" y="2840038"/>
              <a:ext cx="2216150" cy="1177924"/>
            </a:xfrm>
            <a:prstGeom prst="rect">
              <a:avLst/>
            </a:prstGeom>
            <a:solidFill>
              <a:schemeClr val="bg2">
                <a:alpha val="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9" name="Group 48">
              <a:extLst>
                <a:ext uri="{FF2B5EF4-FFF2-40B4-BE49-F238E27FC236}">
                  <a16:creationId xmlns:a16="http://schemas.microsoft.com/office/drawing/2014/main" id="{DB43F5C4-EF74-49F4-97CB-97938DDC2F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720702" y="2912637"/>
              <a:ext cx="1080000" cy="1080000"/>
              <a:chOff x="6879023" y="2912637"/>
              <a:chExt cx="1080000" cy="1080000"/>
            </a:xfrm>
          </p:grpSpPr>
          <p:grpSp>
            <p:nvGrpSpPr>
              <p:cNvPr id="50" name="Group 49">
                <a:extLst>
                  <a:ext uri="{FF2B5EF4-FFF2-40B4-BE49-F238E27FC236}">
                    <a16:creationId xmlns:a16="http://schemas.microsoft.com/office/drawing/2014/main" id="{B74E0761-A6EC-4896-A2D4-97A0AF0AA00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60443" y="2912637"/>
                <a:ext cx="317159" cy="1080000"/>
                <a:chOff x="4799744" y="2905614"/>
                <a:chExt cx="317159" cy="1080000"/>
              </a:xfrm>
            </p:grpSpPr>
            <p:sp>
              <p:nvSpPr>
                <p:cNvPr id="55" name="Freeform 68">
                  <a:extLst>
                    <a:ext uri="{FF2B5EF4-FFF2-40B4-BE49-F238E27FC236}">
                      <a16:creationId xmlns:a16="http://schemas.microsoft.com/office/drawing/2014/main" id="{E02DDA0C-BC2F-4EA7-B34E-E0A38B82BA2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9">
                  <a:extLst>
                    <a:ext uri="{FF2B5EF4-FFF2-40B4-BE49-F238E27FC236}">
                      <a16:creationId xmlns:a16="http://schemas.microsoft.com/office/drawing/2014/main" id="{CF13B05D-4163-4B4E-A2D2-FA7ED94682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Line 70">
                  <a:extLst>
                    <a:ext uri="{FF2B5EF4-FFF2-40B4-BE49-F238E27FC236}">
                      <a16:creationId xmlns:a16="http://schemas.microsoft.com/office/drawing/2014/main" id="{6D222543-B140-45C1-A731-C56E6B3A17C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51" name="Group 50">
                <a:extLst>
                  <a:ext uri="{FF2B5EF4-FFF2-40B4-BE49-F238E27FC236}">
                    <a16:creationId xmlns:a16="http://schemas.microsoft.com/office/drawing/2014/main" id="{21D25868-4B38-41A5-8DA7-BB01E85342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916369" y="2912637"/>
                <a:ext cx="317159" cy="1080000"/>
                <a:chOff x="4799744" y="2905614"/>
                <a:chExt cx="317159" cy="1080000"/>
              </a:xfrm>
            </p:grpSpPr>
            <p:sp>
              <p:nvSpPr>
                <p:cNvPr id="52" name="Freeform 68">
                  <a:extLst>
                    <a:ext uri="{FF2B5EF4-FFF2-40B4-BE49-F238E27FC236}">
                      <a16:creationId xmlns:a16="http://schemas.microsoft.com/office/drawing/2014/main" id="{9BA6FA89-CCD8-4CC0-954F-FBBFA59737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99744" y="2905614"/>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69">
                  <a:extLst>
                    <a:ext uri="{FF2B5EF4-FFF2-40B4-BE49-F238E27FC236}">
                      <a16:creationId xmlns:a16="http://schemas.microsoft.com/office/drawing/2014/main" id="{73005E59-2B44-4A62-A8F1-504FB17060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59516" y="2905614"/>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4" name="Line 70">
                  <a:extLst>
                    <a:ext uri="{FF2B5EF4-FFF2-40B4-BE49-F238E27FC236}">
                      <a16:creationId xmlns:a16="http://schemas.microsoft.com/office/drawing/2014/main" id="{C9AB3E16-8B92-47B2-BA2E-02935767A80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4959516" y="2905614"/>
                  <a:ext cx="0" cy="1080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59" name="Straight Connector 58">
            <a:extLst>
              <a:ext uri="{FF2B5EF4-FFF2-40B4-BE49-F238E27FC236}">
                <a16:creationId xmlns:a16="http://schemas.microsoft.com/office/drawing/2014/main" id="{4E653B57-2620-424D-ADAF-60975D8F8C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00"/>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C52E6852-C891-8335-DD5A-9DD21595CD30}"/>
              </a:ext>
            </a:extLst>
          </p:cNvPr>
          <p:cNvPicPr>
            <a:picLocks noGrp="1" noChangeAspect="1"/>
          </p:cNvPicPr>
          <p:nvPr>
            <p:ph idx="1"/>
          </p:nvPr>
        </p:nvPicPr>
        <p:blipFill>
          <a:blip r:embed="rId2"/>
          <a:stretch>
            <a:fillRect/>
          </a:stretch>
        </p:blipFill>
        <p:spPr>
          <a:xfrm>
            <a:off x="6654799" y="1716470"/>
            <a:ext cx="4996213" cy="3422404"/>
          </a:xfrm>
          <a:prstGeom prst="rect">
            <a:avLst/>
          </a:prstGeom>
        </p:spPr>
      </p:pic>
    </p:spTree>
    <p:extLst>
      <p:ext uri="{BB962C8B-B14F-4D97-AF65-F5344CB8AC3E}">
        <p14:creationId xmlns:p14="http://schemas.microsoft.com/office/powerpoint/2010/main" val="655277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4F2B57-2F21-96A8-5A57-4AB11814AF82}"/>
              </a:ext>
            </a:extLst>
          </p:cNvPr>
          <p:cNvSpPr txBox="1"/>
          <p:nvPr/>
        </p:nvSpPr>
        <p:spPr>
          <a:xfrm>
            <a:off x="903514" y="533400"/>
            <a:ext cx="8240486" cy="6186309"/>
          </a:xfrm>
          <a:prstGeom prst="rect">
            <a:avLst/>
          </a:prstGeom>
          <a:noFill/>
        </p:spPr>
        <p:txBody>
          <a:bodyPr wrap="square">
            <a:spAutoFit/>
          </a:bodyPr>
          <a:lstStyle/>
          <a:p>
            <a:r>
              <a:rPr lang="en-GB" b="0" i="0" dirty="0">
                <a:solidFill>
                  <a:srgbClr val="222222"/>
                </a:solidFill>
                <a:effectLst/>
                <a:latin typeface="Arial" panose="020B0604020202020204" pitchFamily="34" charset="0"/>
              </a:rPr>
              <a:t>Barron, E.J., 1983. A warm, equable Cretaceous: the nature of the problem. </a:t>
            </a:r>
            <a:r>
              <a:rPr lang="en-GB" b="0" i="1" dirty="0">
                <a:solidFill>
                  <a:srgbClr val="222222"/>
                </a:solidFill>
                <a:effectLst/>
                <a:latin typeface="Arial" panose="020B0604020202020204" pitchFamily="34" charset="0"/>
              </a:rPr>
              <a:t>Earth-Science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19</a:t>
            </a:r>
            <a:r>
              <a:rPr lang="en-GB" b="0" i="0" dirty="0">
                <a:solidFill>
                  <a:srgbClr val="222222"/>
                </a:solidFill>
                <a:effectLst/>
                <a:latin typeface="Arial" panose="020B0604020202020204" pitchFamily="34" charset="0"/>
              </a:rPr>
              <a:t>(4), pp.305-338.</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Buchan, J., Charlesworth, A., </a:t>
            </a:r>
            <a:r>
              <a:rPr lang="en-GB" b="0" i="0" dirty="0" err="1">
                <a:solidFill>
                  <a:srgbClr val="222222"/>
                </a:solidFill>
                <a:effectLst/>
                <a:latin typeface="Arial" panose="020B0604020202020204" pitchFamily="34" charset="0"/>
              </a:rPr>
              <a:t>Gershlick</a:t>
            </a:r>
            <a:r>
              <a:rPr lang="en-GB" b="0" i="0" dirty="0">
                <a:solidFill>
                  <a:srgbClr val="222222"/>
                </a:solidFill>
                <a:effectLst/>
                <a:latin typeface="Arial" panose="020B0604020202020204" pitchFamily="34" charset="0"/>
              </a:rPr>
              <a:t>, B. and </a:t>
            </a:r>
            <a:r>
              <a:rPr lang="en-GB" b="0" i="0" dirty="0" err="1">
                <a:solidFill>
                  <a:srgbClr val="222222"/>
                </a:solidFill>
                <a:effectLst/>
                <a:latin typeface="Arial" panose="020B0604020202020204" pitchFamily="34" charset="0"/>
              </a:rPr>
              <a:t>Seccombe</a:t>
            </a:r>
            <a:r>
              <a:rPr lang="en-GB" b="0" i="0" dirty="0">
                <a:solidFill>
                  <a:srgbClr val="222222"/>
                </a:solidFill>
                <a:effectLst/>
                <a:latin typeface="Arial" panose="020B0604020202020204" pitchFamily="34" charset="0"/>
              </a:rPr>
              <a:t>, I., 2019. A critical moment: NHS staffing trends, retention and attrition. </a:t>
            </a:r>
            <a:r>
              <a:rPr lang="en-GB" b="0" i="1" dirty="0">
                <a:solidFill>
                  <a:srgbClr val="222222"/>
                </a:solidFill>
                <a:effectLst/>
                <a:latin typeface="Arial" panose="020B0604020202020204" pitchFamily="34" charset="0"/>
              </a:rPr>
              <a:t>London: The Health Foundation</a:t>
            </a:r>
            <a:r>
              <a:rPr lang="en-GB" b="0" i="0" dirty="0">
                <a:solidFill>
                  <a:srgbClr val="222222"/>
                </a:solidFill>
                <a:effectLst/>
                <a:latin typeface="Arial" panose="020B0604020202020204" pitchFamily="34" charset="0"/>
              </a:rPr>
              <a:t>.</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Khan, A.A., Abbasi, S.O.B.H., Waseem, R.M., Ayaz, M. and Ijaz, M., 2016. Impact of training and development of employees on employee performance through job satisfaction: A study of telecom sector of Pakistan. </a:t>
            </a:r>
            <a:r>
              <a:rPr lang="en-GB" b="0" i="1" dirty="0">
                <a:solidFill>
                  <a:srgbClr val="222222"/>
                </a:solidFill>
                <a:effectLst/>
                <a:latin typeface="Arial" panose="020B0604020202020204" pitchFamily="34" charset="0"/>
              </a:rPr>
              <a:t>Business Management and Strategy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(1), pp.29-46.</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Ciller, P. and </a:t>
            </a:r>
            <a:r>
              <a:rPr lang="en-GB" b="0" i="0" dirty="0" err="1">
                <a:solidFill>
                  <a:srgbClr val="222222"/>
                </a:solidFill>
                <a:effectLst/>
                <a:latin typeface="Arial" panose="020B0604020202020204" pitchFamily="34" charset="0"/>
              </a:rPr>
              <a:t>Lumbreras</a:t>
            </a:r>
            <a:r>
              <a:rPr lang="en-GB" b="0" i="0" dirty="0">
                <a:solidFill>
                  <a:srgbClr val="222222"/>
                </a:solidFill>
                <a:effectLst/>
                <a:latin typeface="Arial" panose="020B0604020202020204" pitchFamily="34" charset="0"/>
              </a:rPr>
              <a:t>, S., 2020. Electricity for all: The contribution of large-scale planning tools to the energy-access problem. </a:t>
            </a:r>
            <a:r>
              <a:rPr lang="en-GB" b="0" i="1" dirty="0">
                <a:solidFill>
                  <a:srgbClr val="222222"/>
                </a:solidFill>
                <a:effectLst/>
                <a:latin typeface="Arial" panose="020B0604020202020204" pitchFamily="34" charset="0"/>
              </a:rPr>
              <a:t>Renewable and Sustainable Energy Reviews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120</a:t>
            </a:r>
            <a:r>
              <a:rPr lang="en-GB" b="0" i="0" dirty="0">
                <a:solidFill>
                  <a:srgbClr val="222222"/>
                </a:solidFill>
                <a:effectLst/>
                <a:latin typeface="Arial" panose="020B0604020202020204" pitchFamily="34" charset="0"/>
              </a:rPr>
              <a:t>, p.109624.</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Ingersoll, R.M., 2002. The teacher shortage: A case of wrong diagnosis and wrong prescription. </a:t>
            </a:r>
            <a:r>
              <a:rPr lang="en-GB" b="0" i="1" dirty="0">
                <a:solidFill>
                  <a:srgbClr val="222222"/>
                </a:solidFill>
                <a:effectLst/>
                <a:latin typeface="Arial" panose="020B0604020202020204" pitchFamily="34" charset="0"/>
              </a:rPr>
              <a:t>NASSP bulletin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86</a:t>
            </a:r>
            <a:r>
              <a:rPr lang="en-GB" b="0" i="0" dirty="0">
                <a:solidFill>
                  <a:srgbClr val="222222"/>
                </a:solidFill>
                <a:effectLst/>
                <a:latin typeface="Arial" panose="020B0604020202020204" pitchFamily="34" charset="0"/>
              </a:rPr>
              <a:t>(631), pp.16-31.</a:t>
            </a:r>
          </a:p>
          <a:p>
            <a:endParaRPr lang="en-GB" dirty="0">
              <a:solidFill>
                <a:srgbClr val="222222"/>
              </a:solidFill>
              <a:latin typeface="Arial" panose="020B0604020202020204" pitchFamily="34" charset="0"/>
            </a:endParaRPr>
          </a:p>
          <a:p>
            <a:r>
              <a:rPr lang="en-GB" b="0" i="0" dirty="0">
                <a:solidFill>
                  <a:srgbClr val="222222"/>
                </a:solidFill>
                <a:effectLst/>
                <a:latin typeface="Arial" panose="020B0604020202020204" pitchFamily="34" charset="0"/>
              </a:rPr>
              <a:t>Chang, S.F., Ayres, J.W. and </a:t>
            </a:r>
            <a:r>
              <a:rPr lang="en-GB" b="0" i="0" dirty="0" err="1">
                <a:solidFill>
                  <a:srgbClr val="222222"/>
                </a:solidFill>
                <a:effectLst/>
                <a:latin typeface="Arial" panose="020B0604020202020204" pitchFamily="34" charset="0"/>
              </a:rPr>
              <a:t>Sandine</a:t>
            </a:r>
            <a:r>
              <a:rPr lang="en-GB" b="0" i="0" dirty="0">
                <a:solidFill>
                  <a:srgbClr val="222222"/>
                </a:solidFill>
                <a:effectLst/>
                <a:latin typeface="Arial" panose="020B0604020202020204" pitchFamily="34" charset="0"/>
              </a:rPr>
              <a:t>, W.E., 1985. Analysis of cheese for histamine, tyramine, tryptamine, histidine, tyrosine, and tryptophane. </a:t>
            </a:r>
            <a:r>
              <a:rPr lang="en-GB" b="0" i="1" dirty="0">
                <a:solidFill>
                  <a:srgbClr val="222222"/>
                </a:solidFill>
                <a:effectLst/>
                <a:latin typeface="Arial" panose="020B0604020202020204" pitchFamily="34" charset="0"/>
              </a:rPr>
              <a:t>Journal of Dairy Science</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68</a:t>
            </a:r>
            <a:r>
              <a:rPr lang="en-GB" b="0" i="0" dirty="0">
                <a:solidFill>
                  <a:srgbClr val="222222"/>
                </a:solidFill>
                <a:effectLst/>
                <a:latin typeface="Arial" panose="020B0604020202020204" pitchFamily="34" charset="0"/>
              </a:rPr>
              <a:t>(11), pp.2840-2846.</a:t>
            </a:r>
            <a:endParaRPr lang="en-GB" dirty="0"/>
          </a:p>
        </p:txBody>
      </p:sp>
    </p:spTree>
    <p:extLst>
      <p:ext uri="{BB962C8B-B14F-4D97-AF65-F5344CB8AC3E}">
        <p14:creationId xmlns:p14="http://schemas.microsoft.com/office/powerpoint/2010/main" val="1865422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F6E911-852A-54FB-903B-AE89B288E03C}"/>
              </a:ext>
            </a:extLst>
          </p:cNvPr>
          <p:cNvSpPr txBox="1"/>
          <p:nvPr/>
        </p:nvSpPr>
        <p:spPr>
          <a:xfrm>
            <a:off x="3048990" y="2831805"/>
            <a:ext cx="6097978" cy="2862322"/>
          </a:xfrm>
          <a:prstGeom prst="rect">
            <a:avLst/>
          </a:prstGeom>
          <a:noFill/>
        </p:spPr>
        <p:txBody>
          <a:bodyPr wrap="square">
            <a:spAutoFit/>
          </a:bodyPr>
          <a:lstStyle/>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Kirpal</a:t>
            </a:r>
            <a:r>
              <a:rPr lang="en-GB" b="0" i="0" dirty="0">
                <a:solidFill>
                  <a:srgbClr val="222222"/>
                </a:solidFill>
                <a:effectLst/>
                <a:latin typeface="Arial" panose="020B0604020202020204" pitchFamily="34" charset="0"/>
              </a:rPr>
              <a:t>, S., 2004. Work identities of nurses: Between caring and efficiency demands. </a:t>
            </a:r>
            <a:r>
              <a:rPr lang="en-GB" b="0" i="1" dirty="0">
                <a:solidFill>
                  <a:srgbClr val="222222"/>
                </a:solidFill>
                <a:effectLst/>
                <a:latin typeface="Arial" panose="020B0604020202020204" pitchFamily="34" charset="0"/>
              </a:rPr>
              <a:t>Career Development International</a:t>
            </a:r>
            <a:r>
              <a:rPr lang="en-GB" b="0" i="0" dirty="0">
                <a:solidFill>
                  <a:srgbClr val="222222"/>
                </a:solidFill>
                <a:effectLst/>
                <a:latin typeface="Arial" panose="020B0604020202020204" pitchFamily="34" charset="0"/>
              </a:rPr>
              <a:t>.</a:t>
            </a:r>
            <a:endParaRPr lang="en-GB" dirty="0">
              <a:solidFill>
                <a:srgbClr val="222222"/>
              </a:solidFill>
              <a:latin typeface="Arial" panose="020B0604020202020204" pitchFamily="34" charset="0"/>
            </a:endParaRPr>
          </a:p>
          <a:p>
            <a:endParaRPr lang="en-GB" dirty="0">
              <a:solidFill>
                <a:srgbClr val="222222"/>
              </a:solidFill>
              <a:latin typeface="Arial" panose="020B0604020202020204" pitchFamily="34" charset="0"/>
            </a:endParaRPr>
          </a:p>
          <a:p>
            <a:endParaRPr lang="en-GB" b="0" i="0" dirty="0">
              <a:solidFill>
                <a:srgbClr val="222222"/>
              </a:solidFill>
              <a:effectLst/>
              <a:latin typeface="Arial" panose="020B0604020202020204" pitchFamily="34" charset="0"/>
            </a:endParaRPr>
          </a:p>
          <a:p>
            <a:r>
              <a:rPr lang="en-GB" b="0" i="0" dirty="0" err="1">
                <a:solidFill>
                  <a:srgbClr val="222222"/>
                </a:solidFill>
                <a:effectLst/>
                <a:latin typeface="Arial" panose="020B0604020202020204" pitchFamily="34" charset="0"/>
              </a:rPr>
              <a:t>Kolios</a:t>
            </a:r>
            <a:r>
              <a:rPr lang="en-GB" b="0" i="0" dirty="0">
                <a:solidFill>
                  <a:srgbClr val="222222"/>
                </a:solidFill>
                <a:effectLst/>
                <a:latin typeface="Arial" panose="020B0604020202020204" pitchFamily="34" charset="0"/>
              </a:rPr>
              <a:t>, A. and Read, G., 2013. A political, economic, social, technology, legal and environmental (PESTLE) approach for risk identification of the tidal industry in the United Kingdom. </a:t>
            </a:r>
            <a:r>
              <a:rPr lang="en-GB" b="0" i="1" dirty="0">
                <a:solidFill>
                  <a:srgbClr val="222222"/>
                </a:solidFill>
                <a:effectLst/>
                <a:latin typeface="Arial" panose="020B0604020202020204" pitchFamily="34" charset="0"/>
              </a:rPr>
              <a:t>Energies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6</a:t>
            </a:r>
            <a:r>
              <a:rPr lang="en-GB" b="0" i="0" dirty="0">
                <a:solidFill>
                  <a:srgbClr val="222222"/>
                </a:solidFill>
                <a:effectLst/>
                <a:latin typeface="Arial" panose="020B0604020202020204" pitchFamily="34" charset="0"/>
              </a:rPr>
              <a:t>(10), pp.5023-5045.</a:t>
            </a:r>
            <a:endParaRPr lang="en-GB" dirty="0"/>
          </a:p>
        </p:txBody>
      </p:sp>
    </p:spTree>
    <p:extLst>
      <p:ext uri="{BB962C8B-B14F-4D97-AF65-F5344CB8AC3E}">
        <p14:creationId xmlns:p14="http://schemas.microsoft.com/office/powerpoint/2010/main" val="365072608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Gallery</Template>
  <TotalTime>33927</TotalTime>
  <Words>854</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Arial</vt:lpstr>
      <vt:lpstr>Avenir Next LT Pro</vt:lpstr>
      <vt:lpstr>Goudy Old Style</vt:lpstr>
      <vt:lpstr>Open Sans</vt:lpstr>
      <vt:lpstr>Wingdings</vt:lpstr>
      <vt:lpstr>FrostyVTI</vt:lpstr>
      <vt:lpstr>Understanding and solving the problem of staff shortage in proper care</vt:lpstr>
      <vt:lpstr>The nature and impact of staff Shortage on proper care and its employees</vt:lpstr>
      <vt:lpstr>Understanding the causes  of Staff Shortage</vt:lpstr>
      <vt:lpstr>PESTLE analysis to understand external factors causing staff shortage in Proper Car </vt:lpstr>
      <vt:lpstr>A PESTLE Analysis Of The Macro-environmental Factor  Contributing To Staff  Shortage</vt:lpstr>
      <vt:lpstr>Social : career attitudes that do not favour training to join the nursing profession </vt:lpstr>
      <vt:lpstr>Analysis fish bone</vt:lpstr>
      <vt:lpstr>Possible solutions to solve the problem for Proper Care </vt:lpstr>
      <vt:lpstr>Evaluation of the solutions using PMI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solving the problem of staff shortage in proper care</dc:title>
  <dc:creator>Nicolae</dc:creator>
  <cp:lastModifiedBy>Nicolae</cp:lastModifiedBy>
  <cp:revision>1</cp:revision>
  <dcterms:created xsi:type="dcterms:W3CDTF">2022-06-13T22:50:43Z</dcterms:created>
  <dcterms:modified xsi:type="dcterms:W3CDTF">2022-12-01T02:20:04Z</dcterms:modified>
</cp:coreProperties>
</file>