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handoutMasterIdLst>
    <p:handoutMasterId r:id="rId8"/>
  </p:handoutMasterIdLst>
  <p:sldIdLst>
    <p:sldId id="256" r:id="rId5"/>
    <p:sldId id="258" r:id="rId6"/>
    <p:sldId id="266" r:id="rId7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2CACF15C-0E89-4F0A-8138-8D5CFE0CDD60}">
          <p14:sldIdLst>
            <p14:sldId id="256"/>
            <p14:sldId id="258"/>
            <p14:sldId id="266"/>
          </p14:sldIdLst>
        </p14:section>
        <p14:section name="Untitled Section" id="{EDB85C92-EE14-4501-89D8-2583DBAD0CD5}">
          <p14:sldIdLst/>
        </p14:section>
      </p14:sectionLst>
    </p:ex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7" userDrawn="1">
          <p15:clr>
            <a:srgbClr val="A4A3A4"/>
          </p15:clr>
        </p15:guide>
        <p15:guide id="2" pos="214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872" autoAdjust="0"/>
    <p:restoredTop sz="94660"/>
  </p:normalViewPr>
  <p:slideViewPr>
    <p:cSldViewPr>
      <p:cViewPr varScale="1">
        <p:scale>
          <a:sx n="114" d="100"/>
          <a:sy n="114" d="100"/>
        </p:scale>
        <p:origin x="1512" y="11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127"/>
        <p:guide pos="214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tableStyles" Target="tableStyle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theme" Target="theme/theme1.xml"/><Relationship Id="rId5" Type="http://schemas.openxmlformats.org/officeDocument/2006/relationships/slide" Target="slides/slide1.xml"/><Relationship Id="rId10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10/12/2019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10/12/2019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10/12/2019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10/12/2019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10/12/2019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10/12/2019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10/12/2019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10/12/2019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10/12/2019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10/12/2019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10/12/2019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10/12/2019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628800"/>
            <a:ext cx="7992888" cy="1470025"/>
          </a:xfr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rgbClr val="FF0000"/>
                </a:solidFill>
              </a:rPr>
              <a:t> </a:t>
            </a:r>
            <a:br>
              <a:rPr lang="en-GB" dirty="0">
                <a:solidFill>
                  <a:srgbClr val="FF0000"/>
                </a:solidFill>
              </a:rPr>
            </a:br>
            <a:r>
              <a:rPr lang="en-GB" dirty="0">
                <a:solidFill>
                  <a:srgbClr val="FF0000"/>
                </a:solidFill>
              </a:rPr>
              <a:t>            </a:t>
            </a:r>
            <a:br>
              <a:rPr lang="en-GB" dirty="0">
                <a:solidFill>
                  <a:srgbClr val="FF0000"/>
                </a:solidFill>
              </a:rPr>
            </a:br>
            <a:br>
              <a:rPr lang="en-GB" dirty="0">
                <a:solidFill>
                  <a:srgbClr val="FF0000"/>
                </a:solidFill>
              </a:rPr>
            </a:br>
            <a:br>
              <a:rPr lang="en-GB" dirty="0">
                <a:solidFill>
                  <a:srgbClr val="FF0000"/>
                </a:solidFill>
              </a:rPr>
            </a:br>
            <a:br>
              <a:rPr lang="en-GB" dirty="0">
                <a:solidFill>
                  <a:srgbClr val="FF0000"/>
                </a:solidFill>
              </a:rPr>
            </a:br>
            <a:br>
              <a:rPr lang="en-GB" dirty="0">
                <a:solidFill>
                  <a:srgbClr val="FF0000"/>
                </a:solidFill>
              </a:rPr>
            </a:br>
            <a:br>
              <a:rPr lang="en-GB" dirty="0">
                <a:solidFill>
                  <a:srgbClr val="FF0000"/>
                </a:solidFill>
              </a:rPr>
            </a:br>
            <a:r>
              <a:rPr lang="en-US" altLang="en-US" b="1" dirty="0">
                <a:latin typeface="Times New Roman" pitchFamily="18" charset="0"/>
                <a:cs typeface="Times New Roman" pitchFamily="18" charset="0"/>
              </a:rPr>
              <a:t>BA International Hotel Management </a:t>
            </a:r>
            <a:br>
              <a:rPr lang="en-US" altLang="en-US" b="1" dirty="0">
                <a:latin typeface="Times New Roman" pitchFamily="18" charset="0"/>
                <a:cs typeface="Times New Roman" pitchFamily="18" charset="0"/>
              </a:rPr>
            </a:br>
            <a:br>
              <a:rPr lang="en-US" altLang="en-US" b="1" dirty="0">
                <a:latin typeface="Times New Roman" pitchFamily="18" charset="0"/>
                <a:cs typeface="Times New Roman" pitchFamily="18" charset="0"/>
              </a:rPr>
            </a:br>
            <a:r>
              <a:rPr lang="en-GB" altLang="en-US" b="1" dirty="0">
                <a:latin typeface="Times New Roman" pitchFamily="18" charset="0"/>
                <a:cs typeface="Times New Roman" pitchFamily="18" charset="0"/>
              </a:rPr>
              <a:t>Foreign Languages and Cultural Awareness</a:t>
            </a:r>
            <a:br>
              <a:rPr lang="en-GB" altLang="en-US" b="1" dirty="0">
                <a:latin typeface="Times New Roman" pitchFamily="18" charset="0"/>
                <a:cs typeface="Times New Roman" pitchFamily="18" charset="0"/>
              </a:rPr>
            </a:br>
            <a:r>
              <a:rPr lang="en-GB" altLang="en-US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(M5X01923)</a:t>
            </a:r>
            <a:br>
              <a:rPr lang="en-GB" altLang="en-US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en-GB" b="1" dirty="0"/>
              <a:t>	</a:t>
            </a:r>
            <a:br>
              <a:rPr lang="en-GB" dirty="0">
                <a:solidFill>
                  <a:srgbClr val="FF0000"/>
                </a:solidFill>
              </a:rPr>
            </a:br>
            <a:br>
              <a:rPr lang="en-GB" dirty="0">
                <a:solidFill>
                  <a:srgbClr val="FF0000"/>
                </a:solidFill>
              </a:rPr>
            </a:br>
            <a:br>
              <a:rPr lang="en-GB" dirty="0"/>
            </a:br>
            <a:br>
              <a:rPr lang="en-GB" dirty="0">
                <a:solidFill>
                  <a:srgbClr val="FF0000"/>
                </a:solidFill>
              </a:rPr>
            </a:b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1475656" y="2837215"/>
            <a:ext cx="6408712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endParaRPr lang="en-GB" sz="2800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Session 4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endParaRPr lang="en-GB" sz="3600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en-GB" sz="3600" b="1" dirty="0">
                <a:solidFill>
                  <a:srgbClr val="002060"/>
                </a:solidFill>
              </a:rPr>
              <a:t>Assignment Workshop</a:t>
            </a:r>
          </a:p>
        </p:txBody>
      </p:sp>
    </p:spTree>
    <p:extLst>
      <p:ext uri="{BB962C8B-B14F-4D97-AF65-F5344CB8AC3E}">
        <p14:creationId xmlns:p14="http://schemas.microsoft.com/office/powerpoint/2010/main" val="42283894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579296" cy="1143000"/>
          </a:xfrm>
        </p:spPr>
        <p:txBody>
          <a:bodyPr>
            <a:noAutofit/>
          </a:bodyPr>
          <a:lstStyle/>
          <a:p>
            <a:r>
              <a:rPr lang="en-GB" sz="4800" b="1" dirty="0"/>
              <a:t>Assignment Workshop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340769"/>
            <a:ext cx="8856984" cy="4176464"/>
          </a:xfrm>
        </p:spPr>
        <p:txBody>
          <a:bodyPr>
            <a:normAutofit/>
          </a:bodyPr>
          <a:lstStyle/>
          <a:p>
            <a:pPr marL="457200" lvl="1" indent="0" algn="just">
              <a:buNone/>
              <a:defRPr/>
            </a:pPr>
            <a:r>
              <a:rPr lang="en-GB" altLang="en-US" sz="2400" b="1" dirty="0"/>
              <a:t>Students are required to write an Aide Memoire for hotel staff to help manage guest service experiences for the international visitor. </a:t>
            </a:r>
          </a:p>
          <a:p>
            <a:pPr marL="457200" lvl="1" indent="0" algn="just">
              <a:buNone/>
              <a:defRPr/>
            </a:pPr>
            <a:r>
              <a:rPr lang="en-GB" altLang="en-US" sz="2400" b="1" dirty="0"/>
              <a:t>The document will provide a list of international countries and identify key cultural differences, customs and behaviour.  A table of “Do’s and Don’ts” for hotel staff should be included within this submission (2000 </a:t>
            </a:r>
            <a:r>
              <a:rPr lang="en-GB" altLang="en-US" sz="2400" b="1" u="sng" dirty="0"/>
              <a:t>+ </a:t>
            </a:r>
            <a:r>
              <a:rPr lang="en-GB" altLang="en-US" sz="2400" b="1"/>
              <a:t>10% words</a:t>
            </a:r>
            <a:r>
              <a:rPr lang="en-GB" altLang="en-US" sz="2400" b="1" dirty="0"/>
              <a:t>).</a:t>
            </a:r>
          </a:p>
          <a:p>
            <a:pPr marL="457200" lvl="1" indent="0" algn="just">
              <a:buNone/>
              <a:defRPr/>
            </a:pPr>
            <a:r>
              <a:rPr lang="en-GB" altLang="en-US" b="1" dirty="0">
                <a:solidFill>
                  <a:srgbClr val="FF0000"/>
                </a:solidFill>
              </a:rPr>
              <a:t>Please use minimum of eight (8) credible references for your work.</a:t>
            </a:r>
          </a:p>
        </p:txBody>
      </p:sp>
    </p:spTree>
    <p:extLst>
      <p:ext uri="{BB962C8B-B14F-4D97-AF65-F5344CB8AC3E}">
        <p14:creationId xmlns:p14="http://schemas.microsoft.com/office/powerpoint/2010/main" val="3887005880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PowerPoint Presentation Template" id="{5A880446-5D0A-41D4-A11E-09B431901BA8}" vid="{66CFE43A-C673-494E-870A-08A1D94A2A0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  <UserInfo>
        <DisplayName>Mary March</DisplayName>
        <AccountId>4725</AccountId>
        <AccountType/>
      </UserInfo>
    </SharedWithUsers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4" ma:contentTypeDescription="Create a new document." ma:contentTypeScope="" ma:versionID="4dc6fa2d1296f5d2df7285c222efc2e5">
  <xsd:schema xmlns:xsd="http://www.w3.org/2001/XMLSchema" xmlns:xs="http://www.w3.org/2001/XMLSchema" xmlns:p="http://schemas.microsoft.com/office/2006/metadata/properties" xmlns:ns2="303dbf9b-b85b-46a0-94f1-894078c07ecd" xmlns:ns3="7534e9c7-d8a7-4ffa-a350-0e66096719e3" targetNamespace="http://schemas.microsoft.com/office/2006/metadata/properties" ma:root="true" ma:fieldsID="3325bc6368b70bfb1f4aabcc11b17a89" ns2:_="" ns3:_="">
    <xsd:import namespace="303dbf9b-b85b-46a0-94f1-894078c07ecd"/>
    <xsd:import namespace="7534e9c7-d8a7-4ffa-a350-0e66096719e3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  <xsd:element ref="ns3:MediaServiceMetadata" minOccurs="0"/>
                <xsd:element ref="ns3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534e9c7-d8a7-4ffa-a350-0e66096719e3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0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1" nillable="true" ma:displayName="MediaServiceFastMetadata" ma:description="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5FC5585-51CA-4C4C-9028-AEC8FAD67B8B}">
  <ds:schemaRefs>
    <ds:schemaRef ds:uri="303dbf9b-b85b-46a0-94f1-894078c07ecd"/>
    <ds:schemaRef ds:uri="http://purl.org/dc/terms/"/>
    <ds:schemaRef ds:uri="http://schemas.openxmlformats.org/package/2006/metadata/core-properties"/>
    <ds:schemaRef ds:uri="7534e9c7-d8a7-4ffa-a350-0e66096719e3"/>
    <ds:schemaRef ds:uri="http://purl.org/dc/dcmitype/"/>
    <ds:schemaRef ds:uri="http://schemas.microsoft.com/office/infopath/2007/PartnerControls"/>
    <ds:schemaRef ds:uri="http://schemas.microsoft.com/office/2006/documentManagement/types"/>
    <ds:schemaRef ds:uri="http://purl.org/dc/elements/1.1/"/>
    <ds:schemaRef ds:uri="http://schemas.microsoft.com/office/2006/metadata/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7E4662A3-DA39-4FC1-AD68-DC62877ADDB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7534e9c7-d8a7-4ffa-a350-0e66096719e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how to submit on Turnitin</Template>
  <TotalTime>2119</TotalTime>
  <Words>86</Words>
  <Application>Microsoft Office PowerPoint</Application>
  <PresentationFormat>On-screen Show (4:3)</PresentationFormat>
  <Paragraphs>9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8" baseType="lpstr">
      <vt:lpstr>Arial</vt:lpstr>
      <vt:lpstr>Calibri</vt:lpstr>
      <vt:lpstr>Myriad Pro</vt:lpstr>
      <vt:lpstr>Times New Roman</vt:lpstr>
      <vt:lpstr>20140311PresentationUWTSDTemplate</vt:lpstr>
      <vt:lpstr>                    BA International Hotel Management   Foreign Languages and Cultural Awareness (M5X01923)      </vt:lpstr>
      <vt:lpstr>Session 4 </vt:lpstr>
      <vt:lpstr>Assignment Workshop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Turnitin</dc:title>
  <dc:creator>Stephanie Meyer</dc:creator>
  <cp:lastModifiedBy>Dale Clarke</cp:lastModifiedBy>
  <cp:revision>224</cp:revision>
  <cp:lastPrinted>2019-01-28T19:43:23Z</cp:lastPrinted>
  <dcterms:created xsi:type="dcterms:W3CDTF">2018-04-28T09:52:16Z</dcterms:created>
  <dcterms:modified xsi:type="dcterms:W3CDTF">2019-12-10T08:53:52Z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