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1"/>
  </p:notesMasterIdLst>
  <p:sldIdLst>
    <p:sldId id="256" r:id="rId2"/>
    <p:sldId id="259" r:id="rId3"/>
    <p:sldId id="257" r:id="rId4"/>
    <p:sldId id="261"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7" r:id="rId21"/>
    <p:sldId id="273" r:id="rId22"/>
    <p:sldId id="278" r:id="rId23"/>
    <p:sldId id="279" r:id="rId24"/>
    <p:sldId id="280" r:id="rId25"/>
    <p:sldId id="281" r:id="rId26"/>
    <p:sldId id="282" r:id="rId27"/>
    <p:sldId id="283" r:id="rId28"/>
    <p:sldId id="284" r:id="rId29"/>
    <p:sldId id="28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985" autoAdjust="0"/>
  </p:normalViewPr>
  <p:slideViewPr>
    <p:cSldViewPr snapToGrid="0">
      <p:cViewPr varScale="1">
        <p:scale>
          <a:sx n="62" d="100"/>
          <a:sy n="62" d="100"/>
        </p:scale>
        <p:origin x="148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510E81-DE47-4C1A-81E7-9940602BAF54}" type="datetimeFigureOut">
              <a:rPr lang="en-GB" smtClean="0"/>
              <a:t>05/03/2021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58F52-CFD5-4091-A31B-D4672DAF8FD6}" type="slidenum">
              <a:rPr lang="en-GB" smtClean="0"/>
              <a:t>‹#›</a:t>
            </a:fld>
            <a:endParaRPr lang="en-GB"/>
          </a:p>
        </p:txBody>
      </p:sp>
    </p:spTree>
    <p:extLst>
      <p:ext uri="{BB962C8B-B14F-4D97-AF65-F5344CB8AC3E}">
        <p14:creationId xmlns:p14="http://schemas.microsoft.com/office/powerpoint/2010/main" val="2547069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a:t>
            </a:fld>
            <a:endParaRPr lang="en-GB"/>
          </a:p>
        </p:txBody>
      </p:sp>
    </p:spTree>
    <p:extLst>
      <p:ext uri="{BB962C8B-B14F-4D97-AF65-F5344CB8AC3E}">
        <p14:creationId xmlns:p14="http://schemas.microsoft.com/office/powerpoint/2010/main" val="2673003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3</a:t>
            </a:fld>
            <a:endParaRPr lang="en-GB"/>
          </a:p>
        </p:txBody>
      </p:sp>
    </p:spTree>
    <p:extLst>
      <p:ext uri="{BB962C8B-B14F-4D97-AF65-F5344CB8AC3E}">
        <p14:creationId xmlns:p14="http://schemas.microsoft.com/office/powerpoint/2010/main" val="3569492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4</a:t>
            </a:fld>
            <a:endParaRPr lang="en-GB"/>
          </a:p>
        </p:txBody>
      </p:sp>
    </p:spTree>
    <p:extLst>
      <p:ext uri="{BB962C8B-B14F-4D97-AF65-F5344CB8AC3E}">
        <p14:creationId xmlns:p14="http://schemas.microsoft.com/office/powerpoint/2010/main" val="146766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5</a:t>
            </a:fld>
            <a:endParaRPr lang="en-GB"/>
          </a:p>
        </p:txBody>
      </p:sp>
    </p:spTree>
    <p:extLst>
      <p:ext uri="{BB962C8B-B14F-4D97-AF65-F5344CB8AC3E}">
        <p14:creationId xmlns:p14="http://schemas.microsoft.com/office/powerpoint/2010/main" val="341172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6</a:t>
            </a:fld>
            <a:endParaRPr lang="en-GB"/>
          </a:p>
        </p:txBody>
      </p:sp>
    </p:spTree>
    <p:extLst>
      <p:ext uri="{BB962C8B-B14F-4D97-AF65-F5344CB8AC3E}">
        <p14:creationId xmlns:p14="http://schemas.microsoft.com/office/powerpoint/2010/main" val="2835456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8</a:t>
            </a:fld>
            <a:endParaRPr lang="en-GB"/>
          </a:p>
        </p:txBody>
      </p:sp>
    </p:spTree>
    <p:extLst>
      <p:ext uri="{BB962C8B-B14F-4D97-AF65-F5344CB8AC3E}">
        <p14:creationId xmlns:p14="http://schemas.microsoft.com/office/powerpoint/2010/main" val="4181706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9</a:t>
            </a:fld>
            <a:endParaRPr lang="en-GB"/>
          </a:p>
        </p:txBody>
      </p:sp>
    </p:spTree>
    <p:extLst>
      <p:ext uri="{BB962C8B-B14F-4D97-AF65-F5344CB8AC3E}">
        <p14:creationId xmlns:p14="http://schemas.microsoft.com/office/powerpoint/2010/main" val="2260914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10</a:t>
            </a:fld>
            <a:endParaRPr lang="en-GB"/>
          </a:p>
        </p:txBody>
      </p:sp>
    </p:spTree>
    <p:extLst>
      <p:ext uri="{BB962C8B-B14F-4D97-AF65-F5344CB8AC3E}">
        <p14:creationId xmlns:p14="http://schemas.microsoft.com/office/powerpoint/2010/main" val="426020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11</a:t>
            </a:fld>
            <a:endParaRPr lang="en-GB"/>
          </a:p>
        </p:txBody>
      </p:sp>
    </p:spTree>
    <p:extLst>
      <p:ext uri="{BB962C8B-B14F-4D97-AF65-F5344CB8AC3E}">
        <p14:creationId xmlns:p14="http://schemas.microsoft.com/office/powerpoint/2010/main" val="2281935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12</a:t>
            </a:fld>
            <a:endParaRPr lang="en-GB"/>
          </a:p>
        </p:txBody>
      </p:sp>
    </p:spTree>
    <p:extLst>
      <p:ext uri="{BB962C8B-B14F-4D97-AF65-F5344CB8AC3E}">
        <p14:creationId xmlns:p14="http://schemas.microsoft.com/office/powerpoint/2010/main" val="758683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13</a:t>
            </a:fld>
            <a:endParaRPr lang="en-GB"/>
          </a:p>
        </p:txBody>
      </p:sp>
    </p:spTree>
    <p:extLst>
      <p:ext uri="{BB962C8B-B14F-4D97-AF65-F5344CB8AC3E}">
        <p14:creationId xmlns:p14="http://schemas.microsoft.com/office/powerpoint/2010/main" val="169598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14</a:t>
            </a:fld>
            <a:endParaRPr lang="en-GB"/>
          </a:p>
        </p:txBody>
      </p:sp>
    </p:spTree>
    <p:extLst>
      <p:ext uri="{BB962C8B-B14F-4D97-AF65-F5344CB8AC3E}">
        <p14:creationId xmlns:p14="http://schemas.microsoft.com/office/powerpoint/2010/main" val="48788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15</a:t>
            </a:fld>
            <a:endParaRPr lang="en-GB"/>
          </a:p>
        </p:txBody>
      </p:sp>
    </p:spTree>
    <p:extLst>
      <p:ext uri="{BB962C8B-B14F-4D97-AF65-F5344CB8AC3E}">
        <p14:creationId xmlns:p14="http://schemas.microsoft.com/office/powerpoint/2010/main" val="3055752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1792" lvl="1" eaLnBrk="1" fontAlgn="auto" hangingPunct="1">
              <a:spcAft>
                <a:spcPts val="0"/>
              </a:spcAft>
              <a:defRPr/>
            </a:pPr>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17</a:t>
            </a:fld>
            <a:endParaRPr lang="en-GB"/>
          </a:p>
        </p:txBody>
      </p:sp>
    </p:spTree>
    <p:extLst>
      <p:ext uri="{BB962C8B-B14F-4D97-AF65-F5344CB8AC3E}">
        <p14:creationId xmlns:p14="http://schemas.microsoft.com/office/powerpoint/2010/main" val="2798493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18</a:t>
            </a:fld>
            <a:endParaRPr lang="en-GB"/>
          </a:p>
        </p:txBody>
      </p:sp>
    </p:spTree>
    <p:extLst>
      <p:ext uri="{BB962C8B-B14F-4D97-AF65-F5344CB8AC3E}">
        <p14:creationId xmlns:p14="http://schemas.microsoft.com/office/powerpoint/2010/main" val="38906453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eaLnBrk="1" fontAlgn="auto" hangingPunct="1">
              <a:spcAft>
                <a:spcPts val="0"/>
              </a:spcAft>
              <a:buFont typeface="Wingdings 3"/>
              <a:buNone/>
              <a:defRPr/>
            </a:pPr>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19</a:t>
            </a:fld>
            <a:endParaRPr lang="en-GB"/>
          </a:p>
        </p:txBody>
      </p:sp>
    </p:spTree>
    <p:extLst>
      <p:ext uri="{BB962C8B-B14F-4D97-AF65-F5344CB8AC3E}">
        <p14:creationId xmlns:p14="http://schemas.microsoft.com/office/powerpoint/2010/main" val="430558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20</a:t>
            </a:fld>
            <a:endParaRPr lang="en-GB"/>
          </a:p>
        </p:txBody>
      </p:sp>
    </p:spTree>
    <p:extLst>
      <p:ext uri="{BB962C8B-B14F-4D97-AF65-F5344CB8AC3E}">
        <p14:creationId xmlns:p14="http://schemas.microsoft.com/office/powerpoint/2010/main" val="1719324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21</a:t>
            </a:fld>
            <a:endParaRPr lang="en-GB"/>
          </a:p>
        </p:txBody>
      </p:sp>
    </p:spTree>
    <p:extLst>
      <p:ext uri="{BB962C8B-B14F-4D97-AF65-F5344CB8AC3E}">
        <p14:creationId xmlns:p14="http://schemas.microsoft.com/office/powerpoint/2010/main" val="42407081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23</a:t>
            </a:fld>
            <a:endParaRPr lang="en-GB"/>
          </a:p>
        </p:txBody>
      </p:sp>
    </p:spTree>
    <p:extLst>
      <p:ext uri="{BB962C8B-B14F-4D97-AF65-F5344CB8AC3E}">
        <p14:creationId xmlns:p14="http://schemas.microsoft.com/office/powerpoint/2010/main" val="2524235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24</a:t>
            </a:fld>
            <a:endParaRPr lang="en-GB"/>
          </a:p>
        </p:txBody>
      </p:sp>
    </p:spTree>
    <p:extLst>
      <p:ext uri="{BB962C8B-B14F-4D97-AF65-F5344CB8AC3E}">
        <p14:creationId xmlns:p14="http://schemas.microsoft.com/office/powerpoint/2010/main" val="3779867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25</a:t>
            </a:fld>
            <a:endParaRPr lang="en-GB"/>
          </a:p>
        </p:txBody>
      </p:sp>
    </p:spTree>
    <p:extLst>
      <p:ext uri="{BB962C8B-B14F-4D97-AF65-F5344CB8AC3E}">
        <p14:creationId xmlns:p14="http://schemas.microsoft.com/office/powerpoint/2010/main" val="191763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26</a:t>
            </a:fld>
            <a:endParaRPr lang="en-GB"/>
          </a:p>
        </p:txBody>
      </p:sp>
    </p:spTree>
    <p:extLst>
      <p:ext uri="{BB962C8B-B14F-4D97-AF65-F5344CB8AC3E}">
        <p14:creationId xmlns:p14="http://schemas.microsoft.com/office/powerpoint/2010/main" val="4174879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958F52-CFD5-4091-A31B-D4672DAF8FD6}" type="slidenum">
              <a:rPr lang="en-GB" smtClean="0"/>
              <a:t>27</a:t>
            </a:fld>
            <a:endParaRPr lang="en-GB"/>
          </a:p>
        </p:txBody>
      </p:sp>
    </p:spTree>
    <p:extLst>
      <p:ext uri="{BB962C8B-B14F-4D97-AF65-F5344CB8AC3E}">
        <p14:creationId xmlns:p14="http://schemas.microsoft.com/office/powerpoint/2010/main" val="1559976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557" name="Group 1556"/>
          <p:cNvGrpSpPr/>
          <p:nvPr/>
        </p:nvGrpSpPr>
        <p:grpSpPr>
          <a:xfrm>
            <a:off x="0" y="420256"/>
            <a:ext cx="12188952" cy="3795497"/>
            <a:chOff x="0" y="420256"/>
            <a:chExt cx="12188952" cy="3795497"/>
          </a:xfrm>
        </p:grpSpPr>
        <p:cxnSp>
          <p:nvCxnSpPr>
            <p:cNvPr id="1558" name="Straight Connector 1557"/>
            <p:cNvCxnSpPr/>
            <p:nvPr/>
          </p:nvCxnSpPr>
          <p:spPr>
            <a:xfrm>
              <a:off x="0" y="4215753"/>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9" name="Straight Connector 1558"/>
            <p:cNvCxnSpPr/>
            <p:nvPr/>
          </p:nvCxnSpPr>
          <p:spPr>
            <a:xfrm>
              <a:off x="0" y="379403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0" name="Straight Connector 1559"/>
            <p:cNvCxnSpPr/>
            <p:nvPr/>
          </p:nvCxnSpPr>
          <p:spPr>
            <a:xfrm>
              <a:off x="0" y="337231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1" name="Straight Connector 1560"/>
            <p:cNvCxnSpPr/>
            <p:nvPr/>
          </p:nvCxnSpPr>
          <p:spPr>
            <a:xfrm>
              <a:off x="0" y="295058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2" name="Straight Connector 1561"/>
            <p:cNvCxnSpPr/>
            <p:nvPr/>
          </p:nvCxnSpPr>
          <p:spPr>
            <a:xfrm>
              <a:off x="0" y="252886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3" name="Straight Connector 1562"/>
            <p:cNvCxnSpPr/>
            <p:nvPr/>
          </p:nvCxnSpPr>
          <p:spPr>
            <a:xfrm>
              <a:off x="0" y="2107144"/>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4" name="Straight Connector 1563"/>
            <p:cNvCxnSpPr/>
            <p:nvPr/>
          </p:nvCxnSpPr>
          <p:spPr>
            <a:xfrm>
              <a:off x="0" y="168542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5" name="Straight Connector 1564"/>
            <p:cNvCxnSpPr/>
            <p:nvPr/>
          </p:nvCxnSpPr>
          <p:spPr>
            <a:xfrm>
              <a:off x="0" y="126370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6" name="Straight Connector 1565"/>
            <p:cNvCxnSpPr/>
            <p:nvPr/>
          </p:nvCxnSpPr>
          <p:spPr>
            <a:xfrm>
              <a:off x="0" y="84197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7" name="Straight Connector 1566"/>
            <p:cNvCxnSpPr/>
            <p:nvPr/>
          </p:nvCxnSpPr>
          <p:spPr>
            <a:xfrm>
              <a:off x="0" y="42025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68"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69"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0"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1"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2"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3"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4"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5"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6"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7"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8"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9"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0"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1"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2"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3"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4"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5"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6"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7"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8"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9"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0"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1"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2"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3"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4"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5"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6"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7"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8"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9"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0"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1"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2"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3"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4"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5"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6"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7"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8"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9" name="Oval 1608"/>
          <p:cNvSpPr/>
          <p:nvPr/>
        </p:nvSpPr>
        <p:spPr>
          <a:xfrm>
            <a:off x="71204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0"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1" name="Oval 1610"/>
          <p:cNvSpPr/>
          <p:nvPr/>
        </p:nvSpPr>
        <p:spPr>
          <a:xfrm>
            <a:off x="3774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2"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3"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4"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5"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6"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7"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8" name="Oval 1617"/>
          <p:cNvSpPr/>
          <p:nvPr/>
        </p:nvSpPr>
        <p:spPr>
          <a:xfrm>
            <a:off x="12203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9" name="Oval 1618"/>
          <p:cNvSpPr/>
          <p:nvPr/>
        </p:nvSpPr>
        <p:spPr>
          <a:xfrm>
            <a:off x="20632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0" name="Oval 1619"/>
          <p:cNvSpPr/>
          <p:nvPr/>
        </p:nvSpPr>
        <p:spPr>
          <a:xfrm>
            <a:off x="29060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1" name="Oval 1620"/>
          <p:cNvSpPr/>
          <p:nvPr/>
        </p:nvSpPr>
        <p:spPr>
          <a:xfrm>
            <a:off x="37489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2" name="Oval 1621"/>
          <p:cNvSpPr/>
          <p:nvPr/>
        </p:nvSpPr>
        <p:spPr>
          <a:xfrm>
            <a:off x="45918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3" name="Oval 1622"/>
          <p:cNvSpPr/>
          <p:nvPr/>
        </p:nvSpPr>
        <p:spPr>
          <a:xfrm>
            <a:off x="54347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4" name="Oval 1623"/>
          <p:cNvSpPr/>
          <p:nvPr/>
        </p:nvSpPr>
        <p:spPr>
          <a:xfrm>
            <a:off x="62776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6" name="Oval 1625"/>
          <p:cNvSpPr/>
          <p:nvPr/>
        </p:nvSpPr>
        <p:spPr>
          <a:xfrm>
            <a:off x="88062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7"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8" name="Oval 1627"/>
          <p:cNvSpPr/>
          <p:nvPr/>
        </p:nvSpPr>
        <p:spPr>
          <a:xfrm>
            <a:off x="79633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9"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0" name="Oval 1629"/>
          <p:cNvSpPr/>
          <p:nvPr/>
        </p:nvSpPr>
        <p:spPr>
          <a:xfrm>
            <a:off x="104920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1"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2" name="Oval 1631"/>
          <p:cNvSpPr/>
          <p:nvPr/>
        </p:nvSpPr>
        <p:spPr>
          <a:xfrm>
            <a:off x="96491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3"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4"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5" name="Oval 1634"/>
          <p:cNvSpPr/>
          <p:nvPr/>
        </p:nvSpPr>
        <p:spPr>
          <a:xfrm>
            <a:off x="113348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6"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7" name="Oval 1636"/>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 name="Oval 1638"/>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0" name="Oval 1639"/>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1" name="Oval 1640"/>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2" name="Oval 1641"/>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3" name="Oval 1642"/>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4" name="Oval 1643"/>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5" name="Oval 1644"/>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6" name="Oval 1645"/>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7" name="Oval 1646"/>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8" name="Oval 1647"/>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9" name="Oval 1648"/>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0" name="Oval 1649"/>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1" name="Oval 1650"/>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2"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3"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4"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5"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6"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7"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8"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9"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0"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1"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2"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3"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4"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5"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6"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7" name="Oval 1666"/>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8" name="Oval 1667"/>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9" name="Oval 1668"/>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0" name="Oval 1669"/>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1" name="Oval 1670"/>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2" name="Oval 1671"/>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3" name="Oval 1672"/>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4" name="Oval 1673"/>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5" name="Oval 1674"/>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6" name="Oval 1675"/>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7" name="Oval 1676"/>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8" name="Oval 1677"/>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9" name="Oval 1678"/>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0"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1" name="Oval 1680"/>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2"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3"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4"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5"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6"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7"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8"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9"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0"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1"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2"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3"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4"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5"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6"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7"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8"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9"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0"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1" name="Oval 1700"/>
          <p:cNvSpPr/>
          <p:nvPr/>
        </p:nvSpPr>
        <p:spPr>
          <a:xfrm>
            <a:off x="71204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2"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3" name="Oval 1702"/>
          <p:cNvSpPr/>
          <p:nvPr/>
        </p:nvSpPr>
        <p:spPr>
          <a:xfrm>
            <a:off x="3774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4"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5"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6"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7"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8"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9"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0" name="Oval 1709"/>
          <p:cNvSpPr/>
          <p:nvPr/>
        </p:nvSpPr>
        <p:spPr>
          <a:xfrm>
            <a:off x="12203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1" name="Oval 1710"/>
          <p:cNvSpPr/>
          <p:nvPr/>
        </p:nvSpPr>
        <p:spPr>
          <a:xfrm>
            <a:off x="20632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2" name="Oval 1711"/>
          <p:cNvSpPr/>
          <p:nvPr/>
        </p:nvSpPr>
        <p:spPr>
          <a:xfrm>
            <a:off x="29060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3" name="Oval 1712"/>
          <p:cNvSpPr/>
          <p:nvPr/>
        </p:nvSpPr>
        <p:spPr>
          <a:xfrm>
            <a:off x="37489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4" name="Oval 1713"/>
          <p:cNvSpPr/>
          <p:nvPr/>
        </p:nvSpPr>
        <p:spPr>
          <a:xfrm>
            <a:off x="45918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5" name="Oval 1714"/>
          <p:cNvSpPr/>
          <p:nvPr/>
        </p:nvSpPr>
        <p:spPr>
          <a:xfrm>
            <a:off x="54347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6" name="Oval 1715"/>
          <p:cNvSpPr/>
          <p:nvPr/>
        </p:nvSpPr>
        <p:spPr>
          <a:xfrm>
            <a:off x="62776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7"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8" name="Oval 1717"/>
          <p:cNvSpPr/>
          <p:nvPr/>
        </p:nvSpPr>
        <p:spPr>
          <a:xfrm>
            <a:off x="88062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9"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0" name="Oval 1719"/>
          <p:cNvSpPr/>
          <p:nvPr/>
        </p:nvSpPr>
        <p:spPr>
          <a:xfrm>
            <a:off x="79633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1"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2" name="Oval 1721"/>
          <p:cNvSpPr/>
          <p:nvPr/>
        </p:nvSpPr>
        <p:spPr>
          <a:xfrm>
            <a:off x="104920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3"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4" name="Oval 1723"/>
          <p:cNvSpPr/>
          <p:nvPr/>
        </p:nvSpPr>
        <p:spPr>
          <a:xfrm>
            <a:off x="96491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5"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6"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7" name="Oval 1726"/>
          <p:cNvSpPr/>
          <p:nvPr/>
        </p:nvSpPr>
        <p:spPr>
          <a:xfrm>
            <a:off x="113348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8"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9" name="Oval 1728"/>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0" name="Oval 1729"/>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1" name="Oval 1730"/>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2" name="Oval 1731"/>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3" name="Oval 1732"/>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4" name="Oval 1733"/>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5" name="Oval 1734"/>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6" name="Oval 1735"/>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7" name="Oval 1736"/>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8" name="Oval 1737"/>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9" name="Oval 1738"/>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0" name="Oval 1739"/>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 name="Oval 1740"/>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2" name="Oval 1741"/>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3"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4"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5"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6"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7"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8"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9"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0"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1"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2"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3"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4"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5"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6"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7"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8" name="Oval 1757"/>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9" name="Oval 1758"/>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0" name="Oval 1759"/>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1" name="Oval 1760"/>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2" name="Oval 1761"/>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3" name="Oval 1762"/>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4" name="Oval 1763"/>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5" name="Oval 1764"/>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6" name="Oval 1765"/>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7" name="Oval 1766"/>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8" name="Oval 1767"/>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9" name="Oval 1768"/>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0" name="Oval 1769"/>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1" name="Oval 1770"/>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2"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3" name="Oval 1772"/>
          <p:cNvSpPr/>
          <p:nvPr/>
        </p:nvSpPr>
        <p:spPr>
          <a:xfrm>
            <a:off x="71204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5" name="Oval 1774"/>
          <p:cNvSpPr/>
          <p:nvPr/>
        </p:nvSpPr>
        <p:spPr>
          <a:xfrm>
            <a:off x="3774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6"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7"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8"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9"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0"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1"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2" name="Oval 1781"/>
          <p:cNvSpPr/>
          <p:nvPr/>
        </p:nvSpPr>
        <p:spPr>
          <a:xfrm>
            <a:off x="12203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3" name="Oval 1782"/>
          <p:cNvSpPr/>
          <p:nvPr/>
        </p:nvSpPr>
        <p:spPr>
          <a:xfrm>
            <a:off x="20632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4" name="Oval 1783"/>
          <p:cNvSpPr/>
          <p:nvPr/>
        </p:nvSpPr>
        <p:spPr>
          <a:xfrm>
            <a:off x="29060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5" name="Oval 1784"/>
          <p:cNvSpPr/>
          <p:nvPr/>
        </p:nvSpPr>
        <p:spPr>
          <a:xfrm>
            <a:off x="37489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6" name="Oval 1785"/>
          <p:cNvSpPr/>
          <p:nvPr/>
        </p:nvSpPr>
        <p:spPr>
          <a:xfrm>
            <a:off x="45918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7" name="Oval 1786"/>
          <p:cNvSpPr/>
          <p:nvPr/>
        </p:nvSpPr>
        <p:spPr>
          <a:xfrm>
            <a:off x="54347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8" name="Oval 1787"/>
          <p:cNvSpPr/>
          <p:nvPr/>
        </p:nvSpPr>
        <p:spPr>
          <a:xfrm>
            <a:off x="62776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9"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0" name="Oval 1789"/>
          <p:cNvSpPr/>
          <p:nvPr/>
        </p:nvSpPr>
        <p:spPr>
          <a:xfrm>
            <a:off x="88062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1"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2" name="Oval 1791"/>
          <p:cNvSpPr/>
          <p:nvPr/>
        </p:nvSpPr>
        <p:spPr>
          <a:xfrm>
            <a:off x="79633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4" name="Oval 1793"/>
          <p:cNvSpPr/>
          <p:nvPr/>
        </p:nvSpPr>
        <p:spPr>
          <a:xfrm>
            <a:off x="104920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5"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6" name="Oval 1795"/>
          <p:cNvSpPr/>
          <p:nvPr/>
        </p:nvSpPr>
        <p:spPr>
          <a:xfrm>
            <a:off x="96491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7"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8"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9" name="Oval 1798"/>
          <p:cNvSpPr/>
          <p:nvPr/>
        </p:nvSpPr>
        <p:spPr>
          <a:xfrm>
            <a:off x="113348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00"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1" name="Oval 1800"/>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2" name="Oval 1801"/>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3" name="Oval 1802"/>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4" name="Oval 1803"/>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5" name="Oval 1804"/>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6" name="Oval 1805"/>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7" name="Oval 1806"/>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8" name="Oval 1807"/>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9" name="Oval 1808"/>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0" name="Oval 1809"/>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1" name="Oval 1810"/>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2" name="Oval 1811"/>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3" name="Oval 1812"/>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4" name="Oval 1813"/>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5"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6"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7"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8"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9"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0"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1"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2"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3"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4"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5"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6"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7"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8"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9"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0" name="Oval 1829"/>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1" name="Oval 1830"/>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2" name="Oval 1831"/>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3" name="Oval 1832"/>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4" name="Oval 1833"/>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5" name="Oval 1834"/>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6" name="Oval 1835"/>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7" name="Oval 1836"/>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8" name="Oval 1837"/>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9" name="Oval 1838"/>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0" name="Oval 1839"/>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1" name="Oval 1840"/>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2" name="Oval 1841"/>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 name="Oval 1842"/>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4"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5" name="Oval 1844"/>
          <p:cNvSpPr/>
          <p:nvPr/>
        </p:nvSpPr>
        <p:spPr>
          <a:xfrm>
            <a:off x="71204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6"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7" name="Oval 1846"/>
          <p:cNvSpPr/>
          <p:nvPr/>
        </p:nvSpPr>
        <p:spPr>
          <a:xfrm>
            <a:off x="3774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8"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9"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0"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1"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2"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3"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4" name="Oval 1853"/>
          <p:cNvSpPr/>
          <p:nvPr/>
        </p:nvSpPr>
        <p:spPr>
          <a:xfrm>
            <a:off x="12203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5" name="Oval 1854"/>
          <p:cNvSpPr/>
          <p:nvPr/>
        </p:nvSpPr>
        <p:spPr>
          <a:xfrm>
            <a:off x="20632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6" name="Oval 1855"/>
          <p:cNvSpPr/>
          <p:nvPr/>
        </p:nvSpPr>
        <p:spPr>
          <a:xfrm>
            <a:off x="29060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7" name="Oval 1856"/>
          <p:cNvSpPr/>
          <p:nvPr/>
        </p:nvSpPr>
        <p:spPr>
          <a:xfrm>
            <a:off x="37489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8" name="Oval 1857"/>
          <p:cNvSpPr/>
          <p:nvPr/>
        </p:nvSpPr>
        <p:spPr>
          <a:xfrm>
            <a:off x="45918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9" name="Oval 1858"/>
          <p:cNvSpPr/>
          <p:nvPr/>
        </p:nvSpPr>
        <p:spPr>
          <a:xfrm>
            <a:off x="54347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0" name="Oval 1859"/>
          <p:cNvSpPr/>
          <p:nvPr/>
        </p:nvSpPr>
        <p:spPr>
          <a:xfrm>
            <a:off x="62776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1"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2" name="Oval 1861"/>
          <p:cNvSpPr/>
          <p:nvPr/>
        </p:nvSpPr>
        <p:spPr>
          <a:xfrm>
            <a:off x="88062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3"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4" name="Oval 1863"/>
          <p:cNvSpPr/>
          <p:nvPr/>
        </p:nvSpPr>
        <p:spPr>
          <a:xfrm>
            <a:off x="79633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5"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6" name="Oval 1865"/>
          <p:cNvSpPr/>
          <p:nvPr/>
        </p:nvSpPr>
        <p:spPr>
          <a:xfrm>
            <a:off x="104920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7"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8" name="Oval 1867"/>
          <p:cNvSpPr/>
          <p:nvPr/>
        </p:nvSpPr>
        <p:spPr>
          <a:xfrm>
            <a:off x="96491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9"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0"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1" name="Oval 1870"/>
          <p:cNvSpPr/>
          <p:nvPr/>
        </p:nvSpPr>
        <p:spPr>
          <a:xfrm>
            <a:off x="113348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72"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3" name="Oval 1872"/>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4" name="Oval 1873"/>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5" name="Oval 1874"/>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6" name="Oval 1875"/>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7" name="Oval 1876"/>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8" name="Oval 1877"/>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9" name="Oval 1878"/>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0" name="Oval 1879"/>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1" name="Oval 1880"/>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2" name="Oval 1881"/>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3" name="Oval 1882"/>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4" name="Oval 1883"/>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5" name="Oval 1884"/>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6" name="Oval 1885"/>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7"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8"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9"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0"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1"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2"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3"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4"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5"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6"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7"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8"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9"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0"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1"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2" name="Oval 1901"/>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3" name="Oval 1902"/>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4" name="Oval 1903"/>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5" name="Oval 1904"/>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6" name="Oval 1905"/>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7" name="Oval 1906"/>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8" name="Oval 1907"/>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9" name="Oval 1908"/>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0" name="Oval 1909"/>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1" name="Oval 1910"/>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2" name="Oval 1911"/>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3" name="Oval 1912"/>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4" name="Oval 1913"/>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5" name="Oval 1914"/>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6"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7" name="Oval 1916"/>
          <p:cNvSpPr/>
          <p:nvPr/>
        </p:nvSpPr>
        <p:spPr>
          <a:xfrm>
            <a:off x="71204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18"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9" name="Oval 1918"/>
          <p:cNvSpPr/>
          <p:nvPr/>
        </p:nvSpPr>
        <p:spPr>
          <a:xfrm>
            <a:off x="3774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0"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1"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2"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3"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4"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5"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6" name="Oval 1925"/>
          <p:cNvSpPr/>
          <p:nvPr/>
        </p:nvSpPr>
        <p:spPr>
          <a:xfrm>
            <a:off x="12203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7" name="Oval 1926"/>
          <p:cNvSpPr/>
          <p:nvPr/>
        </p:nvSpPr>
        <p:spPr>
          <a:xfrm>
            <a:off x="20632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8" name="Oval 1927"/>
          <p:cNvSpPr/>
          <p:nvPr/>
        </p:nvSpPr>
        <p:spPr>
          <a:xfrm>
            <a:off x="29060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9" name="Oval 1928"/>
          <p:cNvSpPr/>
          <p:nvPr/>
        </p:nvSpPr>
        <p:spPr>
          <a:xfrm>
            <a:off x="37489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0" name="Oval 1929"/>
          <p:cNvSpPr/>
          <p:nvPr/>
        </p:nvSpPr>
        <p:spPr>
          <a:xfrm>
            <a:off x="45918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1" name="Oval 1930"/>
          <p:cNvSpPr/>
          <p:nvPr/>
        </p:nvSpPr>
        <p:spPr>
          <a:xfrm>
            <a:off x="54347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2" name="Oval 1931"/>
          <p:cNvSpPr/>
          <p:nvPr/>
        </p:nvSpPr>
        <p:spPr>
          <a:xfrm>
            <a:off x="62776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3"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4" name="Oval 1933"/>
          <p:cNvSpPr/>
          <p:nvPr/>
        </p:nvSpPr>
        <p:spPr>
          <a:xfrm>
            <a:off x="88062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5"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6" name="Oval 1935"/>
          <p:cNvSpPr/>
          <p:nvPr/>
        </p:nvSpPr>
        <p:spPr>
          <a:xfrm>
            <a:off x="79633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7"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8" name="Oval 1937"/>
          <p:cNvSpPr/>
          <p:nvPr/>
        </p:nvSpPr>
        <p:spPr>
          <a:xfrm>
            <a:off x="104920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9"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0" name="Oval 1939"/>
          <p:cNvSpPr/>
          <p:nvPr/>
        </p:nvSpPr>
        <p:spPr>
          <a:xfrm>
            <a:off x="96491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3" name="Oval 1942"/>
          <p:cNvSpPr/>
          <p:nvPr/>
        </p:nvSpPr>
        <p:spPr>
          <a:xfrm>
            <a:off x="113348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4"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 name="Oval 1944"/>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6" name="Oval 1945"/>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7" name="Oval 1946"/>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8" name="Oval 1947"/>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9" name="Oval 1948"/>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0" name="Oval 1949"/>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1" name="Oval 1950"/>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2" name="Oval 1951"/>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3" name="Oval 1952"/>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4" name="Oval 1953"/>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5" name="Oval 1954"/>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6" name="Oval 1955"/>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7" name="Oval 1956"/>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8" name="Oval 1957"/>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9"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0"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1"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2"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3"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4"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5"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6"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7"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8"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9"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0"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1"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2"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3"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4" name="Oval 1973"/>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5" name="Oval 1974"/>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6" name="Oval 1975"/>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7" name="Oval 1976"/>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8" name="Oval 1977"/>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9" name="Oval 1978"/>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0" name="Oval 1979"/>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1" name="Oval 1980"/>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2" name="Oval 1981"/>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3" name="Oval 1982"/>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4" name="Oval 1983"/>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5" name="Oval 1984"/>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6" name="Oval 1985"/>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7" name="Oval 1986"/>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8"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9"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0"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1"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2"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3"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4"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5"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6"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7"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8"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9"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0"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1"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2"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3"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89C58C9-6569-4C21-BEB2-9EBF265F99FD}"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08BE2-CC05-4E8E-8ECD-DC964630A4C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436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9C58C9-6569-4C21-BEB2-9EBF265F99FD}"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3813476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526" name="Group 525"/>
          <p:cNvGrpSpPr/>
          <p:nvPr/>
        </p:nvGrpSpPr>
        <p:grpSpPr>
          <a:xfrm>
            <a:off x="0" y="420256"/>
            <a:ext cx="12188952" cy="3795497"/>
            <a:chOff x="0" y="420256"/>
            <a:chExt cx="12188952" cy="3795497"/>
          </a:xfrm>
        </p:grpSpPr>
        <p:cxnSp>
          <p:nvCxnSpPr>
            <p:cNvPr id="527" name="Straight Connector 526"/>
            <p:cNvCxnSpPr/>
            <p:nvPr/>
          </p:nvCxnSpPr>
          <p:spPr>
            <a:xfrm>
              <a:off x="0" y="4215753"/>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p:cNvCxnSpPr/>
            <p:nvPr/>
          </p:nvCxnSpPr>
          <p:spPr>
            <a:xfrm>
              <a:off x="0" y="379403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p:cNvCxnSpPr/>
            <p:nvPr/>
          </p:nvCxnSpPr>
          <p:spPr>
            <a:xfrm>
              <a:off x="0" y="337231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p:cNvCxnSpPr/>
            <p:nvPr/>
          </p:nvCxnSpPr>
          <p:spPr>
            <a:xfrm>
              <a:off x="0" y="295058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p:cNvCxnSpPr/>
            <p:nvPr/>
          </p:nvCxnSpPr>
          <p:spPr>
            <a:xfrm>
              <a:off x="0" y="252886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p:cNvCxnSpPr/>
            <p:nvPr/>
          </p:nvCxnSpPr>
          <p:spPr>
            <a:xfrm>
              <a:off x="0" y="2107144"/>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p:cNvCxnSpPr/>
            <p:nvPr/>
          </p:nvCxnSpPr>
          <p:spPr>
            <a:xfrm>
              <a:off x="0" y="168542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p:cNvCxnSpPr/>
            <p:nvPr/>
          </p:nvCxnSpPr>
          <p:spPr>
            <a:xfrm>
              <a:off x="0" y="126370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p:cNvCxnSpPr/>
            <p:nvPr/>
          </p:nvCxnSpPr>
          <p:spPr>
            <a:xfrm>
              <a:off x="0" y="84197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p:cNvCxnSpPr/>
            <p:nvPr/>
          </p:nvCxnSpPr>
          <p:spPr>
            <a:xfrm>
              <a:off x="0" y="42025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37"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8"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9"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0"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1"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2"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3"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4"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5"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6"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7"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8"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9"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0"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1"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2"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3"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4"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5"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6"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7"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8"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9"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0"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1"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2"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3"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4"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5"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6"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7"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8"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9"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0"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1"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2"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3"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4"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5"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6"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7"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8"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9"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0"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1"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2"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3"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4"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6"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7"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8"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9"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0"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1"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2" name="Oval 591"/>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3"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4" name="Oval 593"/>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5" name="Oval 594"/>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6" name="Oval 595"/>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7" name="Oval 596"/>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8" name="Oval 597"/>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9" name="Oval 598"/>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0" name="Oval 599"/>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1" name="Oval 600"/>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2" name="Oval 601"/>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3" name="Oval 602"/>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4" name="Oval 603"/>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5" name="Oval 604"/>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6" name="Oval 605"/>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7"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8"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9"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0"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1"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2"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3"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5"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7"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8"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9"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0"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1"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2" name="Oval 621"/>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3" name="Oval 622"/>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4" name="Oval 623"/>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5" name="Oval 624"/>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6" name="Oval 625"/>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7" name="Oval 626"/>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8" name="Oval 627"/>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9" name="Oval 628"/>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0" name="Oval 629"/>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1" name="Oval 630"/>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2" name="Oval 631"/>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3" name="Oval 632"/>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4" name="Oval 633"/>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5"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6" name="Oval 635"/>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7"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8"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9"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0"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1"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2"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3"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4"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5"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6"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7"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8"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9"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0"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1"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2"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3"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4"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5"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6"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7"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8"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9"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0"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1"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2"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3"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4"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5"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6"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7"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8"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9"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0" name="Oval 669"/>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1" name="Oval 670"/>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2" name="Oval 671"/>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3" name="Oval 672"/>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4" name="Oval 673"/>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5" name="Oval 674"/>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6" name="Oval 675"/>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7" name="Oval 676"/>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8" name="Oval 677"/>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9" name="Oval 678"/>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0" name="Oval 679"/>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1" name="Oval 680"/>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2" name="Oval 681"/>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3" name="Oval 682"/>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4"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5"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6"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7"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8"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9"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0"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1"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2"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3"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4"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5"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6"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7"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8"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9" name="Oval 698"/>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0" name="Oval 699"/>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1" name="Oval 700"/>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2" name="Oval 701"/>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3" name="Oval 702"/>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4" name="Oval 703"/>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5" name="Oval 704"/>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6" name="Oval 705"/>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7" name="Oval 706"/>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8" name="Oval 707"/>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9" name="Oval 708"/>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0" name="Oval 709"/>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1" name="Oval 710"/>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2" name="Oval 711"/>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3"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5"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6"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8"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9"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0"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2"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4"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5"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6"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7"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8" name="Oval 727"/>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9" name="Oval 728"/>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0" name="Oval 729"/>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1" name="Oval 730"/>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2" name="Oval 731"/>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3" name="Oval 732"/>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4" name="Oval 733"/>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5" name="Oval 734"/>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6" name="Oval 735"/>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7" name="Oval 736"/>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8" name="Oval 737"/>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9" name="Oval 738"/>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0" name="Oval 739"/>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1" name="Oval 740"/>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2"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3"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4"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5"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6"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7"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8"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9"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0"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1"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2"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3"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4"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5"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6"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7" name="Oval 756"/>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8" name="Oval 757"/>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9" name="Oval 758"/>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0" name="Oval 759"/>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1" name="Oval 760"/>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2" name="Oval 761"/>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3" name="Oval 762"/>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4" name="Oval 763"/>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5" name="Oval 764"/>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6" name="Oval 765"/>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7" name="Oval 766"/>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8" name="Oval 767"/>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9" name="Oval 768"/>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0" name="Oval 769"/>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1"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2"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4"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5"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6"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7"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8"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9"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0"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1"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2"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3"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4"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5"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6" name="Oval 785"/>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7" name="Oval 786"/>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8" name="Oval 787"/>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9" name="Oval 788"/>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0" name="Oval 789"/>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1" name="Oval 790"/>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2" name="Oval 791"/>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3" name="Oval 792"/>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4" name="Oval 793"/>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5" name="Oval 794"/>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6" name="Oval 795"/>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7" name="Oval 796"/>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8" name="Oval 797"/>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9" name="Oval 798"/>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0"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1"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2"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3"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4"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5"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6"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7"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8"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9"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0"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1"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2"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3"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4"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5" name="Oval 814"/>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6" name="Oval 815"/>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7" name="Oval 816"/>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8" name="Oval 817"/>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 name="Oval 818"/>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 name="Oval 819"/>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 name="Oval 820"/>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2" name="Oval 821"/>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3" name="Oval 822"/>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4" name="Oval 823"/>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5" name="Oval 824"/>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6" name="Oval 825"/>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7" name="Oval 826"/>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8" name="Oval 827"/>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9"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0"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1"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2"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3"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4"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5"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6"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7"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8"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9"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0"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3"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4" name="Oval 843"/>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5" name="Oval 844"/>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6" name="Oval 845"/>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7" name="Oval 846"/>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8" name="Oval 847"/>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9" name="Oval 848"/>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0" name="Oval 849"/>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1" name="Oval 850"/>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2" name="Oval 851"/>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3" name="Oval 852"/>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4" name="Oval 853"/>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5" name="Oval 854"/>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6" name="Oval 855"/>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7" name="Oval 856"/>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8"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9"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0"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1"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2"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3"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4"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5"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6"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7"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8"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9"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0"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1"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2"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3" name="Oval 872"/>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4" name="Oval 873"/>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5" name="Oval 874"/>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6" name="Oval 875"/>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7" name="Oval 876"/>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8" name="Oval 877"/>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9" name="Oval 878"/>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0" name="Oval 879"/>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1" name="Oval 880"/>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2" name="Oval 881"/>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3" name="Oval 882"/>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4" name="Oval 883"/>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5" name="Oval 884"/>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6" name="Oval 885"/>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7"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8"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9"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0"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1"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2"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3"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4"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5"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6"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7"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8"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9"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0"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1"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2"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3" name="Oval 902"/>
          <p:cNvSpPr/>
          <p:nvPr/>
        </p:nvSpPr>
        <p:spPr>
          <a:xfrm>
            <a:off x="71204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4" name="Oval 903"/>
          <p:cNvSpPr/>
          <p:nvPr/>
        </p:nvSpPr>
        <p:spPr>
          <a:xfrm>
            <a:off x="3774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5" name="Oval 904"/>
          <p:cNvSpPr/>
          <p:nvPr/>
        </p:nvSpPr>
        <p:spPr>
          <a:xfrm>
            <a:off x="12203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6" name="Oval 905"/>
          <p:cNvSpPr/>
          <p:nvPr/>
        </p:nvSpPr>
        <p:spPr>
          <a:xfrm>
            <a:off x="20632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7" name="Oval 906"/>
          <p:cNvSpPr/>
          <p:nvPr/>
        </p:nvSpPr>
        <p:spPr>
          <a:xfrm>
            <a:off x="29060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8" name="Oval 907"/>
          <p:cNvSpPr/>
          <p:nvPr/>
        </p:nvSpPr>
        <p:spPr>
          <a:xfrm>
            <a:off x="37489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9" name="Oval 908"/>
          <p:cNvSpPr/>
          <p:nvPr/>
        </p:nvSpPr>
        <p:spPr>
          <a:xfrm>
            <a:off x="45918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0" name="Oval 909"/>
          <p:cNvSpPr/>
          <p:nvPr/>
        </p:nvSpPr>
        <p:spPr>
          <a:xfrm>
            <a:off x="54347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1" name="Oval 910"/>
          <p:cNvSpPr/>
          <p:nvPr/>
        </p:nvSpPr>
        <p:spPr>
          <a:xfrm>
            <a:off x="62776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2" name="Oval 911"/>
          <p:cNvSpPr/>
          <p:nvPr/>
        </p:nvSpPr>
        <p:spPr>
          <a:xfrm>
            <a:off x="88062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3" name="Oval 912"/>
          <p:cNvSpPr/>
          <p:nvPr/>
        </p:nvSpPr>
        <p:spPr>
          <a:xfrm>
            <a:off x="79633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4" name="Oval 913"/>
          <p:cNvSpPr/>
          <p:nvPr/>
        </p:nvSpPr>
        <p:spPr>
          <a:xfrm>
            <a:off x="104920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5" name="Oval 914"/>
          <p:cNvSpPr/>
          <p:nvPr/>
        </p:nvSpPr>
        <p:spPr>
          <a:xfrm>
            <a:off x="96491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6" name="Oval 915"/>
          <p:cNvSpPr/>
          <p:nvPr/>
        </p:nvSpPr>
        <p:spPr>
          <a:xfrm>
            <a:off x="113348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7" name="Oval 916"/>
          <p:cNvSpPr/>
          <p:nvPr/>
        </p:nvSpPr>
        <p:spPr>
          <a:xfrm>
            <a:off x="71204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8" name="Oval 917"/>
          <p:cNvSpPr/>
          <p:nvPr/>
        </p:nvSpPr>
        <p:spPr>
          <a:xfrm>
            <a:off x="3774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9" name="Oval 918"/>
          <p:cNvSpPr/>
          <p:nvPr/>
        </p:nvSpPr>
        <p:spPr>
          <a:xfrm>
            <a:off x="12203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0" name="Oval 919"/>
          <p:cNvSpPr/>
          <p:nvPr/>
        </p:nvSpPr>
        <p:spPr>
          <a:xfrm>
            <a:off x="20632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1" name="Oval 920"/>
          <p:cNvSpPr/>
          <p:nvPr/>
        </p:nvSpPr>
        <p:spPr>
          <a:xfrm>
            <a:off x="29060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2" name="Oval 921"/>
          <p:cNvSpPr/>
          <p:nvPr/>
        </p:nvSpPr>
        <p:spPr>
          <a:xfrm>
            <a:off x="37489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3" name="Oval 922"/>
          <p:cNvSpPr/>
          <p:nvPr/>
        </p:nvSpPr>
        <p:spPr>
          <a:xfrm>
            <a:off x="45918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4" name="Oval 923"/>
          <p:cNvSpPr/>
          <p:nvPr/>
        </p:nvSpPr>
        <p:spPr>
          <a:xfrm>
            <a:off x="54347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5" name="Oval 924"/>
          <p:cNvSpPr/>
          <p:nvPr/>
        </p:nvSpPr>
        <p:spPr>
          <a:xfrm>
            <a:off x="62776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6" name="Oval 925"/>
          <p:cNvSpPr/>
          <p:nvPr/>
        </p:nvSpPr>
        <p:spPr>
          <a:xfrm>
            <a:off x="88062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7" name="Oval 926"/>
          <p:cNvSpPr/>
          <p:nvPr/>
        </p:nvSpPr>
        <p:spPr>
          <a:xfrm>
            <a:off x="79633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8" name="Oval 927"/>
          <p:cNvSpPr/>
          <p:nvPr/>
        </p:nvSpPr>
        <p:spPr>
          <a:xfrm>
            <a:off x="104920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9" name="Oval 928"/>
          <p:cNvSpPr/>
          <p:nvPr/>
        </p:nvSpPr>
        <p:spPr>
          <a:xfrm>
            <a:off x="96491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0" name="Oval 929"/>
          <p:cNvSpPr/>
          <p:nvPr/>
        </p:nvSpPr>
        <p:spPr>
          <a:xfrm>
            <a:off x="113348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1" name="Oval 930"/>
          <p:cNvSpPr/>
          <p:nvPr/>
        </p:nvSpPr>
        <p:spPr>
          <a:xfrm>
            <a:off x="71204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2" name="Oval 931"/>
          <p:cNvSpPr/>
          <p:nvPr/>
        </p:nvSpPr>
        <p:spPr>
          <a:xfrm>
            <a:off x="3774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3" name="Oval 932"/>
          <p:cNvSpPr/>
          <p:nvPr/>
        </p:nvSpPr>
        <p:spPr>
          <a:xfrm>
            <a:off x="12203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4" name="Oval 933"/>
          <p:cNvSpPr/>
          <p:nvPr/>
        </p:nvSpPr>
        <p:spPr>
          <a:xfrm>
            <a:off x="20632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5" name="Oval 934"/>
          <p:cNvSpPr/>
          <p:nvPr/>
        </p:nvSpPr>
        <p:spPr>
          <a:xfrm>
            <a:off x="29060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6" name="Oval 935"/>
          <p:cNvSpPr/>
          <p:nvPr/>
        </p:nvSpPr>
        <p:spPr>
          <a:xfrm>
            <a:off x="37489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7" name="Oval 936"/>
          <p:cNvSpPr/>
          <p:nvPr/>
        </p:nvSpPr>
        <p:spPr>
          <a:xfrm>
            <a:off x="45918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8" name="Oval 937"/>
          <p:cNvSpPr/>
          <p:nvPr/>
        </p:nvSpPr>
        <p:spPr>
          <a:xfrm>
            <a:off x="54347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9" name="Oval 938"/>
          <p:cNvSpPr/>
          <p:nvPr/>
        </p:nvSpPr>
        <p:spPr>
          <a:xfrm>
            <a:off x="62776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0" name="Oval 939"/>
          <p:cNvSpPr/>
          <p:nvPr/>
        </p:nvSpPr>
        <p:spPr>
          <a:xfrm>
            <a:off x="88062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1" name="Oval 940"/>
          <p:cNvSpPr/>
          <p:nvPr/>
        </p:nvSpPr>
        <p:spPr>
          <a:xfrm>
            <a:off x="79633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2" name="Oval 941"/>
          <p:cNvSpPr/>
          <p:nvPr/>
        </p:nvSpPr>
        <p:spPr>
          <a:xfrm>
            <a:off x="104920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3" name="Oval 942"/>
          <p:cNvSpPr/>
          <p:nvPr/>
        </p:nvSpPr>
        <p:spPr>
          <a:xfrm>
            <a:off x="96491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4" name="Oval 943"/>
          <p:cNvSpPr/>
          <p:nvPr/>
        </p:nvSpPr>
        <p:spPr>
          <a:xfrm>
            <a:off x="113348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5" name="Oval 944"/>
          <p:cNvSpPr/>
          <p:nvPr/>
        </p:nvSpPr>
        <p:spPr>
          <a:xfrm>
            <a:off x="71204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6" name="Oval 945"/>
          <p:cNvSpPr/>
          <p:nvPr/>
        </p:nvSpPr>
        <p:spPr>
          <a:xfrm>
            <a:off x="3774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7" name="Oval 946"/>
          <p:cNvSpPr/>
          <p:nvPr/>
        </p:nvSpPr>
        <p:spPr>
          <a:xfrm>
            <a:off x="12203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8" name="Oval 947"/>
          <p:cNvSpPr/>
          <p:nvPr/>
        </p:nvSpPr>
        <p:spPr>
          <a:xfrm>
            <a:off x="20632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9" name="Oval 948"/>
          <p:cNvSpPr/>
          <p:nvPr/>
        </p:nvSpPr>
        <p:spPr>
          <a:xfrm>
            <a:off x="29060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0" name="Oval 949"/>
          <p:cNvSpPr/>
          <p:nvPr/>
        </p:nvSpPr>
        <p:spPr>
          <a:xfrm>
            <a:off x="37489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1" name="Oval 950"/>
          <p:cNvSpPr/>
          <p:nvPr/>
        </p:nvSpPr>
        <p:spPr>
          <a:xfrm>
            <a:off x="45918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2" name="Oval 951"/>
          <p:cNvSpPr/>
          <p:nvPr/>
        </p:nvSpPr>
        <p:spPr>
          <a:xfrm>
            <a:off x="54347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3" name="Oval 952"/>
          <p:cNvSpPr/>
          <p:nvPr/>
        </p:nvSpPr>
        <p:spPr>
          <a:xfrm>
            <a:off x="62776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4" name="Oval 953"/>
          <p:cNvSpPr/>
          <p:nvPr/>
        </p:nvSpPr>
        <p:spPr>
          <a:xfrm>
            <a:off x="88062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5" name="Oval 954"/>
          <p:cNvSpPr/>
          <p:nvPr/>
        </p:nvSpPr>
        <p:spPr>
          <a:xfrm>
            <a:off x="79633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6" name="Oval 955"/>
          <p:cNvSpPr/>
          <p:nvPr/>
        </p:nvSpPr>
        <p:spPr>
          <a:xfrm>
            <a:off x="104920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7" name="Oval 956"/>
          <p:cNvSpPr/>
          <p:nvPr/>
        </p:nvSpPr>
        <p:spPr>
          <a:xfrm>
            <a:off x="96491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8" name="Oval 957"/>
          <p:cNvSpPr/>
          <p:nvPr/>
        </p:nvSpPr>
        <p:spPr>
          <a:xfrm>
            <a:off x="113348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9" name="Oval 958"/>
          <p:cNvSpPr/>
          <p:nvPr/>
        </p:nvSpPr>
        <p:spPr>
          <a:xfrm>
            <a:off x="71204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0" name="Oval 959"/>
          <p:cNvSpPr/>
          <p:nvPr/>
        </p:nvSpPr>
        <p:spPr>
          <a:xfrm>
            <a:off x="3774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1" name="Oval 960"/>
          <p:cNvSpPr/>
          <p:nvPr/>
        </p:nvSpPr>
        <p:spPr>
          <a:xfrm>
            <a:off x="12203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2" name="Oval 961"/>
          <p:cNvSpPr/>
          <p:nvPr/>
        </p:nvSpPr>
        <p:spPr>
          <a:xfrm>
            <a:off x="20632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3" name="Oval 962"/>
          <p:cNvSpPr/>
          <p:nvPr/>
        </p:nvSpPr>
        <p:spPr>
          <a:xfrm>
            <a:off x="29060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4" name="Oval 963"/>
          <p:cNvSpPr/>
          <p:nvPr/>
        </p:nvSpPr>
        <p:spPr>
          <a:xfrm>
            <a:off x="37489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5" name="Oval 964"/>
          <p:cNvSpPr/>
          <p:nvPr/>
        </p:nvSpPr>
        <p:spPr>
          <a:xfrm>
            <a:off x="45918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6" name="Oval 965"/>
          <p:cNvSpPr/>
          <p:nvPr/>
        </p:nvSpPr>
        <p:spPr>
          <a:xfrm>
            <a:off x="54347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7" name="Oval 966"/>
          <p:cNvSpPr/>
          <p:nvPr/>
        </p:nvSpPr>
        <p:spPr>
          <a:xfrm>
            <a:off x="62776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8" name="Oval 967"/>
          <p:cNvSpPr/>
          <p:nvPr/>
        </p:nvSpPr>
        <p:spPr>
          <a:xfrm>
            <a:off x="88062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9" name="Oval 968"/>
          <p:cNvSpPr/>
          <p:nvPr/>
        </p:nvSpPr>
        <p:spPr>
          <a:xfrm>
            <a:off x="79633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0" name="Oval 969"/>
          <p:cNvSpPr/>
          <p:nvPr/>
        </p:nvSpPr>
        <p:spPr>
          <a:xfrm>
            <a:off x="104920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1" name="Oval 970"/>
          <p:cNvSpPr/>
          <p:nvPr/>
        </p:nvSpPr>
        <p:spPr>
          <a:xfrm>
            <a:off x="96491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2" name="Oval 971"/>
          <p:cNvSpPr/>
          <p:nvPr/>
        </p:nvSpPr>
        <p:spPr>
          <a:xfrm>
            <a:off x="113348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tIns="45720" rIns="91440" bIns="4572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9C58C9-6569-4C21-BEB2-9EBF265F99FD}"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08BE2-CC05-4E8E-8ECD-DC964630A4C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17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9C58C9-6569-4C21-BEB2-9EBF265F99FD}"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4224661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3"/>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3"/>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9C58C9-6569-4C21-BEB2-9EBF265F99FD}" type="datetimeFigureOut">
              <a:rPr lang="en-GB" smtClean="0"/>
              <a:t>05/03/2021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222706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9C58C9-6569-4C21-BEB2-9EBF265F99FD}" type="datetimeFigureOut">
              <a:rPr lang="en-GB" smtClean="0"/>
              <a:t>05/03/2021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40483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9C58C9-6569-4C21-BEB2-9EBF265F99FD}" type="datetimeFigureOut">
              <a:rPr lang="en-GB" smtClean="0"/>
              <a:t>05/03/2021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2660359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9C58C9-6569-4C21-BEB2-9EBF265F99FD}"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857339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3">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9C58C9-6569-4C21-BEB2-9EBF265F99FD}"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08BE2-CC05-4E8E-8ECD-DC964630A4CC}"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2601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9C58C9-6569-4C21-BEB2-9EBF265F99FD}"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08BE2-CC05-4E8E-8ECD-DC964630A4CC}" type="slidenum">
              <a:rPr lang="en-GB" smtClean="0"/>
              <a:t>‹#›</a:t>
            </a:fld>
            <a:endParaRPr lang="en-GB"/>
          </a:p>
        </p:txBody>
      </p:sp>
    </p:spTree>
    <p:extLst>
      <p:ext uri="{BB962C8B-B14F-4D97-AF65-F5344CB8AC3E}">
        <p14:creationId xmlns:p14="http://schemas.microsoft.com/office/powerpoint/2010/main" val="1505768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9C58C9-6569-4C21-BEB2-9EBF265F99FD}"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08BE2-CC05-4E8E-8ECD-DC964630A4C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5282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89C58C9-6569-4C21-BEB2-9EBF265F99FD}" type="datetimeFigureOut">
              <a:rPr lang="en-GB" smtClean="0"/>
              <a:t>05/03/2021</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6708BE2-CC05-4E8E-8ECD-DC964630A4C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076323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qSqWiTG-o2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V09FuazW8bc"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k50yMwEOWG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7090-41B7-45AC-BCDD-512FF5F98F57}"/>
              </a:ext>
            </a:extLst>
          </p:cNvPr>
          <p:cNvSpPr>
            <a:spLocks noGrp="1"/>
          </p:cNvSpPr>
          <p:nvPr>
            <p:ph type="ctrTitle"/>
          </p:nvPr>
        </p:nvSpPr>
        <p:spPr/>
        <p:txBody>
          <a:bodyPr>
            <a:normAutofit/>
          </a:bodyPr>
          <a:lstStyle/>
          <a:p>
            <a:pPr algn="ctr"/>
            <a:r>
              <a:rPr lang="en-GB" sz="4800" dirty="0">
                <a:latin typeface="Arial" panose="020B0604020202020204" pitchFamily="34" charset="0"/>
                <a:cs typeface="Arial" panose="020B0604020202020204" pitchFamily="34" charset="0"/>
              </a:rPr>
              <a:t>Nature vs nurture</a:t>
            </a:r>
          </a:p>
        </p:txBody>
      </p:sp>
    </p:spTree>
    <p:extLst>
      <p:ext uri="{BB962C8B-B14F-4D97-AF65-F5344CB8AC3E}">
        <p14:creationId xmlns:p14="http://schemas.microsoft.com/office/powerpoint/2010/main" val="3826965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3DB7-7AED-4421-B6EC-EC9676D01BFD}"/>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DEAFEFFF-377D-4959-874C-59A5B2966507}"/>
              </a:ext>
            </a:extLst>
          </p:cNvPr>
          <p:cNvSpPr>
            <a:spLocks noGrp="1"/>
          </p:cNvSpPr>
          <p:nvPr>
            <p:ph idx="1"/>
          </p:nvPr>
        </p:nvSpPr>
        <p:spPr>
          <a:xfrm>
            <a:off x="1024128" y="1984989"/>
            <a:ext cx="10356445" cy="4287795"/>
          </a:xfrm>
        </p:spPr>
        <p:txBody>
          <a:bodyPr/>
          <a:lstStyle/>
          <a:p>
            <a:r>
              <a:rPr lang="en-GB" sz="2400" dirty="0">
                <a:latin typeface="Arial" panose="020B0604020202020204" pitchFamily="34" charset="0"/>
                <a:cs typeface="Arial" panose="020B0604020202020204" pitchFamily="34" charset="0"/>
              </a:rPr>
              <a:t>Students will be able too:</a:t>
            </a:r>
          </a:p>
          <a:p>
            <a:endParaRPr lang="en-GB" sz="24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 Have </a:t>
            </a:r>
            <a:r>
              <a:rPr lang="en-GB" dirty="0">
                <a:latin typeface="Arial" panose="020B0604020202020204" pitchFamily="34" charset="0"/>
                <a:cs typeface="Arial" panose="020B0604020202020204" pitchFamily="34" charset="0"/>
              </a:rPr>
              <a:t>an initial awareness of the content of the module</a:t>
            </a:r>
          </a:p>
          <a:p>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 Engage with the ‘Nature/Nurture’ debate.</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Understand the influence of environment on development using Bronfenbrenner's bioecological model</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560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A45D1-C476-4E5B-88CA-9CEE49102C77}"/>
              </a:ext>
            </a:extLst>
          </p:cNvPr>
          <p:cNvSpPr>
            <a:spLocks noGrp="1"/>
          </p:cNvSpPr>
          <p:nvPr>
            <p:ph type="title"/>
          </p:nvPr>
        </p:nvSpPr>
        <p:spPr/>
        <p:txBody>
          <a:bodyPr/>
          <a:lstStyle/>
          <a:p>
            <a:endParaRPr lang="en-GB"/>
          </a:p>
        </p:txBody>
      </p:sp>
      <p:pic>
        <p:nvPicPr>
          <p:cNvPr id="5" name="Content Placeholder 4" descr="Text&#10;&#10;Description automatically generated">
            <a:extLst>
              <a:ext uri="{FF2B5EF4-FFF2-40B4-BE49-F238E27FC236}">
                <a16:creationId xmlns:a16="http://schemas.microsoft.com/office/drawing/2014/main" id="{2017F32E-D3E5-4BD5-9AE4-340E985360D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4993" y="0"/>
            <a:ext cx="11342014" cy="7151288"/>
          </a:xfrm>
        </p:spPr>
      </p:pic>
    </p:spTree>
    <p:extLst>
      <p:ext uri="{BB962C8B-B14F-4D97-AF65-F5344CB8AC3E}">
        <p14:creationId xmlns:p14="http://schemas.microsoft.com/office/powerpoint/2010/main" val="3999446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8B22-F49C-4663-AB23-B04ABB208E4D}"/>
              </a:ext>
            </a:extLst>
          </p:cNvPr>
          <p:cNvSpPr>
            <a:spLocks noGrp="1"/>
          </p:cNvSpPr>
          <p:nvPr>
            <p:ph type="title"/>
          </p:nvPr>
        </p:nvSpPr>
        <p:spPr>
          <a:xfrm>
            <a:off x="1235964" y="2679192"/>
            <a:ext cx="9720072" cy="1499616"/>
          </a:xfrm>
        </p:spPr>
        <p:txBody>
          <a:bodyPr>
            <a:noAutofit/>
          </a:bodyPr>
          <a:lstStyle/>
          <a:p>
            <a:pPr algn="ctr">
              <a:lnSpc>
                <a:spcPct val="150000"/>
              </a:lnSpc>
            </a:pPr>
            <a:r>
              <a:rPr lang="en-GB" sz="4000" dirty="0">
                <a:latin typeface="Arial" panose="020B0604020202020204" pitchFamily="34" charset="0"/>
                <a:cs typeface="Arial" panose="020B0604020202020204" pitchFamily="34" charset="0"/>
              </a:rPr>
              <a:t>Do you think behavioural traits are inherited or learnt?</a:t>
            </a:r>
          </a:p>
        </p:txBody>
      </p:sp>
    </p:spTree>
    <p:extLst>
      <p:ext uri="{BB962C8B-B14F-4D97-AF65-F5344CB8AC3E}">
        <p14:creationId xmlns:p14="http://schemas.microsoft.com/office/powerpoint/2010/main" val="786615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480B-3B48-4CA0-B644-BB9AC294241B}"/>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Example 1</a:t>
            </a:r>
          </a:p>
        </p:txBody>
      </p:sp>
      <p:sp>
        <p:nvSpPr>
          <p:cNvPr id="3" name="Content Placeholder 2">
            <a:extLst>
              <a:ext uri="{FF2B5EF4-FFF2-40B4-BE49-F238E27FC236}">
                <a16:creationId xmlns:a16="http://schemas.microsoft.com/office/drawing/2014/main" id="{5731BAC5-E776-43CA-9BAB-3B17EDB890D3}"/>
              </a:ext>
            </a:extLst>
          </p:cNvPr>
          <p:cNvSpPr>
            <a:spLocks noGrp="1"/>
          </p:cNvSpPr>
          <p:nvPr>
            <p:ph idx="1"/>
          </p:nvPr>
        </p:nvSpPr>
        <p:spPr>
          <a:xfrm>
            <a:off x="1024128" y="1774925"/>
            <a:ext cx="10665364" cy="4613518"/>
          </a:xfrm>
        </p:spPr>
        <p:txBody>
          <a:bodyPr>
            <a:normAutofit lnSpcReduction="10000"/>
          </a:bodyPr>
          <a:lstStyle/>
          <a:p>
            <a:pPr marL="0" indent="0">
              <a:lnSpc>
                <a:spcPct val="150000"/>
              </a:lnSpc>
              <a:buNone/>
            </a:pPr>
            <a:r>
              <a:rPr lang="en-GB" sz="2000" dirty="0">
                <a:latin typeface="Arial" panose="020B0604020202020204" pitchFamily="34" charset="0"/>
                <a:cs typeface="Arial" panose="020B0604020202020204" pitchFamily="34" charset="0"/>
              </a:rPr>
              <a:t>Rosie is 17 years old and has decided to go into the world of marketing. Her personality is bubbly, fun and creative. She also very much enjoys meeting new people and working as part of a team. Her mum is a housewife, who likes to spend her free time crocheting and her dad works for a local plastering company. Both parents are very committed to their roles but are v very traditional in their ways. </a:t>
            </a:r>
          </a:p>
          <a:p>
            <a:pPr marL="457200" indent="-457200">
              <a:lnSpc>
                <a:spcPct val="150000"/>
              </a:lnSpc>
              <a:buFont typeface="+mj-lt"/>
              <a:buAutoNum type="arabicPeriod"/>
            </a:pPr>
            <a:r>
              <a:rPr lang="en-GB" dirty="0">
                <a:latin typeface="Arial" panose="020B0604020202020204" pitchFamily="34" charset="0"/>
                <a:cs typeface="Arial" panose="020B0604020202020204" pitchFamily="34" charset="0"/>
              </a:rPr>
              <a:t>How likely do you feel are the chances of Rosie becoming a CEO of a marketing company? Explain answers. </a:t>
            </a:r>
          </a:p>
          <a:p>
            <a:pPr marL="457200" indent="-457200">
              <a:lnSpc>
                <a:spcPct val="150000"/>
              </a:lnSpc>
              <a:buFont typeface="+mj-lt"/>
              <a:buAutoNum type="arabicPeriod"/>
            </a:pPr>
            <a:r>
              <a:rPr lang="en-GB" dirty="0">
                <a:latin typeface="Arial" panose="020B0604020202020204" pitchFamily="34" charset="0"/>
                <a:cs typeface="Arial" panose="020B0604020202020204" pitchFamily="34" charset="0"/>
              </a:rPr>
              <a:t>Do you think Rosie’s chances of becoming a CEO would be different if she came from a very well-off family, who has influential links. </a:t>
            </a:r>
          </a:p>
        </p:txBody>
      </p:sp>
    </p:spTree>
    <p:extLst>
      <p:ext uri="{BB962C8B-B14F-4D97-AF65-F5344CB8AC3E}">
        <p14:creationId xmlns:p14="http://schemas.microsoft.com/office/powerpoint/2010/main" val="3545439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75BC-482A-4BF2-B0CD-D92ACA967AEA}"/>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Example 2</a:t>
            </a:r>
          </a:p>
        </p:txBody>
      </p:sp>
      <p:sp>
        <p:nvSpPr>
          <p:cNvPr id="3" name="Content Placeholder 2">
            <a:extLst>
              <a:ext uri="{FF2B5EF4-FFF2-40B4-BE49-F238E27FC236}">
                <a16:creationId xmlns:a16="http://schemas.microsoft.com/office/drawing/2014/main" id="{8486E743-840B-4BC3-9926-A34E879253B5}"/>
              </a:ext>
            </a:extLst>
          </p:cNvPr>
          <p:cNvSpPr>
            <a:spLocks noGrp="1"/>
          </p:cNvSpPr>
          <p:nvPr>
            <p:ph idx="1"/>
          </p:nvPr>
        </p:nvSpPr>
        <p:spPr>
          <a:xfrm>
            <a:off x="1024128" y="2084832"/>
            <a:ext cx="9720071" cy="4023360"/>
          </a:xfrm>
        </p:spPr>
        <p:txBody>
          <a:bodyPr/>
          <a:lstStyle/>
          <a:p>
            <a:pPr>
              <a:lnSpc>
                <a:spcPct val="150000"/>
              </a:lnSpc>
            </a:pPr>
            <a:r>
              <a:rPr lang="en-GB" sz="2400" dirty="0">
                <a:latin typeface="Arial" panose="020B0604020202020204" pitchFamily="34" charset="0"/>
                <a:cs typeface="Arial" panose="020B0604020202020204" pitchFamily="34" charset="0"/>
              </a:rPr>
              <a:t>Joseph has been recently diagnosed with high blood pressure and heart disease. Both of Joseph’s parents are fit and healthy, however, Joseph’s paternal grandfather was also diagnosed with heart disease in his earlier years. Both Joseph and his paternal grandfather are clinically overweight.</a:t>
            </a:r>
          </a:p>
          <a:p>
            <a:pPr marL="457200" indent="-457200">
              <a:lnSpc>
                <a:spcPct val="150000"/>
              </a:lnSpc>
              <a:buFont typeface="+mj-lt"/>
              <a:buAutoNum type="arabicPeriod"/>
            </a:pPr>
            <a:r>
              <a:rPr lang="en-GB" sz="2400" dirty="0">
                <a:latin typeface="Arial" panose="020B0604020202020204" pitchFamily="34" charset="0"/>
                <a:cs typeface="Arial" panose="020B0604020202020204" pitchFamily="34" charset="0"/>
              </a:rPr>
              <a:t>Do you think this relationship is caused through nurture or nature</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66164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73C7B-015B-4BE2-9C6B-43BE32550DC8}"/>
              </a:ext>
            </a:extLst>
          </p:cNvPr>
          <p:cNvSpPr>
            <a:spLocks noGrp="1"/>
          </p:cNvSpPr>
          <p:nvPr>
            <p:ph idx="1"/>
          </p:nvPr>
        </p:nvSpPr>
        <p:spPr>
          <a:xfrm>
            <a:off x="1011772" y="2286000"/>
            <a:ext cx="9720071" cy="4023360"/>
          </a:xfrm>
        </p:spPr>
        <p:txBody>
          <a:bodyPr>
            <a:normAutofit/>
          </a:bodyPr>
          <a:lstStyle/>
          <a:p>
            <a:pPr algn="ctr">
              <a:lnSpc>
                <a:spcPct val="150000"/>
              </a:lnSpc>
            </a:pPr>
            <a:r>
              <a:rPr lang="en-GB" sz="2800" dirty="0">
                <a:latin typeface="Arial" panose="020B0604020202020204" pitchFamily="34" charset="0"/>
                <a:cs typeface="Arial" panose="020B0604020202020204" pitchFamily="34" charset="0"/>
              </a:rPr>
              <a:t>“Both genetics and environment and the interplay between them, contribute importantly to the development of individual differences in behaviours including mental health and cognition.”</a:t>
            </a:r>
          </a:p>
        </p:txBody>
      </p:sp>
      <p:sp>
        <p:nvSpPr>
          <p:cNvPr id="4" name="TextBox 3">
            <a:extLst>
              <a:ext uri="{FF2B5EF4-FFF2-40B4-BE49-F238E27FC236}">
                <a16:creationId xmlns:a16="http://schemas.microsoft.com/office/drawing/2014/main" id="{60F8FAEE-FDA5-4720-B627-EE54BBCF3728}"/>
              </a:ext>
            </a:extLst>
          </p:cNvPr>
          <p:cNvSpPr txBox="1"/>
          <p:nvPr/>
        </p:nvSpPr>
        <p:spPr>
          <a:xfrm>
            <a:off x="9164595" y="6488668"/>
            <a:ext cx="302740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(Plomin and Asbury, 2005)</a:t>
            </a:r>
          </a:p>
        </p:txBody>
      </p:sp>
    </p:spTree>
    <p:extLst>
      <p:ext uri="{BB962C8B-B14F-4D97-AF65-F5344CB8AC3E}">
        <p14:creationId xmlns:p14="http://schemas.microsoft.com/office/powerpoint/2010/main" val="47463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1006-D2FF-4B57-93DA-ACFCBF6228BE}"/>
              </a:ext>
            </a:extLst>
          </p:cNvPr>
          <p:cNvSpPr>
            <a:spLocks noGrp="1"/>
          </p:cNvSpPr>
          <p:nvPr>
            <p:ph type="title"/>
          </p:nvPr>
        </p:nvSpPr>
        <p:spPr>
          <a:xfrm>
            <a:off x="1024128" y="560502"/>
            <a:ext cx="9720072" cy="1499616"/>
          </a:xfrm>
        </p:spPr>
        <p:txBody>
          <a:bodyPr>
            <a:normAutofit/>
          </a:bodyPr>
          <a:lstStyle/>
          <a:p>
            <a:r>
              <a:rPr lang="en-GB" sz="4000" dirty="0">
                <a:latin typeface="Arial" panose="020B0604020202020204" pitchFamily="34" charset="0"/>
                <a:cs typeface="Arial" panose="020B0604020202020204" pitchFamily="34" charset="0"/>
              </a:rPr>
              <a:t>Theories and development</a:t>
            </a:r>
          </a:p>
        </p:txBody>
      </p:sp>
      <p:sp>
        <p:nvSpPr>
          <p:cNvPr id="3" name="Content Placeholder 2">
            <a:extLst>
              <a:ext uri="{FF2B5EF4-FFF2-40B4-BE49-F238E27FC236}">
                <a16:creationId xmlns:a16="http://schemas.microsoft.com/office/drawing/2014/main" id="{959080F4-DA8F-4A46-B72C-31A327F7D5D6}"/>
              </a:ext>
            </a:extLst>
          </p:cNvPr>
          <p:cNvSpPr>
            <a:spLocks noGrp="1"/>
          </p:cNvSpPr>
          <p:nvPr>
            <p:ph idx="1"/>
          </p:nvPr>
        </p:nvSpPr>
        <p:spPr>
          <a:xfrm>
            <a:off x="1024128" y="1890584"/>
            <a:ext cx="10418229" cy="4505274"/>
          </a:xfrm>
        </p:spPr>
        <p:txBody>
          <a:bodyPr>
            <a:normAutofit/>
          </a:bodyPr>
          <a:lstStyle/>
          <a:p>
            <a:r>
              <a:rPr lang="en-GB" sz="2800" b="1" dirty="0">
                <a:latin typeface="Arial" panose="020B0604020202020204" pitchFamily="34" charset="0"/>
                <a:cs typeface="Arial" panose="020B0604020202020204" pitchFamily="34" charset="0"/>
              </a:rPr>
              <a:t>Behaviourism</a:t>
            </a:r>
          </a:p>
          <a:p>
            <a:endParaRPr lang="en-GB" sz="2800" b="1"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There are three significant theorists when looking at behaviourism:</a:t>
            </a:r>
          </a:p>
          <a:p>
            <a:endParaRPr lang="en-GB" sz="2600" dirty="0">
              <a:latin typeface="Arial" panose="020B0604020202020204" pitchFamily="34" charset="0"/>
              <a:cs typeface="Arial" panose="020B0604020202020204" pitchFamily="34" charset="0"/>
            </a:endParaRPr>
          </a:p>
          <a:p>
            <a:pPr marL="514350" indent="-514350" algn="ctr">
              <a:buFont typeface="+mj-lt"/>
              <a:buAutoNum type="arabicPeriod"/>
            </a:pPr>
            <a:r>
              <a:rPr lang="en-GB" sz="2600" dirty="0">
                <a:latin typeface="Arial" panose="020B0604020202020204" pitchFamily="34" charset="0"/>
                <a:cs typeface="Arial" panose="020B0604020202020204" pitchFamily="34" charset="0"/>
              </a:rPr>
              <a:t>Burrhus Frederic Skinner </a:t>
            </a:r>
          </a:p>
          <a:p>
            <a:pPr marL="514350" indent="-514350" algn="ctr">
              <a:buFont typeface="+mj-lt"/>
              <a:buAutoNum type="arabicPeriod"/>
            </a:pPr>
            <a:r>
              <a:rPr lang="en-GB" sz="2600" dirty="0">
                <a:latin typeface="Arial" panose="020B0604020202020204" pitchFamily="34" charset="0"/>
                <a:cs typeface="Arial" panose="020B0604020202020204" pitchFamily="34" charset="0"/>
              </a:rPr>
              <a:t>Ivan Petrovich Pavlov</a:t>
            </a:r>
          </a:p>
          <a:p>
            <a:pPr marL="514350" indent="-514350" algn="ctr">
              <a:buFont typeface="+mj-lt"/>
              <a:buAutoNum type="arabicPeriod"/>
            </a:pPr>
            <a:r>
              <a:rPr lang="en-GB" sz="2600" dirty="0">
                <a:latin typeface="Arial" panose="020B0604020202020204" pitchFamily="34" charset="0"/>
                <a:cs typeface="Arial" panose="020B0604020202020204" pitchFamily="34" charset="0"/>
              </a:rPr>
              <a:t>John B. Watson</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373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3C57-C928-4BD5-BC04-ED88D3E57575}"/>
              </a:ext>
            </a:extLst>
          </p:cNvPr>
          <p:cNvSpPr>
            <a:spLocks noGrp="1"/>
          </p:cNvSpPr>
          <p:nvPr>
            <p:ph type="title"/>
          </p:nvPr>
        </p:nvSpPr>
        <p:spPr>
          <a:xfrm>
            <a:off x="888203" y="659357"/>
            <a:ext cx="9720072" cy="1499616"/>
          </a:xfrm>
        </p:spPr>
        <p:txBody>
          <a:bodyPr>
            <a:normAutofit/>
          </a:bodyPr>
          <a:lstStyle/>
          <a:p>
            <a:r>
              <a:rPr lang="en-GB" sz="3600" dirty="0">
                <a:latin typeface="Arial" panose="020B0604020202020204" pitchFamily="34" charset="0"/>
                <a:cs typeface="Arial" panose="020B0604020202020204" pitchFamily="34" charset="0"/>
              </a:rPr>
              <a:t>Burrhus Skinner</a:t>
            </a:r>
          </a:p>
        </p:txBody>
      </p:sp>
      <p:sp>
        <p:nvSpPr>
          <p:cNvPr id="3" name="Content Placeholder 2">
            <a:extLst>
              <a:ext uri="{FF2B5EF4-FFF2-40B4-BE49-F238E27FC236}">
                <a16:creationId xmlns:a16="http://schemas.microsoft.com/office/drawing/2014/main" id="{1BE26FA3-9211-4960-90B2-9EBD7D1F4788}"/>
              </a:ext>
            </a:extLst>
          </p:cNvPr>
          <p:cNvSpPr>
            <a:spLocks noGrp="1"/>
          </p:cNvSpPr>
          <p:nvPr>
            <p:ph idx="1"/>
          </p:nvPr>
        </p:nvSpPr>
        <p:spPr>
          <a:xfrm>
            <a:off x="888203" y="2557849"/>
            <a:ext cx="10578867" cy="3867664"/>
          </a:xfrm>
        </p:spPr>
        <p:txBody>
          <a:bodyPr/>
          <a:lstStyle/>
          <a:p>
            <a:pPr marL="0" indent="0">
              <a:buNone/>
            </a:pPr>
            <a:r>
              <a:rPr lang="en-GB" dirty="0">
                <a:latin typeface="Arial" panose="020B0604020202020204" pitchFamily="34" charset="0"/>
                <a:cs typeface="Arial" panose="020B0604020202020204" pitchFamily="34" charset="0"/>
              </a:rPr>
              <a:t>Skinner’s Operant Conditioning.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Three types of responses: </a:t>
            </a:r>
          </a:p>
          <a:p>
            <a:pPr algn="ctr">
              <a:buFont typeface="Arial" panose="020B0604020202020204" pitchFamily="34" charset="0"/>
              <a:buChar char="•"/>
            </a:pPr>
            <a:r>
              <a:rPr lang="en-GB" dirty="0">
                <a:latin typeface="Arial" panose="020B0604020202020204" pitchFamily="34" charset="0"/>
                <a:cs typeface="Arial" panose="020B0604020202020204" pitchFamily="34" charset="0"/>
              </a:rPr>
              <a:t> Neutral </a:t>
            </a:r>
            <a:r>
              <a:rPr lang="en-GB" dirty="0" err="1">
                <a:latin typeface="Arial" panose="020B0604020202020204" pitchFamily="34" charset="0"/>
                <a:cs typeface="Arial" panose="020B0604020202020204" pitchFamily="34" charset="0"/>
              </a:rPr>
              <a:t>Operants</a:t>
            </a:r>
            <a:endParaRPr lang="en-GB" dirty="0">
              <a:latin typeface="Arial" panose="020B0604020202020204" pitchFamily="34" charset="0"/>
              <a:cs typeface="Arial" panose="020B0604020202020204" pitchFamily="34" charset="0"/>
            </a:endParaRPr>
          </a:p>
          <a:p>
            <a:pPr algn="ctr">
              <a:buFont typeface="Arial" panose="020B0604020202020204" pitchFamily="34" charset="0"/>
              <a:buChar char="•"/>
            </a:pPr>
            <a:r>
              <a:rPr lang="en-GB" dirty="0">
                <a:latin typeface="Arial" panose="020B0604020202020204" pitchFamily="34" charset="0"/>
                <a:cs typeface="Arial" panose="020B0604020202020204" pitchFamily="34" charset="0"/>
              </a:rPr>
              <a:t> Reinforcers</a:t>
            </a:r>
          </a:p>
          <a:p>
            <a:pPr algn="ctr">
              <a:buFont typeface="Arial" panose="020B0604020202020204" pitchFamily="34" charset="0"/>
              <a:buChar char="•"/>
            </a:pPr>
            <a:r>
              <a:rPr lang="en-GB" dirty="0">
                <a:latin typeface="Arial" panose="020B0604020202020204" pitchFamily="34" charset="0"/>
                <a:cs typeface="Arial" panose="020B0604020202020204" pitchFamily="34" charset="0"/>
              </a:rPr>
              <a:t> Punishers</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8578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2A30AE-C6DA-455D-9213-8FCB947F75FA}"/>
              </a:ext>
            </a:extLst>
          </p:cNvPr>
          <p:cNvSpPr>
            <a:spLocks noGrp="1"/>
          </p:cNvSpPr>
          <p:nvPr>
            <p:ph idx="1"/>
          </p:nvPr>
        </p:nvSpPr>
        <p:spPr>
          <a:xfrm>
            <a:off x="852616" y="741406"/>
            <a:ext cx="10458677" cy="5684108"/>
          </a:xfrm>
        </p:spPr>
        <p:txBody>
          <a:bodyPr/>
          <a:lstStyle/>
          <a:p>
            <a:r>
              <a:rPr lang="en-GB" i="1" dirty="0">
                <a:latin typeface="Arial" panose="020B0604020202020204" pitchFamily="34" charset="0"/>
                <a:cs typeface="Arial" panose="020B0604020202020204" pitchFamily="34" charset="0"/>
              </a:rPr>
              <a:t>Strengths</a:t>
            </a:r>
          </a:p>
          <a:p>
            <a:pPr>
              <a:buFont typeface="Arial" panose="020B0604020202020204" pitchFamily="34" charset="0"/>
              <a:buChar char="•"/>
            </a:pPr>
            <a:r>
              <a:rPr lang="en-GB" dirty="0">
                <a:latin typeface="Arial" panose="020B0604020202020204" pitchFamily="34" charset="0"/>
                <a:cs typeface="Arial" panose="020B0604020202020204" pitchFamily="34" charset="0"/>
              </a:rPr>
              <a:t> When an individual is rewarded, there is more chance of the action happening again. </a:t>
            </a:r>
          </a:p>
          <a:p>
            <a:pPr>
              <a:buFont typeface="Arial" panose="020B0604020202020204" pitchFamily="34" charset="0"/>
              <a:buChar char="•"/>
            </a:pPr>
            <a:r>
              <a:rPr lang="en-GB" dirty="0">
                <a:latin typeface="Arial" panose="020B0604020202020204" pitchFamily="34" charset="0"/>
                <a:cs typeface="Arial" panose="020B0604020202020204" pitchFamily="34" charset="0"/>
              </a:rPr>
              <a:t> This way of teaching, is a good way of showing children the right and wrong ways of behaviours.</a:t>
            </a:r>
          </a:p>
          <a:p>
            <a:pPr>
              <a:buFont typeface="Arial" panose="020B0604020202020204" pitchFamily="34" charset="0"/>
              <a:buChar char="•"/>
            </a:pPr>
            <a:r>
              <a:rPr lang="en-GB" dirty="0">
                <a:latin typeface="Arial" panose="020B0604020202020204" pitchFamily="34" charset="0"/>
                <a:cs typeface="Arial" panose="020B0604020202020204" pitchFamily="34" charset="0"/>
              </a:rPr>
              <a:t> It is a theory that can be scientifically researched. </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Weaknesses</a:t>
            </a:r>
          </a:p>
          <a:p>
            <a:pPr>
              <a:buFont typeface="Arial" panose="020B0604020202020204" pitchFamily="34" charset="0"/>
              <a:buChar char="•"/>
            </a:pPr>
            <a:r>
              <a:rPr lang="en-GB" dirty="0">
                <a:latin typeface="Arial" panose="020B0604020202020204" pitchFamily="34" charset="0"/>
                <a:cs typeface="Arial" panose="020B0604020202020204" pitchFamily="34" charset="0"/>
              </a:rPr>
              <a:t> This way of teaching children, does not work for all. </a:t>
            </a:r>
          </a:p>
          <a:p>
            <a:pPr>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The individual may pretend to stop a particular behaviour for the sake of gaining a reward.</a:t>
            </a:r>
          </a:p>
          <a:p>
            <a:pPr>
              <a:buFont typeface="Arial" panose="020B0604020202020204" pitchFamily="34" charset="0"/>
              <a:buChar char="•"/>
            </a:pPr>
            <a:r>
              <a:rPr lang="en-GB" dirty="0">
                <a:latin typeface="Arial" panose="020B0604020202020204" pitchFamily="34" charset="0"/>
                <a:cs typeface="Arial" panose="020B0604020202020204" pitchFamily="34" charset="0"/>
              </a:rPr>
              <a:t> This only concentrates on whether children’s behaviour is good or bad, not focusing on the in between.</a:t>
            </a: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130099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5A9D1-5299-4A5E-8085-47FBEC3106F7}"/>
              </a:ext>
            </a:extLst>
          </p:cNvPr>
          <p:cNvSpPr>
            <a:spLocks noGrp="1"/>
          </p:cNvSpPr>
          <p:nvPr>
            <p:ph type="title"/>
          </p:nvPr>
        </p:nvSpPr>
        <p:spPr>
          <a:xfrm>
            <a:off x="1024128" y="671713"/>
            <a:ext cx="3078315" cy="1194157"/>
          </a:xfrm>
        </p:spPr>
        <p:txBody>
          <a:bodyPr>
            <a:normAutofit/>
          </a:bodyPr>
          <a:lstStyle/>
          <a:p>
            <a:r>
              <a:rPr lang="en-GB" sz="3200" dirty="0">
                <a:latin typeface="Arial" panose="020B0604020202020204" pitchFamily="34" charset="0"/>
                <a:cs typeface="Arial" panose="020B0604020202020204" pitchFamily="34" charset="0"/>
              </a:rPr>
              <a:t>Ivan </a:t>
            </a:r>
            <a:r>
              <a:rPr lang="en-GB" sz="3200" dirty="0" err="1">
                <a:latin typeface="Arial" panose="020B0604020202020204" pitchFamily="34" charset="0"/>
                <a:cs typeface="Arial" panose="020B0604020202020204" pitchFamily="34" charset="0"/>
              </a:rPr>
              <a:t>pavlov</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36F23B0-EABA-4C3C-89F3-8D6A3FE41594}"/>
              </a:ext>
            </a:extLst>
          </p:cNvPr>
          <p:cNvSpPr>
            <a:spLocks noGrp="1"/>
          </p:cNvSpPr>
          <p:nvPr>
            <p:ph idx="1"/>
          </p:nvPr>
        </p:nvSpPr>
        <p:spPr>
          <a:xfrm>
            <a:off x="1024128" y="1865870"/>
            <a:ext cx="10504726" cy="4646141"/>
          </a:xfrm>
        </p:spPr>
        <p:txBody>
          <a:bodyPr/>
          <a:lstStyle/>
          <a:p>
            <a:pPr>
              <a:lnSpc>
                <a:spcPct val="150000"/>
              </a:lnSpc>
            </a:pPr>
            <a:r>
              <a:rPr lang="en-GB" dirty="0">
                <a:latin typeface="Arial" panose="020B0604020202020204" pitchFamily="34" charset="0"/>
                <a:cs typeface="Arial" panose="020B0604020202020204" pitchFamily="34" charset="0"/>
              </a:rPr>
              <a:t>Known as the ‘Father of Classical Conditioning.’ </a:t>
            </a:r>
          </a:p>
          <a:p>
            <a:pPr>
              <a:lnSpc>
                <a:spcPct val="150000"/>
              </a:lnSpc>
            </a:pPr>
            <a:r>
              <a:rPr lang="en-GB" dirty="0">
                <a:latin typeface="Arial" panose="020B0604020202020204" pitchFamily="34" charset="0"/>
                <a:cs typeface="Arial" panose="020B0604020202020204" pitchFamily="34" charset="0"/>
              </a:rPr>
              <a:t>Pavlov’s way of researching conditioning was through the use of salivating dogs. </a:t>
            </a:r>
          </a:p>
          <a:p>
            <a:pPr>
              <a:lnSpc>
                <a:spcPct val="150000"/>
              </a:lnSpc>
            </a:pPr>
            <a:r>
              <a:rPr lang="en-GB" dirty="0">
                <a:latin typeface="Arial" panose="020B0604020202020204" pitchFamily="34" charset="0"/>
                <a:cs typeface="Arial" panose="020B0604020202020204" pitchFamily="34" charset="0"/>
              </a:rPr>
              <a:t>Pavlov became highly interested in the reasoning as to why dogs began salivating when they saw the individuals who gave them their food. He used this as his basis for the conditioning experiment that is now widely used for behavioural theories. </a:t>
            </a:r>
          </a:p>
          <a:p>
            <a:pPr>
              <a:lnSpc>
                <a:spcPct val="150000"/>
              </a:lnSpc>
            </a:pPr>
            <a:r>
              <a:rPr lang="en-GB" dirty="0">
                <a:latin typeface="Arial" panose="020B0604020202020204" pitchFamily="34" charset="0"/>
                <a:cs typeface="Arial" panose="020B0604020202020204" pitchFamily="34" charset="0"/>
              </a:rPr>
              <a:t>The dogs learned to react to </a:t>
            </a:r>
            <a:r>
              <a:rPr lang="en-GB" i="1" dirty="0">
                <a:latin typeface="Arial" panose="020B0604020202020204" pitchFamily="34" charset="0"/>
                <a:cs typeface="Arial" panose="020B0604020202020204" pitchFamily="34" charset="0"/>
              </a:rPr>
              <a:t>stimuli. </a:t>
            </a:r>
          </a:p>
          <a:p>
            <a:pPr>
              <a:lnSpc>
                <a:spcPct val="150000"/>
              </a:lnSpc>
            </a:pPr>
            <a:r>
              <a:rPr lang="en-GB" dirty="0">
                <a:latin typeface="Arial" panose="020B0604020202020204" pitchFamily="34" charset="0"/>
                <a:cs typeface="Arial" panose="020B0604020202020204" pitchFamily="34" charset="0"/>
                <a:hlinkClick r:id="rId3"/>
              </a:rPr>
              <a:t>https://www.youtube.com/watch?v=qSqWiTG-o2Y</a:t>
            </a: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445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CFF02C-0495-4760-9E0B-0DB6CCBAB6E1}"/>
              </a:ext>
            </a:extLst>
          </p:cNvPr>
          <p:cNvSpPr>
            <a:spLocks noGrp="1"/>
          </p:cNvSpPr>
          <p:nvPr>
            <p:ph idx="1"/>
          </p:nvPr>
        </p:nvSpPr>
        <p:spPr>
          <a:xfrm>
            <a:off x="1187279" y="1217140"/>
            <a:ext cx="9817442" cy="4423719"/>
          </a:xfrm>
        </p:spPr>
        <p:txBody>
          <a:bodyPr/>
          <a:lstStyle/>
          <a:p>
            <a:r>
              <a:rPr lang="en-GB" sz="2400" i="1" dirty="0">
                <a:latin typeface="Arial" panose="020B0604020202020204" pitchFamily="34" charset="0"/>
                <a:cs typeface="Arial" panose="020B0604020202020204" pitchFamily="34" charset="0"/>
              </a:rPr>
              <a:t>Strengths</a:t>
            </a:r>
          </a:p>
          <a:p>
            <a:r>
              <a:rPr lang="en-GB" dirty="0">
                <a:latin typeface="Arial" panose="020B0604020202020204" pitchFamily="34" charset="0"/>
                <a:cs typeface="Arial" panose="020B0604020202020204" pitchFamily="34" charset="0"/>
              </a:rPr>
              <a:t>This type of conditioning is easier to identify nature vs nature.</a:t>
            </a:r>
          </a:p>
          <a:p>
            <a:r>
              <a:rPr lang="en-GB" dirty="0">
                <a:latin typeface="Arial" panose="020B0604020202020204" pitchFamily="34" charset="0"/>
                <a:cs typeface="Arial" panose="020B0604020202020204" pitchFamily="34" charset="0"/>
              </a:rPr>
              <a:t>It allows more control over unwanted behaviours. </a:t>
            </a:r>
          </a:p>
          <a:p>
            <a:r>
              <a:rPr lang="en-GB" dirty="0">
                <a:latin typeface="Arial" panose="020B0604020202020204" pitchFamily="34" charset="0"/>
                <a:cs typeface="Arial" panose="020B0604020202020204" pitchFamily="34" charset="0"/>
              </a:rPr>
              <a:t>It is based on analysis with scientific expert. </a:t>
            </a:r>
          </a:p>
          <a:p>
            <a:endParaRPr lang="en-GB"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Weaknesses</a:t>
            </a:r>
          </a:p>
          <a:p>
            <a:r>
              <a:rPr lang="en-GB" dirty="0">
                <a:latin typeface="Arial" panose="020B0604020202020204" pitchFamily="34" charset="0"/>
                <a:cs typeface="Arial" panose="020B0604020202020204" pitchFamily="34" charset="0"/>
              </a:rPr>
              <a:t>Does not take into consideration that all humans have individual personalities. </a:t>
            </a:r>
          </a:p>
          <a:p>
            <a:r>
              <a:rPr lang="en-GB" dirty="0">
                <a:latin typeface="Arial" panose="020B0604020202020204" pitchFamily="34" charset="0"/>
                <a:cs typeface="Arial" panose="020B0604020202020204" pitchFamily="34" charset="0"/>
              </a:rPr>
              <a:t>This type of conditioning does not permit ‘free will’.</a:t>
            </a:r>
          </a:p>
          <a:p>
            <a:r>
              <a:rPr lang="en-GB" dirty="0">
                <a:latin typeface="Arial" panose="020B0604020202020204" pitchFamily="34" charset="0"/>
                <a:cs typeface="Arial" panose="020B0604020202020204" pitchFamily="34" charset="0"/>
              </a:rPr>
              <a:t>Is not completely valid. </a:t>
            </a:r>
          </a:p>
        </p:txBody>
      </p:sp>
    </p:spTree>
    <p:extLst>
      <p:ext uri="{BB962C8B-B14F-4D97-AF65-F5344CB8AC3E}">
        <p14:creationId xmlns:p14="http://schemas.microsoft.com/office/powerpoint/2010/main" val="3748507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66DF8-D431-4875-A221-6CF02CCEBDE2}"/>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John b. Watson</a:t>
            </a:r>
          </a:p>
        </p:txBody>
      </p:sp>
      <p:sp>
        <p:nvSpPr>
          <p:cNvPr id="3" name="Content Placeholder 2">
            <a:extLst>
              <a:ext uri="{FF2B5EF4-FFF2-40B4-BE49-F238E27FC236}">
                <a16:creationId xmlns:a16="http://schemas.microsoft.com/office/drawing/2014/main" id="{65B465B8-D311-4A07-A2E9-C97FB44116B4}"/>
              </a:ext>
            </a:extLst>
          </p:cNvPr>
          <p:cNvSpPr>
            <a:spLocks noGrp="1"/>
          </p:cNvSpPr>
          <p:nvPr>
            <p:ph idx="1"/>
          </p:nvPr>
        </p:nvSpPr>
        <p:spPr>
          <a:xfrm>
            <a:off x="1013255" y="2084832"/>
            <a:ext cx="9730945" cy="4468204"/>
          </a:xfrm>
        </p:spPr>
        <p:txBody>
          <a:bodyPr>
            <a:normAutofit/>
          </a:bodyPr>
          <a:lstStyle/>
          <a:p>
            <a:pPr>
              <a:lnSpc>
                <a:spcPct val="150000"/>
              </a:lnSpc>
            </a:pPr>
            <a:r>
              <a:rPr lang="en-GB" sz="2100" dirty="0">
                <a:latin typeface="Arial" panose="020B0604020202020204" pitchFamily="34" charset="0"/>
                <a:cs typeface="Arial" panose="020B0604020202020204" pitchFamily="34" charset="0"/>
              </a:rPr>
              <a:t>This theorist also looked at ‘Classical Conditioning.’</a:t>
            </a:r>
          </a:p>
          <a:p>
            <a:pPr>
              <a:lnSpc>
                <a:spcPct val="150000"/>
              </a:lnSpc>
            </a:pPr>
            <a:r>
              <a:rPr lang="en-GB" sz="2100" dirty="0">
                <a:latin typeface="Arial" panose="020B0604020202020204" pitchFamily="34" charset="0"/>
                <a:cs typeface="Arial" panose="020B0604020202020204" pitchFamily="34" charset="0"/>
              </a:rPr>
              <a:t>He believed that the development of a child is based solely on their environment (nurture) rather than their family biology and genetics (nature).</a:t>
            </a:r>
          </a:p>
          <a:p>
            <a:pPr>
              <a:lnSpc>
                <a:spcPct val="150000"/>
              </a:lnSpc>
            </a:pPr>
            <a:r>
              <a:rPr lang="en-GB" sz="2100" dirty="0">
                <a:latin typeface="Arial" panose="020B0604020202020204" pitchFamily="34" charset="0"/>
                <a:cs typeface="Arial" panose="020B0604020202020204" pitchFamily="34" charset="0"/>
              </a:rPr>
              <a:t>Following on from Pavlov’s classical conditioning experiment, Watson conducted his own experiment using two factors:</a:t>
            </a:r>
          </a:p>
          <a:p>
            <a:pPr>
              <a:lnSpc>
                <a:spcPct val="150000"/>
              </a:lnSpc>
              <a:buFont typeface="Arial" panose="020B0604020202020204" pitchFamily="34" charset="0"/>
              <a:buChar char="•"/>
            </a:pPr>
            <a:r>
              <a:rPr lang="en-GB" sz="2100" dirty="0">
                <a:latin typeface="Arial" panose="020B0604020202020204" pitchFamily="34" charset="0"/>
                <a:cs typeface="Arial" panose="020B0604020202020204" pitchFamily="34" charset="0"/>
              </a:rPr>
              <a:t> A young child named “Albert B” </a:t>
            </a:r>
          </a:p>
          <a:p>
            <a:pPr>
              <a:lnSpc>
                <a:spcPct val="150000"/>
              </a:lnSpc>
              <a:buFont typeface="Arial" panose="020B0604020202020204" pitchFamily="34" charset="0"/>
              <a:buChar char="•"/>
            </a:pPr>
            <a:r>
              <a:rPr lang="en-GB" sz="2100" dirty="0">
                <a:latin typeface="Arial" panose="020B0604020202020204" pitchFamily="34" charset="0"/>
                <a:cs typeface="Arial" panose="020B0604020202020204" pitchFamily="34" charset="0"/>
              </a:rPr>
              <a:t> White rat</a:t>
            </a:r>
          </a:p>
        </p:txBody>
      </p:sp>
    </p:spTree>
    <p:extLst>
      <p:ext uri="{BB962C8B-B14F-4D97-AF65-F5344CB8AC3E}">
        <p14:creationId xmlns:p14="http://schemas.microsoft.com/office/powerpoint/2010/main" val="1540772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F3AD83-E795-4B0A-B144-0F1590C7A49A}"/>
              </a:ext>
            </a:extLst>
          </p:cNvPr>
          <p:cNvSpPr>
            <a:spLocks noGrp="1"/>
          </p:cNvSpPr>
          <p:nvPr>
            <p:ph idx="1"/>
          </p:nvPr>
        </p:nvSpPr>
        <p:spPr>
          <a:xfrm>
            <a:off x="1024128" y="2286000"/>
            <a:ext cx="10257591" cy="2545492"/>
          </a:xfrm>
        </p:spPr>
        <p:txBody>
          <a:bodyPr/>
          <a:lstStyle/>
          <a:p>
            <a:r>
              <a:rPr lang="en-GB" sz="2800" dirty="0">
                <a:latin typeface="Arial" panose="020B0604020202020204" pitchFamily="34" charset="0"/>
                <a:cs typeface="Arial" panose="020B0604020202020204" pitchFamily="34" charset="0"/>
                <a:hlinkClick r:id="rId3"/>
              </a:rPr>
              <a:t>https://www.youtube.com/watch?v=9hBfnXACsOI</a:t>
            </a:r>
            <a:r>
              <a:rPr lang="en-GB" sz="2800" dirty="0">
                <a:latin typeface="Arial" panose="020B0604020202020204" pitchFamily="34" charset="0"/>
                <a:cs typeface="Arial" panose="020B0604020202020204" pitchFamily="34" charset="0"/>
              </a:rPr>
              <a:t>  – Actual footage.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4"/>
              </a:rPr>
              <a:t>https://www.youtube.com/watch?v=V09FuazW8bc</a:t>
            </a:r>
            <a:r>
              <a:rPr lang="en-GB" sz="2800" dirty="0">
                <a:latin typeface="Arial" panose="020B0604020202020204" pitchFamily="34" charset="0"/>
                <a:cs typeface="Arial" panose="020B0604020202020204" pitchFamily="34" charset="0"/>
              </a:rPr>
              <a:t> – Cartoon footage</a:t>
            </a:r>
            <a:r>
              <a:rPr lang="en-GB" dirty="0"/>
              <a:t>.</a:t>
            </a:r>
          </a:p>
        </p:txBody>
      </p:sp>
    </p:spTree>
    <p:extLst>
      <p:ext uri="{BB962C8B-B14F-4D97-AF65-F5344CB8AC3E}">
        <p14:creationId xmlns:p14="http://schemas.microsoft.com/office/powerpoint/2010/main" val="47153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467FE-A4B6-4085-96F9-78CE04165D89}"/>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Epigenesis</a:t>
            </a:r>
          </a:p>
        </p:txBody>
      </p:sp>
      <p:sp>
        <p:nvSpPr>
          <p:cNvPr id="3" name="Content Placeholder 2">
            <a:extLst>
              <a:ext uri="{FF2B5EF4-FFF2-40B4-BE49-F238E27FC236}">
                <a16:creationId xmlns:a16="http://schemas.microsoft.com/office/drawing/2014/main" id="{1A53A521-CC2A-4F71-8323-1D59A9FD4FAF}"/>
              </a:ext>
            </a:extLst>
          </p:cNvPr>
          <p:cNvSpPr>
            <a:spLocks noGrp="1"/>
          </p:cNvSpPr>
          <p:nvPr>
            <p:ph idx="1"/>
          </p:nvPr>
        </p:nvSpPr>
        <p:spPr>
          <a:xfrm>
            <a:off x="1024128" y="1928148"/>
            <a:ext cx="9720072" cy="434463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This theory is explained as the study of developmental processes that are not formed at birth. </a:t>
            </a:r>
          </a:p>
          <a:p>
            <a:pPr>
              <a:lnSpc>
                <a:spcPct val="150000"/>
              </a:lnSpc>
            </a:pPr>
            <a:r>
              <a:rPr lang="en-GB" sz="2400" dirty="0">
                <a:latin typeface="Arial" panose="020B0604020202020204" pitchFamily="34" charset="0"/>
                <a:cs typeface="Arial" panose="020B0604020202020204" pitchFamily="34" charset="0"/>
              </a:rPr>
              <a:t>However, they are the functions that can “switch off and switch on an individual’s genes.”</a:t>
            </a:r>
          </a:p>
          <a:p>
            <a:pPr>
              <a:lnSpc>
                <a:spcPct val="150000"/>
              </a:lnSpc>
            </a:pPr>
            <a:r>
              <a:rPr lang="en-GB" sz="2400" dirty="0">
                <a:latin typeface="Arial" panose="020B0604020202020204" pitchFamily="34" charset="0"/>
                <a:cs typeface="Arial" panose="020B0604020202020204" pitchFamily="34" charset="0"/>
              </a:rPr>
              <a:t>This study looks at the nature vs nurture debate differently and explains that we should not be looking at it as a ‘nature vs nurture,’ but more how nature and nurture interact with one another. </a:t>
            </a:r>
          </a:p>
        </p:txBody>
      </p:sp>
      <p:sp>
        <p:nvSpPr>
          <p:cNvPr id="4" name="TextBox 3">
            <a:extLst>
              <a:ext uri="{FF2B5EF4-FFF2-40B4-BE49-F238E27FC236}">
                <a16:creationId xmlns:a16="http://schemas.microsoft.com/office/drawing/2014/main" id="{BA4FCB31-C48D-413B-9321-B5D181DE75D7}"/>
              </a:ext>
            </a:extLst>
          </p:cNvPr>
          <p:cNvSpPr txBox="1"/>
          <p:nvPr/>
        </p:nvSpPr>
        <p:spPr>
          <a:xfrm>
            <a:off x="10400271" y="6487297"/>
            <a:ext cx="1791729" cy="37070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(Wessel, 2009)</a:t>
            </a:r>
          </a:p>
        </p:txBody>
      </p:sp>
    </p:spTree>
    <p:extLst>
      <p:ext uri="{BB962C8B-B14F-4D97-AF65-F5344CB8AC3E}">
        <p14:creationId xmlns:p14="http://schemas.microsoft.com/office/powerpoint/2010/main" val="2694883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9F0BE-4C4E-4052-B8E5-66E1706746BF}"/>
              </a:ext>
            </a:extLst>
          </p:cNvPr>
          <p:cNvSpPr>
            <a:spLocks noGrp="1"/>
          </p:cNvSpPr>
          <p:nvPr>
            <p:ph idx="1"/>
          </p:nvPr>
        </p:nvSpPr>
        <p:spPr>
          <a:xfrm>
            <a:off x="4352296" y="2832786"/>
            <a:ext cx="3487407" cy="1192427"/>
          </a:xfrm>
        </p:spPr>
        <p:txBody>
          <a:bodyPr>
            <a:normAutofit/>
          </a:bodyPr>
          <a:lstStyle/>
          <a:p>
            <a:r>
              <a:rPr lang="en-GB" altLang="en-US" sz="4800" dirty="0">
                <a:latin typeface="Arial" panose="020B0604020202020204" pitchFamily="34" charset="0"/>
                <a:cs typeface="Arial" panose="020B0604020202020204" pitchFamily="34" charset="0"/>
                <a:hlinkClick r:id="rId2"/>
              </a:rPr>
              <a:t>Epigenesis</a:t>
            </a:r>
            <a:endParaRPr lang="en-GB" altLang="en-US"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12349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CDFE-CAA8-4E1D-A9F6-3BCB930F1332}"/>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Nature vs nurture debates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F8242E-4605-4D01-9D43-D2C07285CD1B}"/>
              </a:ext>
            </a:extLst>
          </p:cNvPr>
          <p:cNvSpPr>
            <a:spLocks noGrp="1"/>
          </p:cNvSpPr>
          <p:nvPr>
            <p:ph idx="1"/>
          </p:nvPr>
        </p:nvSpPr>
        <p:spPr>
          <a:xfrm>
            <a:off x="1024128" y="2069015"/>
            <a:ext cx="9720071" cy="4023360"/>
          </a:xfrm>
        </p:spPr>
        <p:txBody>
          <a:bodyPr>
            <a:normAutofit lnSpcReduction="10000"/>
          </a:bodyPr>
          <a:lstStyle/>
          <a:p>
            <a:pPr>
              <a:lnSpc>
                <a:spcPct val="150000"/>
              </a:lnSpc>
            </a:pPr>
            <a:r>
              <a:rPr lang="en-GB" sz="2400" dirty="0">
                <a:latin typeface="Arial" panose="020B0604020202020204" pitchFamily="34" charset="0"/>
                <a:cs typeface="Arial" panose="020B0604020202020204" pitchFamily="34" charset="0"/>
              </a:rPr>
              <a:t>There are three topics that have been closely researched as a way of finalising the nature/nurture debate.</a:t>
            </a:r>
          </a:p>
          <a:p>
            <a:pPr algn="ctr">
              <a:lnSpc>
                <a:spcPct val="150000"/>
              </a:lnSpc>
            </a:pPr>
            <a:r>
              <a:rPr lang="en-GB" sz="2400" dirty="0">
                <a:latin typeface="Arial" panose="020B0604020202020204" pitchFamily="34" charset="0"/>
                <a:cs typeface="Arial" panose="020B0604020202020204" pitchFamily="34" charset="0"/>
              </a:rPr>
              <a:t>These are: </a:t>
            </a:r>
          </a:p>
          <a:p>
            <a:pPr marL="457200" indent="-457200" algn="ctr">
              <a:lnSpc>
                <a:spcPct val="150000"/>
              </a:lnSpc>
              <a:buFont typeface="+mj-lt"/>
              <a:buAutoNum type="arabicPeriod"/>
            </a:pPr>
            <a:r>
              <a:rPr lang="en-GB" sz="2400" dirty="0">
                <a:latin typeface="Arial" panose="020B0604020202020204" pitchFamily="34" charset="0"/>
                <a:cs typeface="Arial" panose="020B0604020202020204" pitchFamily="34" charset="0"/>
              </a:rPr>
              <a:t>Adoption Studies</a:t>
            </a:r>
          </a:p>
          <a:p>
            <a:pPr marL="457200" indent="-457200" algn="ctr">
              <a:lnSpc>
                <a:spcPct val="150000"/>
              </a:lnSpc>
              <a:buFont typeface="+mj-lt"/>
              <a:buAutoNum type="arabicPeriod"/>
            </a:pPr>
            <a:r>
              <a:rPr lang="en-GB" sz="2400" dirty="0">
                <a:latin typeface="Arial" panose="020B0604020202020204" pitchFamily="34" charset="0"/>
                <a:cs typeface="Arial" panose="020B0604020202020204" pitchFamily="34" charset="0"/>
              </a:rPr>
              <a:t>Family Studies</a:t>
            </a:r>
          </a:p>
          <a:p>
            <a:pPr marL="457200" indent="-457200" algn="ctr">
              <a:lnSpc>
                <a:spcPct val="150000"/>
              </a:lnSpc>
              <a:buFont typeface="+mj-lt"/>
              <a:buAutoNum type="arabicPeriod"/>
            </a:pPr>
            <a:r>
              <a:rPr lang="en-GB" sz="2400" dirty="0">
                <a:latin typeface="Arial" panose="020B0604020202020204" pitchFamily="34" charset="0"/>
                <a:cs typeface="Arial" panose="020B0604020202020204" pitchFamily="34" charset="0"/>
              </a:rPr>
              <a:t>Twin Studies</a:t>
            </a:r>
          </a:p>
        </p:txBody>
      </p:sp>
    </p:spTree>
    <p:extLst>
      <p:ext uri="{BB962C8B-B14F-4D97-AF65-F5344CB8AC3E}">
        <p14:creationId xmlns:p14="http://schemas.microsoft.com/office/powerpoint/2010/main" val="188987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CECA-6AB2-4D90-B4FC-52196B9562A4}"/>
              </a:ext>
            </a:extLst>
          </p:cNvPr>
          <p:cNvSpPr>
            <a:spLocks noGrp="1"/>
          </p:cNvSpPr>
          <p:nvPr>
            <p:ph type="title"/>
          </p:nvPr>
        </p:nvSpPr>
        <p:spPr>
          <a:xfrm>
            <a:off x="1024128" y="560503"/>
            <a:ext cx="9720072" cy="1499616"/>
          </a:xfrm>
        </p:spPr>
        <p:txBody>
          <a:bodyPr>
            <a:normAutofit/>
          </a:bodyPr>
          <a:lstStyle/>
          <a:p>
            <a:r>
              <a:rPr lang="en-GB" sz="4000" dirty="0">
                <a:latin typeface="Arial" panose="020B0604020202020204" pitchFamily="34" charset="0"/>
                <a:cs typeface="Arial" panose="020B0604020202020204" pitchFamily="34" charset="0"/>
              </a:rPr>
              <a:t>Case study 1</a:t>
            </a:r>
          </a:p>
        </p:txBody>
      </p:sp>
      <p:sp>
        <p:nvSpPr>
          <p:cNvPr id="3" name="Content Placeholder 2">
            <a:extLst>
              <a:ext uri="{FF2B5EF4-FFF2-40B4-BE49-F238E27FC236}">
                <a16:creationId xmlns:a16="http://schemas.microsoft.com/office/drawing/2014/main" id="{DDB714C0-01CA-4064-8B99-628325AE2F6E}"/>
              </a:ext>
            </a:extLst>
          </p:cNvPr>
          <p:cNvSpPr>
            <a:spLocks noGrp="1"/>
          </p:cNvSpPr>
          <p:nvPr>
            <p:ph idx="1"/>
          </p:nvPr>
        </p:nvSpPr>
        <p:spPr>
          <a:xfrm>
            <a:off x="1024128" y="1841651"/>
            <a:ext cx="9985742" cy="4455846"/>
          </a:xfrm>
        </p:spPr>
        <p:txBody>
          <a:bodyPr>
            <a:normAutofit/>
          </a:bodyPr>
          <a:lstStyle/>
          <a:p>
            <a:pPr marL="0" indent="0">
              <a:lnSpc>
                <a:spcPct val="150000"/>
              </a:lnSpc>
              <a:buNone/>
            </a:pPr>
            <a:r>
              <a:rPr lang="en-GB" sz="2300" dirty="0">
                <a:latin typeface="Arial" panose="020B0604020202020204" pitchFamily="34" charset="0"/>
                <a:cs typeface="Arial" panose="020B0604020202020204" pitchFamily="34" charset="0"/>
              </a:rPr>
              <a:t>Marion and Margaret were identical twins raised within the same family. When they were children, they done everything together and were raised in the exact same way. They played with all the same toys and completed all the same activities but as they got older they started to attain completely different personalities. Marion was very confident and outspoken whilst Margaret was shy, quiet and an introvert. Margaret smoked, whilst Marion did not and it was Margaret that became depressed and suffered with anxiety, whilst Marion did not get diagnosed with any of these.</a:t>
            </a:r>
          </a:p>
          <a:p>
            <a:pPr marL="0" indent="0">
              <a:lnSpc>
                <a:spcPct val="150000"/>
              </a:lnSpc>
              <a:buNone/>
            </a:pP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571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58F4-2D73-4E9D-A37D-98C3530A093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Case study 2</a:t>
            </a:r>
          </a:p>
        </p:txBody>
      </p:sp>
      <p:sp>
        <p:nvSpPr>
          <p:cNvPr id="3" name="Content Placeholder 2">
            <a:extLst>
              <a:ext uri="{FF2B5EF4-FFF2-40B4-BE49-F238E27FC236}">
                <a16:creationId xmlns:a16="http://schemas.microsoft.com/office/drawing/2014/main" id="{3FF09EA1-E02C-4526-97A2-0348CC4BC0B4}"/>
              </a:ext>
            </a:extLst>
          </p:cNvPr>
          <p:cNvSpPr>
            <a:spLocks noGrp="1"/>
          </p:cNvSpPr>
          <p:nvPr>
            <p:ph idx="1"/>
          </p:nvPr>
        </p:nvSpPr>
        <p:spPr>
          <a:xfrm>
            <a:off x="1024128" y="1680521"/>
            <a:ext cx="10331730" cy="5029200"/>
          </a:xfrm>
        </p:spPr>
        <p:txBody>
          <a:bodyPr>
            <a:normAutofit fontScale="92500" lnSpcReduction="20000"/>
          </a:bodyPr>
          <a:lstStyle/>
          <a:p>
            <a:pPr marL="0" indent="0">
              <a:lnSpc>
                <a:spcPct val="160000"/>
              </a:lnSpc>
              <a:buNone/>
            </a:pPr>
            <a:r>
              <a:rPr lang="en-GB" sz="1800" dirty="0">
                <a:latin typeface="Arial" panose="020B0604020202020204" pitchFamily="34" charset="0"/>
                <a:cs typeface="Arial" panose="020B0604020202020204" pitchFamily="34" charset="0"/>
              </a:rPr>
              <a:t>Two male identical twins were separated at 4 weeks old and raised in separate families throughout their lives. </a:t>
            </a:r>
          </a:p>
          <a:p>
            <a:pPr marL="0" indent="0">
              <a:lnSpc>
                <a:spcPct val="160000"/>
              </a:lnSpc>
              <a:buNone/>
            </a:pPr>
            <a:r>
              <a:rPr lang="en-GB" sz="1800" dirty="0">
                <a:latin typeface="Arial" panose="020B0604020202020204" pitchFamily="34" charset="0"/>
                <a:cs typeface="Arial" panose="020B0604020202020204" pitchFamily="34" charset="0"/>
              </a:rPr>
              <a:t>During the Minnesota Twin Family Study that was conducted from 1979 to 1999, the boys were reunited and found that:</a:t>
            </a:r>
          </a:p>
          <a:p>
            <a:pPr marL="0" indent="0">
              <a:lnSpc>
                <a:spcPct val="160000"/>
              </a:lnSpc>
              <a:buNone/>
            </a:pPr>
            <a:r>
              <a:rPr lang="en-GB" sz="1800" dirty="0">
                <a:latin typeface="Arial" panose="020B0604020202020204" pitchFamily="34" charset="0"/>
                <a:cs typeface="Arial" panose="020B0604020202020204" pitchFamily="34" charset="0"/>
              </a:rPr>
              <a:t>Both twins were names Jim.</a:t>
            </a:r>
          </a:p>
          <a:p>
            <a:pPr marL="0" indent="0">
              <a:lnSpc>
                <a:spcPct val="160000"/>
              </a:lnSpc>
              <a:buNone/>
            </a:pPr>
            <a:r>
              <a:rPr lang="en-GB" sz="1800" dirty="0">
                <a:latin typeface="Arial" panose="020B0604020202020204" pitchFamily="34" charset="0"/>
                <a:cs typeface="Arial" panose="020B0604020202020204" pitchFamily="34" charset="0"/>
              </a:rPr>
              <a:t>Both had the same weight.</a:t>
            </a:r>
          </a:p>
          <a:p>
            <a:pPr marL="0" indent="0">
              <a:lnSpc>
                <a:spcPct val="160000"/>
              </a:lnSpc>
              <a:buNone/>
            </a:pPr>
            <a:r>
              <a:rPr lang="en-GB" sz="1800" dirty="0">
                <a:latin typeface="Arial" panose="020B0604020202020204" pitchFamily="34" charset="0"/>
                <a:cs typeface="Arial" panose="020B0604020202020204" pitchFamily="34" charset="0"/>
              </a:rPr>
              <a:t>Both married, divorced and remarried.</a:t>
            </a:r>
          </a:p>
          <a:p>
            <a:pPr marL="0" indent="0">
              <a:lnSpc>
                <a:spcPct val="160000"/>
              </a:lnSpc>
              <a:buNone/>
            </a:pPr>
            <a:r>
              <a:rPr lang="en-GB" sz="1800" dirty="0">
                <a:latin typeface="Arial" panose="020B0604020202020204" pitchFamily="34" charset="0"/>
                <a:cs typeface="Arial" panose="020B0604020202020204" pitchFamily="34" charset="0"/>
              </a:rPr>
              <a:t>They drove the same cars.</a:t>
            </a:r>
          </a:p>
          <a:p>
            <a:pPr marL="0" indent="0">
              <a:lnSpc>
                <a:spcPct val="160000"/>
              </a:lnSpc>
              <a:buNone/>
            </a:pPr>
            <a:r>
              <a:rPr lang="en-GB" sz="1800" dirty="0">
                <a:latin typeface="Arial" panose="020B0604020202020204" pitchFamily="34" charset="0"/>
                <a:cs typeface="Arial" panose="020B0604020202020204" pitchFamily="34" charset="0"/>
              </a:rPr>
              <a:t>Both smoked.</a:t>
            </a:r>
          </a:p>
          <a:p>
            <a:pPr marL="0" indent="0">
              <a:lnSpc>
                <a:spcPct val="160000"/>
              </a:lnSpc>
              <a:buNone/>
            </a:pPr>
            <a:r>
              <a:rPr lang="en-GB" sz="1800" dirty="0">
                <a:latin typeface="Arial" panose="020B0604020202020204" pitchFamily="34" charset="0"/>
                <a:cs typeface="Arial" panose="020B0604020202020204" pitchFamily="34" charset="0"/>
              </a:rPr>
              <a:t>Both suffered from severe headaches.</a:t>
            </a:r>
          </a:p>
          <a:p>
            <a:pPr marL="0" indent="0">
              <a:buNone/>
            </a:pPr>
            <a:endParaRPr lang="en-GB" sz="800" dirty="0"/>
          </a:p>
        </p:txBody>
      </p:sp>
    </p:spTree>
    <p:extLst>
      <p:ext uri="{BB962C8B-B14F-4D97-AF65-F5344CB8AC3E}">
        <p14:creationId xmlns:p14="http://schemas.microsoft.com/office/powerpoint/2010/main" val="407954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FF5F-A751-4BF5-B775-D03C5DE0DDAD}"/>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Case study 3</a:t>
            </a:r>
          </a:p>
        </p:txBody>
      </p:sp>
      <p:sp>
        <p:nvSpPr>
          <p:cNvPr id="3" name="Content Placeholder 2">
            <a:extLst>
              <a:ext uri="{FF2B5EF4-FFF2-40B4-BE49-F238E27FC236}">
                <a16:creationId xmlns:a16="http://schemas.microsoft.com/office/drawing/2014/main" id="{4D22CC55-3095-4C48-8492-179AFDB95DC8}"/>
              </a:ext>
            </a:extLst>
          </p:cNvPr>
          <p:cNvSpPr>
            <a:spLocks noGrp="1"/>
          </p:cNvSpPr>
          <p:nvPr>
            <p:ph idx="1"/>
          </p:nvPr>
        </p:nvSpPr>
        <p:spPr>
          <a:xfrm>
            <a:off x="1024128" y="1977081"/>
            <a:ext cx="9720071" cy="4332279"/>
          </a:xfrm>
        </p:spPr>
        <p:txBody>
          <a:bodyPr>
            <a:normAutofit fontScale="62500" lnSpcReduction="20000"/>
          </a:bodyPr>
          <a:lstStyle/>
          <a:p>
            <a:pPr marL="0" indent="0">
              <a:lnSpc>
                <a:spcPct val="150000"/>
              </a:lnSpc>
              <a:buNone/>
            </a:pPr>
            <a:r>
              <a:rPr lang="en-GB" sz="3600" dirty="0">
                <a:latin typeface="Arial" panose="020B0604020202020204" pitchFamily="34" charset="0"/>
                <a:cs typeface="Arial" panose="020B0604020202020204" pitchFamily="34" charset="0"/>
              </a:rPr>
              <a:t>‘Harry’ was a feral child that had no human interaction from a very young age. </a:t>
            </a:r>
          </a:p>
          <a:p>
            <a:pPr marL="0" indent="0">
              <a:lnSpc>
                <a:spcPct val="150000"/>
              </a:lnSpc>
              <a:buNone/>
            </a:pPr>
            <a:r>
              <a:rPr lang="en-GB" sz="3600" dirty="0">
                <a:latin typeface="Arial" panose="020B0604020202020204" pitchFamily="34" charset="0"/>
                <a:cs typeface="Arial" panose="020B0604020202020204" pitchFamily="34" charset="0"/>
              </a:rPr>
              <a:t>He had very little/no human socialisation skills and did not understand human interaction. </a:t>
            </a:r>
          </a:p>
          <a:p>
            <a:pPr marL="0" indent="0">
              <a:lnSpc>
                <a:spcPct val="150000"/>
              </a:lnSpc>
              <a:buNone/>
            </a:pPr>
            <a:r>
              <a:rPr lang="en-GB" sz="3600" dirty="0">
                <a:latin typeface="Arial" panose="020B0604020202020204" pitchFamily="34" charset="0"/>
                <a:cs typeface="Arial" panose="020B0604020202020204" pitchFamily="34" charset="0"/>
              </a:rPr>
              <a:t>He did however, mimic the actions and sounds of a dog, that lived with him during his life; making growling and snarling noises and walking on all fours. </a:t>
            </a:r>
          </a:p>
          <a:p>
            <a:pPr marL="0" indent="0">
              <a:lnSpc>
                <a:spcPct val="150000"/>
              </a:lnSpc>
              <a:buNone/>
            </a:pPr>
            <a:r>
              <a:rPr lang="en-GB" sz="3600" dirty="0">
                <a:latin typeface="Arial" panose="020B0604020202020204" pitchFamily="34" charset="0"/>
                <a:cs typeface="Arial" panose="020B0604020202020204" pitchFamily="34" charset="0"/>
              </a:rPr>
              <a:t>Is this nurture or nature?</a:t>
            </a:r>
          </a:p>
          <a:p>
            <a:endParaRPr lang="en-GB" dirty="0"/>
          </a:p>
        </p:txBody>
      </p:sp>
    </p:spTree>
    <p:extLst>
      <p:ext uri="{BB962C8B-B14F-4D97-AF65-F5344CB8AC3E}">
        <p14:creationId xmlns:p14="http://schemas.microsoft.com/office/powerpoint/2010/main" val="1784376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EDA27-FE26-4BAC-A0F0-CE6251AFE3F5}"/>
              </a:ext>
            </a:extLst>
          </p:cNvPr>
          <p:cNvSpPr>
            <a:spLocks noGrp="1"/>
          </p:cNvSpPr>
          <p:nvPr>
            <p:ph type="title"/>
          </p:nvPr>
        </p:nvSpPr>
        <p:spPr>
          <a:xfrm>
            <a:off x="1235964" y="1843381"/>
            <a:ext cx="9720072" cy="3171238"/>
          </a:xfrm>
        </p:spPr>
        <p:txBody>
          <a:bodyPr>
            <a:normAutofit/>
          </a:bodyPr>
          <a:lstStyle/>
          <a:p>
            <a:pPr algn="ctr">
              <a:lnSpc>
                <a:spcPct val="150000"/>
              </a:lnSpc>
            </a:pPr>
            <a:r>
              <a:rPr lang="en-GB" sz="4000" dirty="0">
                <a:latin typeface="Arial" panose="020B0604020202020204" pitchFamily="34" charset="0"/>
                <a:cs typeface="Arial" panose="020B0604020202020204" pitchFamily="34" charset="0"/>
              </a:rPr>
              <a:t>Do you think there is a link between nurture and a child’s socialisation?</a:t>
            </a:r>
          </a:p>
        </p:txBody>
      </p:sp>
    </p:spTree>
    <p:extLst>
      <p:ext uri="{BB962C8B-B14F-4D97-AF65-F5344CB8AC3E}">
        <p14:creationId xmlns:p14="http://schemas.microsoft.com/office/powerpoint/2010/main" val="3399385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8E2814-D5E4-46A0-8B81-4A2E29500DA9}"/>
              </a:ext>
            </a:extLst>
          </p:cNvPr>
          <p:cNvSpPr>
            <a:spLocks noGrp="1"/>
          </p:cNvSpPr>
          <p:nvPr>
            <p:ph idx="1"/>
          </p:nvPr>
        </p:nvSpPr>
        <p:spPr>
          <a:xfrm>
            <a:off x="1235964" y="1652098"/>
            <a:ext cx="9720071" cy="4023360"/>
          </a:xfrm>
        </p:spPr>
        <p:txBody>
          <a:bodyPr/>
          <a:lstStyle/>
          <a:p>
            <a:pPr>
              <a:lnSpc>
                <a:spcPct val="150000"/>
              </a:lnSpc>
            </a:pPr>
            <a:r>
              <a:rPr lang="en-GB" dirty="0">
                <a:latin typeface="Arial" panose="020B0604020202020204" pitchFamily="34" charset="0"/>
                <a:cs typeface="Arial" panose="020B0604020202020204" pitchFamily="34" charset="0"/>
              </a:rPr>
              <a:t>So, whilst a lot of an individuals attributes are contributed by genetics. An individual will also attain attributes through nurture. Siblings may be raised in the same environment but throughout their lives, their environments may change and cause their development, personalities and abilities to shift. </a:t>
            </a:r>
          </a:p>
          <a:p>
            <a:pPr>
              <a:lnSpc>
                <a:spcPct val="150000"/>
              </a:lnSpc>
            </a:pPr>
            <a:r>
              <a:rPr lang="en-GB" dirty="0">
                <a:latin typeface="Arial" panose="020B0604020202020204" pitchFamily="34" charset="0"/>
                <a:cs typeface="Arial" panose="020B0604020202020204" pitchFamily="34" charset="0"/>
              </a:rPr>
              <a:t>Factors that may also play a part in having two siblings with different lives, may be due to things like; age, gender, religion, etc.</a:t>
            </a:r>
          </a:p>
        </p:txBody>
      </p:sp>
    </p:spTree>
    <p:extLst>
      <p:ext uri="{BB962C8B-B14F-4D97-AF65-F5344CB8AC3E}">
        <p14:creationId xmlns:p14="http://schemas.microsoft.com/office/powerpoint/2010/main" val="2939312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3BCAF-8C35-4831-8FB8-F6580BF0A7B8}"/>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Differences in children</a:t>
            </a:r>
          </a:p>
        </p:txBody>
      </p:sp>
      <p:sp>
        <p:nvSpPr>
          <p:cNvPr id="3" name="Content Placeholder 2">
            <a:extLst>
              <a:ext uri="{FF2B5EF4-FFF2-40B4-BE49-F238E27FC236}">
                <a16:creationId xmlns:a16="http://schemas.microsoft.com/office/drawing/2014/main" id="{F44E1647-A393-4301-8BEF-501120481821}"/>
              </a:ext>
            </a:extLst>
          </p:cNvPr>
          <p:cNvSpPr>
            <a:spLocks noGrp="1"/>
          </p:cNvSpPr>
          <p:nvPr>
            <p:ph idx="1"/>
          </p:nvPr>
        </p:nvSpPr>
        <p:spPr>
          <a:xfrm>
            <a:off x="1024128" y="1902941"/>
            <a:ext cx="10702434" cy="4782064"/>
          </a:xfrm>
        </p:spPr>
        <p:txBody>
          <a:bodyPr/>
          <a:lstStyle/>
          <a:p>
            <a:pPr>
              <a:lnSpc>
                <a:spcPct val="150000"/>
              </a:lnSpc>
            </a:pPr>
            <a:r>
              <a:rPr lang="en-GB" dirty="0">
                <a:latin typeface="Arial" panose="020B0604020202020204" pitchFamily="34" charset="0"/>
                <a:cs typeface="Arial" panose="020B0604020202020204" pitchFamily="34" charset="0"/>
              </a:rPr>
              <a:t>Things that may feature as attributes to nature vs nurture within early childhood are: </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The different environments that a child will visit. </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The individuals within those environments.</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The circumstances that the child is in outside of school, e.g. their upbringing, home life. </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The child’s capabilities.</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Child’s previous experiences.</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87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79280-A5D2-4D7B-B426-442DE6A00FE3}"/>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Super and Harkness (1986-1999)</a:t>
            </a:r>
          </a:p>
        </p:txBody>
      </p:sp>
      <p:sp>
        <p:nvSpPr>
          <p:cNvPr id="3" name="Content Placeholder 2">
            <a:extLst>
              <a:ext uri="{FF2B5EF4-FFF2-40B4-BE49-F238E27FC236}">
                <a16:creationId xmlns:a16="http://schemas.microsoft.com/office/drawing/2014/main" id="{967C9A9B-7DC6-479F-B82F-C6E2D2F6BE8A}"/>
              </a:ext>
            </a:extLst>
          </p:cNvPr>
          <p:cNvSpPr>
            <a:spLocks noGrp="1"/>
          </p:cNvSpPr>
          <p:nvPr>
            <p:ph idx="1"/>
          </p:nvPr>
        </p:nvSpPr>
        <p:spPr>
          <a:xfrm>
            <a:off x="1024126" y="1964724"/>
            <a:ext cx="9720073" cy="4344636"/>
          </a:xfrm>
        </p:spPr>
        <p:txBody>
          <a:bodyPr/>
          <a:lstStyle/>
          <a:p>
            <a:pPr>
              <a:lnSpc>
                <a:spcPct val="150000"/>
              </a:lnSpc>
            </a:pPr>
            <a:r>
              <a:rPr lang="en-GB" sz="2800" dirty="0">
                <a:latin typeface="Arial" panose="020B0604020202020204" pitchFamily="34" charset="0"/>
                <a:cs typeface="Arial" panose="020B0604020202020204" pitchFamily="34" charset="0"/>
              </a:rPr>
              <a:t>During 1987-1999 two anthropologists and psychologists named Harkness and Super decided that would separate children’s developmental characteristics into three different categories. They named these categories the ‘Developmental Niche.’</a:t>
            </a:r>
          </a:p>
          <a:p>
            <a:pPr>
              <a:lnSpc>
                <a:spcPct val="150000"/>
              </a:lnSpc>
            </a:pPr>
            <a:endParaRPr lang="en-GB" dirty="0">
              <a:latin typeface="Arial" panose="020B0604020202020204" pitchFamily="34" charset="0"/>
              <a:cs typeface="Arial" panose="020B0604020202020204" pitchFamily="34" charset="0"/>
            </a:endParaRPr>
          </a:p>
          <a:p>
            <a:pPr marL="457200" indent="-457200">
              <a:lnSpc>
                <a:spcPct val="150000"/>
              </a:lnSpc>
              <a:buFont typeface="+mj-lt"/>
              <a:buAutoNum type="arabicPeriod"/>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456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A67F22-8044-4858-9045-907B075C48B8}"/>
              </a:ext>
            </a:extLst>
          </p:cNvPr>
          <p:cNvSpPr>
            <a:spLocks noGrp="1"/>
          </p:cNvSpPr>
          <p:nvPr>
            <p:ph idx="1"/>
          </p:nvPr>
        </p:nvSpPr>
        <p:spPr>
          <a:xfrm>
            <a:off x="1011772" y="540237"/>
            <a:ext cx="10455298" cy="5947060"/>
          </a:xfrm>
        </p:spPr>
        <p:txBody>
          <a:bodyPr>
            <a:normAutofit fontScale="92500" lnSpcReduction="20000"/>
          </a:bodyPr>
          <a:lstStyle/>
          <a:p>
            <a:pPr marL="0" indent="0">
              <a:lnSpc>
                <a:spcPct val="150000"/>
              </a:lnSpc>
              <a:buNone/>
            </a:pPr>
            <a:r>
              <a:rPr lang="en-GB" sz="1900" b="1" dirty="0">
                <a:latin typeface="Arial" panose="020B0604020202020204" pitchFamily="34" charset="0"/>
                <a:cs typeface="Arial" panose="020B0604020202020204" pitchFamily="34" charset="0"/>
              </a:rPr>
              <a:t>Culturally regulated customs and practices of child care and child rearing</a:t>
            </a:r>
          </a:p>
          <a:p>
            <a:pPr>
              <a:lnSpc>
                <a:spcPct val="150000"/>
              </a:lnSpc>
            </a:pPr>
            <a:r>
              <a:rPr lang="en-GB" sz="1900" dirty="0">
                <a:latin typeface="Arial" panose="020B0604020202020204" pitchFamily="34" charset="0"/>
                <a:cs typeface="Arial" panose="020B0604020202020204" pitchFamily="34" charset="0"/>
              </a:rPr>
              <a:t>This is how the child receives childcare, through the care of it’s caregivers; such as parents, teachers, guardians. During this stage, caregivers normally help children learn and teach them how to play, whilst giving them rules and punishment. This type of rearing is apparent ethnic minority groups which promote strong family ties.</a:t>
            </a:r>
          </a:p>
          <a:p>
            <a:pPr>
              <a:lnSpc>
                <a:spcPct val="150000"/>
              </a:lnSpc>
            </a:pPr>
            <a:r>
              <a:rPr lang="en-GB" sz="1900" b="1" dirty="0">
                <a:latin typeface="Arial" panose="020B0604020202020204" pitchFamily="34" charset="0"/>
                <a:cs typeface="Arial" panose="020B0604020202020204" pitchFamily="34" charset="0"/>
              </a:rPr>
              <a:t>Physical and social settings in which the child lives</a:t>
            </a:r>
          </a:p>
          <a:p>
            <a:pPr>
              <a:lnSpc>
                <a:spcPct val="150000"/>
              </a:lnSpc>
            </a:pPr>
            <a:r>
              <a:rPr lang="en-GB" sz="1900" dirty="0">
                <a:latin typeface="Arial" panose="020B0604020202020204" pitchFamily="34" charset="0"/>
                <a:cs typeface="Arial" panose="020B0604020202020204" pitchFamily="34" charset="0"/>
              </a:rPr>
              <a:t>This concentrates more on the actual physical and social settings that are within the child’s home. This can include things such as the family size; the resources available within the home and the child’s activities with the individuals around them. </a:t>
            </a:r>
          </a:p>
          <a:p>
            <a:pPr>
              <a:lnSpc>
                <a:spcPct val="150000"/>
              </a:lnSpc>
            </a:pPr>
            <a:r>
              <a:rPr lang="en-GB" sz="1900" b="1" dirty="0">
                <a:latin typeface="Arial" panose="020B0604020202020204" pitchFamily="34" charset="0"/>
                <a:cs typeface="Arial" panose="020B0604020202020204" pitchFamily="34" charset="0"/>
              </a:rPr>
              <a:t>The beliefs of parents and/or other adults responsible for the child’s welfare and care</a:t>
            </a:r>
          </a:p>
          <a:p>
            <a:pPr>
              <a:lnSpc>
                <a:spcPct val="150000"/>
              </a:lnSpc>
            </a:pPr>
            <a:r>
              <a:rPr lang="en-GB" sz="1900" dirty="0">
                <a:latin typeface="Arial" panose="020B0604020202020204" pitchFamily="34" charset="0"/>
                <a:cs typeface="Arial" panose="020B0604020202020204" pitchFamily="34" charset="0"/>
              </a:rPr>
              <a:t>This concentrates more on the beliefs parents may have, whether it be religious beliefs, etc. It id associated to how the child’s caregivers feel about the child’s goals for the future, as well as how the caregivers influence the child’s goals through teachings.</a:t>
            </a:r>
          </a:p>
          <a:p>
            <a:endParaRPr lang="en-GB" b="1" dirty="0"/>
          </a:p>
          <a:p>
            <a:endParaRPr lang="en-GB" b="1" dirty="0"/>
          </a:p>
        </p:txBody>
      </p:sp>
    </p:spTree>
    <p:extLst>
      <p:ext uri="{BB962C8B-B14F-4D97-AF65-F5344CB8AC3E}">
        <p14:creationId xmlns:p14="http://schemas.microsoft.com/office/powerpoint/2010/main" val="1672495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6B01-B091-4A39-8287-F4328227D5D2}"/>
              </a:ext>
            </a:extLst>
          </p:cNvPr>
          <p:cNvSpPr>
            <a:spLocks noGrp="1"/>
          </p:cNvSpPr>
          <p:nvPr>
            <p:ph type="title"/>
          </p:nvPr>
        </p:nvSpPr>
        <p:spPr/>
        <p:txBody>
          <a:bodyPr>
            <a:normAutofit/>
          </a:bodyPr>
          <a:lstStyle/>
          <a:p>
            <a:r>
              <a:rPr lang="en-US" altLang="en-US" sz="3600" dirty="0" err="1">
                <a:latin typeface="Arial" panose="020B0604020202020204" pitchFamily="34" charset="0"/>
                <a:cs typeface="Arial" panose="020B0604020202020204" pitchFamily="34" charset="0"/>
              </a:rPr>
              <a:t>Urie</a:t>
            </a:r>
            <a:r>
              <a:rPr lang="en-US" altLang="en-US" sz="3600" dirty="0">
                <a:latin typeface="Arial" panose="020B0604020202020204" pitchFamily="34" charset="0"/>
                <a:cs typeface="Arial" panose="020B0604020202020204" pitchFamily="34" charset="0"/>
              </a:rPr>
              <a:t> Bronfenbrenner</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E4BDBF-15C0-4CD9-9871-8772CCAF6969}"/>
              </a:ext>
            </a:extLst>
          </p:cNvPr>
          <p:cNvSpPr>
            <a:spLocks noGrp="1"/>
          </p:cNvSpPr>
          <p:nvPr>
            <p:ph idx="1"/>
          </p:nvPr>
        </p:nvSpPr>
        <p:spPr>
          <a:xfrm>
            <a:off x="1016467" y="1659760"/>
            <a:ext cx="10504726" cy="4695567"/>
          </a:xfrm>
        </p:spPr>
        <p:txBody>
          <a:bodyPr>
            <a:normAutofit/>
          </a:bodyPr>
          <a:lstStyle/>
          <a:p>
            <a:pPr>
              <a:lnSpc>
                <a:spcPct val="150000"/>
              </a:lnSpc>
            </a:pPr>
            <a:r>
              <a:rPr lang="en-GB" sz="2300" dirty="0">
                <a:latin typeface="Arial" panose="020B0604020202020204" pitchFamily="34" charset="0"/>
                <a:cs typeface="Arial" panose="020B0604020202020204" pitchFamily="34" charset="0"/>
              </a:rPr>
              <a:t>Studied the effect of a child’s environment on their development. </a:t>
            </a:r>
          </a:p>
          <a:p>
            <a:pPr>
              <a:lnSpc>
                <a:spcPct val="150000"/>
              </a:lnSpc>
            </a:pPr>
            <a:r>
              <a:rPr lang="en-GB" sz="2300" dirty="0">
                <a:latin typeface="Arial" panose="020B0604020202020204" pitchFamily="34" charset="0"/>
                <a:cs typeface="Arial" panose="020B0604020202020204" pitchFamily="34" charset="0"/>
              </a:rPr>
              <a:t>Created ‘Ecological Systems Theory.’</a:t>
            </a:r>
          </a:p>
          <a:p>
            <a:pPr>
              <a:lnSpc>
                <a:spcPct val="150000"/>
              </a:lnSpc>
            </a:pPr>
            <a:r>
              <a:rPr lang="en-GB" sz="2300" dirty="0">
                <a:latin typeface="Arial" panose="020B0604020202020204" pitchFamily="34" charset="0"/>
                <a:cs typeface="Arial" panose="020B0604020202020204" pitchFamily="34" charset="0"/>
              </a:rPr>
              <a:t>He believed that the environment does affect children, but so does genetics.</a:t>
            </a:r>
          </a:p>
          <a:p>
            <a:pPr>
              <a:lnSpc>
                <a:spcPct val="150000"/>
              </a:lnSpc>
            </a:pPr>
            <a:r>
              <a:rPr lang="en-GB" sz="2300" dirty="0">
                <a:latin typeface="Arial" panose="020B0604020202020204" pitchFamily="34" charset="0"/>
                <a:cs typeface="Arial" panose="020B0604020202020204" pitchFamily="34" charset="0"/>
              </a:rPr>
              <a:t>Bronfenbrenner (1974, </a:t>
            </a:r>
            <a:r>
              <a:rPr lang="en-GB" sz="2300" i="1" dirty="0">
                <a:latin typeface="Arial" panose="020B0604020202020204" pitchFamily="34" charset="0"/>
                <a:cs typeface="Arial" panose="020B0604020202020204" pitchFamily="34" charset="0"/>
              </a:rPr>
              <a:t>cited </a:t>
            </a:r>
            <a:r>
              <a:rPr lang="en-GB" sz="2300" dirty="0">
                <a:latin typeface="Arial" panose="020B0604020202020204" pitchFamily="34" charset="0"/>
                <a:cs typeface="Arial" panose="020B0604020202020204" pitchFamily="34" charset="0"/>
              </a:rPr>
              <a:t>in Guy-Evans) believed that “there are multiple aspects of a developing child’s life that interacts with and affects the child.” </a:t>
            </a:r>
          </a:p>
          <a:p>
            <a:pPr>
              <a:lnSpc>
                <a:spcPct val="150000"/>
              </a:lnSpc>
            </a:pPr>
            <a:r>
              <a:rPr lang="en-GB" sz="2300" dirty="0">
                <a:latin typeface="Arial" panose="020B0604020202020204" pitchFamily="34" charset="0"/>
                <a:cs typeface="Arial" panose="020B0604020202020204" pitchFamily="34" charset="0"/>
              </a:rPr>
              <a:t>This was evidence that his work did not primarily focus on individual development but also looked at more broad influential factors. </a:t>
            </a:r>
          </a:p>
        </p:txBody>
      </p:sp>
      <p:sp>
        <p:nvSpPr>
          <p:cNvPr id="5" name="TextBox 4">
            <a:extLst>
              <a:ext uri="{FF2B5EF4-FFF2-40B4-BE49-F238E27FC236}">
                <a16:creationId xmlns:a16="http://schemas.microsoft.com/office/drawing/2014/main" id="{CECA3BC1-9112-4375-9FC9-CDDB31B2715D}"/>
              </a:ext>
            </a:extLst>
          </p:cNvPr>
          <p:cNvSpPr txBox="1"/>
          <p:nvPr/>
        </p:nvSpPr>
        <p:spPr>
          <a:xfrm>
            <a:off x="9440562" y="6437870"/>
            <a:ext cx="2751438" cy="369332"/>
          </a:xfrm>
          <a:prstGeom prst="rect">
            <a:avLst/>
          </a:prstGeom>
          <a:noFill/>
        </p:spPr>
        <p:txBody>
          <a:bodyPr wrap="square" rtlCol="0">
            <a:spAutoFit/>
          </a:bodyPr>
          <a:lstStyle/>
          <a:p>
            <a:r>
              <a:rPr lang="en-GB" dirty="0"/>
              <a:t>(Guy-Evans, 2020)</a:t>
            </a:r>
          </a:p>
        </p:txBody>
      </p:sp>
    </p:spTree>
    <p:extLst>
      <p:ext uri="{BB962C8B-B14F-4D97-AF65-F5344CB8AC3E}">
        <p14:creationId xmlns:p14="http://schemas.microsoft.com/office/powerpoint/2010/main" val="2245134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866DE3FF-0400-411D-951F-32D5ED428F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70438" y="0"/>
            <a:ext cx="7451124" cy="6858000"/>
          </a:xfrm>
        </p:spPr>
      </p:pic>
    </p:spTree>
    <p:extLst>
      <p:ext uri="{BB962C8B-B14F-4D97-AF65-F5344CB8AC3E}">
        <p14:creationId xmlns:p14="http://schemas.microsoft.com/office/powerpoint/2010/main" val="171488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DC055-DF7C-443B-95C5-90FCFE0F633A}"/>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A041B5DC-5F81-4DB7-B06C-E68184704725}"/>
              </a:ext>
            </a:extLst>
          </p:cNvPr>
          <p:cNvSpPr>
            <a:spLocks noGrp="1"/>
          </p:cNvSpPr>
          <p:nvPr>
            <p:ph idx="1"/>
          </p:nvPr>
        </p:nvSpPr>
        <p:spPr>
          <a:xfrm>
            <a:off x="1024128" y="1841155"/>
            <a:ext cx="10541796" cy="4609071"/>
          </a:xfrm>
        </p:spPr>
        <p:txBody>
          <a:bodyPr/>
          <a:lstStyle/>
          <a:p>
            <a:r>
              <a:rPr lang="en-GB" dirty="0"/>
              <a:t>Look at Super and Harkness’ ‘Developmental Niche’ or </a:t>
            </a:r>
            <a:r>
              <a:rPr lang="en-GB" dirty="0" err="1"/>
              <a:t>Brofenbrenner</a:t>
            </a:r>
            <a:r>
              <a:rPr lang="en-GB" dirty="0"/>
              <a:t> and identify examples of one of the three categories. </a:t>
            </a:r>
          </a:p>
          <a:p>
            <a:r>
              <a:rPr lang="en-GB" i="1" dirty="0"/>
              <a:t>You may look at:</a:t>
            </a:r>
          </a:p>
          <a:p>
            <a:r>
              <a:rPr lang="en-GB" dirty="0"/>
              <a:t>Teachings within schools</a:t>
            </a:r>
          </a:p>
          <a:p>
            <a:r>
              <a:rPr lang="en-GB" dirty="0"/>
              <a:t>Parental teaching</a:t>
            </a:r>
          </a:p>
          <a:p>
            <a:r>
              <a:rPr lang="en-GB" dirty="0"/>
              <a:t>Religious teachings</a:t>
            </a:r>
          </a:p>
          <a:p>
            <a:r>
              <a:rPr lang="en-GB" dirty="0"/>
              <a:t>Tribes from around the world</a:t>
            </a:r>
          </a:p>
          <a:p>
            <a:r>
              <a:rPr lang="en-GB" i="1" dirty="0"/>
              <a:t>Consider</a:t>
            </a:r>
          </a:p>
          <a:p>
            <a:r>
              <a:rPr lang="en-GB" dirty="0"/>
              <a:t>How your chosen topic shapes a child’s development.</a:t>
            </a:r>
          </a:p>
          <a:p>
            <a:endParaRPr lang="en-GB" dirty="0"/>
          </a:p>
        </p:txBody>
      </p:sp>
    </p:spTree>
    <p:extLst>
      <p:ext uri="{BB962C8B-B14F-4D97-AF65-F5344CB8AC3E}">
        <p14:creationId xmlns:p14="http://schemas.microsoft.com/office/powerpoint/2010/main" val="2873083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37AC-9C98-4D2B-99DA-4073B3659E84}"/>
              </a:ext>
            </a:extLst>
          </p:cNvPr>
          <p:cNvSpPr>
            <a:spLocks noGrp="1"/>
          </p:cNvSpPr>
          <p:nvPr>
            <p:ph type="title"/>
          </p:nvPr>
        </p:nvSpPr>
        <p:spPr>
          <a:xfrm>
            <a:off x="1024128" y="338081"/>
            <a:ext cx="9720072" cy="1499616"/>
          </a:xfrm>
        </p:spPr>
        <p:txBody>
          <a:bodyPr>
            <a:normAutofit/>
          </a:bodyPr>
          <a:lstStyle/>
          <a:p>
            <a:r>
              <a:rPr lang="en-GB" sz="4000" dirty="0">
                <a:latin typeface="Arial" panose="020B0604020202020204" pitchFamily="34" charset="0"/>
                <a:cs typeface="Arial" panose="020B0604020202020204" pitchFamily="34" charset="0"/>
              </a:rPr>
              <a:t>References</a:t>
            </a:r>
            <a:endParaRPr lang="en-GB"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E0D8AF-BB83-4031-890E-064838D02433}"/>
              </a:ext>
            </a:extLst>
          </p:cNvPr>
          <p:cNvSpPr>
            <a:spLocks noGrp="1"/>
          </p:cNvSpPr>
          <p:nvPr>
            <p:ph idx="1"/>
          </p:nvPr>
        </p:nvSpPr>
        <p:spPr>
          <a:xfrm>
            <a:off x="1024128" y="1515432"/>
            <a:ext cx="10776575" cy="5004487"/>
          </a:xfrm>
        </p:spPr>
        <p:txBody>
          <a:bodyPr>
            <a:noAutofit/>
          </a:bodyPr>
          <a:lstStyle/>
          <a:p>
            <a:r>
              <a:rPr lang="en-GB" sz="1300" dirty="0" err="1">
                <a:latin typeface="Arial" panose="020B0604020202020204" pitchFamily="34" charset="0"/>
                <a:cs typeface="Arial" panose="020B0604020202020204" pitchFamily="34" charset="0"/>
              </a:rPr>
              <a:t>Cheezy</a:t>
            </a:r>
            <a:r>
              <a:rPr lang="en-GB" sz="1300" dirty="0">
                <a:latin typeface="Arial" panose="020B0604020202020204" pitchFamily="34" charset="0"/>
                <a:cs typeface="Arial" panose="020B0604020202020204" pitchFamily="34" charset="0"/>
              </a:rPr>
              <a:t>, J. (2010) </a:t>
            </a:r>
            <a:r>
              <a:rPr lang="en-GB" sz="1300" i="1" dirty="0">
                <a:latin typeface="Arial" panose="020B0604020202020204" pitchFamily="34" charset="0"/>
                <a:cs typeface="Arial" panose="020B0604020202020204" pitchFamily="34" charset="0"/>
              </a:rPr>
              <a:t>The Little Albert Experiment. </a:t>
            </a:r>
            <a:r>
              <a:rPr lang="en-GB" sz="1300" dirty="0">
                <a:latin typeface="Arial" panose="020B0604020202020204" pitchFamily="34" charset="0"/>
                <a:cs typeface="Arial" panose="020B0604020202020204" pitchFamily="34" charset="0"/>
              </a:rPr>
              <a:t>[Online] Available at: https://www.youtube.com/watch?v=9hBfnXACsOI (Accessed: 02/02/2021)</a:t>
            </a:r>
          </a:p>
          <a:p>
            <a:r>
              <a:rPr lang="nn-NO" sz="1300" dirty="0">
                <a:latin typeface="Arial" panose="020B0604020202020204" pitchFamily="34" charset="0"/>
                <a:cs typeface="Arial" panose="020B0604020202020204" pitchFamily="34" charset="0"/>
              </a:rPr>
              <a:t>Det medisinske fakultet - Universitetet i Oslo (2016) </a:t>
            </a:r>
            <a:r>
              <a:rPr lang="nn-NO" sz="1300" i="1" dirty="0">
                <a:latin typeface="Arial" panose="020B0604020202020204" pitchFamily="34" charset="0"/>
                <a:cs typeface="Arial" panose="020B0604020202020204" pitchFamily="34" charset="0"/>
              </a:rPr>
              <a:t>Epigenetics: Nature vs Nurture. </a:t>
            </a:r>
            <a:r>
              <a:rPr lang="nn-NO" sz="1300" dirty="0">
                <a:latin typeface="Arial" panose="020B0604020202020204" pitchFamily="34" charset="0"/>
                <a:cs typeface="Arial" panose="020B0604020202020204" pitchFamily="34" charset="0"/>
              </a:rPr>
              <a:t>[YouTube] Available at:https://www.youtube.com/watch?app=desktop&amp;v=k50yMwEOWGU (Accessed 08/02/2021)</a:t>
            </a:r>
            <a:endParaRPr lang="en-GB" sz="1300" i="1"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Guy-Evans (2020) </a:t>
            </a:r>
            <a:r>
              <a:rPr lang="en-GB" sz="1300" i="1" dirty="0">
                <a:latin typeface="Arial" panose="020B0604020202020204" pitchFamily="34" charset="0"/>
                <a:cs typeface="Arial" panose="020B0604020202020204" pitchFamily="34" charset="0"/>
              </a:rPr>
              <a:t>Bronfenbrenner’s Ecological Systems Theory. </a:t>
            </a:r>
            <a:r>
              <a:rPr lang="en-GB" sz="1300" dirty="0">
                <a:latin typeface="Arial" panose="020B0604020202020204" pitchFamily="34" charset="0"/>
                <a:cs typeface="Arial" panose="020B0604020202020204" pitchFamily="34" charset="0"/>
              </a:rPr>
              <a:t>[Online] Available at: https://www.simplypsychology.org/Bronfenbrenner.html (Accessed: 08/02/2021)</a:t>
            </a:r>
          </a:p>
          <a:p>
            <a:r>
              <a:rPr lang="en-GB" sz="1300" dirty="0">
                <a:latin typeface="Arial" panose="020B0604020202020204" pitchFamily="34" charset="0"/>
                <a:cs typeface="Arial" panose="020B0604020202020204" pitchFamily="34" charset="0"/>
              </a:rPr>
              <a:t>Learn my Test (2018) </a:t>
            </a:r>
            <a:r>
              <a:rPr lang="en-GB" sz="1300" i="1" dirty="0">
                <a:latin typeface="Arial" panose="020B0604020202020204" pitchFamily="34" charset="0"/>
                <a:cs typeface="Arial" panose="020B0604020202020204" pitchFamily="34" charset="0"/>
              </a:rPr>
              <a:t>Pavlov’s Theory of Classical Conditioning Explained </a:t>
            </a:r>
            <a:r>
              <a:rPr lang="en-GB" sz="1300" dirty="0">
                <a:latin typeface="Arial" panose="020B0604020202020204" pitchFamily="34" charset="0"/>
                <a:cs typeface="Arial" panose="020B0604020202020204" pitchFamily="34" charset="0"/>
              </a:rPr>
              <a:t>[YouTube] Available at:</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https://www.youtube.com/watch?v=qSqWiTG-o2Y (Accessed: 05/02/2021)</a:t>
            </a:r>
          </a:p>
          <a:p>
            <a:r>
              <a:rPr lang="en-GB" sz="1300" dirty="0">
                <a:latin typeface="Arial" panose="020B0604020202020204" pitchFamily="34" charset="0"/>
                <a:cs typeface="Arial" panose="020B0604020202020204" pitchFamily="34" charset="0"/>
              </a:rPr>
              <a:t>Lewis, T. (2014) </a:t>
            </a:r>
            <a:r>
              <a:rPr lang="en-GB" sz="1300" i="1" dirty="0">
                <a:latin typeface="Arial" panose="020B0604020202020204" pitchFamily="34" charset="0"/>
                <a:cs typeface="Arial" panose="020B0604020202020204" pitchFamily="34" charset="0"/>
              </a:rPr>
              <a:t>Twins separated at birth reveal staggering influence of genetics. </a:t>
            </a:r>
            <a:r>
              <a:rPr lang="en-GB" sz="1300" dirty="0">
                <a:latin typeface="Arial" panose="020B0604020202020204" pitchFamily="34" charset="0"/>
                <a:cs typeface="Arial" panose="020B0604020202020204" pitchFamily="34" charset="0"/>
              </a:rPr>
              <a:t>[Online] Available </a:t>
            </a:r>
            <a:r>
              <a:rPr lang="en-GB" sz="1300" dirty="0" err="1">
                <a:latin typeface="Arial" panose="020B0604020202020204" pitchFamily="34" charset="0"/>
                <a:cs typeface="Arial" panose="020B0604020202020204" pitchFamily="34" charset="0"/>
              </a:rPr>
              <a:t>at:https</a:t>
            </a:r>
            <a:r>
              <a:rPr lang="en-GB" sz="1300" dirty="0">
                <a:latin typeface="Arial" panose="020B0604020202020204" pitchFamily="34" charset="0"/>
                <a:cs typeface="Arial" panose="020B0604020202020204" pitchFamily="34" charset="0"/>
              </a:rPr>
              <a:t>://www.livescience.com/47288-twin-study-importance-of-genetics.html (Accessed: 04/02/2021)</a:t>
            </a:r>
          </a:p>
          <a:p>
            <a:r>
              <a:rPr lang="en-GB" sz="1300" dirty="0">
                <a:latin typeface="Arial" panose="020B0604020202020204" pitchFamily="34" charset="0"/>
                <a:cs typeface="Arial" panose="020B0604020202020204" pitchFamily="34" charset="0"/>
              </a:rPr>
              <a:t>Plomin, R. Ashbury, K. (2005) </a:t>
            </a:r>
            <a:r>
              <a:rPr lang="en-GB" sz="1300" i="1" dirty="0">
                <a:latin typeface="Arial" panose="020B0604020202020204" pitchFamily="34" charset="0"/>
                <a:cs typeface="Arial" panose="020B0604020202020204" pitchFamily="34" charset="0"/>
              </a:rPr>
              <a:t>Nurture and Nature: Genetic and Environmental Influences on behaviour. </a:t>
            </a:r>
            <a:r>
              <a:rPr lang="en-GB" sz="1300" dirty="0">
                <a:latin typeface="Arial" panose="020B0604020202020204" pitchFamily="34" charset="0"/>
                <a:cs typeface="Arial" panose="020B0604020202020204" pitchFamily="34" charset="0"/>
              </a:rPr>
              <a:t>[Online] Available at: https://www-jstor-org.ezproxy.uwtsd.ac.uk/stable/pdf/25046112.pdf?ab_segments=0%2Fbasic_search_aggregated%2Fcontrol&amp;refreqid=fastly-default%3Af27a42e6110ec7e572545fbf28b0f359 (Accessed: 09/02/2021)</a:t>
            </a:r>
          </a:p>
          <a:p>
            <a:r>
              <a:rPr lang="en-GB" sz="1300" dirty="0">
                <a:latin typeface="Arial" panose="020B0604020202020204" pitchFamily="34" charset="0"/>
                <a:cs typeface="Arial" panose="020B0604020202020204" pitchFamily="34" charset="0"/>
              </a:rPr>
              <a:t>Sprouts (2020) </a:t>
            </a:r>
            <a:r>
              <a:rPr lang="en-GB" sz="1300" i="1" dirty="0">
                <a:latin typeface="Arial" panose="020B0604020202020204" pitchFamily="34" charset="0"/>
                <a:cs typeface="Arial" panose="020B0604020202020204" pitchFamily="34" charset="0"/>
              </a:rPr>
              <a:t>Watson’s Theory of Behaviourism. </a:t>
            </a:r>
            <a:r>
              <a:rPr lang="en-GB" sz="1300" dirty="0">
                <a:latin typeface="Arial" panose="020B0604020202020204" pitchFamily="34" charset="0"/>
                <a:cs typeface="Arial" panose="020B0604020202020204" pitchFamily="34" charset="0"/>
              </a:rPr>
              <a:t>[Online] Available at: https://www.youtube.com/watch?app=desktop&amp;v=V09FuazW8bc</a:t>
            </a:r>
          </a:p>
          <a:p>
            <a:r>
              <a:rPr lang="en-GB" altLang="en-US" sz="1300" dirty="0"/>
              <a:t>Super, C.M. and Harkness, S. (1999) ‘The environment as culture in developmental research’ in </a:t>
            </a:r>
            <a:r>
              <a:rPr lang="en-GB" altLang="en-US" sz="1300" dirty="0" err="1"/>
              <a:t>Wachs</a:t>
            </a:r>
            <a:r>
              <a:rPr lang="en-GB" altLang="en-US" sz="1300" dirty="0"/>
              <a:t>, T.D. and Friedman, S.L. (eds) Measuring Environment Across the Lifespan: Emerging Methods and Concepts, Washington, DC, American Psychological Association. </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Walker, T. (1997) </a:t>
            </a:r>
            <a:r>
              <a:rPr lang="en-GB" sz="1300" i="1" dirty="0">
                <a:latin typeface="Arial" panose="020B0604020202020204" pitchFamily="34" charset="0"/>
                <a:cs typeface="Arial" panose="020B0604020202020204" pitchFamily="34" charset="0"/>
              </a:rPr>
              <a:t>Ecological Systems Theory: Using Spheres of Influence to Support Small-Unit Climate and Training </a:t>
            </a:r>
            <a:r>
              <a:rPr lang="en-GB" sz="1300" dirty="0">
                <a:latin typeface="Arial" panose="020B0604020202020204" pitchFamily="34" charset="0"/>
                <a:cs typeface="Arial" panose="020B0604020202020204" pitchFamily="34" charset="0"/>
              </a:rPr>
              <a:t>[Online] Available at: </a:t>
            </a:r>
            <a:r>
              <a:rPr lang="en-GB" sz="1300" i="1" dirty="0">
                <a:latin typeface="Arial" panose="020B0604020202020204" pitchFamily="34" charset="0"/>
                <a:cs typeface="Arial" panose="020B0604020202020204" pitchFamily="34" charset="0"/>
              </a:rPr>
              <a:t>https</a:t>
            </a:r>
            <a:r>
              <a:rPr lang="en-GB" sz="1300" dirty="0">
                <a:latin typeface="Arial" panose="020B0604020202020204" pitchFamily="34" charset="0"/>
                <a:cs typeface="Arial" panose="020B0604020202020204" pitchFamily="34" charset="0"/>
              </a:rPr>
              <a:t>://www.semanticscholar.org/paper/Ecological-Systems-Theory%3A-Using-Spheres-of-to-and-Walker/f850e9267801c256d316d40291fa976bf44e29a0 (Accessed: 04/02/2021</a:t>
            </a:r>
          </a:p>
          <a:p>
            <a:r>
              <a:rPr lang="en-GB" sz="1300" dirty="0">
                <a:latin typeface="Arial" panose="020B0604020202020204" pitchFamily="34" charset="0"/>
                <a:cs typeface="Arial" panose="020B0604020202020204" pitchFamily="34" charset="0"/>
              </a:rPr>
              <a:t>Wessel, A. (2009) ‘What is Epigenesis? Or Gene’s place in development,’ </a:t>
            </a:r>
            <a:r>
              <a:rPr lang="en-GB" sz="1300" i="1" dirty="0">
                <a:latin typeface="Arial" panose="020B0604020202020204" pitchFamily="34" charset="0"/>
                <a:cs typeface="Arial" panose="020B0604020202020204" pitchFamily="34" charset="0"/>
              </a:rPr>
              <a:t>Museum fur </a:t>
            </a:r>
            <a:r>
              <a:rPr lang="en-GB" sz="1300" i="1" dirty="0" err="1">
                <a:latin typeface="Arial" panose="020B0604020202020204" pitchFamily="34" charset="0"/>
                <a:cs typeface="Arial" panose="020B0604020202020204" pitchFamily="34" charset="0"/>
              </a:rPr>
              <a:t>Naturkunde</a:t>
            </a:r>
            <a:r>
              <a:rPr lang="en-GB" sz="1300" i="1" dirty="0">
                <a:latin typeface="Arial" panose="020B0604020202020204" pitchFamily="34" charset="0"/>
                <a:cs typeface="Arial" panose="020B0604020202020204" pitchFamily="34" charset="0"/>
              </a:rPr>
              <a:t>- Leibniz Institute for Research on Evolution and Biodiversity at the Humboldt University Berlin, </a:t>
            </a:r>
            <a:r>
              <a:rPr lang="en-GB" sz="1300" dirty="0">
                <a:latin typeface="Arial" panose="020B0604020202020204" pitchFamily="34" charset="0"/>
                <a:cs typeface="Arial" panose="020B0604020202020204" pitchFamily="34" charset="0"/>
              </a:rPr>
              <a:t>Vol.3 (2), pp-35-37.</a:t>
            </a:r>
            <a:r>
              <a:rPr lang="en-GB" sz="1300" dirty="0"/>
              <a:t>	</a:t>
            </a:r>
          </a:p>
        </p:txBody>
      </p:sp>
    </p:spTree>
    <p:extLst>
      <p:ext uri="{BB962C8B-B14F-4D97-AF65-F5344CB8AC3E}">
        <p14:creationId xmlns:p14="http://schemas.microsoft.com/office/powerpoint/2010/main" val="418508004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B4028482-F53A-4442-AB14-9B7A43F44F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2460</TotalTime>
  <Words>2031</Words>
  <Application>Microsoft Office PowerPoint</Application>
  <PresentationFormat>Widescreen</PresentationFormat>
  <Paragraphs>169</Paragraphs>
  <Slides>29</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Tw Cen MT</vt:lpstr>
      <vt:lpstr>Tw Cen MT Condensed</vt:lpstr>
      <vt:lpstr>Wingdings 3</vt:lpstr>
      <vt:lpstr>Integral</vt:lpstr>
      <vt:lpstr>Nature vs nurture</vt:lpstr>
      <vt:lpstr>objectives</vt:lpstr>
      <vt:lpstr>PowerPoint Presentation</vt:lpstr>
      <vt:lpstr>Do you think behavioural traits are inherited or learnt?</vt:lpstr>
      <vt:lpstr>Example 1</vt:lpstr>
      <vt:lpstr>Example 2</vt:lpstr>
      <vt:lpstr>PowerPoint Presentation</vt:lpstr>
      <vt:lpstr>Theories and development</vt:lpstr>
      <vt:lpstr>Burrhus Skinner</vt:lpstr>
      <vt:lpstr>PowerPoint Presentation</vt:lpstr>
      <vt:lpstr>Ivan pavlov</vt:lpstr>
      <vt:lpstr>PowerPoint Presentation</vt:lpstr>
      <vt:lpstr>John b. Watson</vt:lpstr>
      <vt:lpstr>PowerPoint Presentation</vt:lpstr>
      <vt:lpstr>Epigenesis</vt:lpstr>
      <vt:lpstr>PowerPoint Presentation</vt:lpstr>
      <vt:lpstr>Nature vs nurture debates</vt:lpstr>
      <vt:lpstr>Case study 1</vt:lpstr>
      <vt:lpstr>Case study 2</vt:lpstr>
      <vt:lpstr>Case study 3</vt:lpstr>
      <vt:lpstr>Do you think there is a link between nurture and a child’s socialisation?</vt:lpstr>
      <vt:lpstr>PowerPoint Presentation</vt:lpstr>
      <vt:lpstr>Differences in children</vt:lpstr>
      <vt:lpstr>Super and Harkness (1986-1999)</vt:lpstr>
      <vt:lpstr>PowerPoint Presentation</vt:lpstr>
      <vt:lpstr>Urie Bronfenbrenner</vt:lpstr>
      <vt:lpstr>PowerPoint Presentation</vt:lpstr>
      <vt:lpstr>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 vs nurture</dc:title>
  <dc:creator>Ross Abraham (Student)</dc:creator>
  <cp:lastModifiedBy>Ross Abraham (Student)</cp:lastModifiedBy>
  <cp:revision>101</cp:revision>
  <dcterms:created xsi:type="dcterms:W3CDTF">2021-02-12T01:17:49Z</dcterms:created>
  <dcterms:modified xsi:type="dcterms:W3CDTF">2021-03-05T12:12:29Z</dcterms:modified>
</cp:coreProperties>
</file>