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0" r:id="rId3"/>
    <p:sldId id="257" r:id="rId4"/>
    <p:sldId id="259" r:id="rId5"/>
    <p:sldId id="261" r:id="rId6"/>
    <p:sldId id="262" r:id="rId7"/>
    <p:sldId id="263" r:id="rId8"/>
    <p:sldId id="264" r:id="rId9"/>
    <p:sldId id="265" r:id="rId10"/>
    <p:sldId id="266" r:id="rId11"/>
    <p:sldId id="267" r:id="rId12"/>
    <p:sldId id="268" r:id="rId13"/>
    <p:sldId id="269" r:id="rId14"/>
    <p:sldId id="270"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58" autoAdjust="0"/>
    <p:restoredTop sz="94660"/>
  </p:normalViewPr>
  <p:slideViewPr>
    <p:cSldViewPr snapToGrid="0">
      <p:cViewPr varScale="1">
        <p:scale>
          <a:sx n="115" d="100"/>
          <a:sy n="115" d="100"/>
        </p:scale>
        <p:origin x="144"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FAE8CA52-85B7-4A78-9231-1617703B00CB}" type="datetimeFigureOut">
              <a:rPr lang="en-GB" smtClean="0"/>
              <a:t>20/01/2020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38CDCC3-D8DD-48A4-BB02-A0B173D94C46}" type="slidenum">
              <a:rPr lang="en-GB" smtClean="0"/>
              <a:t>‹#›</a:t>
            </a:fld>
            <a:endParaRPr lang="en-GB"/>
          </a:p>
        </p:txBody>
      </p:sp>
    </p:spTree>
    <p:extLst>
      <p:ext uri="{BB962C8B-B14F-4D97-AF65-F5344CB8AC3E}">
        <p14:creationId xmlns:p14="http://schemas.microsoft.com/office/powerpoint/2010/main" val="35413762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AE8CA52-85B7-4A78-9231-1617703B00CB}" type="datetimeFigureOut">
              <a:rPr lang="en-GB" smtClean="0"/>
              <a:t>20/01/2020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38CDCC3-D8DD-48A4-BB02-A0B173D94C46}" type="slidenum">
              <a:rPr lang="en-GB" smtClean="0"/>
              <a:t>‹#›</a:t>
            </a:fld>
            <a:endParaRPr lang="en-GB"/>
          </a:p>
        </p:txBody>
      </p:sp>
    </p:spTree>
    <p:extLst>
      <p:ext uri="{BB962C8B-B14F-4D97-AF65-F5344CB8AC3E}">
        <p14:creationId xmlns:p14="http://schemas.microsoft.com/office/powerpoint/2010/main" val="38816503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AE8CA52-85B7-4A78-9231-1617703B00CB}" type="datetimeFigureOut">
              <a:rPr lang="en-GB" smtClean="0"/>
              <a:t>20/01/2020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38CDCC3-D8DD-48A4-BB02-A0B173D94C46}" type="slidenum">
              <a:rPr lang="en-GB" smtClean="0"/>
              <a:t>‹#›</a:t>
            </a:fld>
            <a:endParaRPr lang="en-GB"/>
          </a:p>
        </p:txBody>
      </p:sp>
    </p:spTree>
    <p:extLst>
      <p:ext uri="{BB962C8B-B14F-4D97-AF65-F5344CB8AC3E}">
        <p14:creationId xmlns:p14="http://schemas.microsoft.com/office/powerpoint/2010/main" val="31695490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FAE8CA52-85B7-4A78-9231-1617703B00CB}" type="datetimeFigureOut">
              <a:rPr lang="en-GB" smtClean="0"/>
              <a:t>20/01/2020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38CDCC3-D8DD-48A4-BB02-A0B173D94C46}" type="slidenum">
              <a:rPr lang="en-GB" smtClean="0"/>
              <a:t>‹#›</a:t>
            </a:fld>
            <a:endParaRPr lang="en-GB"/>
          </a:p>
        </p:txBody>
      </p:sp>
    </p:spTree>
    <p:extLst>
      <p:ext uri="{BB962C8B-B14F-4D97-AF65-F5344CB8AC3E}">
        <p14:creationId xmlns:p14="http://schemas.microsoft.com/office/powerpoint/2010/main" val="16038224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FAE8CA52-85B7-4A78-9231-1617703B00CB}" type="datetimeFigureOut">
              <a:rPr lang="en-GB" smtClean="0"/>
              <a:t>20/01/2020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38CDCC3-D8DD-48A4-BB02-A0B173D94C46}" type="slidenum">
              <a:rPr lang="en-GB" smtClean="0"/>
              <a:t>‹#›</a:t>
            </a:fld>
            <a:endParaRPr lang="en-GB"/>
          </a:p>
        </p:txBody>
      </p:sp>
    </p:spTree>
    <p:extLst>
      <p:ext uri="{BB962C8B-B14F-4D97-AF65-F5344CB8AC3E}">
        <p14:creationId xmlns:p14="http://schemas.microsoft.com/office/powerpoint/2010/main" val="12431843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FAE8CA52-85B7-4A78-9231-1617703B00CB}" type="datetimeFigureOut">
              <a:rPr lang="en-GB" smtClean="0"/>
              <a:t>20/01/2020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38CDCC3-D8DD-48A4-BB02-A0B173D94C46}" type="slidenum">
              <a:rPr lang="en-GB" smtClean="0"/>
              <a:t>‹#›</a:t>
            </a:fld>
            <a:endParaRPr lang="en-GB"/>
          </a:p>
        </p:txBody>
      </p:sp>
    </p:spTree>
    <p:extLst>
      <p:ext uri="{BB962C8B-B14F-4D97-AF65-F5344CB8AC3E}">
        <p14:creationId xmlns:p14="http://schemas.microsoft.com/office/powerpoint/2010/main" val="26614193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AE8CA52-85B7-4A78-9231-1617703B00CB}" type="datetimeFigureOut">
              <a:rPr lang="en-GB" smtClean="0"/>
              <a:t>20/01/2020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38CDCC3-D8DD-48A4-BB02-A0B173D94C46}" type="slidenum">
              <a:rPr lang="en-GB" smtClean="0"/>
              <a:t>‹#›</a:t>
            </a:fld>
            <a:endParaRPr lang="en-GB"/>
          </a:p>
        </p:txBody>
      </p:sp>
    </p:spTree>
    <p:extLst>
      <p:ext uri="{BB962C8B-B14F-4D97-AF65-F5344CB8AC3E}">
        <p14:creationId xmlns:p14="http://schemas.microsoft.com/office/powerpoint/2010/main" val="19851757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AE8CA52-85B7-4A78-9231-1617703B00CB}" type="datetimeFigureOut">
              <a:rPr lang="en-GB" smtClean="0"/>
              <a:t>20/01/2020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38CDCC3-D8DD-48A4-BB02-A0B173D94C46}" type="slidenum">
              <a:rPr lang="en-GB" smtClean="0"/>
              <a:t>‹#›</a:t>
            </a:fld>
            <a:endParaRPr lang="en-GB"/>
          </a:p>
        </p:txBody>
      </p:sp>
    </p:spTree>
    <p:extLst>
      <p:ext uri="{BB962C8B-B14F-4D97-AF65-F5344CB8AC3E}">
        <p14:creationId xmlns:p14="http://schemas.microsoft.com/office/powerpoint/2010/main" val="37810785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AE8CA52-85B7-4A78-9231-1617703B00CB}" type="datetimeFigureOut">
              <a:rPr lang="en-GB" smtClean="0"/>
              <a:t>20/01/2020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38CDCC3-D8DD-48A4-BB02-A0B173D94C46}" type="slidenum">
              <a:rPr lang="en-GB" smtClean="0"/>
              <a:t>‹#›</a:t>
            </a:fld>
            <a:endParaRPr lang="en-GB"/>
          </a:p>
        </p:txBody>
      </p:sp>
    </p:spTree>
    <p:extLst>
      <p:ext uri="{BB962C8B-B14F-4D97-AF65-F5344CB8AC3E}">
        <p14:creationId xmlns:p14="http://schemas.microsoft.com/office/powerpoint/2010/main" val="12080046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AE8CA52-85B7-4A78-9231-1617703B00CB}" type="datetimeFigureOut">
              <a:rPr lang="en-GB" smtClean="0"/>
              <a:t>20/01/2020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38CDCC3-D8DD-48A4-BB02-A0B173D94C46}" type="slidenum">
              <a:rPr lang="en-GB" smtClean="0"/>
              <a:t>‹#›</a:t>
            </a:fld>
            <a:endParaRPr lang="en-GB"/>
          </a:p>
        </p:txBody>
      </p:sp>
    </p:spTree>
    <p:extLst>
      <p:ext uri="{BB962C8B-B14F-4D97-AF65-F5344CB8AC3E}">
        <p14:creationId xmlns:p14="http://schemas.microsoft.com/office/powerpoint/2010/main" val="5816555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AE8CA52-85B7-4A78-9231-1617703B00CB}" type="datetimeFigureOut">
              <a:rPr lang="en-GB" smtClean="0"/>
              <a:t>20/01/2020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38CDCC3-D8DD-48A4-BB02-A0B173D94C46}" type="slidenum">
              <a:rPr lang="en-GB" smtClean="0"/>
              <a:t>‹#›</a:t>
            </a:fld>
            <a:endParaRPr lang="en-GB"/>
          </a:p>
        </p:txBody>
      </p:sp>
    </p:spTree>
    <p:extLst>
      <p:ext uri="{BB962C8B-B14F-4D97-AF65-F5344CB8AC3E}">
        <p14:creationId xmlns:p14="http://schemas.microsoft.com/office/powerpoint/2010/main" val="21938275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AE8CA52-85B7-4A78-9231-1617703B00CB}" type="datetimeFigureOut">
              <a:rPr lang="en-GB" smtClean="0"/>
              <a:t>20/01/2020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8CDCC3-D8DD-48A4-BB02-A0B173D94C46}" type="slidenum">
              <a:rPr lang="en-GB" smtClean="0"/>
              <a:t>‹#›</a:t>
            </a:fld>
            <a:endParaRPr lang="en-GB"/>
          </a:p>
        </p:txBody>
      </p:sp>
    </p:spTree>
    <p:extLst>
      <p:ext uri="{BB962C8B-B14F-4D97-AF65-F5344CB8AC3E}">
        <p14:creationId xmlns:p14="http://schemas.microsoft.com/office/powerpoint/2010/main" val="400058435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6197600" cy="6858000"/>
          </a:xfrm>
          <a:prstGeom prst="rect">
            <a:avLst/>
          </a:prstGeom>
        </p:spPr>
      </p:pic>
      <p:sp>
        <p:nvSpPr>
          <p:cNvPr id="5" name="TextBox 4"/>
          <p:cNvSpPr txBox="1"/>
          <p:nvPr/>
        </p:nvSpPr>
        <p:spPr>
          <a:xfrm>
            <a:off x="8178800" y="2798058"/>
            <a:ext cx="4131733" cy="1261884"/>
          </a:xfrm>
          <a:prstGeom prst="rect">
            <a:avLst/>
          </a:prstGeom>
          <a:noFill/>
        </p:spPr>
        <p:txBody>
          <a:bodyPr wrap="square" rtlCol="0">
            <a:spAutoFit/>
          </a:bodyPr>
          <a:lstStyle/>
          <a:p>
            <a:r>
              <a:rPr lang="en-GB" sz="4000" dirty="0" smtClean="0"/>
              <a:t>Motivation</a:t>
            </a:r>
          </a:p>
          <a:p>
            <a:endParaRPr lang="en-GB" dirty="0"/>
          </a:p>
          <a:p>
            <a:endParaRPr lang="en-GB" dirty="0"/>
          </a:p>
        </p:txBody>
      </p:sp>
    </p:spTree>
    <p:extLst>
      <p:ext uri="{BB962C8B-B14F-4D97-AF65-F5344CB8AC3E}">
        <p14:creationId xmlns:p14="http://schemas.microsoft.com/office/powerpoint/2010/main" val="9095295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96534" y="1117600"/>
            <a:ext cx="8060266" cy="4519506"/>
          </a:xfrm>
          <a:prstGeom prst="rect">
            <a:avLst/>
          </a:prstGeom>
        </p:spPr>
      </p:pic>
    </p:spTree>
    <p:extLst>
      <p:ext uri="{BB962C8B-B14F-4D97-AF65-F5344CB8AC3E}">
        <p14:creationId xmlns:p14="http://schemas.microsoft.com/office/powerpoint/2010/main" val="23000066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Pre-lecture Work</a:t>
            </a:r>
            <a:endParaRPr lang="en-GB" dirty="0"/>
          </a:p>
        </p:txBody>
      </p:sp>
      <p:sp>
        <p:nvSpPr>
          <p:cNvPr id="3" name="Content Placeholder 2"/>
          <p:cNvSpPr>
            <a:spLocks noGrp="1"/>
          </p:cNvSpPr>
          <p:nvPr>
            <p:ph idx="1"/>
          </p:nvPr>
        </p:nvSpPr>
        <p:spPr/>
        <p:txBody>
          <a:bodyPr/>
          <a:lstStyle/>
          <a:p>
            <a:pPr marL="0" indent="0">
              <a:buNone/>
            </a:pPr>
            <a:r>
              <a:rPr lang="en-GB" dirty="0" smtClean="0"/>
              <a:t>In groups of 3-4 discuss the entrepreneur you chose, why you chose them?  What motivates them?</a:t>
            </a: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14534" y="2863102"/>
            <a:ext cx="5571066" cy="3693859"/>
          </a:xfrm>
          <a:prstGeom prst="rect">
            <a:avLst/>
          </a:prstGeom>
        </p:spPr>
      </p:pic>
    </p:spTree>
    <p:extLst>
      <p:ext uri="{BB962C8B-B14F-4D97-AF65-F5344CB8AC3E}">
        <p14:creationId xmlns:p14="http://schemas.microsoft.com/office/powerpoint/2010/main" val="29737337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Motivational video</a:t>
            </a:r>
            <a:endParaRPr lang="en-GB" dirty="0"/>
          </a:p>
        </p:txBody>
      </p:sp>
      <p:sp>
        <p:nvSpPr>
          <p:cNvPr id="3" name="Content Placeholder 2"/>
          <p:cNvSpPr>
            <a:spLocks noGrp="1"/>
          </p:cNvSpPr>
          <p:nvPr>
            <p:ph idx="1"/>
          </p:nvPr>
        </p:nvSpPr>
        <p:spPr/>
        <p:txBody>
          <a:bodyPr/>
          <a:lstStyle/>
          <a:p>
            <a:pPr marL="0" indent="0">
              <a:buNone/>
            </a:pPr>
            <a:endParaRPr lang="en-GB" dirty="0" smtClean="0"/>
          </a:p>
          <a:p>
            <a:pPr marL="0" indent="0">
              <a:buNone/>
            </a:pPr>
            <a:r>
              <a:rPr lang="en-GB" dirty="0" smtClean="0"/>
              <a:t>https://www.youtube.com/watch?v=dww3Oo8ropA</a:t>
            </a: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450668" y="3523089"/>
            <a:ext cx="4425420" cy="2944916"/>
          </a:xfrm>
          <a:prstGeom prst="rect">
            <a:avLst/>
          </a:prstGeom>
        </p:spPr>
      </p:pic>
    </p:spTree>
    <p:extLst>
      <p:ext uri="{BB962C8B-B14F-4D97-AF65-F5344CB8AC3E}">
        <p14:creationId xmlns:p14="http://schemas.microsoft.com/office/powerpoint/2010/main" val="37995297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did you think of the Video?</a:t>
            </a:r>
            <a:endParaRPr lang="en-GB" dirty="0"/>
          </a:p>
        </p:txBody>
      </p:sp>
      <p:sp>
        <p:nvSpPr>
          <p:cNvPr id="3" name="Content Placeholder 2"/>
          <p:cNvSpPr>
            <a:spLocks noGrp="1"/>
          </p:cNvSpPr>
          <p:nvPr>
            <p:ph idx="1"/>
          </p:nvPr>
        </p:nvSpPr>
        <p:spPr/>
        <p:txBody>
          <a:bodyPr/>
          <a:lstStyle/>
          <a:p>
            <a:pPr marL="0" indent="0">
              <a:buNone/>
            </a:pPr>
            <a:r>
              <a:rPr lang="en-GB" dirty="0" smtClean="0"/>
              <a:t>What are the key themes you picked up from the Video?</a:t>
            </a:r>
          </a:p>
          <a:p>
            <a:r>
              <a:rPr lang="en-GB" dirty="0" smtClean="0"/>
              <a:t>Risk</a:t>
            </a:r>
          </a:p>
          <a:p>
            <a:r>
              <a:rPr lang="en-GB" dirty="0" smtClean="0"/>
              <a:t>Failure</a:t>
            </a:r>
          </a:p>
          <a:p>
            <a:r>
              <a:rPr lang="en-GB" dirty="0" smtClean="0"/>
              <a:t>Being Different</a:t>
            </a:r>
          </a:p>
          <a:p>
            <a:r>
              <a:rPr lang="en-GB" dirty="0" smtClean="0"/>
              <a:t>Any others…..</a:t>
            </a: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23336" y="2929467"/>
            <a:ext cx="6323479" cy="3619500"/>
          </a:xfrm>
          <a:prstGeom prst="rect">
            <a:avLst/>
          </a:prstGeom>
        </p:spPr>
      </p:pic>
    </p:spTree>
    <p:extLst>
      <p:ext uri="{BB962C8B-B14F-4D97-AF65-F5344CB8AC3E}">
        <p14:creationId xmlns:p14="http://schemas.microsoft.com/office/powerpoint/2010/main" val="33197332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Activity	</a:t>
            </a:r>
            <a:endParaRPr lang="en-GB" dirty="0"/>
          </a:p>
        </p:txBody>
      </p:sp>
      <p:sp>
        <p:nvSpPr>
          <p:cNvPr id="3" name="Content Placeholder 2"/>
          <p:cNvSpPr>
            <a:spLocks noGrp="1"/>
          </p:cNvSpPr>
          <p:nvPr>
            <p:ph idx="1"/>
          </p:nvPr>
        </p:nvSpPr>
        <p:spPr/>
        <p:txBody>
          <a:bodyPr/>
          <a:lstStyle/>
          <a:p>
            <a:pPr marL="0" indent="0">
              <a:buNone/>
            </a:pPr>
            <a:r>
              <a:rPr lang="en-GB" dirty="0" smtClean="0"/>
              <a:t>Motivational Timeline </a:t>
            </a:r>
          </a:p>
          <a:p>
            <a:pPr marL="0" indent="0">
              <a:buNone/>
            </a:pPr>
            <a:r>
              <a:rPr lang="en-GB" dirty="0" smtClean="0"/>
              <a:t>In groups of 3-4, discuss a goal you achieved or a success you experienced.  What motivated you to achieve that goal?  What were the barriers along the way that could have stopped the achievement and how were these overcome?</a:t>
            </a:r>
          </a:p>
          <a:p>
            <a:pPr marL="0" indent="0">
              <a:buNone/>
            </a:pPr>
            <a:r>
              <a:rPr lang="en-GB" dirty="0" smtClean="0"/>
              <a:t>Decide upon the story you wish to present to the rest of the group and create a visual time line of the road to success.  Start with the original idea and original motivation and document the ‘ups’ and ‘downs’ of the journey and how each barrier was overcome.  Did the motivation last?  Was it the same as the original motivating factor?</a:t>
            </a:r>
            <a:endParaRPr lang="en-GB" dirty="0"/>
          </a:p>
          <a:p>
            <a:pPr marL="0" indent="0">
              <a:buNone/>
            </a:pPr>
            <a:endParaRPr lang="en-GB"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118150" y="365125"/>
            <a:ext cx="6726717" cy="1612067"/>
          </a:xfrm>
          <a:prstGeom prst="rect">
            <a:avLst/>
          </a:prstGeom>
        </p:spPr>
      </p:pic>
    </p:spTree>
    <p:extLst>
      <p:ext uri="{BB962C8B-B14F-4D97-AF65-F5344CB8AC3E}">
        <p14:creationId xmlns:p14="http://schemas.microsoft.com/office/powerpoint/2010/main" val="78908375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Social Entrepreneurship</a:t>
            </a:r>
            <a:endParaRPr lang="en-GB" dirty="0"/>
          </a:p>
        </p:txBody>
      </p:sp>
      <p:sp>
        <p:nvSpPr>
          <p:cNvPr id="3" name="Content Placeholder 2"/>
          <p:cNvSpPr>
            <a:spLocks noGrp="1"/>
          </p:cNvSpPr>
          <p:nvPr>
            <p:ph idx="1"/>
          </p:nvPr>
        </p:nvSpPr>
        <p:spPr/>
        <p:txBody>
          <a:bodyPr/>
          <a:lstStyle/>
          <a:p>
            <a:r>
              <a:rPr lang="en-GB" dirty="0" smtClean="0"/>
              <a:t>Commit to solving societal problems over Creating economical Profit (</a:t>
            </a:r>
            <a:r>
              <a:rPr lang="en-GB" dirty="0" err="1" smtClean="0"/>
              <a:t>Mair</a:t>
            </a:r>
            <a:r>
              <a:rPr lang="en-GB" dirty="0" smtClean="0"/>
              <a:t> &amp; Marti, 2006)</a:t>
            </a:r>
          </a:p>
          <a:p>
            <a:r>
              <a:rPr lang="en-GB" dirty="0" smtClean="0"/>
              <a:t>Hybrid entrepreneur that must simultaneously follow their social and economic goals.</a:t>
            </a:r>
          </a:p>
          <a:p>
            <a:r>
              <a:rPr lang="en-GB" dirty="0" smtClean="0"/>
              <a:t>Seeking to effect social change through commercial methods</a:t>
            </a:r>
          </a:p>
          <a:p>
            <a:r>
              <a:rPr lang="en-GB" dirty="0" smtClean="0"/>
              <a:t>Contradiction to some psychological theories around Entrepreneurs being self-focused with a need for personal achievement.  Social Entrepreneurs make a difference to others but are often as driven as their commercial counterparts.</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837612" y="157957"/>
            <a:ext cx="2847975" cy="1600200"/>
          </a:xfrm>
          <a:prstGeom prst="rect">
            <a:avLst/>
          </a:prstGeom>
        </p:spPr>
      </p:pic>
    </p:spTree>
    <p:extLst>
      <p:ext uri="{BB962C8B-B14F-4D97-AF65-F5344CB8AC3E}">
        <p14:creationId xmlns:p14="http://schemas.microsoft.com/office/powerpoint/2010/main" val="20289578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t>Ecopreneur</a:t>
            </a:r>
            <a:endParaRPr lang="en-GB" dirty="0"/>
          </a:p>
        </p:txBody>
      </p:sp>
      <p:sp>
        <p:nvSpPr>
          <p:cNvPr id="3" name="Content Placeholder 2"/>
          <p:cNvSpPr>
            <a:spLocks noGrp="1"/>
          </p:cNvSpPr>
          <p:nvPr>
            <p:ph idx="1"/>
          </p:nvPr>
        </p:nvSpPr>
        <p:spPr/>
        <p:txBody>
          <a:bodyPr>
            <a:normAutofit fontScale="92500"/>
          </a:bodyPr>
          <a:lstStyle/>
          <a:p>
            <a:pPr marL="0" indent="0">
              <a:buNone/>
            </a:pPr>
            <a:r>
              <a:rPr lang="en-GB" dirty="0" smtClean="0"/>
              <a:t>The Eco-</a:t>
            </a:r>
            <a:r>
              <a:rPr lang="en-GB" dirty="0" err="1" smtClean="0"/>
              <a:t>preneur</a:t>
            </a:r>
            <a:r>
              <a:rPr lang="en-GB" dirty="0" smtClean="0"/>
              <a:t> sees Business as a method for tackling a worldwide issue.</a:t>
            </a:r>
          </a:p>
          <a:p>
            <a:pPr marL="0" indent="0">
              <a:buNone/>
            </a:pPr>
            <a:r>
              <a:rPr lang="en-GB" dirty="0" smtClean="0"/>
              <a:t>A Business resolving the ‘Product’ of other business creation.</a:t>
            </a:r>
          </a:p>
          <a:p>
            <a:pPr marL="0" indent="0">
              <a:buNone/>
            </a:pPr>
            <a:endParaRPr lang="en-GB" dirty="0" smtClean="0"/>
          </a:p>
          <a:p>
            <a:pPr marL="0" indent="0">
              <a:buNone/>
            </a:pPr>
            <a:r>
              <a:rPr lang="en-GB" sz="2400" dirty="0"/>
              <a:t>“The key premise of ecological modernization being </a:t>
            </a:r>
            <a:r>
              <a:rPr lang="en-GB" sz="2400" dirty="0" smtClean="0"/>
              <a:t>that economic </a:t>
            </a:r>
            <a:r>
              <a:rPr lang="en-GB" sz="2400" dirty="0"/>
              <a:t>and environmental goals are a positive sum game; that the </a:t>
            </a:r>
            <a:r>
              <a:rPr lang="en-GB" sz="2400" dirty="0" smtClean="0"/>
              <a:t>health of </a:t>
            </a:r>
            <a:r>
              <a:rPr lang="en-GB" sz="2400" dirty="0"/>
              <a:t>one is entirely dependent on the health of the other, and most </a:t>
            </a:r>
            <a:r>
              <a:rPr lang="en-GB" sz="2400" dirty="0" smtClean="0"/>
              <a:t>importantly that </a:t>
            </a:r>
            <a:r>
              <a:rPr lang="en-GB" sz="2400" dirty="0"/>
              <a:t>the current capitalist system is seen as having the capacity to </a:t>
            </a:r>
            <a:r>
              <a:rPr lang="en-GB" sz="2400" dirty="0" smtClean="0"/>
              <a:t>develop sustainable </a:t>
            </a:r>
            <a:r>
              <a:rPr lang="en-GB" sz="2400" dirty="0"/>
              <a:t>solutions to environmental </a:t>
            </a:r>
            <a:r>
              <a:rPr lang="en-GB" sz="2400" dirty="0" smtClean="0"/>
              <a:t>problems” (Beveridge, 2005).</a:t>
            </a:r>
          </a:p>
          <a:p>
            <a:pPr marL="0" indent="0">
              <a:buNone/>
            </a:pPr>
            <a:endParaRPr lang="en-GB" dirty="0" smtClean="0"/>
          </a:p>
          <a:p>
            <a:pPr marL="0" indent="0">
              <a:buNone/>
            </a:pPr>
            <a:r>
              <a:rPr lang="en-GB" dirty="0" smtClean="0"/>
              <a:t>Correcting the worlds environmental issues, makes good Business Sense!</a:t>
            </a:r>
          </a:p>
          <a:p>
            <a:pPr marL="0" indent="0">
              <a:buNone/>
            </a:pP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239779" y="156368"/>
            <a:ext cx="2619375" cy="1743075"/>
          </a:xfrm>
          <a:prstGeom prst="rect">
            <a:avLst/>
          </a:prstGeom>
        </p:spPr>
      </p:pic>
    </p:spTree>
    <p:extLst>
      <p:ext uri="{BB962C8B-B14F-4D97-AF65-F5344CB8AC3E}">
        <p14:creationId xmlns:p14="http://schemas.microsoft.com/office/powerpoint/2010/main" val="267693226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t>Intrapreneur</a:t>
            </a:r>
            <a:endParaRPr lang="en-GB" dirty="0"/>
          </a:p>
        </p:txBody>
      </p:sp>
      <p:sp>
        <p:nvSpPr>
          <p:cNvPr id="3" name="Content Placeholder 2"/>
          <p:cNvSpPr>
            <a:spLocks noGrp="1"/>
          </p:cNvSpPr>
          <p:nvPr>
            <p:ph idx="1"/>
          </p:nvPr>
        </p:nvSpPr>
        <p:spPr/>
        <p:txBody>
          <a:bodyPr/>
          <a:lstStyle/>
          <a:p>
            <a:r>
              <a:rPr lang="en-GB" dirty="0" smtClean="0"/>
              <a:t>Passionate</a:t>
            </a:r>
          </a:p>
          <a:p>
            <a:r>
              <a:rPr lang="en-GB" dirty="0" smtClean="0"/>
              <a:t>Ownership for the work or their job</a:t>
            </a:r>
          </a:p>
          <a:p>
            <a:r>
              <a:rPr lang="en-GB" dirty="0" smtClean="0"/>
              <a:t>Sees the organisations issues as opportunities for change or development</a:t>
            </a:r>
          </a:p>
          <a:p>
            <a:r>
              <a:rPr lang="en-GB" dirty="0" smtClean="0"/>
              <a:t>Efforts typically go against the grain of the organisation, but their motivation carries them through the barriers, as their belief in what they are doing is strong enough.</a:t>
            </a:r>
          </a:p>
          <a:p>
            <a:r>
              <a:rPr lang="en-GB" dirty="0" smtClean="0"/>
              <a:t>Impact orientation – They wish to make a difference to their job, role, colleagues or the organisation</a:t>
            </a:r>
          </a:p>
          <a:p>
            <a:endParaRPr lang="en-GB" dirty="0" smtClean="0"/>
          </a:p>
          <a:p>
            <a:pPr marL="0" indent="0">
              <a:buNone/>
            </a:pP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551333" y="223919"/>
            <a:ext cx="3115734" cy="2342028"/>
          </a:xfrm>
          <a:prstGeom prst="rect">
            <a:avLst/>
          </a:prstGeom>
        </p:spPr>
      </p:pic>
    </p:spTree>
    <p:extLst>
      <p:ext uri="{BB962C8B-B14F-4D97-AF65-F5344CB8AC3E}">
        <p14:creationId xmlns:p14="http://schemas.microsoft.com/office/powerpoint/2010/main" val="31340314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6239933" cy="1325563"/>
          </a:xfrm>
        </p:spPr>
        <p:txBody>
          <a:bodyPr/>
          <a:lstStyle/>
          <a:p>
            <a:r>
              <a:rPr lang="en-GB" dirty="0" smtClean="0"/>
              <a:t>Traditional Entrepreneur</a:t>
            </a:r>
            <a:endParaRPr lang="en-GB" dirty="0"/>
          </a:p>
        </p:txBody>
      </p:sp>
      <p:sp>
        <p:nvSpPr>
          <p:cNvPr id="3" name="Content Placeholder 2"/>
          <p:cNvSpPr>
            <a:spLocks noGrp="1"/>
          </p:cNvSpPr>
          <p:nvPr>
            <p:ph idx="1"/>
          </p:nvPr>
        </p:nvSpPr>
        <p:spPr>
          <a:xfrm>
            <a:off x="838200" y="1825625"/>
            <a:ext cx="6714067" cy="4351338"/>
          </a:xfrm>
        </p:spPr>
        <p:txBody>
          <a:bodyPr/>
          <a:lstStyle/>
          <a:p>
            <a:r>
              <a:rPr lang="en-GB" dirty="0" smtClean="0"/>
              <a:t>Characteristics dictate entrepreneurial activity</a:t>
            </a:r>
          </a:p>
          <a:p>
            <a:r>
              <a:rPr lang="en-GB" dirty="0" smtClean="0"/>
              <a:t>Financially focused</a:t>
            </a:r>
          </a:p>
          <a:p>
            <a:r>
              <a:rPr lang="en-GB" dirty="0" smtClean="0"/>
              <a:t>‘Trouble maker’</a:t>
            </a:r>
          </a:p>
          <a:p>
            <a:r>
              <a:rPr lang="en-GB" dirty="0" smtClean="0"/>
              <a:t>Not happy with the Status quo</a:t>
            </a:r>
          </a:p>
          <a:p>
            <a:r>
              <a:rPr lang="en-GB" dirty="0" smtClean="0"/>
              <a:t>Striving for Power or Status</a:t>
            </a:r>
          </a:p>
          <a:p>
            <a:r>
              <a:rPr lang="en-GB" dirty="0" smtClean="0"/>
              <a:t>Linked to Innovation</a:t>
            </a: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78133" y="3711657"/>
            <a:ext cx="4929187" cy="2769577"/>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32133" y="365125"/>
            <a:ext cx="4336521" cy="2513542"/>
          </a:xfrm>
          <a:prstGeom prst="rect">
            <a:avLst/>
          </a:prstGeom>
        </p:spPr>
      </p:pic>
    </p:spTree>
    <p:extLst>
      <p:ext uri="{BB962C8B-B14F-4D97-AF65-F5344CB8AC3E}">
        <p14:creationId xmlns:p14="http://schemas.microsoft.com/office/powerpoint/2010/main" val="126008151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Push and Pull</a:t>
            </a:r>
            <a:endParaRPr lang="en-GB" dirty="0"/>
          </a:p>
        </p:txBody>
      </p:sp>
      <p:sp>
        <p:nvSpPr>
          <p:cNvPr id="3" name="Content Placeholder 2"/>
          <p:cNvSpPr>
            <a:spLocks noGrp="1"/>
          </p:cNvSpPr>
          <p:nvPr>
            <p:ph idx="1"/>
          </p:nvPr>
        </p:nvSpPr>
        <p:spPr/>
        <p:txBody>
          <a:bodyPr/>
          <a:lstStyle/>
          <a:p>
            <a:pPr marL="0" indent="0">
              <a:buNone/>
            </a:pPr>
            <a:r>
              <a:rPr lang="en-GB" dirty="0" smtClean="0"/>
              <a:t>Pull</a:t>
            </a:r>
          </a:p>
          <a:p>
            <a:pPr marL="0" indent="0">
              <a:buNone/>
            </a:pPr>
            <a:r>
              <a:rPr lang="en-GB" dirty="0" smtClean="0"/>
              <a:t>Small business ownership is attractive as the Entrepreneur is convinced it will work.  Pull Motives include:</a:t>
            </a:r>
          </a:p>
          <a:p>
            <a:r>
              <a:rPr lang="en-GB" dirty="0" smtClean="0"/>
              <a:t>Desire for </a:t>
            </a:r>
            <a:r>
              <a:rPr lang="en-GB" dirty="0" err="1" smtClean="0"/>
              <a:t>indepenedence</a:t>
            </a:r>
            <a:endParaRPr lang="en-GB" dirty="0" smtClean="0"/>
          </a:p>
          <a:p>
            <a:r>
              <a:rPr lang="en-GB" dirty="0" smtClean="0"/>
              <a:t>Desire to exploit an opportunity</a:t>
            </a:r>
          </a:p>
          <a:p>
            <a:r>
              <a:rPr lang="en-GB" dirty="0" smtClean="0"/>
              <a:t>Turning a hobby or previous work experience into a Business </a:t>
            </a:r>
          </a:p>
          <a:p>
            <a:r>
              <a:rPr lang="en-GB" dirty="0" smtClean="0"/>
              <a:t>Financial Incentive</a:t>
            </a: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262534" y="365125"/>
            <a:ext cx="2438400" cy="1876425"/>
          </a:xfrm>
          <a:prstGeom prst="rect">
            <a:avLst/>
          </a:prstGeom>
        </p:spPr>
      </p:pic>
    </p:spTree>
    <p:extLst>
      <p:ext uri="{BB962C8B-B14F-4D97-AF65-F5344CB8AC3E}">
        <p14:creationId xmlns:p14="http://schemas.microsoft.com/office/powerpoint/2010/main" val="52273753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Push and Pull	</a:t>
            </a:r>
            <a:endParaRPr lang="en-GB" dirty="0"/>
          </a:p>
        </p:txBody>
      </p:sp>
      <p:sp>
        <p:nvSpPr>
          <p:cNvPr id="3" name="Content Placeholder 2"/>
          <p:cNvSpPr>
            <a:spLocks noGrp="1"/>
          </p:cNvSpPr>
          <p:nvPr>
            <p:ph idx="1"/>
          </p:nvPr>
        </p:nvSpPr>
        <p:spPr/>
        <p:txBody>
          <a:bodyPr/>
          <a:lstStyle/>
          <a:p>
            <a:pPr marL="0" indent="0">
              <a:buNone/>
            </a:pPr>
            <a:r>
              <a:rPr lang="en-GB" dirty="0" smtClean="0"/>
              <a:t>Push</a:t>
            </a:r>
          </a:p>
          <a:p>
            <a:pPr marL="0" indent="0">
              <a:buNone/>
            </a:pPr>
            <a:r>
              <a:rPr lang="en-GB" dirty="0" smtClean="0"/>
              <a:t>Many people are ‘pushed’ into a new enterprise by a variety of factors including;</a:t>
            </a:r>
          </a:p>
          <a:p>
            <a:r>
              <a:rPr lang="en-GB" dirty="0" smtClean="0"/>
              <a:t>Redundancy</a:t>
            </a:r>
          </a:p>
          <a:p>
            <a:r>
              <a:rPr lang="en-GB" dirty="0" smtClean="0"/>
              <a:t>Unemployment or threat of</a:t>
            </a:r>
          </a:p>
          <a:p>
            <a:r>
              <a:rPr lang="en-GB" dirty="0" smtClean="0"/>
              <a:t>Disagreement with employers</a:t>
            </a:r>
          </a:p>
          <a:p>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06933" y="2929781"/>
            <a:ext cx="2843742" cy="3382120"/>
          </a:xfrm>
          <a:prstGeom prst="rect">
            <a:avLst/>
          </a:prstGeom>
        </p:spPr>
      </p:pic>
    </p:spTree>
    <p:extLst>
      <p:ext uri="{BB962C8B-B14F-4D97-AF65-F5344CB8AC3E}">
        <p14:creationId xmlns:p14="http://schemas.microsoft.com/office/powerpoint/2010/main" val="399542572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Activity</a:t>
            </a:r>
            <a:endParaRPr lang="en-GB" dirty="0"/>
          </a:p>
        </p:txBody>
      </p:sp>
      <p:sp>
        <p:nvSpPr>
          <p:cNvPr id="3" name="Content Placeholder 2"/>
          <p:cNvSpPr>
            <a:spLocks noGrp="1"/>
          </p:cNvSpPr>
          <p:nvPr>
            <p:ph idx="1"/>
          </p:nvPr>
        </p:nvSpPr>
        <p:spPr/>
        <p:txBody>
          <a:bodyPr/>
          <a:lstStyle/>
          <a:p>
            <a:pPr marL="0" indent="0">
              <a:buNone/>
            </a:pPr>
            <a:r>
              <a:rPr lang="en-GB" dirty="0" smtClean="0"/>
              <a:t>In groups, look at the profiles handed out to you.  </a:t>
            </a:r>
          </a:p>
          <a:p>
            <a:pPr marL="0" indent="0">
              <a:buNone/>
            </a:pPr>
            <a:r>
              <a:rPr lang="en-GB" dirty="0" smtClean="0"/>
              <a:t>Research each of the individuals, what has each of the individuals achieved?  How are the motivated?</a:t>
            </a:r>
          </a:p>
          <a:p>
            <a:pPr marL="0" indent="0">
              <a:buNone/>
            </a:pPr>
            <a:r>
              <a:rPr lang="en-GB" dirty="0" smtClean="0"/>
              <a:t>Discuss each of the profiles and their relevance in todays Entrepreneurial theory.</a:t>
            </a: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82000" y="3796157"/>
            <a:ext cx="3553884" cy="2820543"/>
          </a:xfrm>
          <a:prstGeom prst="rect">
            <a:avLst/>
          </a:prstGeom>
        </p:spPr>
      </p:pic>
    </p:spTree>
    <p:extLst>
      <p:ext uri="{BB962C8B-B14F-4D97-AF65-F5344CB8AC3E}">
        <p14:creationId xmlns:p14="http://schemas.microsoft.com/office/powerpoint/2010/main" val="36925190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Video</a:t>
            </a:r>
            <a:endParaRPr lang="en-GB" dirty="0"/>
          </a:p>
        </p:txBody>
      </p:sp>
      <p:sp>
        <p:nvSpPr>
          <p:cNvPr id="3" name="Content Placeholder 2"/>
          <p:cNvSpPr>
            <a:spLocks noGrp="1"/>
          </p:cNvSpPr>
          <p:nvPr>
            <p:ph idx="1"/>
          </p:nvPr>
        </p:nvSpPr>
        <p:spPr/>
        <p:txBody>
          <a:bodyPr/>
          <a:lstStyle/>
          <a:p>
            <a:pPr marL="0" indent="0">
              <a:buNone/>
            </a:pPr>
            <a:r>
              <a:rPr lang="en-GB" dirty="0"/>
              <a:t>https://www.youtube.com/watch?v=Q3yUfZ2wTA4</a:t>
            </a:r>
          </a:p>
        </p:txBody>
      </p:sp>
    </p:spTree>
    <p:extLst>
      <p:ext uri="{BB962C8B-B14F-4D97-AF65-F5344CB8AC3E}">
        <p14:creationId xmlns:p14="http://schemas.microsoft.com/office/powerpoint/2010/main" val="355726672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302</TotalTime>
  <Words>553</Words>
  <Application>Microsoft Office PowerPoint</Application>
  <PresentationFormat>Widescreen</PresentationFormat>
  <Paragraphs>60</Paragraphs>
  <Slides>14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14</vt:i4>
      </vt:variant>
    </vt:vector>
  </HeadingPairs>
  <TitlesOfParts>
    <vt:vector size="18" baseType="lpstr">
      <vt:lpstr>Arial</vt:lpstr>
      <vt:lpstr>Calibri</vt:lpstr>
      <vt:lpstr>Calibri Light</vt:lpstr>
      <vt:lpstr>Office Theme</vt:lpstr>
      <vt:lpstr>PowerPoint Presentation</vt:lpstr>
      <vt:lpstr>PowerPoint Presentation</vt:lpstr>
      <vt:lpstr>Pre-lecture Work</vt:lpstr>
      <vt:lpstr>Motivational video</vt:lpstr>
      <vt:lpstr>What did you think of the Video?</vt:lpstr>
      <vt:lpstr>Activity </vt:lpstr>
      <vt:lpstr>Social Entrepreneurship</vt:lpstr>
      <vt:lpstr>Ecopreneur</vt:lpstr>
      <vt:lpstr>Intrapreneur</vt:lpstr>
      <vt:lpstr>Traditional Entrepreneur</vt:lpstr>
      <vt:lpstr>Push and Pull</vt:lpstr>
      <vt:lpstr>Push and Pull </vt:lpstr>
      <vt:lpstr>Activity</vt:lpstr>
      <vt:lpstr>Video</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Jessica Shore</dc:creator>
  <cp:lastModifiedBy>Jessica Shore</cp:lastModifiedBy>
  <cp:revision>8</cp:revision>
  <dcterms:created xsi:type="dcterms:W3CDTF">2018-10-08T12:45:07Z</dcterms:created>
  <dcterms:modified xsi:type="dcterms:W3CDTF">2020-01-20T13:02:56Z</dcterms:modified>
</cp:coreProperties>
</file>