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368" r:id="rId2"/>
    <p:sldId id="389" r:id="rId3"/>
    <p:sldId id="409" r:id="rId4"/>
    <p:sldId id="404" r:id="rId5"/>
    <p:sldId id="405" r:id="rId6"/>
    <p:sldId id="393" r:id="rId7"/>
    <p:sldId id="406" r:id="rId8"/>
    <p:sldId id="395" r:id="rId9"/>
    <p:sldId id="396" r:id="rId10"/>
    <p:sldId id="397" r:id="rId11"/>
    <p:sldId id="410" r:id="rId12"/>
    <p:sldId id="407" r:id="rId13"/>
    <p:sldId id="398" r:id="rId14"/>
    <p:sldId id="401" r:id="rId15"/>
    <p:sldId id="402" r:id="rId16"/>
    <p:sldId id="408" r:id="rId17"/>
    <p:sldId id="403" r:id="rId18"/>
    <p:sldId id="411" r:id="rId19"/>
    <p:sldId id="412" r:id="rId20"/>
    <p:sldId id="413" r:id="rId21"/>
    <p:sldId id="414" r:id="rId22"/>
    <p:sldId id="415" r:id="rId23"/>
    <p:sldId id="416" r:id="rId24"/>
    <p:sldId id="417" r:id="rId25"/>
    <p:sldId id="418" r:id="rId26"/>
    <p:sldId id="41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165" autoAdjust="0"/>
  </p:normalViewPr>
  <p:slideViewPr>
    <p:cSldViewPr>
      <p:cViewPr>
        <p:scale>
          <a:sx n="70" d="100"/>
          <a:sy n="70" d="100"/>
        </p:scale>
        <p:origin x="-1374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26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document/d/1NeeVGlWNFP3kKZuwWRJZI3c1jkp2YhrHPlSHqnv_2Uo/edit?copiedFromTrash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zensoul.org/%E6%99%BA%E6%85%A7%E6%95%85%E4%BA%8B/%E7%99%BE%E5%AE%B6%E6%95%85%E4%BA%8B/item/258-%E8%8E%8A%E5%AD%90-%E9%81%93%E5%9C%A8%E5%B1%8E%E6%BA%BA.html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sss.org/jingtu/dajingkezhu/516.html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books.google.co.uk/books?id=bPtxCwAAQBAJ&amp;pg=PT529&amp;lpg=PT529&amp;dq=%E7%B5%95%E5%BE%85+%E5%B0%8D%E5%BE%85&amp;source=bl&amp;ots=Vride1faXs&amp;sig=ACfU3U2a0IhoSW5po8WNAyLGvckVk6smjg&amp;hl=en&amp;sa=X&amp;ved=2ahUKEwiG1ePTv4jmAhUEi1wKHS3JCDYQ6AEwBXoECAYQAQ#v=onepage&amp;q=%E7%B5%95%E5%BE%85%20%E5%B0%8D%E5%BE%85&amp;f=false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https://docs.google.com/document/d/1NeeVGlWNFP3kKZuwWRJZI3c1jkp2YhrHPlSHqnv_2Uo/edit?copiedFromTrash#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德，真心起作用就是“德”，真實起作用就是“道德”，清淨心起作用就是“智慧”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7380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https://zensoul.org/%E6%99%BA%E6%85%A7%E6%95%85%E4%BA%8B/%E7%99%BE%E5%AE%B6%E6%95%85%E4%BA%8B/item/258-%E8%8E%8A%E5%AD%90-%E9%81%93%E5%9C%A8%E5%B1%8E%E6%BA%BA.html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709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 smtClean="0"/>
              <a:t>絕待 </a:t>
            </a:r>
            <a:r>
              <a:rPr lang="en-US" altLang="zh-CN" dirty="0" smtClean="0"/>
              <a:t>vs </a:t>
            </a:r>
            <a:r>
              <a:rPr lang="zh-CN" altLang="en-US" dirty="0" smtClean="0"/>
              <a:t>對待 （</a:t>
            </a:r>
            <a:r>
              <a:rPr lang="zh-HK" altLang="en-US" dirty="0" smtClean="0"/>
              <a:t>「絕待」就是絕諸對待、唯一的、沒有和它相對待的東西，是獨一無二的。</a:t>
            </a:r>
            <a:r>
              <a:rPr lang="zh-CN" altLang="en-US" dirty="0" smtClean="0"/>
              <a:t>）</a:t>
            </a:r>
            <a:endParaRPr lang="en-US" altLang="zh-CN" dirty="0" smtClean="0"/>
          </a:p>
          <a:p>
            <a:r>
              <a:rPr lang="zh-TW" altLang="en-US" dirty="0" smtClean="0"/>
              <a:t>「言語道斷，心行處滅」，凡是能夠言說的都是對待的，凡是能夠思惟想像的也是對待的。能思所思，能見所見，能說所說，統有能所。可是自性裏面，這些東西全沒有。全都沒有，怎麽個說法？不但說不出，念頭都達不到，叫無法想像。</a:t>
            </a:r>
            <a:r>
              <a:rPr lang="zh-CN" altLang="en-US" dirty="0" smtClean="0"/>
              <a:t>。。</a:t>
            </a:r>
            <a:r>
              <a:rPr lang="zh-TW" altLang="en-US" dirty="0" smtClean="0"/>
              <a:t>。我們能體會到的，全是相對的，說大，大的對面有小；說長，長的對面有短；說是，是的對面有非，統統是相對的。不是相對的，你就說不出來，它不相對待。</a:t>
            </a:r>
            <a:r>
              <a:rPr lang="zh-CN" altLang="en-US" dirty="0" smtClean="0"/>
              <a:t>（</a:t>
            </a:r>
            <a:r>
              <a:rPr lang="zh-TW" altLang="en-US" dirty="0" smtClean="0"/>
              <a:t>凈土大經科註第五一六集</a:t>
            </a:r>
            <a:r>
              <a:rPr lang="en-GB" dirty="0" smtClean="0">
                <a:hlinkClick r:id="rId3"/>
              </a:rPr>
              <a:t>http://www.fosss.org/jingtu/dajingkezhu/516.html</a:t>
            </a:r>
            <a:r>
              <a:rPr lang="zh-CN" altLang="en-US" dirty="0" smtClean="0"/>
              <a:t>）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對待 </a:t>
            </a:r>
            <a:r>
              <a:rPr lang="en-US" altLang="zh-CN" dirty="0" smtClean="0"/>
              <a:t>--- </a:t>
            </a:r>
            <a:r>
              <a:rPr lang="zh-TW" altLang="en-US" dirty="0" smtClean="0"/>
              <a:t>他有來有去</a:t>
            </a:r>
            <a:r>
              <a:rPr lang="en-US" altLang="zh-TW" dirty="0" smtClean="0"/>
              <a:t>,</a:t>
            </a:r>
            <a:r>
              <a:rPr lang="zh-TW" altLang="en-US" dirty="0" smtClean="0"/>
              <a:t>來去比方世間人的生死</a:t>
            </a:r>
            <a:r>
              <a:rPr lang="en-US" altLang="zh-TW" dirty="0" smtClean="0"/>
              <a:t>,</a:t>
            </a:r>
            <a:r>
              <a:rPr lang="zh-TW" altLang="en-US" dirty="0" smtClean="0"/>
              <a:t>長、短、高、低</a:t>
            </a:r>
            <a:r>
              <a:rPr lang="en-US" altLang="zh-TW" dirty="0" smtClean="0"/>
              <a:t>,</a:t>
            </a:r>
            <a:r>
              <a:rPr lang="zh-TW" altLang="en-US" dirty="0" smtClean="0"/>
              <a:t>貧、富、貴、賤</a:t>
            </a:r>
            <a:r>
              <a:rPr lang="en-US" altLang="zh-TW" dirty="0" smtClean="0"/>
              <a:t>,</a:t>
            </a:r>
            <a:r>
              <a:rPr lang="zh-TW" altLang="en-US" dirty="0" smtClean="0"/>
              <a:t>賢、愚</a:t>
            </a:r>
            <a:r>
              <a:rPr lang="en-US" altLang="zh-TW" dirty="0" smtClean="0"/>
              <a:t>,</a:t>
            </a:r>
            <a:r>
              <a:rPr lang="zh-TW" altLang="en-US" dirty="0" smtClean="0"/>
              <a:t>世間法都是對待</a:t>
            </a:r>
            <a:r>
              <a:rPr lang="en-US" altLang="zh-TW" dirty="0" smtClean="0"/>
              <a:t>,</a:t>
            </a:r>
            <a:r>
              <a:rPr lang="zh-TW" altLang="en-US" dirty="0" smtClean="0"/>
              <a:t>不是好就是壞</a:t>
            </a:r>
            <a:r>
              <a:rPr lang="en-US" altLang="zh-TW" dirty="0" smtClean="0"/>
              <a:t>,</a:t>
            </a:r>
            <a:r>
              <a:rPr lang="zh-TW" altLang="en-US" dirty="0" smtClean="0"/>
              <a:t>這佛法是超倫絕待</a:t>
            </a:r>
            <a:endParaRPr lang="en-US" altLang="zh-CN" dirty="0" smtClean="0"/>
          </a:p>
          <a:p>
            <a:r>
              <a:rPr lang="en-US" altLang="zh-CN" dirty="0" smtClean="0"/>
              <a:t>《</a:t>
            </a:r>
            <a:r>
              <a:rPr lang="zh-CN" altLang="en-US" dirty="0" smtClean="0"/>
              <a:t>大佛頂首楞嚴經講記</a:t>
            </a:r>
            <a:r>
              <a:rPr lang="en-US" altLang="zh-CN" dirty="0" smtClean="0"/>
              <a:t>》</a:t>
            </a:r>
          </a:p>
          <a:p>
            <a:r>
              <a:rPr lang="en-GB" dirty="0" smtClean="0">
                <a:hlinkClick r:id="rId4"/>
              </a:rPr>
              <a:t>https://books.google.co.uk/books?id=bPtxCwAAQBAJ&amp;pg=PT529&amp;lpg=PT529&amp;dq=%E7%B5%95%E5%BE%85+%E5%B0%8D%E5%BE%85&amp;source=bl&amp;ots=Vride1faXs&amp;sig=ACfU3U2a0IhoSW5po8WNAyLGvckVk6smjg&amp;hl=en&amp;sa=X&amp;ved=2ahUKEwiG1ePTv4jmAhUEi1wKHS3JCDYQ6AEwBXoECAYQAQ#v=onepage&amp;q=%E7%B5%95%E5%BE%85%20%E5%B0%8D%E5%BE%85&amp;f=false</a:t>
            </a:r>
            <a:endParaRPr lang="en-US" altLang="zh-CN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282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0312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F670E65-55B5-4B21-B472-C31EF0E76F8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39414" y="2348880"/>
            <a:ext cx="57512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 smtClean="0"/>
              <a:t>Sinological</a:t>
            </a:r>
            <a:r>
              <a:rPr lang="en-GB" sz="4800" dirty="0" smtClean="0"/>
              <a:t> English I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12308" y="5013176"/>
            <a:ext cx="392934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Module code: SICH4002</a:t>
            </a:r>
          </a:p>
          <a:p>
            <a:r>
              <a:rPr lang="en-GB" sz="2800" dirty="0" smtClean="0"/>
              <a:t>Module tutor: </a:t>
            </a:r>
            <a:r>
              <a:rPr lang="en-GB" sz="2800" dirty="0" err="1" smtClean="0"/>
              <a:t>Jie</a:t>
            </a:r>
            <a:r>
              <a:rPr lang="en-GB" sz="2800" dirty="0" smtClean="0"/>
              <a:t> Deng</a:t>
            </a:r>
          </a:p>
          <a:p>
            <a:r>
              <a:rPr lang="en-GB" sz="2800" dirty="0"/>
              <a:t>Date: 2</a:t>
            </a:r>
            <a:r>
              <a:rPr lang="en-GB" sz="2800" dirty="0" smtClean="0"/>
              <a:t> December 2019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2441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772491" y="2204864"/>
            <a:ext cx="3604256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道德</a:t>
            </a:r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經</a:t>
            </a:r>
            <a:endParaRPr lang="en-US" altLang="zh-CN" sz="4800" i="1" dirty="0" smtClean="0"/>
          </a:p>
          <a:p>
            <a:pPr algn="ctr"/>
            <a:r>
              <a:rPr lang="en-US" altLang="zh-CN" sz="4800" i="1" dirty="0" err="1" smtClean="0"/>
              <a:t>Daodejing</a:t>
            </a:r>
            <a:r>
              <a:rPr lang="en-US" altLang="zh-CN" sz="4800" i="1" dirty="0" smtClean="0"/>
              <a:t> </a:t>
            </a:r>
          </a:p>
          <a:p>
            <a:pPr algn="ctr"/>
            <a:endParaRPr lang="en-US" altLang="zh-CN" sz="4000" i="1" dirty="0" smtClean="0"/>
          </a:p>
          <a:p>
            <a:pPr algn="ctr"/>
            <a:r>
              <a:rPr lang="en-US" altLang="zh-CN" sz="4800" dirty="0" smtClean="0"/>
              <a:t>Chapter One</a:t>
            </a:r>
          </a:p>
        </p:txBody>
      </p:sp>
    </p:spTree>
    <p:extLst>
      <p:ext uri="{BB962C8B-B14F-4D97-AF65-F5344CB8AC3E}">
        <p14:creationId xmlns:p14="http://schemas.microsoft.com/office/powerpoint/2010/main" val="1350340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16960" y="2348880"/>
            <a:ext cx="351532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800" dirty="0" smtClean="0"/>
              <a:t>What is ‘</a:t>
            </a:r>
            <a:r>
              <a:rPr lang="zh-CN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</a:t>
            </a:r>
            <a:r>
              <a:rPr lang="en-US" altLang="zh-CN" sz="4800" dirty="0" smtClean="0"/>
              <a:t>’?</a:t>
            </a:r>
          </a:p>
          <a:p>
            <a:pPr algn="ctr"/>
            <a:r>
              <a:rPr lang="en-US" altLang="zh-CN" sz="4800" dirty="0" smtClean="0"/>
              <a:t>What is ‘</a:t>
            </a:r>
            <a:r>
              <a:rPr lang="zh-CN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德</a:t>
            </a:r>
            <a:r>
              <a:rPr lang="en-US" altLang="zh-CN" sz="4800" dirty="0" smtClean="0"/>
              <a:t>’?</a:t>
            </a:r>
          </a:p>
          <a:p>
            <a:pPr algn="ctr"/>
            <a:r>
              <a:rPr lang="en-US" altLang="zh-CN" sz="4800" dirty="0" smtClean="0"/>
              <a:t>What is ‘</a:t>
            </a:r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經</a:t>
            </a:r>
            <a:r>
              <a:rPr lang="en-US" altLang="zh-CN" sz="4800" dirty="0"/>
              <a:t>’</a:t>
            </a:r>
            <a:r>
              <a:rPr lang="en-US" altLang="zh-CN" sz="4800" dirty="0" smtClean="0"/>
              <a:t>?</a:t>
            </a:r>
            <a:endParaRPr lang="en-US" altLang="zh-CN" sz="4800" i="1" dirty="0"/>
          </a:p>
        </p:txBody>
      </p:sp>
    </p:spTree>
    <p:extLst>
      <p:ext uri="{BB962C8B-B14F-4D97-AF65-F5344CB8AC3E}">
        <p14:creationId xmlns:p14="http://schemas.microsoft.com/office/powerpoint/2010/main" val="403895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87624" y="1178853"/>
            <a:ext cx="6832640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道可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非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常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</a:t>
            </a:r>
            <a:r>
              <a:rPr lang="en-GB" altLang="zh-TW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 非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常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 </a:t>
            </a:r>
            <a:endParaRPr lang="zh-TW" altLang="en-US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 天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地之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始</a:t>
            </a:r>
            <a:r>
              <a:rPr lang="en-GB" altLang="zh-TW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有名 萬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物之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母 </a:t>
            </a:r>
            <a:endParaRPr lang="zh-TW" altLang="en-US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故常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無 欲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以觀其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妙 </a:t>
            </a:r>
            <a:endParaRPr lang="en-GB" altLang="zh-TW" sz="4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常有 欲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以觀其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徼 </a:t>
            </a:r>
            <a:endParaRPr lang="zh-TW" altLang="en-US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此兩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者同 出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而異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 </a:t>
            </a:r>
            <a:endParaRPr lang="en-GB" altLang="zh-TW" sz="4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同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謂之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玄 </a:t>
            </a:r>
            <a:endParaRPr lang="zh-TW" altLang="en-US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玄之又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玄 衆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妙之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門 </a:t>
            </a:r>
            <a:endParaRPr lang="zh-TW" altLang="en-US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9008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57586" y="2204864"/>
            <a:ext cx="7834068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老子道德經憨山</a:t>
            </a:r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註</a:t>
            </a:r>
            <a:endParaRPr lang="en-US" altLang="zh-CN" sz="4800" i="1" dirty="0" smtClean="0"/>
          </a:p>
          <a:p>
            <a:pPr algn="ctr"/>
            <a:r>
              <a:rPr lang="en-US" altLang="zh-CN" sz="4800" i="1" dirty="0" smtClean="0"/>
              <a:t>Laozi </a:t>
            </a:r>
            <a:r>
              <a:rPr lang="en-US" altLang="zh-CN" sz="4800" i="1" dirty="0" err="1" smtClean="0"/>
              <a:t>daodejing</a:t>
            </a:r>
            <a:r>
              <a:rPr lang="en-US" altLang="zh-CN" sz="4800" i="1" dirty="0" smtClean="0"/>
              <a:t> </a:t>
            </a:r>
            <a:r>
              <a:rPr lang="en-US" altLang="zh-CN" sz="4800" i="1" dirty="0" err="1" smtClean="0"/>
              <a:t>hanshan</a:t>
            </a:r>
            <a:r>
              <a:rPr lang="en-US" altLang="zh-CN" sz="4800" i="1" dirty="0" smtClean="0"/>
              <a:t> </a:t>
            </a:r>
            <a:r>
              <a:rPr lang="en-US" altLang="zh-CN" sz="4800" i="1" dirty="0" err="1" smtClean="0"/>
              <a:t>zhu</a:t>
            </a:r>
            <a:endParaRPr lang="en-US" altLang="zh-CN" sz="4800" i="1" dirty="0" smtClean="0"/>
          </a:p>
          <a:p>
            <a:pPr algn="ctr"/>
            <a:endParaRPr lang="en-US" altLang="zh-CN" sz="4000" i="1" dirty="0" smtClean="0"/>
          </a:p>
          <a:p>
            <a:pPr algn="ctr"/>
            <a:r>
              <a:rPr lang="en-US" altLang="zh-CN" sz="4800" dirty="0" smtClean="0"/>
              <a:t>Annotation of Chapter One</a:t>
            </a:r>
          </a:p>
        </p:txBody>
      </p:sp>
    </p:spTree>
    <p:extLst>
      <p:ext uri="{BB962C8B-B14F-4D97-AF65-F5344CB8AC3E}">
        <p14:creationId xmlns:p14="http://schemas.microsoft.com/office/powerpoint/2010/main" val="2155150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23421" y="1268760"/>
            <a:ext cx="7571303" cy="45756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【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註</a:t>
            </a:r>
            <a:r>
              <a:rPr lang="en-US" altLang="zh-TW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】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此章總言道之體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用及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入道工夫也。</a:t>
            </a:r>
            <a:r>
              <a:rPr lang="zh-TW" altLang="en-US" sz="48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老氏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之學，盡在於此。其五千餘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言所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敷演者，唯演此一章而已。所言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「道」乃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真常之道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。「可道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之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道」猶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言也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GB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327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268760"/>
            <a:ext cx="9048631" cy="43924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意謂真常之道，本無相無名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 不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可言說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。凡可言者，則非真常之道矣，故「非常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道」。且道本無名，今既強名曰「道」是則凡可名者，皆假名耳，故「非常名」此二句，言道之體也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8866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43130" y="1371351"/>
            <a:ext cx="9187130" cy="40738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然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無相無名之道，其體至虛，天地皆從此中變化而出，故為天地之始。斯則無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相 無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名之道體，全成有相有名之天地，而萬物盡從天地陰陽造化而生成。此所謂「一生二，二生三，三生萬物」故為萬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物之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母。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2370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1253313"/>
            <a:ext cx="8494633" cy="443409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此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句言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道之用也。此下二句，乃入道之工夫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。「常」猶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尋常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也。「欲」猶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要也。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老子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謂「我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尋常日用安心於無，要以觀其道之妙處。我尋常日用安心於有，要以觀其道之徼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處。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「徼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猶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邊際也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   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5973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43130" y="1241376"/>
            <a:ext cx="9187130" cy="41318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意謂全虛無之道體，既全成了有名之萬物。是則物物皆道之全體所在，正謂一物一太極。是則只在日用目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前事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事物物上，就要見道之實際，所遇無往而非道之所在。故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在稊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稗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 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「道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在屎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尿」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5902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3528" y="1196752"/>
            <a:ext cx="8494633" cy="54999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u="sng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東郭子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問於</a:t>
            </a:r>
            <a:r>
              <a:rPr lang="zh-TW" altLang="en-US" sz="4500" b="1" u="sng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所謂道，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惡乎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在？」</a:t>
            </a:r>
            <a:r>
              <a:rPr lang="zh-TW" altLang="en-US" sz="4500" b="1" u="sng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無所不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在」</a:t>
            </a:r>
            <a:r>
              <a:rPr lang="zh-TW" altLang="en-US" sz="4500" b="1" u="sng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東郭子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期而後可。」</a:t>
            </a:r>
            <a:r>
              <a:rPr lang="zh-TW" altLang="en-US" sz="4500" b="1" u="sng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在螻蟻。」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何其下邪？」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在稊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稗」曰「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何其愈下邪？」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在瓦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甓」      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何其愈甚邪？」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在屎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溺」</a:t>
            </a:r>
            <a:endParaRPr lang="en-US" altLang="zh-TW" sz="4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東郭子不應。</a:t>
            </a:r>
            <a:endParaRPr lang="en-GB" sz="45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2227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1241376"/>
            <a:ext cx="7802136" cy="44198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此深觀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纔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見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道之妙處。此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二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觀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字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最要緊。 「此兩者同」已下，乃釋疑顯妙。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老子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因上說觀無</a:t>
            </a:r>
            <a:r>
              <a:rPr lang="zh-CN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、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觀有，恐學人把「有」「無」二字看做兩邊，故釋之曰「此兩者同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639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1240806"/>
            <a:ext cx="7802136" cy="42764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意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謂我觀無，不是單單觀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無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以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觀虛無體中，而含有造化生物之妙。我觀有，不是單單觀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以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觀萬物象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上而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全是虛無妙道之理。是則有無並觀，同是一體，故曰「此兩者同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478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3528" y="1268278"/>
            <a:ext cx="8494633" cy="46089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恐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人又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疑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：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兩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者既同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何又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立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「無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之名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？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故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釋之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出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而異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。意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謂虛無道體，既生出有形天地萬物。而有不能生有，必因無以生有。無不自無，因有以顯無。此乃有無相生，故二名不一，故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出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而異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名」。 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5718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1947" y="1322869"/>
            <a:ext cx="9187130" cy="450129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至此恐人又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疑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：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既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是有無對待，則不成一體，如何謂之妙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？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故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釋之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同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謂之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玄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斯則天地同根，萬物一體。深觀至此，豈不妙哉。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老子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又恐學人工夫到此，不能滌除玄覽，故又遣之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  「玄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之又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玄」。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09675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1412776"/>
            <a:ext cx="7802136" cy="424847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意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謂雖是有無同觀，若不忘心忘跡，雖妙不妙。殊不知</a:t>
            </a:r>
            <a:r>
              <a:rPr lang="zh-CN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大道體中不但絕有無之名，抑且離玄妙之跡，故曰「玄之又玄」。工夫到此，忘懷泯物，無往而不妙，故曰「眾妙之門」。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3562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051720" y="1340768"/>
            <a:ext cx="5032147" cy="43204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斯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乃造道之極也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。似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此一段工夫，豈可以區區文字者也之乎而盡之哉。此愚所謂須是靜工純熟，方見此中之妙耳。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705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96752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GB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</a:t>
            </a:r>
            <a:r>
              <a:rPr lang="zh-CN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GB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可</a:t>
            </a:r>
            <a:r>
              <a:rPr lang="zh-CN" altLang="en-GB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道。非常道。</a:t>
            </a:r>
          </a:p>
          <a:p>
            <a:r>
              <a:rPr lang="en-GB" altLang="zh-CN" sz="3600" dirty="0"/>
              <a:t>(</a:t>
            </a:r>
            <a:r>
              <a:rPr lang="en-GB" altLang="zh-CN" sz="3600" dirty="0" err="1"/>
              <a:t>Legge</a:t>
            </a:r>
            <a:r>
              <a:rPr lang="en-GB" altLang="zh-CN" sz="3600" dirty="0"/>
              <a:t>) The Dao that can be trodden is not the enduring and unchanging Dao. </a:t>
            </a:r>
          </a:p>
          <a:p>
            <a:r>
              <a:rPr lang="en-GB" altLang="zh-CN" sz="3600" dirty="0">
                <a:solidFill>
                  <a:srgbClr val="0070C0"/>
                </a:solidFill>
              </a:rPr>
              <a:t>(</a:t>
            </a:r>
            <a:r>
              <a:rPr lang="en-GB" altLang="zh-CN" sz="3600" dirty="0" err="1">
                <a:solidFill>
                  <a:srgbClr val="0070C0"/>
                </a:solidFill>
              </a:rPr>
              <a:t>Waley</a:t>
            </a:r>
            <a:r>
              <a:rPr lang="en-GB" altLang="zh-CN" sz="3600" dirty="0">
                <a:solidFill>
                  <a:srgbClr val="0070C0"/>
                </a:solidFill>
              </a:rPr>
              <a:t>) The Way that can be told of is not an Unvarying Way;</a:t>
            </a:r>
          </a:p>
          <a:p>
            <a:r>
              <a:rPr lang="en-GB" altLang="zh-CN" sz="3600" dirty="0"/>
              <a:t>(Chan) The Tao (Way) that can be told of is not the eternal Tao; </a:t>
            </a:r>
          </a:p>
          <a:p>
            <a:r>
              <a:rPr lang="en-GB" altLang="zh-CN" sz="3600" dirty="0">
                <a:solidFill>
                  <a:srgbClr val="0070C0"/>
                </a:solidFill>
              </a:rPr>
              <a:t>(Lau) The way that can be spoken of is not the constant way.</a:t>
            </a:r>
          </a:p>
        </p:txBody>
      </p:sp>
    </p:spTree>
    <p:extLst>
      <p:ext uri="{BB962C8B-B14F-4D97-AF65-F5344CB8AC3E}">
        <p14:creationId xmlns:p14="http://schemas.microsoft.com/office/powerpoint/2010/main" val="61862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96752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GB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CN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CN" altLang="en-GB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可</a:t>
            </a:r>
            <a:r>
              <a:rPr lang="zh-CN" altLang="en-GB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名。非常名。</a:t>
            </a:r>
          </a:p>
          <a:p>
            <a:r>
              <a:rPr lang="en-GB" altLang="zh-CN" sz="3600" dirty="0">
                <a:ea typeface="FangSong" panose="02010609060101010101" pitchFamily="49" charset="-122"/>
              </a:rPr>
              <a:t>(</a:t>
            </a:r>
            <a:r>
              <a:rPr lang="en-GB" altLang="zh-CN" sz="3600" dirty="0" err="1">
                <a:ea typeface="FangSong" panose="02010609060101010101" pitchFamily="49" charset="-122"/>
              </a:rPr>
              <a:t>Legge</a:t>
            </a:r>
            <a:r>
              <a:rPr lang="en-GB" altLang="zh-CN" sz="3600" dirty="0">
                <a:ea typeface="FangSong" panose="02010609060101010101" pitchFamily="49" charset="-122"/>
              </a:rPr>
              <a:t>) The name that can be named is not the enduring and unchanging name. </a:t>
            </a:r>
          </a:p>
          <a:p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CN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) The names that can be named are not unvarying names.</a:t>
            </a:r>
          </a:p>
          <a:p>
            <a:r>
              <a:rPr lang="en-GB" altLang="zh-CN" sz="3600" dirty="0">
                <a:ea typeface="FangSong" panose="02010609060101010101" pitchFamily="49" charset="-122"/>
              </a:rPr>
              <a:t>(Chan) The name that can be named is not the eternal name. </a:t>
            </a:r>
          </a:p>
          <a:p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name that can be named is not the constant name. </a:t>
            </a:r>
          </a:p>
        </p:txBody>
      </p:sp>
    </p:spTree>
    <p:extLst>
      <p:ext uri="{BB962C8B-B14F-4D97-AF65-F5344CB8AC3E}">
        <p14:creationId xmlns:p14="http://schemas.microsoft.com/office/powerpoint/2010/main" val="75717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96752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無名。天地之</a:t>
            </a:r>
            <a:r>
              <a:rPr lang="zh-CN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始。</a:t>
            </a:r>
            <a:endParaRPr lang="zh-CN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US" altLang="zh-CN" sz="3600" dirty="0">
                <a:ea typeface="FangSong" panose="02010609060101010101" pitchFamily="49" charset="-122"/>
              </a:rPr>
              <a:t>(</a:t>
            </a:r>
            <a:r>
              <a:rPr lang="en-GB" altLang="zh-CN" sz="3600" dirty="0" err="1">
                <a:ea typeface="FangSong" panose="02010609060101010101" pitchFamily="49" charset="-122"/>
              </a:rPr>
              <a:t>Legge</a:t>
            </a:r>
            <a:r>
              <a:rPr lang="en-GB" altLang="zh-CN" sz="3600" dirty="0">
                <a:ea typeface="FangSong" panose="02010609060101010101" pitchFamily="49" charset="-122"/>
              </a:rPr>
              <a:t>) (Conceived of as) having no name, it is the Originator of heaven and earth; </a:t>
            </a:r>
          </a:p>
          <a:p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CN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) It was from the Nameless that Heaven and Earth sprang;</a:t>
            </a:r>
          </a:p>
          <a:p>
            <a:r>
              <a:rPr lang="en-GB" altLang="zh-CN" sz="3600" dirty="0">
                <a:ea typeface="FangSong" panose="02010609060101010101" pitchFamily="49" charset="-122"/>
              </a:rPr>
              <a:t>(Chan) The Nameless is the origin of Heaven and Earth; </a:t>
            </a:r>
          </a:p>
          <a:p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nameless was the beginning of heaven and earth;</a:t>
            </a:r>
          </a:p>
        </p:txBody>
      </p:sp>
    </p:spTree>
    <p:extLst>
      <p:ext uri="{BB962C8B-B14F-4D97-AF65-F5344CB8AC3E}">
        <p14:creationId xmlns:p14="http://schemas.microsoft.com/office/powerpoint/2010/main" val="3560348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96752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有名。萬物之母。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CN" sz="3600" dirty="0" err="1">
                <a:ea typeface="FangSong" panose="02010609060101010101" pitchFamily="49" charset="-122"/>
              </a:rPr>
              <a:t>Legge</a:t>
            </a:r>
            <a:r>
              <a:rPr lang="en-GB" altLang="zh-CN" sz="3600" dirty="0">
                <a:ea typeface="FangSong" panose="02010609060101010101" pitchFamily="49" charset="-122"/>
              </a:rPr>
              <a:t>) (conceived of as) having a name, it is the Mother of all things. </a:t>
            </a:r>
          </a:p>
          <a:p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CN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) The named is but the mother that rears the ten thousand creatures, each after its kind.</a:t>
            </a:r>
          </a:p>
          <a:p>
            <a:r>
              <a:rPr lang="en-GB" altLang="zh-CN" sz="3600" dirty="0">
                <a:ea typeface="FangSong" panose="02010609060101010101" pitchFamily="49" charset="-122"/>
              </a:rPr>
              <a:t>(Chan) The Named is the mother of all things. </a:t>
            </a:r>
          </a:p>
          <a:p>
            <a:r>
              <a:rPr lang="en-GB" altLang="zh-CN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named was the mother of the myriad creatures.</a:t>
            </a:r>
          </a:p>
        </p:txBody>
      </p:sp>
    </p:spTree>
    <p:extLst>
      <p:ext uri="{BB962C8B-B14F-4D97-AF65-F5344CB8AC3E}">
        <p14:creationId xmlns:p14="http://schemas.microsoft.com/office/powerpoint/2010/main" val="3560348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574" y="980728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故常無。欲以觀其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妙</a:t>
            </a:r>
            <a:r>
              <a:rPr lang="zh-CN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Always without desire we must be found, </a:t>
            </a:r>
            <a:r>
              <a:rPr lang="en-US" altLang="zh-CN" sz="3600" dirty="0" smtClean="0">
                <a:ea typeface="FangSong" panose="02010609060101010101" pitchFamily="49" charset="-122"/>
              </a:rPr>
              <a:t>i</a:t>
            </a:r>
            <a:r>
              <a:rPr lang="en-US" altLang="zh-HK" sz="3600" dirty="0" smtClean="0">
                <a:ea typeface="FangSong" panose="02010609060101010101" pitchFamily="49" charset="-122"/>
              </a:rPr>
              <a:t>f </a:t>
            </a:r>
            <a:r>
              <a:rPr lang="en-US" altLang="zh-HK" sz="3600" dirty="0">
                <a:ea typeface="FangSong" panose="02010609060101010101" pitchFamily="49" charset="-122"/>
              </a:rPr>
              <a:t>its deep mystery we would sound; </a:t>
            </a:r>
            <a:endParaRPr lang="en-US" altLang="zh-HK" sz="3600" dirty="0" smtClean="0">
              <a:ea typeface="FangSong" panose="02010609060101010101" pitchFamily="49" charset="-122"/>
            </a:endParaRPr>
          </a:p>
          <a:p>
            <a:r>
              <a:rPr lang="en-US" altLang="zh-HK" sz="3600" dirty="0" smtClean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Truly, ‘Only he that rids himself of desire can see the Secret Essences’;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Therefore let there always be non-being so we may see their subtlety,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Hence always rid yourself of desires in order to observe its secrets;</a:t>
            </a:r>
          </a:p>
        </p:txBody>
      </p:sp>
    </p:spTree>
    <p:extLst>
      <p:ext uri="{BB962C8B-B14F-4D97-AF65-F5344CB8AC3E}">
        <p14:creationId xmlns:p14="http://schemas.microsoft.com/office/powerpoint/2010/main" val="788470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574" y="980728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常有。欲以觀其徼。 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But if desire always within us be, its outer fringe is all that we shall see. </a:t>
            </a:r>
            <a:endParaRPr lang="en-US" altLang="zh-HK" sz="3600" dirty="0" smtClean="0">
              <a:ea typeface="FangSong" panose="02010609060101010101" pitchFamily="49" charset="-122"/>
            </a:endParaRPr>
          </a:p>
          <a:p>
            <a:r>
              <a:rPr lang="en-US" altLang="zh-HK" sz="3600" dirty="0" smtClean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He that has never rid himself of desire can see only the Outcomes.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And let there always be being so we may see their outcome.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But always allow yourself to have desires in order to observe its manifestations.</a:t>
            </a:r>
          </a:p>
        </p:txBody>
      </p:sp>
    </p:spTree>
    <p:extLst>
      <p:ext uri="{BB962C8B-B14F-4D97-AF65-F5344CB8AC3E}">
        <p14:creationId xmlns:p14="http://schemas.microsoft.com/office/powerpoint/2010/main" val="351749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574" y="980728"/>
            <a:ext cx="9144000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此兩者同。出而異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CN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US" altLang="zh-HK" sz="3400" dirty="0" smtClean="0">
                <a:ea typeface="FangSong" panose="02010609060101010101" pitchFamily="49" charset="-122"/>
              </a:rPr>
              <a:t>(</a:t>
            </a:r>
            <a:r>
              <a:rPr lang="en-US" altLang="zh-HK" sz="3400" dirty="0" err="1">
                <a:ea typeface="FangSong" panose="02010609060101010101" pitchFamily="49" charset="-122"/>
              </a:rPr>
              <a:t>Legge</a:t>
            </a:r>
            <a:r>
              <a:rPr lang="en-US" altLang="zh-HK" sz="3400" dirty="0">
                <a:ea typeface="FangSong" panose="02010609060101010101" pitchFamily="49" charset="-122"/>
              </a:rPr>
              <a:t>) Under these two aspects, it is really the same; but as development takes place, it receives the different names. </a:t>
            </a:r>
          </a:p>
          <a:p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4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) These two things issued from the same </a:t>
            </a:r>
            <a:r>
              <a:rPr lang="en-US" altLang="zh-HK" sz="3400" dirty="0" err="1">
                <a:solidFill>
                  <a:srgbClr val="0070C0"/>
                </a:solidFill>
                <a:ea typeface="FangSong" panose="02010609060101010101" pitchFamily="49" charset="-122"/>
              </a:rPr>
              <a:t>mould</a:t>
            </a:r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, but nevertheless are different in name. </a:t>
            </a:r>
          </a:p>
          <a:p>
            <a:r>
              <a:rPr lang="en-US" altLang="zh-HK" sz="3400" dirty="0">
                <a:ea typeface="FangSong" panose="02010609060101010101" pitchFamily="49" charset="-122"/>
              </a:rPr>
              <a:t>(Chan) The two are the same, but after they are produced, they have different names. </a:t>
            </a:r>
          </a:p>
          <a:p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(Lau) These two are the same but </a:t>
            </a:r>
            <a:r>
              <a:rPr lang="en-US" altLang="zh-HK" sz="3400" dirty="0" smtClean="0">
                <a:solidFill>
                  <a:srgbClr val="0070C0"/>
                </a:solidFill>
                <a:ea typeface="FangSong" panose="02010609060101010101" pitchFamily="49" charset="-122"/>
              </a:rPr>
              <a:t>diverge </a:t>
            </a:r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in name as they issue forth.</a:t>
            </a:r>
          </a:p>
        </p:txBody>
      </p:sp>
    </p:spTree>
    <p:extLst>
      <p:ext uri="{BB962C8B-B14F-4D97-AF65-F5344CB8AC3E}">
        <p14:creationId xmlns:p14="http://schemas.microsoft.com/office/powerpoint/2010/main" val="1738405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4047" y="1700808"/>
            <a:ext cx="914400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同謂之玄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US" altLang="zh-HK" sz="3400" dirty="0" smtClean="0">
                <a:ea typeface="FangSong" panose="02010609060101010101" pitchFamily="49" charset="-122"/>
              </a:rPr>
              <a:t>(</a:t>
            </a:r>
            <a:r>
              <a:rPr lang="en-US" altLang="zh-HK" sz="3400" dirty="0" err="1">
                <a:ea typeface="FangSong" panose="02010609060101010101" pitchFamily="49" charset="-122"/>
              </a:rPr>
              <a:t>Legge</a:t>
            </a:r>
            <a:r>
              <a:rPr lang="en-US" altLang="zh-HK" sz="3400" dirty="0">
                <a:ea typeface="FangSong" panose="02010609060101010101" pitchFamily="49" charset="-122"/>
              </a:rPr>
              <a:t>) Together we call them the Mystery. </a:t>
            </a:r>
          </a:p>
          <a:p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4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) This ‘same </a:t>
            </a:r>
            <a:r>
              <a:rPr lang="en-US" altLang="zh-HK" sz="3400" dirty="0" err="1">
                <a:solidFill>
                  <a:srgbClr val="0070C0"/>
                </a:solidFill>
                <a:ea typeface="FangSong" panose="02010609060101010101" pitchFamily="49" charset="-122"/>
              </a:rPr>
              <a:t>mould</a:t>
            </a:r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’ we can but call the Mystery.</a:t>
            </a:r>
          </a:p>
          <a:p>
            <a:r>
              <a:rPr lang="en-US" altLang="zh-HK" sz="3400" dirty="0">
                <a:ea typeface="FangSong" panose="02010609060101010101" pitchFamily="49" charset="-122"/>
              </a:rPr>
              <a:t>(Chan) They both may be called deep and profound. </a:t>
            </a:r>
          </a:p>
          <a:p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(Lau) Being the same they are called mysteries.</a:t>
            </a:r>
          </a:p>
        </p:txBody>
      </p:sp>
    </p:spTree>
    <p:extLst>
      <p:ext uri="{BB962C8B-B14F-4D97-AF65-F5344CB8AC3E}">
        <p14:creationId xmlns:p14="http://schemas.microsoft.com/office/powerpoint/2010/main" val="127532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412775"/>
            <a:ext cx="91440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玄之又玄。衆妙之門。</a:t>
            </a:r>
          </a:p>
          <a:p>
            <a:r>
              <a:rPr lang="en-US" altLang="zh-HK" sz="3400" dirty="0" smtClean="0">
                <a:ea typeface="FangSong" panose="02010609060101010101" pitchFamily="49" charset="-122"/>
              </a:rPr>
              <a:t>(</a:t>
            </a:r>
            <a:r>
              <a:rPr lang="en-US" altLang="zh-HK" sz="3400" dirty="0" err="1">
                <a:ea typeface="FangSong" panose="02010609060101010101" pitchFamily="49" charset="-122"/>
              </a:rPr>
              <a:t>Legge</a:t>
            </a:r>
            <a:r>
              <a:rPr lang="en-US" altLang="zh-HK" sz="3400" dirty="0">
                <a:ea typeface="FangSong" panose="02010609060101010101" pitchFamily="49" charset="-122"/>
              </a:rPr>
              <a:t>) Where the Mystery is the deepest is the gate of all that is subtle and wonderful.</a:t>
            </a:r>
          </a:p>
          <a:p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4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) Or rather the ‘Darker than any Mystery’, the Doorway whence issued all Secret Essences.</a:t>
            </a:r>
          </a:p>
          <a:p>
            <a:r>
              <a:rPr lang="en-US" altLang="zh-HK" sz="3400" dirty="0">
                <a:ea typeface="FangSong" panose="02010609060101010101" pitchFamily="49" charset="-122"/>
              </a:rPr>
              <a:t>(Chan) Deeper and more profound, the door of all subtleties!</a:t>
            </a:r>
          </a:p>
          <a:p>
            <a:r>
              <a:rPr lang="en-US" altLang="zh-HK" sz="3400" dirty="0">
                <a:solidFill>
                  <a:srgbClr val="0070C0"/>
                </a:solidFill>
                <a:ea typeface="FangSong" panose="02010609060101010101" pitchFamily="49" charset="-122"/>
              </a:rPr>
              <a:t>(Lau) Mystery upon mystery – the gateway of the manifold secrets. </a:t>
            </a:r>
          </a:p>
        </p:txBody>
      </p:sp>
    </p:spTree>
    <p:extLst>
      <p:ext uri="{BB962C8B-B14F-4D97-AF65-F5344CB8AC3E}">
        <p14:creationId xmlns:p14="http://schemas.microsoft.com/office/powerpoint/2010/main" val="825276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12084</TotalTime>
  <Words>4666</Words>
  <Application>Microsoft Office PowerPoint</Application>
  <PresentationFormat>On-screen Show (4:3)</PresentationFormat>
  <Paragraphs>165</Paragraphs>
  <Slides>26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Flow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276</cp:revision>
  <dcterms:created xsi:type="dcterms:W3CDTF">2016-12-03T11:57:52Z</dcterms:created>
  <dcterms:modified xsi:type="dcterms:W3CDTF">2019-12-05T08:32:15Z</dcterms:modified>
</cp:coreProperties>
</file>