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8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91A8088-68C6-69DE-FB87-85B501A2A919}" v="1597" dt="2022-08-15T18:03:19.041"/>
    <p1510:client id="{52AC2342-480A-4728-0356-C78D7EF6B3F1}" v="2" dt="2022-08-02T14:01:12.380"/>
    <p1510:client id="{7520F5F7-05A5-2F8B-028E-120CFCD4F5E3}" v="6" dt="2022-08-02T13:57:00.068"/>
    <p1510:client id="{AC421ABA-E34F-0448-7907-778279E54BB8}" v="3581" dt="2022-08-02T13:50:07.178"/>
    <p1510:client id="{FA0B0AA2-C5D2-3048-D394-D46912492A92}" v="312" dt="2022-08-06T12:56:43.9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BF4E480B-94D6-46F9-A2B6-B98D311FDC19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07183CDE-91A1-40C3-8E80-66F89E1C2D53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6756515-F9AA-46BD-8DD2-AA15BA492AC0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BA365E2-8B71-408B-9092-0104216AC7AC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BEDB8D7A-1BF6-4CDB-B93A-7736955F504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5AACD774-5167-46C7-8A62-6E2FE4BE9469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06E0F2D8-452E-48F9-9912-C47EAEAE180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91FBBF95-430B-427C-A6E8-DB899217FC00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BEE64698-3ED2-4395-B7FC-65248E437E0A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FE20B1E1-CE09-4C2A-A3FB-DB8026C54E9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0CB2405B-A907-48B3-906A-FB3573C0B282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20" name="Rectangle 19">
            <a:extLst>
              <a:ext uri="{FF2B5EF4-FFF2-40B4-BE49-F238E27FC236}">
                <a16:creationId xmlns:a16="http://schemas.microsoft.com/office/drawing/2014/main" id="{6DC8E2D9-6729-4614-8667-C1016D3182E4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CEEBB1-1A1F-4A2C-B805-719CF98F68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40000" y="540000"/>
            <a:ext cx="11090273" cy="3798000"/>
          </a:xfrm>
        </p:spPr>
        <p:txBody>
          <a:bodyPr anchor="b"/>
          <a:lstStyle>
            <a:lvl1pPr algn="l"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D6CC87B-ED2D-4303-BD40-E7AF14C03EF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000" y="4508500"/>
            <a:ext cx="7345362" cy="1800224"/>
          </a:xfrm>
        </p:spPr>
        <p:txBody>
          <a:bodyPr/>
          <a:lstStyle>
            <a:lvl1pPr marL="0" indent="0" algn="l">
              <a:buNone/>
              <a:defRPr sz="1600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880B4-5679-491C-963F-EC47B048C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865D6D-3F98-4BE8-A069-B964099028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CD51D-8E06-4959-88C9-647415079F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08375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1" name="Group 30">
            <a:extLst>
              <a:ext uri="{FF2B5EF4-FFF2-40B4-BE49-F238E27FC236}">
                <a16:creationId xmlns:a16="http://schemas.microsoft.com/office/drawing/2014/main" id="{67416F32-9D98-4340-82E8-E90CE00AD2AC}"/>
              </a:ext>
            </a:extLst>
          </p:cNvPr>
          <p:cNvGrpSpPr/>
          <p:nvPr/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23" name="Group 22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</a:extLst>
            </p:cNvPr>
            <p:cNvGrpSpPr>
              <a:grpSpLocks noChangeAspect="1"/>
            </p:cNvGrpSpPr>
            <p:nvPr/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28" name="Rectangle 27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29" name="Rectangle 28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D8D85657-6A77-4466-887F-EE948B9CD2B2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D35498-B0C3-40BD-9407-6D0C0587E5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92F85E-0893-4D8C-816A-5193CC6DC9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70000">
              <a:defRPr/>
            </a:lvl1pPr>
            <a:lvl2pPr>
              <a:defRPr/>
            </a:lvl2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D46A9C-9655-49F5-85B3-A8A37F4F5A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EF896C-71D7-487F-A1B9-CBBE6DF4D6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8228E8-7B8A-4153-BEB2-BD5A69F251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4325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E54407D-DBA4-414C-ACA5-30D7B87C652B}"/>
              </a:ext>
            </a:extLst>
          </p:cNvPr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6BD518BC-8E44-4DAA-A8B9-2CFBD91DCDCD}"/>
                </a:ext>
              </a:extLst>
            </p:cNvPr>
            <p:cNvSpPr/>
            <p:nvPr/>
          </p:nvSpPr>
          <p:spPr>
            <a:xfrm rot="10800000" flipH="1">
              <a:off x="0" y="2019649"/>
              <a:ext cx="4838350" cy="4838350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967C3660-39CD-431D-8E64-37508FFEAC96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5603875" y="0"/>
              <a:ext cx="6521820" cy="3260910"/>
              <a:chOff x="0" y="0"/>
              <a:chExt cx="2880000" cy="1440000"/>
            </a:xfrm>
          </p:grpSpPr>
          <p:sp>
            <p:nvSpPr>
              <p:cNvPr id="9" name="Rectangle 8">
                <a:extLst>
                  <a:ext uri="{FF2B5EF4-FFF2-40B4-BE49-F238E27FC236}">
                    <a16:creationId xmlns:a16="http://schemas.microsoft.com/office/drawing/2014/main" id="{C4CCE569-E461-438A-A235-B96A542AF82F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Rectangle 9">
                <a:extLst>
                  <a:ext uri="{FF2B5EF4-FFF2-40B4-BE49-F238E27FC236}">
                    <a16:creationId xmlns:a16="http://schemas.microsoft.com/office/drawing/2014/main" id="{73F9DF1F-1F74-476C-AD41-22AC3F8A65A0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BE49ED5-9713-43D1-AE9E-3F9FE5574077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D21A2854-1482-4441-85EA-D7B9F3EF56D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494887" y="2538000"/>
              <a:ext cx="4320000" cy="4320000"/>
            </a:xfrm>
            <a:prstGeom prst="ellipse">
              <a:avLst/>
            </a:prstGeom>
            <a:solidFill>
              <a:schemeClr val="accent2">
                <a:alpha val="2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ED36A6D-894D-44DA-851C-345A414F3F6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D36F1DF-CD42-4695-A7D0-2F5B19305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7345362" cy="5768725"/>
          </a:xfrm>
        </p:spPr>
        <p:txBody>
          <a:bodyPr anchor="t"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549160-0F86-4FCA-8718-6980E99C7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075612" y="540000"/>
            <a:ext cx="3565523" cy="5768725"/>
          </a:xfrm>
        </p:spPr>
        <p:txBody>
          <a:bodyPr anchor="t"/>
          <a:lstStyle>
            <a:lvl1pPr marL="0" indent="0">
              <a:buNone/>
              <a:defRPr sz="1800" cap="all" spc="3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5C6CBB-DABA-4F2E-8574-46747E15E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AF86BC-9ECC-439C-BF2E-F0B7EF193B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742552-C4C9-44EE-B7CB-5A652393BA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3171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A5774299-531D-4CAC-881D-7EB68BC99FCC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9" name="Rectangle 8">
              <a:extLst>
                <a:ext uri="{FF2B5EF4-FFF2-40B4-BE49-F238E27FC236}">
                  <a16:creationId xmlns:a16="http://schemas.microsoft.com/office/drawing/2014/main" id="{A17676CF-DDCC-48C1-AC68-CDA0B9E47FD8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E052D363-F6F5-455B-A2F2-A12B30CEE52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D0C396B8-00CA-4AE9-A0A5-B4E2B2A2AC07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F6660166-3107-4058-A259-59B0527306BD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42BE934E-3063-4D0F-AFDE-68D58D336CBE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039660FA-744A-4CB3-9BED-C59793E3BF32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E313EEC-733B-4019-8A0B-3FA768B8DB7A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421FE91F-780C-4ABD-ADE8-0EFDB7196A10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109EA389-EE78-4475-A390-5EDED23C2D68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5E492A94-8867-4C62-9D40-4023C41E0AF8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Rectangle 18">
            <a:extLst>
              <a:ext uri="{FF2B5EF4-FFF2-40B4-BE49-F238E27FC236}">
                <a16:creationId xmlns:a16="http://schemas.microsoft.com/office/drawing/2014/main" id="{A3DAD7C5-BA12-4557-8BC4-72C69B0D59D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54412EC-56C0-4009-B2E3-D63F9EEC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5" cy="12096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0C84F-F3B7-4BF4-A328-BCF5ADD3294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4000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919CD5-DBB4-4749-980D-B5B40ECB67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03950" y="1929600"/>
            <a:ext cx="5437186" cy="438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BCFC378-6572-43DF-8344-59DE8122CD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6967A14-246A-4DDF-865C-68F6E16906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9674B6D-E110-478C-94B9-2F8199E586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13029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5130F7E5-A40E-4C9C-8E4F-3935B9182C4A}"/>
              </a:ext>
            </a:extLst>
          </p:cNvPr>
          <p:cNvGrpSpPr/>
          <p:nvPr/>
        </p:nvGrpSpPr>
        <p:grpSpPr>
          <a:xfrm>
            <a:off x="0" y="-2"/>
            <a:ext cx="12191999" cy="6858001"/>
            <a:chOff x="0" y="-2"/>
            <a:chExt cx="12191999" cy="6858001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AE67B504-02A7-4203-87D0-07D333D71917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A1158F3-E1C3-400D-8505-628DB94365CE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3" name="Rectangle 22">
                <a:extLst>
                  <a:ext uri="{FF2B5EF4-FFF2-40B4-BE49-F238E27FC236}">
                    <a16:creationId xmlns:a16="http://schemas.microsoft.com/office/drawing/2014/main" id="{0AEADDCE-3295-4F24-8700-C93B5457C2B7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Rectangle 23">
                <a:extLst>
                  <a:ext uri="{FF2B5EF4-FFF2-40B4-BE49-F238E27FC236}">
                    <a16:creationId xmlns:a16="http://schemas.microsoft.com/office/drawing/2014/main" id="{1F95C76A-5429-458C-BC9D-E1053EF7B84F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4" name="Group 13">
              <a:extLst>
                <a:ext uri="{FF2B5EF4-FFF2-40B4-BE49-F238E27FC236}">
                  <a16:creationId xmlns:a16="http://schemas.microsoft.com/office/drawing/2014/main" id="{3D0E8A42-259A-43FA-B284-B459D736409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7900B4F1-619C-4C0E-B749-1843F22C946A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2" name="Rectangle 21">
                <a:extLst>
                  <a:ext uri="{FF2B5EF4-FFF2-40B4-BE49-F238E27FC236}">
                    <a16:creationId xmlns:a16="http://schemas.microsoft.com/office/drawing/2014/main" id="{6E6F70BB-DCCC-4CF0-B5BB-95A965A99947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83E6C50C-C1DA-44E1-B254-3B7228879DCD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DFC6EEED-A40A-4D1C-BE6B-11DD62770607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527FF3FB-FDFC-4659-A7D6-ABED74010E82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51548ED5-6668-4672-88DC-40E92508ACA2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75AE1B2-E73F-4E6E-AAFB-FB1C02684D3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D750F2D6-C0E1-4AFE-AB87-083292737609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4ECC0D66-F2BE-4BF4-87F6-CE618B5C8916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0BCA11-08C2-4C9A-B0A3-31C9051CD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39999"/>
            <a:ext cx="11090273" cy="1210396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62CEB0-C969-40EA-A5E2-8D875E28A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1929783"/>
            <a:ext cx="5448052" cy="792161"/>
          </a:xfrm>
        </p:spPr>
        <p:txBody>
          <a:bodyPr anchor="b"/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0F41A6-112E-4305-A0BA-6E119A77AC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000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AC672C5-31B9-443B-8DEE-5523646891F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03949" y="1929782"/>
            <a:ext cx="5437187" cy="792000"/>
          </a:xfrm>
        </p:spPr>
        <p:txBody>
          <a:bodyPr anchor="b"/>
          <a:lstStyle>
            <a:lvl1pPr marL="0" indent="0">
              <a:buNone/>
              <a:defRPr sz="1600" b="0" i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D18B9D-8B21-4249-A3AD-8FBE48F0F55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03950" y="2937844"/>
            <a:ext cx="5437186" cy="337655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B60881-13B2-4064-84FB-6D071F36C4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49FCE5D-D5EF-485D-97FA-2614FF9642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F204FC-4F66-417C-8E4B-74772ED057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5733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521FD20-B9D4-4FD1-9AAD-F4157555AD62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27477A35-8424-45D6-A66E-8ACFA6C405B5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6" name="Rectangle 15">
              <a:extLst>
                <a:ext uri="{FF2B5EF4-FFF2-40B4-BE49-F238E27FC236}">
                  <a16:creationId xmlns:a16="http://schemas.microsoft.com/office/drawing/2014/main" id="{8BFBA1CE-E9AC-40C0-A7F9-E5671F5FEF9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0C2729A-59F8-46A4-9AAA-7665E5966E2D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83EBBB96-590D-4704-87AD-A00AE2424DE8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89BAB7D-5298-40B9-910B-136D0C6A9934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2" name="Rectangle 11">
            <a:extLst>
              <a:ext uri="{FF2B5EF4-FFF2-40B4-BE49-F238E27FC236}">
                <a16:creationId xmlns:a16="http://schemas.microsoft.com/office/drawing/2014/main" id="{F323EA00-E168-4864-883B-358A7CDF9153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A4F2DFA-2F27-43FB-B08C-0787FA44B0D1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D750354-CD8D-4A3B-A7AC-04622BCB049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3ED3C6-DA43-4D1C-9056-407A4FB1C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0863" y="549276"/>
            <a:ext cx="11090275" cy="5759450"/>
          </a:xfrm>
        </p:spPr>
        <p:txBody>
          <a:bodyPr/>
          <a:lstStyle>
            <a:lvl1pPr>
              <a:defRPr sz="8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CEB41-E921-45ED-951A-861E31E013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F6B422D-769C-4E63-8763-ABBB885007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38FB6F-2D68-40C0-B628-142011F34A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9605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>
            <a:extLst>
              <a:ext uri="{FF2B5EF4-FFF2-40B4-BE49-F238E27FC236}">
                <a16:creationId xmlns:a16="http://schemas.microsoft.com/office/drawing/2014/main" id="{5ED88E92-14F3-4B58-9E48-1D79E139A89E}"/>
              </a:ext>
            </a:extLst>
          </p:cNvPr>
          <p:cNvGrpSpPr/>
          <p:nvPr/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6466AE7-32B6-4334-AF41-B9387E6726C5}"/>
                </a:ext>
              </a:extLst>
            </p:cNvPr>
            <p:cNvSpPr>
              <a:spLocks noChangeAspect="1"/>
            </p:cNvSpPr>
            <p:nvPr/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659C09F8-90CD-443F-9AA1-D08C56A605BB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8" name="Oval 7">
              <a:extLst>
                <a:ext uri="{FF2B5EF4-FFF2-40B4-BE49-F238E27FC236}">
                  <a16:creationId xmlns:a16="http://schemas.microsoft.com/office/drawing/2014/main" id="{DC7304AB-BE7D-45AC-A876-4A24543AE5B3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8E11922B-DDB3-46D7-B1BD-C1CCDB3C42E3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C580F8F6-E662-4BCD-AC9C-7E5DDBD5A773}"/>
                  </a:ext>
                </a:extLst>
              </p:cNvPr>
              <p:cNvSpPr/>
              <p:nvPr/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9A333FE5-ADB0-48EE-A1A6-9AA36DA343A2}"/>
                  </a:ext>
                </a:extLst>
              </p:cNvPr>
              <p:cNvSpPr/>
              <p:nvPr/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0B09CD4F-6DF4-48AA-BD35-23E3F2A643F7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12" name="Rectangle 11">
                <a:extLst>
                  <a:ext uri="{FF2B5EF4-FFF2-40B4-BE49-F238E27FC236}">
                    <a16:creationId xmlns:a16="http://schemas.microsoft.com/office/drawing/2014/main" id="{02223219-ACCC-42F2-A1B4-E3C8C8AB12A4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13" name="Rectangle 12">
                <a:extLst>
                  <a:ext uri="{FF2B5EF4-FFF2-40B4-BE49-F238E27FC236}">
                    <a16:creationId xmlns:a16="http://schemas.microsoft.com/office/drawing/2014/main" id="{1510B0E9-9BA0-4357-9E04-554C19BAAC89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DF06DA80-525A-4C9E-A441-50630AA772A4}"/>
                </a:ext>
              </a:extLst>
            </p:cNvPr>
            <p:cNvSpPr>
              <a:spLocks noChangeAspect="1"/>
            </p:cNvSpPr>
            <p:nvPr/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E841E027-8E53-4FEB-8605-2124D85731CA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D871A2-AE80-4408-AA95-DC60D132E9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D122A1-7B97-4979-B319-1CE0A4A49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6209A76-7DCD-477A-A6BA-EEA63FF940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7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0D5C0F5C-A529-490C-8941-78F10C6A00D3}"/>
              </a:ext>
            </a:extLst>
          </p:cNvPr>
          <p:cNvGrpSpPr/>
          <p:nvPr/>
        </p:nvGrpSpPr>
        <p:grpSpPr>
          <a:xfrm flipH="1">
            <a:off x="0" y="0"/>
            <a:ext cx="12191999" cy="6858001"/>
            <a:chOff x="0" y="-2"/>
            <a:chExt cx="12191999" cy="6858001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14A8D739-B942-4545-9459-A6CAF0444D1F}"/>
                </a:ext>
              </a:extLst>
            </p:cNvPr>
            <p:cNvSpPr/>
            <p:nvPr/>
          </p:nvSpPr>
          <p:spPr>
            <a:xfrm>
              <a:off x="7995665" y="2562224"/>
              <a:ext cx="4196334" cy="4295775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40000"/>
                  </a:schemeClr>
                </a:gs>
                <a:gs pos="34000">
                  <a:schemeClr val="accent3">
                    <a:alpha val="20000"/>
                  </a:schemeClr>
                </a:gs>
                <a:gs pos="65000">
                  <a:schemeClr val="accent3">
                    <a:alpha val="0"/>
                  </a:schemeClr>
                </a:gs>
              </a:gsLst>
              <a:path path="circle">
                <a:fillToRect l="100000" t="100000"/>
              </a:path>
              <a:tileRect r="-100000" b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4BB38CCA-110B-4404-9363-BFFA76C096D2}"/>
                </a:ext>
              </a:extLst>
            </p:cNvPr>
            <p:cNvGrpSpPr/>
            <p:nvPr/>
          </p:nvGrpSpPr>
          <p:grpSpPr>
            <a:xfrm rot="16200000">
              <a:off x="2295528" y="-2295528"/>
              <a:ext cx="6858000" cy="11449051"/>
              <a:chOff x="0" y="2333625"/>
              <a:chExt cx="9515474" cy="3766109"/>
            </a:xfrm>
          </p:grpSpPr>
          <p:sp>
            <p:nvSpPr>
              <p:cNvPr id="20" name="Rectangle 19">
                <a:extLst>
                  <a:ext uri="{FF2B5EF4-FFF2-40B4-BE49-F238E27FC236}">
                    <a16:creationId xmlns:a16="http://schemas.microsoft.com/office/drawing/2014/main" id="{B223FE99-C58F-4A56-8F8E-2942FF74E4BD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1" name="Rectangle 20">
                <a:extLst>
                  <a:ext uri="{FF2B5EF4-FFF2-40B4-BE49-F238E27FC236}">
                    <a16:creationId xmlns:a16="http://schemas.microsoft.com/office/drawing/2014/main" id="{DBBD4511-8AB6-4BD3-8410-7FB3EC8D42B2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7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6A8CA067-2248-4BD3-B56E-2C014AEB2273}"/>
                </a:ext>
              </a:extLst>
            </p:cNvPr>
            <p:cNvGrpSpPr>
              <a:grpSpLocks noChangeAspect="1"/>
            </p:cNvGrpSpPr>
            <p:nvPr/>
          </p:nvGrpSpPr>
          <p:grpSpPr>
            <a:xfrm rot="5400000">
              <a:off x="3583369" y="-3583369"/>
              <a:ext cx="4713262" cy="11880000"/>
              <a:chOff x="1" y="0"/>
              <a:chExt cx="8305797" cy="6858000"/>
            </a:xfrm>
          </p:grpSpPr>
          <p:sp>
            <p:nvSpPr>
              <p:cNvPr id="18" name="Rectangle 17">
                <a:extLst>
                  <a:ext uri="{FF2B5EF4-FFF2-40B4-BE49-F238E27FC236}">
                    <a16:creationId xmlns:a16="http://schemas.microsoft.com/office/drawing/2014/main" id="{8C017B9B-2727-4255-8F80-9D4C2A5AE297}"/>
                  </a:ext>
                </a:extLst>
              </p:cNvPr>
              <p:cNvSpPr/>
              <p:nvPr/>
            </p:nvSpPr>
            <p:spPr>
              <a:xfrm>
                <a:off x="931" y="342900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Rectangle 18">
                <a:extLst>
                  <a:ext uri="{FF2B5EF4-FFF2-40B4-BE49-F238E27FC236}">
                    <a16:creationId xmlns:a16="http://schemas.microsoft.com/office/drawing/2014/main" id="{693C5F16-BC47-4707-B6B7-DC5262ACDC51}"/>
                  </a:ext>
                </a:extLst>
              </p:cNvPr>
              <p:cNvSpPr/>
              <p:nvPr/>
            </p:nvSpPr>
            <p:spPr>
              <a:xfrm flipV="1">
                <a:off x="1" y="0"/>
                <a:ext cx="8304867" cy="3429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3">
                      <a:alpha val="60000"/>
                    </a:schemeClr>
                  </a:gs>
                  <a:gs pos="63000">
                    <a:schemeClr val="accent3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2E88FE13-0734-4BB3-B4D1-7C53A194DA84}"/>
                </a:ext>
              </a:extLst>
            </p:cNvPr>
            <p:cNvGrpSpPr/>
            <p:nvPr/>
          </p:nvGrpSpPr>
          <p:grpSpPr>
            <a:xfrm>
              <a:off x="2676525" y="0"/>
              <a:ext cx="9515473" cy="3766109"/>
              <a:chOff x="2333625" y="2433367"/>
              <a:chExt cx="9897159" cy="3766109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5C9B7EF7-1EDF-4AC7-8E40-C2801783AC85}"/>
                  </a:ext>
                </a:extLst>
              </p:cNvPr>
              <p:cNvSpPr/>
              <p:nvPr/>
            </p:nvSpPr>
            <p:spPr>
              <a:xfrm>
                <a:off x="728220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925CA0A0-9A3F-498E-983D-B3285EF5AD9A}"/>
                  </a:ext>
                </a:extLst>
              </p:cNvPr>
              <p:cNvSpPr/>
              <p:nvPr/>
            </p:nvSpPr>
            <p:spPr>
              <a:xfrm flipH="1">
                <a:off x="2333625" y="2433367"/>
                <a:ext cx="4948579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A5171814-E4F0-44B5-BC3F-588512210991}"/>
                </a:ext>
              </a:extLst>
            </p:cNvPr>
            <p:cNvGrpSpPr/>
            <p:nvPr/>
          </p:nvGrpSpPr>
          <p:grpSpPr>
            <a:xfrm>
              <a:off x="0" y="0"/>
              <a:ext cx="9515473" cy="3766109"/>
              <a:chOff x="0" y="2333625"/>
              <a:chExt cx="9515473" cy="3766109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8E666ACD-EB1C-4732-971B-C3B26061DB82}"/>
                  </a:ext>
                </a:extLst>
              </p:cNvPr>
              <p:cNvSpPr/>
              <p:nvPr/>
            </p:nvSpPr>
            <p:spPr>
              <a:xfrm>
                <a:off x="4757737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2A4E213B-7F96-44C1-90B3-B72E9387BF73}"/>
                  </a:ext>
                </a:extLst>
              </p:cNvPr>
              <p:cNvSpPr/>
              <p:nvPr/>
            </p:nvSpPr>
            <p:spPr>
              <a:xfrm flipH="1">
                <a:off x="0" y="2333625"/>
                <a:ext cx="4757736" cy="3766109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>
                      <a:alpha val="60000"/>
                    </a:schemeClr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BFE392AA-35E5-40E5-9309-284A0C54106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A8188C-9713-46E1-AA5C-C84FE515F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192CC-893A-4A84-A7E9-F389D83F0B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540000"/>
            <a:ext cx="6408736" cy="5759450"/>
          </a:xfrm>
        </p:spPr>
        <p:txBody>
          <a:bodyPr/>
          <a:lstStyle>
            <a:lvl1pPr>
              <a:defRPr sz="3200"/>
            </a:lvl1pPr>
            <a:lvl2pPr>
              <a:defRPr sz="24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7765-7D44-43DD-A1DF-419D3E1C62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40000" y="3536950"/>
            <a:ext cx="4511426" cy="2771775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6D36875-AFB0-4905-8C9E-A72B4F5977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437ABF-7E70-4E45-A67B-C503BF1820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8016CA-2983-47BF-BA09-2130A40C87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8887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97E00A2-2906-4C97-9D1F-C789D3ADD373}"/>
              </a:ext>
            </a:extLst>
          </p:cNvPr>
          <p:cNvGrpSpPr/>
          <p:nvPr/>
        </p:nvGrpSpPr>
        <p:grpSpPr>
          <a:xfrm rot="10800000">
            <a:off x="1392000" y="0"/>
            <a:ext cx="10800000" cy="6858000"/>
            <a:chOff x="0" y="0"/>
            <a:chExt cx="10800000" cy="6858000"/>
          </a:xfrm>
        </p:grpSpPr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59CE8EF9-87D6-47FD-B7D3-2D48D8E48AC3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6784998E-9D37-4D0D-889A-C67531E5295C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B575B0B-C502-438E-967C-64D268031426}"/>
              </a:ext>
            </a:extLst>
          </p:cNvPr>
          <p:cNvGrpSpPr>
            <a:grpSpLocks noChangeAspect="1"/>
          </p:cNvGrpSpPr>
          <p:nvPr/>
        </p:nvGrpSpPr>
        <p:grpSpPr>
          <a:xfrm rot="16200000" flipH="1">
            <a:off x="-1714500" y="1714500"/>
            <a:ext cx="6858000" cy="3429000"/>
            <a:chOff x="0" y="0"/>
            <a:chExt cx="2880000" cy="144000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4FC29931-00EB-4F74-BE4C-172A4C282A26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989B4C87-FDD3-406D-BE06-3ABF69905E03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FD817A89-A0E1-4190-90AE-0571E6CE8FC6}"/>
              </a:ext>
            </a:extLst>
          </p:cNvPr>
          <p:cNvSpPr>
            <a:spLocks noChangeAspect="1"/>
          </p:cNvSpPr>
          <p:nvPr/>
        </p:nvSpPr>
        <p:spPr>
          <a:xfrm rot="10800000">
            <a:off x="5602287" y="268286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FD20388-C666-4992-920D-5F034214950C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FCAB0CC3-A07E-43B8-9B34-0A67C1806DE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1800A6-9706-4B81-B957-C950A5F774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999" y="540000"/>
            <a:ext cx="4511425" cy="2771774"/>
          </a:xfrm>
        </p:spPr>
        <p:txBody>
          <a:bodyPr anchor="t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17652B-AA0D-4574-AF1D-7F7442D84B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32400" y="549275"/>
            <a:ext cx="6408736" cy="57594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A19547-D24B-4BD1-8C26-318450B171B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9999" y="3536950"/>
            <a:ext cx="4511425" cy="2771774"/>
          </a:xfrm>
        </p:spPr>
        <p:txBody>
          <a:bodyPr/>
          <a:lstStyle>
            <a:lvl1pPr marL="0" indent="0">
              <a:buNone/>
              <a:defRPr sz="1600" cap="all" spc="300" baseline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3A22E6-7E01-4547-8555-B2C1975439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0F6BEC-98F3-43FE-BA9B-B046D8917F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2FAF54-57F0-46F9-A1BA-B554E14017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74709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7C461672-F18A-4768-9850-0531FD3720BA}"/>
              </a:ext>
            </a:extLst>
          </p:cNvPr>
          <p:cNvGrpSpPr/>
          <p:nvPr/>
        </p:nvGrpSpPr>
        <p:grpSpPr>
          <a:xfrm rot="10800000">
            <a:off x="5921828" y="2876440"/>
            <a:ext cx="6270171" cy="3981559"/>
            <a:chOff x="0" y="0"/>
            <a:chExt cx="10800000" cy="6858000"/>
          </a:xfrm>
        </p:grpSpPr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9FA73898-D78C-45F9-AFC1-2AB16F6725C2}"/>
                </a:ext>
              </a:extLst>
            </p:cNvPr>
            <p:cNvSpPr/>
            <p:nvPr/>
          </p:nvSpPr>
          <p:spPr>
            <a:xfrm>
              <a:off x="540000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9" name="Rectangle 8">
              <a:extLst>
                <a:ext uri="{FF2B5EF4-FFF2-40B4-BE49-F238E27FC236}">
                  <a16:creationId xmlns:a16="http://schemas.microsoft.com/office/drawing/2014/main" id="{4FC423E3-700B-43D6-A2CB-F3C871632C20}"/>
                </a:ext>
              </a:extLst>
            </p:cNvPr>
            <p:cNvSpPr/>
            <p:nvPr/>
          </p:nvSpPr>
          <p:spPr>
            <a:xfrm flipH="1">
              <a:off x="0" y="0"/>
              <a:ext cx="5400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grpSp>
        <p:nvGrpSpPr>
          <p:cNvPr id="10" name="Group 9">
            <a:extLst>
              <a:ext uri="{FF2B5EF4-FFF2-40B4-BE49-F238E27FC236}">
                <a16:creationId xmlns:a16="http://schemas.microsoft.com/office/drawing/2014/main" id="{82F05B2A-1EC7-4131-B899-C7ECB9A502EB}"/>
              </a:ext>
            </a:extLst>
          </p:cNvPr>
          <p:cNvGrpSpPr>
            <a:grpSpLocks noChangeAspect="1"/>
          </p:cNvGrpSpPr>
          <p:nvPr/>
        </p:nvGrpSpPr>
        <p:grpSpPr>
          <a:xfrm flipH="1">
            <a:off x="0" y="-1"/>
            <a:ext cx="9361714" cy="4680857"/>
            <a:chOff x="0" y="0"/>
            <a:chExt cx="2880000" cy="1440000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97711D4C-4FFE-4151-B53D-60890F0F5827}"/>
                </a:ext>
              </a:extLst>
            </p:cNvPr>
            <p:cNvSpPr/>
            <p:nvPr/>
          </p:nvSpPr>
          <p:spPr>
            <a:xfrm>
              <a:off x="144000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69D6393-413D-4151-BC2C-43161BE4A799}"/>
                </a:ext>
              </a:extLst>
            </p:cNvPr>
            <p:cNvSpPr/>
            <p:nvPr/>
          </p:nvSpPr>
          <p:spPr>
            <a:xfrm flipH="1">
              <a:off x="0" y="0"/>
              <a:ext cx="1440000" cy="1440000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A96370B9-6459-4B05-9A8B-A9E7FA8966CD}"/>
              </a:ext>
            </a:extLst>
          </p:cNvPr>
          <p:cNvSpPr>
            <a:spLocks noChangeAspect="1"/>
          </p:cNvSpPr>
          <p:nvPr/>
        </p:nvSpPr>
        <p:spPr>
          <a:xfrm rot="10800000">
            <a:off x="8430794" y="3096793"/>
            <a:ext cx="3761205" cy="37612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DA3AC0C6-74C3-4E55-AA42-A9F1A4B1B210}"/>
              </a:ext>
            </a:extLst>
          </p:cNvPr>
          <p:cNvSpPr>
            <a:spLocks noChangeAspect="1"/>
          </p:cNvSpPr>
          <p:nvPr/>
        </p:nvSpPr>
        <p:spPr>
          <a:xfrm>
            <a:off x="0" y="0"/>
            <a:ext cx="6589713" cy="6589713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60000"/>
                </a:schemeClr>
              </a:gs>
              <a:gs pos="60000">
                <a:schemeClr val="accent1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32C27A4-86D3-4C83-8022-E37A8672A99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F1FF59-E1BE-4475-953B-5BF6FBC10C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090273" cy="180022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F1F045-44C5-4165-A640-4E4D33A595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40000" y="2528887"/>
            <a:ext cx="11090276" cy="37798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17047A-D05B-44E9-A240-BDB881C429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DCB2E8-A68D-478D-A728-C9612848C8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7E4F1D-3280-4DB5-B2E0-DA7F10717E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2657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3C627D45-FE54-49FF-A37F-6206993AEFD8}"/>
              </a:ext>
            </a:extLst>
          </p:cNvPr>
          <p:cNvGrpSpPr/>
          <p:nvPr/>
        </p:nvGrpSpPr>
        <p:grpSpPr>
          <a:xfrm>
            <a:off x="0" y="-3"/>
            <a:ext cx="12192000" cy="6858003"/>
            <a:chOff x="0" y="-3"/>
            <a:chExt cx="12192000" cy="6858003"/>
          </a:xfrm>
        </p:grpSpPr>
        <p:sp useBgFill="1">
          <p:nvSpPr>
            <p:cNvPr id="8" name="Rectangle 7">
              <a:extLst>
                <a:ext uri="{FF2B5EF4-FFF2-40B4-BE49-F238E27FC236}">
                  <a16:creationId xmlns:a16="http://schemas.microsoft.com/office/drawing/2014/main" id="{879CEFA6-CCA5-4FEF-B53D-E74B1E67E9C7}"/>
                </a:ext>
              </a:extLst>
            </p:cNvPr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ln w="12700" cap="flat" cmpd="sng" algn="ctr">
              <a:noFill/>
              <a:prstDash val="solid"/>
              <a:miter lim="800000"/>
            </a:ln>
            <a:effectLst/>
            <a:extLst>
              <a:ext uri="{91240B29-F687-4F45-9708-019B960494DF}">
                <a14:hiddenLine xmlns:a14="http://schemas.microsoft.com/office/drawing/2010/main" w="12700" cap="flat" cmpd="sng" algn="ctr">
                  <a:solidFill>
                    <a:schemeClr val="accent1">
                      <a:shade val="50000"/>
                    </a:schemeClr>
                  </a:solidFill>
                  <a:prstDash val="solid"/>
                  <a:miter lim="800000"/>
                </a14:hiddenLine>
              </a:ext>
            </a:ex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ACFCD768-2100-4B20-87EF-9F92EFBD8FA8}"/>
                </a:ext>
              </a:extLst>
            </p:cNvPr>
            <p:cNvGrpSpPr>
              <a:grpSpLocks noChangeAspect="1"/>
            </p:cNvGrpSpPr>
            <p:nvPr/>
          </p:nvGrpSpPr>
          <p:grpSpPr>
            <a:xfrm>
              <a:off x="672000" y="-3"/>
              <a:ext cx="11520000" cy="5760000"/>
              <a:chOff x="5981700" y="-1"/>
              <a:chExt cx="6042660" cy="3021330"/>
            </a:xfrm>
          </p:grpSpPr>
          <p:sp>
            <p:nvSpPr>
              <p:cNvPr id="16" name="Rectangle 15">
                <a:extLst>
                  <a:ext uri="{FF2B5EF4-FFF2-40B4-BE49-F238E27FC236}">
                    <a16:creationId xmlns:a16="http://schemas.microsoft.com/office/drawing/2014/main" id="{E0D1B599-DFF1-4E00-9EAE-EE32BD7B4860}"/>
                  </a:ext>
                </a:extLst>
              </p:cNvPr>
              <p:cNvSpPr/>
              <p:nvPr/>
            </p:nvSpPr>
            <p:spPr>
              <a:xfrm>
                <a:off x="900303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Rectangle 16">
                <a:extLst>
                  <a:ext uri="{FF2B5EF4-FFF2-40B4-BE49-F238E27FC236}">
                    <a16:creationId xmlns:a16="http://schemas.microsoft.com/office/drawing/2014/main" id="{A0FCF7F6-290B-4DE7-BA60-863CBF95C2AF}"/>
                  </a:ext>
                </a:extLst>
              </p:cNvPr>
              <p:cNvSpPr/>
              <p:nvPr/>
            </p:nvSpPr>
            <p:spPr>
              <a:xfrm flipH="1">
                <a:off x="5981700" y="-1"/>
                <a:ext cx="3021330" cy="302133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0" name="Rectangle 9">
              <a:extLst>
                <a:ext uri="{FF2B5EF4-FFF2-40B4-BE49-F238E27FC236}">
                  <a16:creationId xmlns:a16="http://schemas.microsoft.com/office/drawing/2014/main" id="{F59358AB-E1C9-402B-9F3F-28B4F50DAC6F}"/>
                </a:ext>
              </a:extLst>
            </p:cNvPr>
            <p:cNvSpPr>
              <a:spLocks noChangeAspect="1"/>
            </p:cNvSpPr>
            <p:nvPr/>
          </p:nvSpPr>
          <p:spPr>
            <a:xfrm rot="5400000">
              <a:off x="5334000" y="0"/>
              <a:ext cx="6858000" cy="6858000"/>
            </a:xfrm>
            <a:prstGeom prst="rect">
              <a:avLst/>
            </a:prstGeom>
            <a:gradFill flip="none" rotWithShape="1">
              <a:gsLst>
                <a:gs pos="0">
                  <a:schemeClr val="accent3">
                    <a:alpha val="60000"/>
                  </a:schemeClr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A78C24EC-8C5D-4A7E-9D57-C752E0DC9485}"/>
                </a:ext>
              </a:extLst>
            </p:cNvPr>
            <p:cNvSpPr>
              <a:spLocks noChangeAspect="1"/>
            </p:cNvSpPr>
            <p:nvPr/>
          </p:nvSpPr>
          <p:spPr>
            <a:xfrm>
              <a:off x="0" y="2538000"/>
              <a:ext cx="4320000" cy="4320000"/>
            </a:xfrm>
            <a:prstGeom prst="ellipse">
              <a:avLst/>
            </a:prstGeom>
            <a:solidFill>
              <a:schemeClr val="accent3">
                <a:alpha val="4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E6C0B30A-4855-4424-B3A8-AC110CA8356F}"/>
                </a:ext>
              </a:extLst>
            </p:cNvPr>
            <p:cNvGrpSpPr/>
            <p:nvPr/>
          </p:nvGrpSpPr>
          <p:grpSpPr>
            <a:xfrm rot="10800000">
              <a:off x="1" y="2948940"/>
              <a:ext cx="7818118" cy="3909059"/>
              <a:chOff x="0" y="0"/>
              <a:chExt cx="2880000" cy="1440000"/>
            </a:xfrm>
          </p:grpSpPr>
          <p:sp>
            <p:nvSpPr>
              <p:cNvPr id="14" name="Rectangle 13">
                <a:extLst>
                  <a:ext uri="{FF2B5EF4-FFF2-40B4-BE49-F238E27FC236}">
                    <a16:creationId xmlns:a16="http://schemas.microsoft.com/office/drawing/2014/main" id="{DC119EB9-1A9A-45A4-AE16-9968A70C5C35}"/>
                  </a:ext>
                </a:extLst>
              </p:cNvPr>
              <p:cNvSpPr/>
              <p:nvPr/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CA5B7B85-4DC3-4343-B734-4852DD5DF033}"/>
                  </a:ext>
                </a:extLst>
              </p:cNvPr>
              <p:cNvSpPr/>
              <p:nvPr/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73F3733E-DBA5-4A25-9315-B7A1A5E7A1FF}"/>
                </a:ext>
              </a:extLst>
            </p:cNvPr>
            <p:cNvSpPr>
              <a:spLocks noChangeAspect="1"/>
            </p:cNvSpPr>
            <p:nvPr/>
          </p:nvSpPr>
          <p:spPr>
            <a:xfrm rot="10800000" flipH="1">
              <a:off x="0" y="521786"/>
              <a:ext cx="6336213" cy="6336213"/>
            </a:xfrm>
            <a:prstGeom prst="rect">
              <a:avLst/>
            </a:prstGeom>
            <a:gradFill flip="none" rotWithShape="1">
              <a:gsLst>
                <a:gs pos="0">
                  <a:schemeClr val="accent1"/>
                </a:gs>
                <a:gs pos="60000">
                  <a:schemeClr val="accent1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Rectangle 17">
            <a:extLst>
              <a:ext uri="{FF2B5EF4-FFF2-40B4-BE49-F238E27FC236}">
                <a16:creationId xmlns:a16="http://schemas.microsoft.com/office/drawing/2014/main" id="{AAB30D07-BE85-45CD-8055-8C57B00E2957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7FFCCA-9DBF-4E0A-BDC6-F7B8F39BD72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12238" y="539999"/>
            <a:ext cx="2628900" cy="5768726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11F1B23-21CD-4A3B-938B-5502019A13C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50863" y="539999"/>
            <a:ext cx="8245475" cy="576872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99C884-5A98-4C01-BB89-098AC6966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CF0BCE0-945C-4FDF-95A1-2149B1FF5B83}" type="datetimeFigureOut">
              <a:rPr lang="en-US" smtClean="0"/>
              <a:t>8/15/2022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F54D22-9CD7-4FC6-9444-21948246C7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AECC14-D66C-401A-A0C9-DFCA5533A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D77608-3819-479B-BB98-C216BA724EF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3533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1749C77-AA3A-4DA0-9E20-32FCD2B8B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11101135" cy="18095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8DC81A-9B5E-4A92-AA7B-3D750F95F4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0000" y="2528887"/>
            <a:ext cx="11101136" cy="37798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4B8083-48FB-4D6A-B77A-262FE3E23D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40000" y="6314400"/>
            <a:ext cx="7350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00" baseline="0">
                <a:solidFill>
                  <a:schemeClr val="tx1"/>
                </a:solidFill>
              </a:defRPr>
            </a:lvl1pPr>
          </a:lstStyle>
          <a:p>
            <a:endParaRPr lang="en-US" sz="10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EDA5BD-F7C8-4883-81D1-EF1F6F00EF7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75613" y="6314400"/>
            <a:ext cx="262346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none" spc="100" baseline="0">
                <a:solidFill>
                  <a:schemeClr val="tx1"/>
                </a:solidFill>
              </a:defRPr>
            </a:lvl1pPr>
          </a:lstStyle>
          <a:p>
            <a:pPr algn="r"/>
            <a:fld id="{7CF0BCE0-945C-4FDF-95A1-2149B1FF5B83}" type="datetimeFigureOut">
              <a:rPr lang="en-US" smtClean="0"/>
              <a:pPr algn="r"/>
              <a:t>8/15/2022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8FEDB-2614-400B-9C19-0F4D448D98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83899" y="6314400"/>
            <a:ext cx="75723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00" baseline="0">
                <a:solidFill>
                  <a:schemeClr val="tx1"/>
                </a:solidFill>
              </a:defRPr>
            </a:lvl1pPr>
          </a:lstStyle>
          <a:p>
            <a:fld id="{4CD77608-3819-479B-BB98-C216BA724EFE}" type="slidenum">
              <a:rPr lang="en-US" smtClean="0"/>
              <a:pPr/>
              <a:t>‹#›</a:t>
            </a:fld>
            <a:endParaRPr lang="en-US" sz="1000"/>
          </a:p>
        </p:txBody>
      </p:sp>
    </p:spTree>
    <p:extLst>
      <p:ext uri="{BB962C8B-B14F-4D97-AF65-F5344CB8AC3E}">
        <p14:creationId xmlns:p14="http://schemas.microsoft.com/office/powerpoint/2010/main" val="415561738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3" r:id="rId1"/>
    <p:sldLayoutId id="2147483804" r:id="rId2"/>
    <p:sldLayoutId id="2147483805" r:id="rId3"/>
    <p:sldLayoutId id="2147483806" r:id="rId4"/>
    <p:sldLayoutId id="2147483807" r:id="rId5"/>
    <p:sldLayoutId id="2147483801" r:id="rId6"/>
    <p:sldLayoutId id="2147483797" r:id="rId7"/>
    <p:sldLayoutId id="2147483798" r:id="rId8"/>
    <p:sldLayoutId id="2147483799" r:id="rId9"/>
    <p:sldLayoutId id="2147483800" r:id="rId10"/>
    <p:sldLayoutId id="214748380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70000" indent="-270000" algn="l" defTabSz="914400" rtl="0" eaLnBrk="1" latinLnBrk="0" hangingPunct="1">
        <a:lnSpc>
          <a:spcPct val="125000"/>
        </a:lnSpc>
        <a:spcBef>
          <a:spcPts val="10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72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108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144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1800000" indent="-270000" algn="l" defTabSz="914400" rtl="0" eaLnBrk="1" latinLnBrk="0" hangingPunct="1">
        <a:lnSpc>
          <a:spcPct val="125000"/>
        </a:lnSpc>
        <a:spcBef>
          <a:spcPts val="500"/>
        </a:spcBef>
        <a:buFont typeface="Arial" panose="020B0604020202020204" pitchFamily="34" charset="0"/>
        <a:buChar char="•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andfonline.com/doi/abs/10.5408/0022-1368-43.4.306" TargetMode="External"/><Relationship Id="rId2" Type="http://schemas.openxmlformats.org/officeDocument/2006/relationships/hyperlink" Target="https://link.springer.com/article/10.1186/s41239-022-00330-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9C51935E-4A08-4AE4-8E13-F40CD3C4F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90741" y="1576820"/>
            <a:ext cx="4500561" cy="4259814"/>
          </a:xfrm>
        </p:spPr>
        <p:txBody>
          <a:bodyPr>
            <a:normAutofit/>
          </a:bodyPr>
          <a:lstStyle/>
          <a:p>
            <a:r>
              <a:rPr lang="en-GB" sz="2200"/>
              <a:t>Name: Yvonne Swain</a:t>
            </a:r>
            <a:br>
              <a:rPr lang="en-GB" sz="2200"/>
            </a:br>
            <a:r>
              <a:rPr lang="en-GB" sz="2200"/>
              <a:t>Student ID: 2028519</a:t>
            </a:r>
            <a:br>
              <a:rPr lang="en-GB" sz="2200"/>
            </a:br>
            <a:r>
              <a:rPr lang="en-GB" sz="2200"/>
              <a:t>Module Code: BMSW 4003</a:t>
            </a:r>
            <a:br>
              <a:rPr lang="en-GB" sz="2200"/>
            </a:br>
            <a:br>
              <a:rPr lang="en-GB" sz="2200"/>
            </a:br>
            <a:r>
              <a:rPr lang="en-GB" sz="2200"/>
              <a:t>Module Name: Digital Skills and Research Methods</a:t>
            </a:r>
            <a:br>
              <a:rPr lang="en-GB" sz="2200"/>
            </a:br>
            <a:br>
              <a:rPr lang="en-GB" sz="2200"/>
            </a:br>
            <a:r>
              <a:rPr lang="en-GB" sz="2200"/>
              <a:t>Lecturer: Rebecca Stewart</a:t>
            </a:r>
            <a:br>
              <a:rPr lang="en-GB" sz="2200"/>
            </a:br>
            <a:br>
              <a:rPr lang="en-GB" sz="2200"/>
            </a:br>
            <a:r>
              <a:rPr lang="en-GB" sz="2200"/>
              <a:t>Presentation – Research Project Proposal</a:t>
            </a:r>
            <a:br>
              <a:rPr lang="en-GB" sz="2200"/>
            </a:br>
            <a:br>
              <a:rPr lang="en-GB" sz="2200"/>
            </a:br>
            <a:r>
              <a:rPr lang="en-GB" sz="2200"/>
              <a:t>How do we collaborate digitally at UWTSD?</a:t>
            </a:r>
            <a:br>
              <a:rPr lang="en-GB" sz="2200"/>
            </a:br>
            <a:endParaRPr lang="en-GB" sz="2200"/>
          </a:p>
        </p:txBody>
      </p:sp>
      <p:grpSp>
        <p:nvGrpSpPr>
          <p:cNvPr id="89" name="Group 88">
            <a:extLst>
              <a:ext uri="{FF2B5EF4-FFF2-40B4-BE49-F238E27FC236}">
                <a16:creationId xmlns:a16="http://schemas.microsoft.com/office/drawing/2014/main" id="{4B7AF231-444C-44D0-B791-BAFE395E36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1" y="3600"/>
            <a:ext cx="7266875" cy="6854400"/>
            <a:chOff x="4925125" y="3600"/>
            <a:chExt cx="7266875" cy="6854400"/>
          </a:xfrm>
        </p:grpSpPr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6152793A-5125-41FA-AEF6-96C5463D0A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25125" y="1098000"/>
              <a:ext cx="5760000" cy="5760000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Oval 90">
              <a:extLst>
                <a:ext uri="{FF2B5EF4-FFF2-40B4-BE49-F238E27FC236}">
                  <a16:creationId xmlns:a16="http://schemas.microsoft.com/office/drawing/2014/main" id="{63C1632F-098D-4A05-B248-04B7ABFE00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105686" y="65314"/>
              <a:ext cx="4320000" cy="4320000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Oval 91">
              <a:extLst>
                <a:ext uri="{FF2B5EF4-FFF2-40B4-BE49-F238E27FC236}">
                  <a16:creationId xmlns:a16="http://schemas.microsoft.com/office/drawing/2014/main" id="{0A85C0F5-DDEB-454E-A0E4-B6F0FB4CAB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337600" y="360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6" name="Picture 3" descr="An abstract design with lines and financial symbols">
            <a:extLst>
              <a:ext uri="{FF2B5EF4-FFF2-40B4-BE49-F238E27FC236}">
                <a16:creationId xmlns:a16="http://schemas.microsoft.com/office/drawing/2014/main" id="{AA3C4B28-6B47-6CA0-9DCE-EE69B057D6A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390" r="16110"/>
          <a:stretch/>
        </p:blipFill>
        <p:spPr>
          <a:xfrm>
            <a:off x="20" y="-1"/>
            <a:ext cx="6857980" cy="6858000"/>
          </a:xfrm>
          <a:custGeom>
            <a:avLst/>
            <a:gdLst/>
            <a:ahLst/>
            <a:cxnLst/>
            <a:rect l="l" t="t" r="r" b="b"/>
            <a:pathLst>
              <a:path w="6858000" h="6858000">
                <a:moveTo>
                  <a:pt x="3429001" y="0"/>
                </a:moveTo>
                <a:cubicBezTo>
                  <a:pt x="5322784" y="0"/>
                  <a:pt x="6858000" y="1535216"/>
                  <a:pt x="6858000" y="3429001"/>
                </a:cubicBezTo>
                <a:cubicBezTo>
                  <a:pt x="6858000" y="5322785"/>
                  <a:pt x="5322784" y="6858000"/>
                  <a:pt x="3429001" y="6858000"/>
                </a:cubicBezTo>
                <a:cubicBezTo>
                  <a:pt x="1535216" y="6858000"/>
                  <a:pt x="0" y="5322785"/>
                  <a:pt x="0" y="3429001"/>
                </a:cubicBezTo>
                <a:cubicBezTo>
                  <a:pt x="0" y="1535216"/>
                  <a:pt x="1535216" y="0"/>
                  <a:pt x="3429001" y="0"/>
                </a:cubicBezTo>
                <a:close/>
              </a:path>
            </a:pathLst>
          </a:custGeom>
          <a:effectLst>
            <a:softEdge rad="1016000"/>
          </a:effectLst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18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7" name="Group 20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98" name="Freeform: Shape 21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99" name="Oval 22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301457C-705A-CCFF-09F3-A1383B301E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833015"/>
            <a:ext cx="595800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sz="5500"/>
              <a:t>INTRODUCTION</a:t>
            </a:r>
          </a:p>
        </p:txBody>
      </p:sp>
      <p:sp>
        <p:nvSpPr>
          <p:cNvPr id="100" name="Content Placeholder 2">
            <a:extLst>
              <a:ext uri="{FF2B5EF4-FFF2-40B4-BE49-F238E27FC236}">
                <a16:creationId xmlns:a16="http://schemas.microsoft.com/office/drawing/2014/main" id="{2D5607CF-56AA-19DB-EEA0-6B43F9C0C6B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69875" indent="-269875">
              <a:lnSpc>
                <a:spcPct val="115000"/>
              </a:lnSpc>
            </a:pPr>
            <a:r>
              <a:rPr lang="en-GB" sz="1700"/>
              <a:t>This presentation is a research project proposal that would examine how we use technology to collaborate at UWTSD.</a:t>
            </a:r>
            <a:endParaRPr lang="en-US" sz="1700"/>
          </a:p>
          <a:p>
            <a:pPr marL="269875" indent="-269875">
              <a:lnSpc>
                <a:spcPct val="115000"/>
              </a:lnSpc>
            </a:pPr>
            <a:r>
              <a:rPr lang="en-GB" sz="1700"/>
              <a:t>The research question I would like to ask would be "Are students confident in using technology to collaborate?"</a:t>
            </a:r>
          </a:p>
          <a:p>
            <a:pPr marL="269875" indent="-269875">
              <a:lnSpc>
                <a:spcPct val="115000"/>
              </a:lnSpc>
            </a:pPr>
            <a:r>
              <a:rPr lang="en-GB" sz="1700"/>
              <a:t>To find the answer to this I would look at relevant existing research relating to student digital skills.</a:t>
            </a:r>
          </a:p>
          <a:p>
            <a:pPr marL="269875" indent="-269875">
              <a:lnSpc>
                <a:spcPct val="115000"/>
              </a:lnSpc>
            </a:pPr>
            <a:r>
              <a:rPr lang="en-GB" sz="1700"/>
              <a:t>I would also like to ask students from UWTSD and other students about their experience with technology and collaboration.</a:t>
            </a:r>
          </a:p>
          <a:p>
            <a:pPr marL="269875" indent="-269875">
              <a:lnSpc>
                <a:spcPct val="115000"/>
              </a:lnSpc>
            </a:pPr>
            <a:r>
              <a:rPr lang="en-GB" sz="1700"/>
              <a:t>I would finally look at what I think my research will uncover and what results  the questions will reveal.</a:t>
            </a:r>
          </a:p>
          <a:p>
            <a:pPr marL="269875" indent="-269875">
              <a:lnSpc>
                <a:spcPct val="115000"/>
              </a:lnSpc>
            </a:pPr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17105968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6CEB40-A887-7F98-D689-200C74EB59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833015"/>
            <a:ext cx="595800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sz="6200"/>
              <a:t>Research relating to online collaboration and student digital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66259-9533-EF21-9EF2-9C7318050C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0932" y="1037304"/>
            <a:ext cx="4537075" cy="5760000"/>
          </a:xfrm>
        </p:spPr>
        <p:txBody>
          <a:bodyPr anchor="ctr">
            <a:normAutofit lnSpcReduction="10000"/>
          </a:bodyPr>
          <a:lstStyle/>
          <a:p>
            <a:pPr marL="269875" indent="-269875"/>
            <a:r>
              <a:rPr lang="en-GB" dirty="0"/>
              <a:t>11.9m people (22% of the population) do not have the digital skills needed for everyday life in the Uk (Consumer Digital Index, 2019).</a:t>
            </a:r>
          </a:p>
          <a:p>
            <a:pPr marL="269875" indent="-269875"/>
            <a:endParaRPr lang="en-GB" dirty="0"/>
          </a:p>
          <a:p>
            <a:pPr marL="269875" indent="-269875"/>
            <a:r>
              <a:rPr lang="en-GB" dirty="0"/>
              <a:t>Digital competence reflects a person's ability to use digital technologies in a critical, collaborative, and creative way (</a:t>
            </a:r>
            <a:r>
              <a:rPr lang="en-GB" err="1"/>
              <a:t>Tzafilkou</a:t>
            </a:r>
            <a:r>
              <a:rPr lang="en-GB" dirty="0"/>
              <a:t> and </a:t>
            </a:r>
            <a:r>
              <a:rPr lang="en-GB" err="1"/>
              <a:t>Perifanou</a:t>
            </a:r>
            <a:r>
              <a:rPr lang="en-GB"/>
              <a:t>, 2022).</a:t>
            </a:r>
          </a:p>
          <a:p>
            <a:pPr marL="0" indent="0">
              <a:buNone/>
            </a:pPr>
            <a:endParaRPr lang="en-GB" dirty="0"/>
          </a:p>
          <a:p>
            <a:pPr marL="269875" indent="-269875"/>
            <a:r>
              <a:rPr lang="en-GB" dirty="0"/>
              <a:t>Many students strongly prefer to work alone and actively dislike </a:t>
            </a:r>
            <a:r>
              <a:rPr lang="en-GB"/>
              <a:t>dealing</a:t>
            </a:r>
            <a:r>
              <a:rPr lang="en-GB" dirty="0"/>
              <a:t> </a:t>
            </a:r>
            <a:r>
              <a:rPr lang="en-GB"/>
              <a:t>with the problems created by having to work in groups (Shea, 2018).</a:t>
            </a:r>
            <a:endParaRPr lang="en-GB" dirty="0"/>
          </a:p>
          <a:p>
            <a:pPr marL="269875" indent="-269875"/>
            <a:endParaRPr lang="en-GB" dirty="0"/>
          </a:p>
          <a:p>
            <a:pPr marL="269875" indent="-269875"/>
            <a:endParaRPr lang="en-GB" dirty="0"/>
          </a:p>
          <a:p>
            <a:pPr marL="269875" indent="-269875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6483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3ABF2C9-D794-4DC3-814F-0F6E56CB8A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833015"/>
            <a:ext cx="595800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 sz="5500"/>
              <a:t>Questions that students are asked about using digital technology to collaborate</a:t>
            </a:r>
            <a:br>
              <a:rPr lang="en-GB" sz="5500"/>
            </a:br>
            <a:endParaRPr lang="en-GB" sz="55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4B572-6731-5E7E-3C8F-1F2D05EF53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b="1"/>
              <a:t>Do you feel anxious if you are asked to collaborate using technology?</a:t>
            </a:r>
          </a:p>
          <a:p>
            <a:pPr marL="0" indent="0">
              <a:buNone/>
            </a:pPr>
            <a:endParaRPr lang="en-GB" b="1"/>
          </a:p>
          <a:p>
            <a:pPr marL="0" indent="0">
              <a:buNone/>
            </a:pPr>
            <a:r>
              <a:rPr lang="en-GB" b="1"/>
              <a:t>Rank these applications in order of how confident you feel using them.</a:t>
            </a:r>
            <a:endParaRPr lang="en-US"/>
          </a:p>
          <a:p>
            <a:pPr marL="0" indent="0">
              <a:buNone/>
            </a:pPr>
            <a:endParaRPr lang="en-GB" b="1"/>
          </a:p>
          <a:p>
            <a:pPr marL="269875" indent="-269875"/>
            <a:r>
              <a:rPr lang="en-GB"/>
              <a:t>MS Teams</a:t>
            </a:r>
          </a:p>
          <a:p>
            <a:pPr marL="269875" indent="-269875"/>
            <a:r>
              <a:rPr lang="en-GB"/>
              <a:t>OneDrive</a:t>
            </a:r>
          </a:p>
          <a:p>
            <a:pPr marL="269875" indent="-269875"/>
            <a:r>
              <a:rPr lang="en-GB"/>
              <a:t>MS Word</a:t>
            </a:r>
          </a:p>
          <a:p>
            <a:pPr marL="269875" indent="-269875"/>
            <a:r>
              <a:rPr lang="en-GB"/>
              <a:t>WhatsApp</a:t>
            </a:r>
          </a:p>
          <a:p>
            <a:pPr marL="269875" indent="-269875"/>
            <a:r>
              <a:rPr lang="en-GB"/>
              <a:t>Moodle</a:t>
            </a:r>
          </a:p>
        </p:txBody>
      </p:sp>
    </p:spTree>
    <p:extLst>
      <p:ext uri="{BB962C8B-B14F-4D97-AF65-F5344CB8AC3E}">
        <p14:creationId xmlns:p14="http://schemas.microsoft.com/office/powerpoint/2010/main" val="208458215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C6FB80A-F129-392B-BAE2-193D79CF81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020" y="833015"/>
            <a:ext cx="519396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Questions Cont.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06494-73BB-BEBC-757D-76FE353E96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GB" b="1"/>
              <a:t>Rank these applications according to how confident you feel using them on the OneDrive.</a:t>
            </a:r>
            <a:endParaRPr lang="en-US" b="1"/>
          </a:p>
          <a:p>
            <a:pPr marL="0" indent="0">
              <a:buNone/>
            </a:pPr>
            <a:endParaRPr lang="en-GB" b="1"/>
          </a:p>
          <a:p>
            <a:pPr marL="269875" indent="-269875"/>
            <a:r>
              <a:rPr lang="en-GB"/>
              <a:t>MS PowerPoint</a:t>
            </a:r>
            <a:endParaRPr lang="en-GB" b="1"/>
          </a:p>
          <a:p>
            <a:pPr marL="269875" indent="-269875"/>
            <a:r>
              <a:rPr lang="en-GB"/>
              <a:t>MS Word</a:t>
            </a:r>
          </a:p>
          <a:p>
            <a:pPr marL="269875" indent="-269875"/>
            <a:r>
              <a:rPr lang="en-GB"/>
              <a:t>MS Excel</a:t>
            </a:r>
          </a:p>
          <a:p>
            <a:pPr marL="269875" indent="-269875"/>
            <a:r>
              <a:rPr lang="en-GB"/>
              <a:t>MS Streams</a:t>
            </a:r>
          </a:p>
          <a:p>
            <a:pPr marL="269875" indent="-269875"/>
            <a:r>
              <a:rPr lang="en-GB"/>
              <a:t>MS Forms</a:t>
            </a:r>
          </a:p>
          <a:p>
            <a:pPr marL="269875" indent="-269875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683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" name="Group 29">
            <a:extLst>
              <a:ext uri="{FF2B5EF4-FFF2-40B4-BE49-F238E27FC236}">
                <a16:creationId xmlns:a16="http://schemas.microsoft.com/office/drawing/2014/main" id="{67416F32-9D98-4340-82E8-E90CE00AD2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V="1">
            <a:off x="0" y="-1"/>
            <a:ext cx="12191999" cy="6861601"/>
            <a:chOff x="0" y="-1"/>
            <a:chExt cx="12191999" cy="6861601"/>
          </a:xfrm>
        </p:grpSpPr>
        <p:sp>
          <p:nvSpPr>
            <p:cNvPr id="31" name="Rectangle 30">
              <a:extLst>
                <a:ext uri="{FF2B5EF4-FFF2-40B4-BE49-F238E27FC236}">
                  <a16:creationId xmlns:a16="http://schemas.microsoft.com/office/drawing/2014/main" id="{66375AB4-82BB-418F-A50F-6180F68724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32" name="Oval 31">
              <a:extLst>
                <a:ext uri="{FF2B5EF4-FFF2-40B4-BE49-F238E27FC236}">
                  <a16:creationId xmlns:a16="http://schemas.microsoft.com/office/drawing/2014/main" id="{3FDD54B2-4A3F-4BFE-8FF0-82CA73F4AE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50280" y="2148106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30876F96-77AB-4E72-B1D2-FA45F4E3C0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6347046" cy="6347046"/>
            </a:xfrm>
            <a:prstGeom prst="ellipse">
              <a:avLst/>
            </a:prstGeom>
            <a:solidFill>
              <a:schemeClr val="accent3">
                <a:alpha val="2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BB08A2E9-6518-449E-940B-8518A1D850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0" y="-1"/>
              <a:ext cx="10800000" cy="6858000"/>
              <a:chOff x="2328000" y="0"/>
              <a:chExt cx="2880000" cy="1440000"/>
            </a:xfrm>
          </p:grpSpPr>
          <p:sp>
            <p:nvSpPr>
              <p:cNvPr id="36" name="Rectangle 35">
                <a:extLst>
                  <a:ext uri="{FF2B5EF4-FFF2-40B4-BE49-F238E27FC236}">
                    <a16:creationId xmlns:a16="http://schemas.microsoft.com/office/drawing/2014/main" id="{60A86BE0-76B3-4EA0-BA2D-05266013A81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37" name="Rectangle 36">
                <a:extLst>
                  <a:ext uri="{FF2B5EF4-FFF2-40B4-BE49-F238E27FC236}">
                    <a16:creationId xmlns:a16="http://schemas.microsoft.com/office/drawing/2014/main" id="{6BA13564-810C-4398-AA63-67B020811F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3555E1EF-6216-47FA-BBCA-7C0C8C2DAB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6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2"/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D8D85657-6A77-4466-887F-EE948B9CD2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TextBox 2">
            <a:extLst>
              <a:ext uri="{FF2B5EF4-FFF2-40B4-BE49-F238E27FC236}">
                <a16:creationId xmlns:a16="http://schemas.microsoft.com/office/drawing/2014/main" id="{DEE553A9-222E-B41E-F975-9F47A37D3610}"/>
              </a:ext>
            </a:extLst>
          </p:cNvPr>
          <p:cNvSpPr txBox="1"/>
          <p:nvPr/>
        </p:nvSpPr>
        <p:spPr>
          <a:xfrm>
            <a:off x="7104062" y="527855"/>
            <a:ext cx="4537075" cy="57600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125000"/>
              </a:lnSpc>
              <a:spcAft>
                <a:spcPts val="600"/>
              </a:spcAft>
            </a:pPr>
            <a:r>
              <a:rPr lang="en-US" b="1" spc="50"/>
              <a:t>Rank these words in order according to how you feel about using technology to collaborate.</a:t>
            </a:r>
            <a:endParaRPr lang="en-US" spc="50"/>
          </a:p>
          <a:p>
            <a:pPr indent="-269875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spc="50"/>
          </a:p>
          <a:p>
            <a:pPr marL="285750" indent="-269875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pc="50"/>
              <a:t>Sad</a:t>
            </a:r>
          </a:p>
          <a:p>
            <a:pPr marL="285750" indent="-269875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pc="50"/>
              <a:t>Happy</a:t>
            </a:r>
          </a:p>
          <a:p>
            <a:pPr marL="285750" indent="-269875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pc="50"/>
              <a:t>Worried</a:t>
            </a:r>
          </a:p>
          <a:p>
            <a:pPr marL="285750" indent="-269875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pc="50"/>
              <a:t>Angry</a:t>
            </a:r>
          </a:p>
          <a:p>
            <a:pPr marL="285750" indent="-269875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pc="50"/>
              <a:t>Confident</a:t>
            </a:r>
          </a:p>
          <a:p>
            <a:pPr indent="-269875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spc="50"/>
          </a:p>
          <a:p>
            <a:pPr indent="-269875">
              <a:lnSpc>
                <a:spcPct val="125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b="1" spc="5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640ED90-5A98-A0B8-1186-F8F5E8F93083}"/>
              </a:ext>
            </a:extLst>
          </p:cNvPr>
          <p:cNvSpPr txBox="1"/>
          <p:nvPr/>
        </p:nvSpPr>
        <p:spPr>
          <a:xfrm>
            <a:off x="892773" y="2965371"/>
            <a:ext cx="5809400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>
                <a:latin typeface="Bell MT"/>
              </a:rPr>
              <a:t>Questions Cont.</a:t>
            </a:r>
            <a:endParaRPr lang="en-US" sz="6000">
              <a:latin typeface="Bell MT"/>
            </a:endParaRPr>
          </a:p>
        </p:txBody>
      </p:sp>
    </p:spTree>
    <p:extLst>
      <p:ext uri="{BB962C8B-B14F-4D97-AF65-F5344CB8AC3E}">
        <p14:creationId xmlns:p14="http://schemas.microsoft.com/office/powerpoint/2010/main" val="11169675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BA10581-08F2-4D9E-8CB4-07ECFEE95E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9E2092A-4250-4BDD-AC6C-CA57E30DDD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7266875" cy="6858000"/>
            <a:chOff x="0" y="0"/>
            <a:chExt cx="7266875" cy="6858000"/>
          </a:xfrm>
        </p:grpSpPr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FA1EE7D2-EB27-4C6C-8E54-CBCDDCA178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3600"/>
              <a:ext cx="7266875" cy="6854400"/>
            </a:xfrm>
            <a:custGeom>
              <a:avLst/>
              <a:gdLst>
                <a:gd name="connsiteX0" fmla="*/ 3839675 w 7266875"/>
                <a:gd name="connsiteY0" fmla="*/ 0 h 6854400"/>
                <a:gd name="connsiteX1" fmla="*/ 7266875 w 7266875"/>
                <a:gd name="connsiteY1" fmla="*/ 3427200 h 6854400"/>
                <a:gd name="connsiteX2" fmla="*/ 3839675 w 7266875"/>
                <a:gd name="connsiteY2" fmla="*/ 6854400 h 6854400"/>
                <a:gd name="connsiteX3" fmla="*/ 3489264 w 7266875"/>
                <a:gd name="connsiteY3" fmla="*/ 6836706 h 6854400"/>
                <a:gd name="connsiteX4" fmla="*/ 3327588 w 7266875"/>
                <a:gd name="connsiteY4" fmla="*/ 6816161 h 6854400"/>
                <a:gd name="connsiteX5" fmla="*/ 3174464 w 7266875"/>
                <a:gd name="connsiteY5" fmla="*/ 6839531 h 6854400"/>
                <a:gd name="connsiteX6" fmla="*/ 2880000 w 7266875"/>
                <a:gd name="connsiteY6" fmla="*/ 6854400 h 6854400"/>
                <a:gd name="connsiteX7" fmla="*/ 0 w 7266875"/>
                <a:gd name="connsiteY7" fmla="*/ 3974400 h 6854400"/>
                <a:gd name="connsiteX8" fmla="*/ 226325 w 7266875"/>
                <a:gd name="connsiteY8" fmla="*/ 2853374 h 6854400"/>
                <a:gd name="connsiteX9" fmla="*/ 258015 w 7266875"/>
                <a:gd name="connsiteY9" fmla="*/ 2787590 h 6854400"/>
                <a:gd name="connsiteX10" fmla="*/ 224445 w 7266875"/>
                <a:gd name="connsiteY10" fmla="*/ 2657030 h 6854400"/>
                <a:gd name="connsiteX11" fmla="*/ 180561 w 7266875"/>
                <a:gd name="connsiteY11" fmla="*/ 2221714 h 6854400"/>
                <a:gd name="connsiteX12" fmla="*/ 2340561 w 7266875"/>
                <a:gd name="connsiteY12" fmla="*/ 61714 h 6854400"/>
                <a:gd name="connsiteX13" fmla="*/ 2828370 w 7266875"/>
                <a:gd name="connsiteY13" fmla="*/ 117025 h 6854400"/>
                <a:gd name="connsiteX14" fmla="*/ 2891183 w 7266875"/>
                <a:gd name="connsiteY14" fmla="*/ 134017 h 6854400"/>
                <a:gd name="connsiteX15" fmla="*/ 2983165 w 7266875"/>
                <a:gd name="connsiteY15" fmla="*/ 107897 h 6854400"/>
                <a:gd name="connsiteX16" fmla="*/ 3839675 w 7266875"/>
                <a:gd name="connsiteY16" fmla="*/ 0 h 68544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7266875" h="6854400">
                  <a:moveTo>
                    <a:pt x="3839675" y="0"/>
                  </a:moveTo>
                  <a:cubicBezTo>
                    <a:pt x="5732465" y="0"/>
                    <a:pt x="7266875" y="1534410"/>
                    <a:pt x="7266875" y="3427200"/>
                  </a:cubicBezTo>
                  <a:cubicBezTo>
                    <a:pt x="7266875" y="5319990"/>
                    <a:pt x="5732465" y="6854400"/>
                    <a:pt x="3839675" y="6854400"/>
                  </a:cubicBezTo>
                  <a:cubicBezTo>
                    <a:pt x="3721376" y="6854400"/>
                    <a:pt x="3604476" y="6848406"/>
                    <a:pt x="3489264" y="6836706"/>
                  </a:cubicBezTo>
                  <a:lnTo>
                    <a:pt x="3327588" y="6816161"/>
                  </a:lnTo>
                  <a:lnTo>
                    <a:pt x="3174464" y="6839531"/>
                  </a:lnTo>
                  <a:cubicBezTo>
                    <a:pt x="3077646" y="6849363"/>
                    <a:pt x="2979412" y="6854400"/>
                    <a:pt x="2880000" y="6854400"/>
                  </a:cubicBezTo>
                  <a:cubicBezTo>
                    <a:pt x="1289420" y="6854400"/>
                    <a:pt x="0" y="5564980"/>
                    <a:pt x="0" y="3974400"/>
                  </a:cubicBezTo>
                  <a:cubicBezTo>
                    <a:pt x="0" y="3576755"/>
                    <a:pt x="80589" y="3197933"/>
                    <a:pt x="226325" y="2853374"/>
                  </a:cubicBezTo>
                  <a:lnTo>
                    <a:pt x="258015" y="2787590"/>
                  </a:lnTo>
                  <a:lnTo>
                    <a:pt x="224445" y="2657030"/>
                  </a:lnTo>
                  <a:cubicBezTo>
                    <a:pt x="195672" y="2516419"/>
                    <a:pt x="180561" y="2370831"/>
                    <a:pt x="180561" y="2221714"/>
                  </a:cubicBezTo>
                  <a:cubicBezTo>
                    <a:pt x="180561" y="1028779"/>
                    <a:pt x="1147626" y="61714"/>
                    <a:pt x="2340561" y="61714"/>
                  </a:cubicBezTo>
                  <a:cubicBezTo>
                    <a:pt x="2508318" y="61714"/>
                    <a:pt x="2671608" y="80838"/>
                    <a:pt x="2828370" y="117025"/>
                  </a:cubicBezTo>
                  <a:lnTo>
                    <a:pt x="2891183" y="134017"/>
                  </a:lnTo>
                  <a:lnTo>
                    <a:pt x="2983165" y="107897"/>
                  </a:lnTo>
                  <a:cubicBezTo>
                    <a:pt x="3256928" y="37461"/>
                    <a:pt x="3543927" y="0"/>
                    <a:pt x="3839675" y="0"/>
                  </a:cubicBezTo>
                  <a:close/>
                </a:path>
              </a:pathLst>
            </a:custGeom>
            <a:solidFill>
              <a:schemeClr val="bg2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A73CF8FD-0917-4279-B6E7-120EE392F7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094400"/>
              <a:ext cx="5760000" cy="5760000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3A3FA15-CF3D-4F2B-BB5C-18E5DB3057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80561" y="61714"/>
              <a:ext cx="4320000" cy="4320000"/>
            </a:xfrm>
            <a:prstGeom prst="ellipse">
              <a:avLst/>
            </a:prstGeom>
            <a:solidFill>
              <a:schemeClr val="accent3">
                <a:alpha val="60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F776AED5-83E6-4A3D-B609-7CCABAD440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12475" y="0"/>
              <a:ext cx="6854400" cy="6854400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1E78C95-64BF-5CA7-B28D-8F44FDABA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2020" y="833015"/>
            <a:ext cx="5193960" cy="5202026"/>
          </a:xfrm>
        </p:spPr>
        <p:txBody>
          <a:bodyPr anchor="ctr">
            <a:normAutofit/>
          </a:bodyPr>
          <a:lstStyle/>
          <a:p>
            <a:pPr algn="ctr"/>
            <a:r>
              <a:rPr lang="en-GB"/>
              <a:t> Hypothesis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C443A-32DA-53FA-E7E2-2B201A8C4F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04062" y="540347"/>
            <a:ext cx="4537075" cy="5760000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I think the research will reveal that younger students are more confident than mature students when using technology to collaborate.</a:t>
            </a:r>
          </a:p>
        </p:txBody>
      </p:sp>
    </p:spTree>
    <p:extLst>
      <p:ext uri="{BB962C8B-B14F-4D97-AF65-F5344CB8AC3E}">
        <p14:creationId xmlns:p14="http://schemas.microsoft.com/office/powerpoint/2010/main" val="1314555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A37F6730-8F76-4239-8CBA-B914B02A75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F007FBF4-4B89-4AE1-955F-071EF00F9B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12191999" cy="6861600"/>
            <a:chOff x="1" y="0"/>
            <a:chExt cx="12191999" cy="6861600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68B9882E-119A-40EB-84F9-597469A5D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" y="1640114"/>
              <a:ext cx="5217886" cy="5217886"/>
            </a:xfrm>
            <a:prstGeom prst="rect">
              <a:avLst/>
            </a:prstGeom>
            <a:gradFill flip="none" rotWithShape="1">
              <a:gsLst>
                <a:gs pos="0">
                  <a:schemeClr val="accent2">
                    <a:alpha val="60000"/>
                  </a:schemeClr>
                </a:gs>
                <a:gs pos="60000">
                  <a:schemeClr val="accent2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8DBDEE55-09BD-4DA8-8701-E4CA98BABA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4514" y="0"/>
              <a:ext cx="4320000" cy="4320000"/>
            </a:xfrm>
            <a:prstGeom prst="ellipse">
              <a:avLst/>
            </a:prstGeom>
            <a:solidFill>
              <a:schemeClr val="accent3">
                <a:alpha val="96000"/>
              </a:schemeClr>
            </a:solidFill>
            <a:ln>
              <a:noFill/>
            </a:ln>
            <a:effectLst>
              <a:softEdge rad="1016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  <p:sp>
          <p:nvSpPr>
            <p:cNvPr id="46" name="Oval 45">
              <a:extLst>
                <a:ext uri="{FF2B5EF4-FFF2-40B4-BE49-F238E27FC236}">
                  <a16:creationId xmlns:a16="http://schemas.microsoft.com/office/drawing/2014/main" id="{AF00923E-9D72-4A0E-9F4B-9434FF5DFC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19057" y="1230054"/>
              <a:ext cx="5506886" cy="5506886"/>
            </a:xfrm>
            <a:prstGeom prst="ellipse">
              <a:avLst/>
            </a:prstGeom>
            <a:solidFill>
              <a:schemeClr val="accent2">
                <a:alpha val="60000"/>
              </a:schemeClr>
            </a:solidFill>
            <a:ln>
              <a:noFill/>
            </a:ln>
            <a:effectLst>
              <a:softEdge rad="1270000"/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 dirty="0"/>
            </a:p>
          </p:txBody>
        </p:sp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C1F48387-6E8C-4241-AB6C-A5B60A714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690092" y="0"/>
              <a:ext cx="10800000" cy="6858000"/>
              <a:chOff x="2328000" y="0"/>
              <a:chExt cx="2880000" cy="1440000"/>
            </a:xfrm>
          </p:grpSpPr>
          <p:sp>
            <p:nvSpPr>
              <p:cNvPr id="52" name="Rectangle 51">
                <a:extLst>
                  <a:ext uri="{FF2B5EF4-FFF2-40B4-BE49-F238E27FC236}">
                    <a16:creationId xmlns:a16="http://schemas.microsoft.com/office/drawing/2014/main" id="{BD19383F-3752-462E-AC8F-6BE570F950D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376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53" name="Rectangle 52">
                <a:extLst>
                  <a:ext uri="{FF2B5EF4-FFF2-40B4-BE49-F238E27FC236}">
                    <a16:creationId xmlns:a16="http://schemas.microsoft.com/office/drawing/2014/main" id="{14D01CAA-04BC-4A82-A43A-4F5FB273F68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2328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1"/>
                  </a:gs>
                  <a:gs pos="60000">
                    <a:schemeClr val="accent1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D551CBD5-99DC-4E2E-841D-10446CB44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5400000">
              <a:off x="7048499" y="1714500"/>
              <a:ext cx="6858000" cy="3429000"/>
              <a:chOff x="0" y="0"/>
              <a:chExt cx="2880000" cy="1440000"/>
            </a:xfrm>
          </p:grpSpPr>
          <p:sp>
            <p:nvSpPr>
              <p:cNvPr id="50" name="Rectangle 49">
                <a:extLst>
                  <a:ext uri="{FF2B5EF4-FFF2-40B4-BE49-F238E27FC236}">
                    <a16:creationId xmlns:a16="http://schemas.microsoft.com/office/drawing/2014/main" id="{9094599C-EEC6-41EB-B1C5-CC6875162ED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144000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  <p:sp>
            <p:nvSpPr>
              <p:cNvPr id="51" name="Rectangle 50">
                <a:extLst>
                  <a:ext uri="{FF2B5EF4-FFF2-40B4-BE49-F238E27FC236}">
                    <a16:creationId xmlns:a16="http://schemas.microsoft.com/office/drawing/2014/main" id="{2F315DC4-0D9F-48E8-A2A1-AC40E6095C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flipH="1">
                <a:off x="0" y="0"/>
                <a:ext cx="1440000" cy="1440000"/>
              </a:xfrm>
              <a:prstGeom prst="rect">
                <a:avLst/>
              </a:prstGeom>
              <a:gradFill flip="none" rotWithShape="1">
                <a:gsLst>
                  <a:gs pos="0">
                    <a:schemeClr val="accent2"/>
                  </a:gs>
                  <a:gs pos="60000">
                    <a:schemeClr val="accent2">
                      <a:alpha val="0"/>
                    </a:schemeClr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12700" cap="flat" cmpd="sng" algn="ctr">
                <a:noFill/>
                <a:prstDash val="solid"/>
                <a:miter lim="800000"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r"/>
                <a:endParaRPr lang="en-US"/>
              </a:p>
            </p:txBody>
          </p:sp>
        </p:grpSp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9AF94D83-376D-415E-9249-407F4EEEB6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spect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602287" y="271887"/>
              <a:ext cx="6589713" cy="6589713"/>
            </a:xfrm>
            <a:prstGeom prst="rect">
              <a:avLst/>
            </a:prstGeom>
            <a:gradFill flip="none" rotWithShape="1">
              <a:gsLst>
                <a:gs pos="0">
                  <a:schemeClr val="accent3"/>
                </a:gs>
                <a:gs pos="60000">
                  <a:schemeClr val="accent3">
                    <a:alpha val="0"/>
                  </a:schemeClr>
                </a:gs>
              </a:gsLst>
              <a:path path="circle">
                <a:fillToRect r="100000" b="100000"/>
              </a:path>
              <a:tileRect l="-100000" t="-100000"/>
            </a:gra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r"/>
              <a:endParaRPr lang="en-US"/>
            </a:p>
          </p:txBody>
        </p:sp>
      </p:grpSp>
      <p:sp>
        <p:nvSpPr>
          <p:cNvPr id="55" name="Rectangle 54">
            <a:extLst>
              <a:ext uri="{FF2B5EF4-FFF2-40B4-BE49-F238E27FC236}">
                <a16:creationId xmlns:a16="http://schemas.microsoft.com/office/drawing/2014/main" id="{360A8458-D6B6-45BF-912C-2B2EBCBF00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100000">
                <a:schemeClr val="bg2">
                  <a:alpha val="60000"/>
                </a:schemeClr>
              </a:gs>
              <a:gs pos="0">
                <a:schemeClr val="bg2">
                  <a:alpha val="40000"/>
                </a:schemeClr>
              </a:gs>
            </a:gsLst>
            <a:lin ang="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D19FD2-3EDC-AACA-60EE-129C2E4C7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0000" y="540000"/>
            <a:ext cx="4500561" cy="5912725"/>
          </a:xfrm>
        </p:spPr>
        <p:txBody>
          <a:bodyPr anchor="t">
            <a:normAutofit/>
          </a:bodyPr>
          <a:lstStyle/>
          <a:p>
            <a:r>
              <a:rPr lang="en-GB" sz="5100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C5C42-751E-539E-F784-7BC6F95190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32400" y="622429"/>
            <a:ext cx="6408738" cy="567791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dirty="0"/>
              <a:t>NHS Digital, (2022) </a:t>
            </a:r>
            <a:r>
              <a:rPr lang="en-GB" i="1" dirty="0"/>
              <a:t> What we mean by digital inclusion.</a:t>
            </a:r>
            <a:r>
              <a:rPr lang="en-GB" dirty="0"/>
              <a:t> Available at: https://digital.nhs.uk/about-nhs-digital/our-work/digital-inclusion/what-digital-inclusion-is (Accessed 14 August 2022).</a:t>
            </a:r>
            <a:endParaRPr lang="en-US"/>
          </a:p>
          <a:p>
            <a:pPr marL="269875" indent="-269875"/>
            <a:endParaRPr lang="en-GB" dirty="0"/>
          </a:p>
          <a:p>
            <a:pPr marL="269875" indent="-269875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9B4976A-BEFF-EF07-6009-4FB82AF57FBC}"/>
              </a:ext>
            </a:extLst>
          </p:cNvPr>
          <p:cNvSpPr txBox="1"/>
          <p:nvPr/>
        </p:nvSpPr>
        <p:spPr>
          <a:xfrm>
            <a:off x="5825435" y="2015434"/>
            <a:ext cx="180974" cy="36194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sp>
        <p:nvSpPr>
          <p:cNvPr id="7" name="TextBox 1">
            <a:extLst>
              <a:ext uri="{FF2B5EF4-FFF2-40B4-BE49-F238E27FC236}">
                <a16:creationId xmlns:a16="http://schemas.microsoft.com/office/drawing/2014/main" id="{BE5E4B84-3920-DC94-8446-19AB6E8EDFE2}"/>
              </a:ext>
            </a:extLst>
          </p:cNvPr>
          <p:cNvSpPr txBox="1"/>
          <p:nvPr/>
        </p:nvSpPr>
        <p:spPr>
          <a:xfrm>
            <a:off x="5179392" y="4677438"/>
            <a:ext cx="6115326" cy="1477328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Tzafilkou</a:t>
            </a:r>
            <a:r>
              <a:rPr lang="en-GB" dirty="0"/>
              <a:t>, K. and </a:t>
            </a:r>
            <a:r>
              <a:rPr lang="en-GB" dirty="0" err="1"/>
              <a:t>Perifanou</a:t>
            </a:r>
            <a:r>
              <a:rPr lang="en-GB" dirty="0"/>
              <a:t>, M. (2022)</a:t>
            </a:r>
            <a:endParaRPr lang="en-US" dirty="0"/>
          </a:p>
          <a:p>
            <a:r>
              <a:rPr lang="en-GB" dirty="0"/>
              <a:t> </a:t>
            </a:r>
            <a:r>
              <a:rPr lang="en-GB" i="1" dirty="0"/>
              <a:t>Development and Validation of Student Digital</a:t>
            </a:r>
            <a:r>
              <a:rPr lang="en-GB" dirty="0"/>
              <a:t> </a:t>
            </a:r>
            <a:r>
              <a:rPr lang="en-GB" i="1" dirty="0"/>
              <a:t>Competence Scale</a:t>
            </a:r>
            <a:r>
              <a:rPr lang="en-GB" dirty="0"/>
              <a:t>. Available at: </a:t>
            </a:r>
            <a:r>
              <a:rPr lang="en-GB" dirty="0">
                <a:ea typeface="+mn-lt"/>
                <a:cs typeface="+mn-lt"/>
                <a:hlinkClick r:id="rId2"/>
              </a:rPr>
              <a:t>https://link.springer.com/article/10.1186/s41239-022-00330-0</a:t>
            </a:r>
            <a:r>
              <a:rPr lang="en-GB" dirty="0">
                <a:ea typeface="+mn-lt"/>
                <a:cs typeface="+mn-lt"/>
              </a:rPr>
              <a:t> (Accessed 15 August 2022).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C5DD5B-DF8A-A1A4-B7EC-143214A07546}"/>
              </a:ext>
            </a:extLst>
          </p:cNvPr>
          <p:cNvSpPr txBox="1"/>
          <p:nvPr/>
        </p:nvSpPr>
        <p:spPr>
          <a:xfrm>
            <a:off x="5438913" y="924891"/>
            <a:ext cx="651565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FADA771-B94E-9C56-C401-F360CFD5F20A}"/>
              </a:ext>
            </a:extLst>
          </p:cNvPr>
          <p:cNvSpPr txBox="1"/>
          <p:nvPr/>
        </p:nvSpPr>
        <p:spPr>
          <a:xfrm>
            <a:off x="5229087" y="2595217"/>
            <a:ext cx="5491369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Shea, J.H. (2018) 'Problems with Collaborative Learning', </a:t>
            </a:r>
            <a:r>
              <a:rPr lang="en-GB" i="1" dirty="0"/>
              <a:t>Journal of Geological Education, </a:t>
            </a:r>
            <a:r>
              <a:rPr lang="en-GB" dirty="0"/>
              <a:t>12 January. Available at: </a:t>
            </a:r>
            <a:r>
              <a:rPr lang="en-GB" dirty="0">
                <a:ea typeface="+mn-lt"/>
                <a:cs typeface="+mn-lt"/>
                <a:hlinkClick r:id="rId3"/>
              </a:rPr>
              <a:t>https://www.tandfonline.com/doi/abs/10.5408/0022-1368-43.4.306</a:t>
            </a:r>
            <a:r>
              <a:rPr lang="en-GB" dirty="0">
                <a:ea typeface="+mn-lt"/>
                <a:cs typeface="+mn-lt"/>
              </a:rPr>
              <a:t> (Accessed 15 August 2022).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2309063135"/>
      </p:ext>
    </p:extLst>
  </p:cSld>
  <p:clrMapOvr>
    <a:masterClrMapping/>
  </p:clrMapOvr>
</p:sld>
</file>

<file path=ppt/theme/theme1.xml><?xml version="1.0" encoding="utf-8"?>
<a:theme xmlns:a="http://schemas.openxmlformats.org/drawingml/2006/main" name="GlowVTI">
  <a:themeElements>
    <a:clrScheme name="Glow">
      <a:dk1>
        <a:sysClr val="windowText" lastClr="000000"/>
      </a:dk1>
      <a:lt1>
        <a:sysClr val="window" lastClr="FFFFFF"/>
      </a:lt1>
      <a:dk2>
        <a:srgbClr val="000000"/>
      </a:dk2>
      <a:lt2>
        <a:srgbClr val="F2F2F2"/>
      </a:lt2>
      <a:accent1>
        <a:srgbClr val="00BAC8"/>
      </a:accent1>
      <a:accent2>
        <a:srgbClr val="794DFF"/>
      </a:accent2>
      <a:accent3>
        <a:srgbClr val="00D17D"/>
      </a:accent3>
      <a:accent4>
        <a:srgbClr val="E69500"/>
      </a:accent4>
      <a:accent5>
        <a:srgbClr val="FE5D21"/>
      </a:accent5>
      <a:accent6>
        <a:srgbClr val="404040"/>
      </a:accent6>
      <a:hlink>
        <a:srgbClr val="3E8FF1"/>
      </a:hlink>
      <a:folHlink>
        <a:srgbClr val="939393"/>
      </a:folHlink>
    </a:clrScheme>
    <a:fontScheme name="Blur">
      <a:majorFont>
        <a:latin typeface="Bell MT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lowVTI" id="{D5B5AA20-F6D3-43B8-AF6B-ECAF69256418}" vid="{93025AB5-1D44-4CD3-9BC3-729F6E11E04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GlowVTI</vt:lpstr>
      <vt:lpstr>Name: Yvonne Swain Student ID: 2028519 Module Code: BMSW 4003  Module Name: Digital Skills and Research Methods  Lecturer: Rebecca Stewart  Presentation – Research Project Proposal  How do we collaborate digitally at UWTSD? </vt:lpstr>
      <vt:lpstr>INTRODUCTION</vt:lpstr>
      <vt:lpstr>Research relating to online collaboration and student digital skills</vt:lpstr>
      <vt:lpstr>Questions that students are asked about using digital technology to collaborate </vt:lpstr>
      <vt:lpstr>Questions Cont.</vt:lpstr>
      <vt:lpstr>PowerPoint Presentation</vt:lpstr>
      <vt:lpstr> Hypothesis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430</cp:revision>
  <dcterms:created xsi:type="dcterms:W3CDTF">2022-07-24T16:08:48Z</dcterms:created>
  <dcterms:modified xsi:type="dcterms:W3CDTF">2022-08-15T18:10:46Z</dcterms:modified>
</cp:coreProperties>
</file>