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7" r:id="rId3"/>
    <p:sldId id="413" r:id="rId4"/>
    <p:sldId id="405" r:id="rId5"/>
    <p:sldId id="406" r:id="rId6"/>
    <p:sldId id="407" r:id="rId7"/>
    <p:sldId id="408" r:id="rId8"/>
    <p:sldId id="409" r:id="rId9"/>
    <p:sldId id="410" r:id="rId10"/>
    <p:sldId id="404" r:id="rId11"/>
    <p:sldId id="358" r:id="rId12"/>
    <p:sldId id="378" r:id="rId13"/>
    <p:sldId id="379" r:id="rId14"/>
    <p:sldId id="380" r:id="rId15"/>
    <p:sldId id="381" r:id="rId16"/>
    <p:sldId id="382" r:id="rId17"/>
    <p:sldId id="390" r:id="rId18"/>
    <p:sldId id="391" r:id="rId19"/>
    <p:sldId id="392" r:id="rId20"/>
    <p:sldId id="393" r:id="rId21"/>
    <p:sldId id="394" r:id="rId22"/>
    <p:sldId id="363" r:id="rId23"/>
    <p:sldId id="364" r:id="rId24"/>
    <p:sldId id="365" r:id="rId25"/>
    <p:sldId id="366" r:id="rId26"/>
    <p:sldId id="367" r:id="rId27"/>
    <p:sldId id="368" r:id="rId28"/>
    <p:sldId id="373" r:id="rId29"/>
    <p:sldId id="396" r:id="rId30"/>
    <p:sldId id="354" r:id="rId31"/>
    <p:sldId id="346" r:id="rId32"/>
    <p:sldId id="397" r:id="rId3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81979" autoAdjust="0"/>
  </p:normalViewPr>
  <p:slideViewPr>
    <p:cSldViewPr>
      <p:cViewPr>
        <p:scale>
          <a:sx n="66" d="100"/>
          <a:sy n="66" d="100"/>
        </p:scale>
        <p:origin x="-1272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9C2BB33-E9BE-402D-9259-4D2D66526FF4}" type="datetimeFigureOut">
              <a:rPr lang="en-US"/>
              <a:pPr>
                <a:defRPr/>
              </a:pPr>
              <a:t>10/23/2017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13DDFB9-4D3A-40C2-9C69-888D70C1EB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5799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59EFC09-8D23-4F92-B1EE-1B29FE5BD5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2996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15CD685-5ADB-408A-89DF-377662755371}" type="slidenum">
              <a:rPr lang="en-GB" smtClean="0"/>
              <a:pPr eaLnBrk="1" hangingPunct="1"/>
              <a:t>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75692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911519E-2A02-47CA-91B5-F89589702B73}" type="slidenum">
              <a:rPr lang="en-GB" smtClean="0"/>
              <a:pPr eaLnBrk="1" hangingPunct="1"/>
              <a:t>2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337624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172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58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5299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435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9DA02F0-1778-4363-8DC0-9FDE2276A873}" type="slidenum">
              <a:rPr lang="en-US" altLang="en-US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3999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49155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0908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0179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6416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1203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7832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1"/>
          <p:cNvSpPr txBox="1">
            <a:spLocks noChangeArrowheads="1"/>
          </p:cNvSpPr>
          <p:nvPr/>
        </p:nvSpPr>
        <p:spPr bwMode="auto">
          <a:xfrm>
            <a:off x="857250" y="747713"/>
            <a:ext cx="4957763" cy="3717925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2227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3992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828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7347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068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ext Box 1"/>
          <p:cNvSpPr txBox="1">
            <a:spLocks noChangeArrowheads="1"/>
          </p:cNvSpPr>
          <p:nvPr/>
        </p:nvSpPr>
        <p:spPr bwMode="auto">
          <a:xfrm>
            <a:off x="0" y="754063"/>
            <a:ext cx="1588" cy="15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58371" name="Rectangle 2"/>
          <p:cNvSpPr>
            <a:spLocks noGrp="1" noChangeArrowheads="1"/>
          </p:cNvSpPr>
          <p:nvPr>
            <p:ph type="body"/>
          </p:nvPr>
        </p:nvSpPr>
        <p:spPr>
          <a:xfrm>
            <a:off x="666750" y="4714875"/>
            <a:ext cx="5329238" cy="44592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1577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63DFD84-B873-4167-B400-C9FB5668D528}" type="slidenum">
              <a:rPr lang="en-GB" altLang="en-US">
                <a:solidFill>
                  <a:prstClr val="black"/>
                </a:solidFill>
              </a:rPr>
              <a:pPr/>
              <a:t>24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2894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57E22ABA-43F0-4B60-BE48-88AB1D6C24D1}" type="slidenum">
              <a:rPr lang="en-US" smtClean="0"/>
              <a:pPr/>
              <a:t>25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67718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09938E44-6427-474D-BB97-644BA0C6A678}" type="slidenum">
              <a:rPr lang="en-US" smtClean="0"/>
              <a:pPr/>
              <a:t>26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160629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63FAEA1C-76A5-415D-A316-20EF7D3189B6}" type="slidenum">
              <a:rPr lang="en-US" smtClean="0"/>
              <a:pPr/>
              <a:t>27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9330992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7F0CE801-AC66-4DA1-9C11-609BAE0F2E0D}" type="slidenum">
              <a:rPr lang="en-GB" altLang="en-US">
                <a:solidFill>
                  <a:prstClr val="black"/>
                </a:solidFill>
              </a:rPr>
              <a:pPr/>
              <a:t>28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3285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C87FE43-0B2B-427A-9E26-4DDBC1182133}" type="slidenum">
              <a:rPr lang="en-GB" smtClean="0"/>
              <a:pPr eaLnBrk="1" hangingPunct="1"/>
              <a:t>30</a:t>
            </a:fld>
            <a:endParaRPr lang="en-GB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3461703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D887DB6-F313-46E2-A224-F711AD7C2BD5}" type="slidenum">
              <a:rPr lang="en-GB" smtClean="0"/>
              <a:pPr eaLnBrk="1" hangingPunct="1"/>
              <a:t>31</a:t>
            </a:fld>
            <a:endParaRPr lang="en-GB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92199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5" name="Rectangle 3" descr="Stationery"/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6" name="Picture 4" descr="minispi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fld id="{35280AEC-5425-4BBE-9458-11BE93B147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65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0F901-87EF-4686-8939-7158324D4E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34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CBBD77-91DD-425F-97DF-3DCB1B90CB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815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2F5A9-2C59-484F-B9B4-820A171768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681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A64AC8-54F8-40C1-86AC-4DA2E79C67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419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06E29C-B903-4ADF-8B55-A24B60A67F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699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56DC1-180E-4F33-9AD3-4EF5ED8140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91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C3EBCD-93F8-443F-B9BE-0AFECC0F9B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735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DA16AB-67EE-46E6-97F6-216D35B7E0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67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1784-D2D5-4B19-AAFD-6229091752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09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39F944-71AC-4F86-90D1-4A5C05A69D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03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Custom Layou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7786742" cy="114300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63562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pic>
          <p:nvPicPr>
            <p:cNvPr id="1033" name="Picture 4" descr="minispir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/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69C3209B-3370-4282-83A6-CC1654C3F2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5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 pitchFamily="2" charset="2"/>
        <a:buChar char="4"/>
        <a:defRPr kumimoji="1"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gentaconnect.com.atlas.worc.ac.uk/content/oup/ecopol" TargetMode="External"/><Relationship Id="rId7" Type="http://schemas.openxmlformats.org/officeDocument/2006/relationships/hyperlink" Target="http://worc.summon.serialssolutions.com/search?s.dym=false&amp;s.q=Author:%22Kada,+Faycel%22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orc.summon.serialssolutions.com/search?s.dym=false&amp;s.q=Author:%22Bernache-Assollant,+Iouri%22" TargetMode="External"/><Relationship Id="rId5" Type="http://schemas.openxmlformats.org/officeDocument/2006/relationships/hyperlink" Target="http://worc.summon.serialssolutions.com/search?s.dym=false&amp;s.q=Author:%22Bodet,+Guillaume%22" TargetMode="External"/><Relationship Id="rId4" Type="http://schemas.openxmlformats.org/officeDocument/2006/relationships/hyperlink" Target="http://worc.summon.serialssolutions.com/search?s.dym=false&amp;s.q=Author:%22Bouchet,+Patrick%22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ppies: Weeping Wind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824" y="332656"/>
            <a:ext cx="7872874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solidFill>
                  <a:schemeClr val="bg1"/>
                </a:solidFill>
              </a:rPr>
              <a:t>Event Design and Delivery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Week Three</a:t>
            </a:r>
          </a:p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identifying an audience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Last week</a:t>
            </a:r>
            <a:endParaRPr lang="en-GB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Demand/motivation for events (consumer and organiser) how has this changed?</a:t>
            </a:r>
          </a:p>
          <a:p>
            <a:pPr eaLnBrk="1" hangingPunct="1"/>
            <a:r>
              <a:rPr lang="en-GB" dirty="0" smtClean="0"/>
              <a:t>Matching </a:t>
            </a:r>
            <a:r>
              <a:rPr lang="en-GB" dirty="0" smtClean="0"/>
              <a:t>the consumer to the event experience</a:t>
            </a:r>
          </a:p>
          <a:p>
            <a:pPr eaLnBrk="1" hangingPunct="1"/>
            <a:r>
              <a:rPr lang="en-GB" dirty="0" smtClean="0"/>
              <a:t>Internal </a:t>
            </a:r>
            <a:r>
              <a:rPr lang="en-GB" dirty="0" smtClean="0"/>
              <a:t>and external analysis </a:t>
            </a:r>
            <a:endParaRPr lang="en-GB" dirty="0" smtClean="0"/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dirty="0" smtClean="0"/>
              <a:t>Event Marketing and consumer segmentation</a:t>
            </a:r>
          </a:p>
          <a:p>
            <a:r>
              <a:rPr lang="en-GB" b="0" dirty="0" smtClean="0"/>
              <a:t>By the end of this session you will be able to…</a:t>
            </a:r>
          </a:p>
          <a:p>
            <a:pPr lvl="1"/>
            <a:r>
              <a:rPr lang="en-GB" b="0" dirty="0" smtClean="0"/>
              <a:t>Appreciate the need for market research</a:t>
            </a:r>
          </a:p>
          <a:p>
            <a:pPr lvl="1"/>
            <a:r>
              <a:rPr lang="en-GB" b="0" dirty="0" smtClean="0"/>
              <a:t>Identify and analyse the marketing environment</a:t>
            </a:r>
          </a:p>
          <a:p>
            <a:pPr lvl="1"/>
            <a:r>
              <a:rPr lang="en-GB" b="0" dirty="0" smtClean="0"/>
              <a:t>Understand the relationship between consumer, experience, service quality and satisfaction/repeat visits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11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2514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 typeface="Times New Roman" pitchFamily="16" charset="0"/>
              <a:buNone/>
              <a:defRPr/>
            </a:pPr>
            <a:endParaRPr lang="en-AU">
              <a:solidFill>
                <a:srgbClr val="FFFFFF"/>
              </a:solidFill>
              <a:cs typeface="Arial Unicode MS" charset="0"/>
            </a:endParaRPr>
          </a:p>
        </p:txBody>
      </p:sp>
      <p:pic>
        <p:nvPicPr>
          <p:cNvPr id="3584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0"/>
            <a:ext cx="5105400" cy="681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/>
          <p:cNvSpPr txBox="1">
            <a:spLocks noChangeArrowheads="1"/>
          </p:cNvSpPr>
          <p:nvPr/>
        </p:nvSpPr>
        <p:spPr bwMode="auto">
          <a:xfrm>
            <a:off x="0" y="-762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160" tIns="156960" rIns="92160" bIns="46080" anchor="ctr"/>
          <a:lstStyle/>
          <a:p>
            <a:pPr defTabSz="914400">
              <a:lnSpc>
                <a:spcPct val="87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2" charset="0"/>
                <a:ea typeface="+mj-ea"/>
                <a:cs typeface="+mj-cs"/>
              </a:rPr>
              <a:t>What is marketing?</a:t>
            </a:r>
          </a:p>
        </p:txBody>
      </p:sp>
      <p:sp>
        <p:nvSpPr>
          <p:cNvPr id="35845" name="TextBox 8"/>
          <p:cNvSpPr txBox="1">
            <a:spLocks noChangeArrowheads="1"/>
          </p:cNvSpPr>
          <p:nvPr/>
        </p:nvSpPr>
        <p:spPr bwMode="auto">
          <a:xfrm>
            <a:off x="5638800" y="6248400"/>
            <a:ext cx="35814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9.3 </a:t>
            </a:r>
            <a:b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</a:b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The strategic event marketing process</a:t>
            </a:r>
          </a:p>
        </p:txBody>
      </p:sp>
    </p:spTree>
    <p:extLst>
      <p:ext uri="{BB962C8B-B14F-4D97-AF65-F5344CB8AC3E}">
        <p14:creationId xmlns:p14="http://schemas.microsoft.com/office/powerpoint/2010/main" val="1753703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1752600"/>
            <a:ext cx="7724775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Rectangle 1"/>
          <p:cNvSpPr>
            <a:spLocks noGrp="1" noChangeArrowheads="1"/>
          </p:cNvSpPr>
          <p:nvPr>
            <p:ph idx="4294967295"/>
          </p:nvPr>
        </p:nvSpPr>
        <p:spPr>
          <a:xfrm>
            <a:off x="1403648" y="914400"/>
            <a:ext cx="6136977" cy="609600"/>
          </a:xfrm>
        </p:spPr>
        <p:txBody>
          <a:bodyPr/>
          <a:lstStyle/>
          <a:p>
            <a:pPr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b="1" dirty="0" err="1" smtClean="0"/>
              <a:t>Analysing</a:t>
            </a:r>
            <a:r>
              <a:rPr lang="en-US" altLang="en-US" b="1" dirty="0" smtClean="0"/>
              <a:t> event environments</a:t>
            </a:r>
            <a:r>
              <a:rPr lang="en-US" altLang="en-US" dirty="0" smtClean="0"/>
              <a:t> </a:t>
            </a: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172200"/>
            <a:ext cx="4737100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9" name="TextBox 8"/>
          <p:cNvSpPr txBox="1">
            <a:spLocks noChangeArrowheads="1"/>
          </p:cNvSpPr>
          <p:nvPr/>
        </p:nvSpPr>
        <p:spPr bwMode="auto">
          <a:xfrm>
            <a:off x="463550" y="6346825"/>
            <a:ext cx="4724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2"/>
                </a:solidFill>
                <a:latin typeface="Lucida Sans" panose="020B0602030504020204" pitchFamily="34" charset="0"/>
              </a:rPr>
              <a:t>Figure 9.4 </a:t>
            </a:r>
            <a:r>
              <a:rPr lang="en-AU" altLang="en-US" sz="1400">
                <a:solidFill>
                  <a:schemeClr val="tx2"/>
                </a:solidFill>
                <a:latin typeface="Lucida Sans" panose="020B0602030504020204" pitchFamily="34" charset="0"/>
              </a:rPr>
              <a:t>Components of the environment analysis</a:t>
            </a:r>
          </a:p>
        </p:txBody>
      </p:sp>
    </p:spTree>
    <p:extLst>
      <p:ext uri="{BB962C8B-B14F-4D97-AF65-F5344CB8AC3E}">
        <p14:creationId xmlns:p14="http://schemas.microsoft.com/office/powerpoint/2010/main" val="102876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676400"/>
            <a:ext cx="8113092" cy="4419600"/>
          </a:xfrm>
        </p:spPr>
        <p:txBody>
          <a:bodyPr/>
          <a:lstStyle/>
          <a:p>
            <a:pPr marL="0" indent="0"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b="1" dirty="0" smtClean="0"/>
              <a:t>The event consumer’s decision-making process (</a:t>
            </a:r>
            <a:r>
              <a:rPr lang="en-US" altLang="en-US" sz="2800" b="1" dirty="0" smtClean="0">
                <a:solidFill>
                  <a:schemeClr val="tx2"/>
                </a:solidFill>
              </a:rPr>
              <a:t>P.I.E.C.E</a:t>
            </a:r>
            <a:r>
              <a:rPr lang="en-US" altLang="en-US" sz="2800" b="1" dirty="0" smtClean="0"/>
              <a:t>)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Problem recognition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Information search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Evaluation and selection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Choosing whether to attend</a:t>
            </a:r>
          </a:p>
          <a:p>
            <a:pPr marL="0" indent="0">
              <a:lnSpc>
                <a:spcPct val="104000"/>
              </a:lnSpc>
              <a:spcBef>
                <a:spcPts val="1200"/>
              </a:spcBef>
              <a:spcAft>
                <a:spcPts val="600"/>
              </a:spcAft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Evaluation</a:t>
            </a:r>
          </a:p>
          <a:p>
            <a:pPr marL="0" indent="0">
              <a:lnSpc>
                <a:spcPct val="104000"/>
              </a:lnSpc>
              <a:spcBef>
                <a:spcPts val="675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700" dirty="0" smtClean="0"/>
          </a:p>
        </p:txBody>
      </p:sp>
      <p:sp>
        <p:nvSpPr>
          <p:cNvPr id="37891" name="Text Box 2"/>
          <p:cNvSpPr txBox="1">
            <a:spLocks noChangeArrowheads="1"/>
          </p:cNvSpPr>
          <p:nvPr/>
        </p:nvSpPr>
        <p:spPr bwMode="auto">
          <a:xfrm>
            <a:off x="1439863" y="115888"/>
            <a:ext cx="716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37892" name="Rectangle 1"/>
          <p:cNvSpPr>
            <a:spLocks noGrp="1" noChangeArrowheads="1"/>
          </p:cNvSpPr>
          <p:nvPr>
            <p:ph type="title"/>
          </p:nvPr>
        </p:nvSpPr>
        <p:spPr>
          <a:xfrm>
            <a:off x="1043608" y="304800"/>
            <a:ext cx="7198692" cy="1143000"/>
          </a:xfrm>
        </p:spPr>
        <p:txBody>
          <a:bodyPr tIns="13752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Event marketing research</a:t>
            </a:r>
          </a:p>
        </p:txBody>
      </p:sp>
    </p:spTree>
    <p:extLst>
      <p:ext uri="{BB962C8B-B14F-4D97-AF65-F5344CB8AC3E}">
        <p14:creationId xmlns:p14="http://schemas.microsoft.com/office/powerpoint/2010/main" val="42118979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990600"/>
            <a:ext cx="7185992" cy="5562600"/>
          </a:xfrm>
        </p:spPr>
        <p:txBody>
          <a:bodyPr tIns="186840"/>
          <a:lstStyle/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dirty="0" smtClean="0"/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dirty="0"/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Understanding perceived service quality is a primary goal of marketers</a:t>
            </a:r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Perceptions of the event are based on technical and functional qualities </a:t>
            </a:r>
          </a:p>
          <a:p>
            <a:pPr marL="0" indent="0">
              <a:lnSpc>
                <a:spcPct val="82000"/>
              </a:lnSpc>
              <a:spcBef>
                <a:spcPts val="675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Five main dimensions of service quality: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assurance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empathy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responsiveness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reliability</a:t>
            </a:r>
          </a:p>
          <a:p>
            <a:pPr marL="735013" lvl="1" indent="-277813">
              <a:lnSpc>
                <a:spcPct val="82000"/>
              </a:lnSpc>
              <a:spcBef>
                <a:spcPts val="600"/>
              </a:spcBef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dirty="0" smtClean="0"/>
              <a:t>tangibles</a:t>
            </a:r>
          </a:p>
          <a:p>
            <a:pPr marL="0" indent="0">
              <a:lnSpc>
                <a:spcPct val="82000"/>
              </a:lnSpc>
              <a:spcBef>
                <a:spcPts val="600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dirty="0" smtClean="0"/>
          </a:p>
          <a:p>
            <a:pPr marL="0" indent="0">
              <a:lnSpc>
                <a:spcPct val="82000"/>
              </a:lnSpc>
              <a:spcBef>
                <a:spcPts val="600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400" dirty="0" smtClean="0"/>
          </a:p>
          <a:p>
            <a:pPr marL="0" indent="0">
              <a:lnSpc>
                <a:spcPct val="82000"/>
              </a:lnSpc>
              <a:spcBef>
                <a:spcPts val="600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400" dirty="0" smtClean="0"/>
          </a:p>
        </p:txBody>
      </p:sp>
      <p:sp>
        <p:nvSpPr>
          <p:cNvPr id="2" name="Rectangle 1"/>
          <p:cNvSpPr/>
          <p:nvPr/>
        </p:nvSpPr>
        <p:spPr>
          <a:xfrm>
            <a:off x="1043608" y="444040"/>
            <a:ext cx="7632848" cy="1000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lnSpc>
                <a:spcPct val="82000"/>
              </a:lnSpc>
              <a:spcBef>
                <a:spcPts val="675"/>
              </a:spcBef>
              <a:buFontTx/>
              <a:buNone/>
              <a:tabLst>
                <a:tab pos="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3600" b="1" dirty="0">
                <a:solidFill>
                  <a:schemeClr val="tx2"/>
                </a:solidFill>
              </a:rPr>
              <a:t>Event satisfaction, service quality, </a:t>
            </a:r>
            <a:br>
              <a:rPr lang="en-US" altLang="en-US" sz="3600" b="1" dirty="0">
                <a:solidFill>
                  <a:schemeClr val="tx2"/>
                </a:solidFill>
              </a:rPr>
            </a:br>
            <a:r>
              <a:rPr lang="en-US" altLang="en-US" sz="3600" b="1" dirty="0">
                <a:solidFill>
                  <a:schemeClr val="tx2"/>
                </a:solidFill>
              </a:rPr>
              <a:t>repeat visits</a:t>
            </a:r>
          </a:p>
        </p:txBody>
      </p:sp>
    </p:spTree>
    <p:extLst>
      <p:ext uri="{BB962C8B-B14F-4D97-AF65-F5344CB8AC3E}">
        <p14:creationId xmlns:p14="http://schemas.microsoft.com/office/powerpoint/2010/main" val="1967457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3"/>
          <p:cNvSpPr txBox="1">
            <a:spLocks noChangeArrowheads="1"/>
          </p:cNvSpPr>
          <p:nvPr/>
        </p:nvSpPr>
        <p:spPr bwMode="auto">
          <a:xfrm>
            <a:off x="1439863" y="115888"/>
            <a:ext cx="716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6" name="Rectangle 1"/>
          <p:cNvSpPr txBox="1">
            <a:spLocks noChangeArrowheads="1"/>
          </p:cNvSpPr>
          <p:nvPr/>
        </p:nvSpPr>
        <p:spPr bwMode="auto">
          <a:xfrm>
            <a:off x="0" y="166688"/>
            <a:ext cx="7315200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137520" rIns="90000" bIns="46800" anchor="ctr"/>
          <a:lstStyle/>
          <a:p>
            <a:pPr>
              <a:lnSpc>
                <a:spcPct val="87000"/>
              </a:lnSpc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3600" kern="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itchFamily="32" charset="0"/>
                <a:ea typeface="+mj-ea"/>
                <a:cs typeface="+mj-cs"/>
              </a:rPr>
              <a:t>Event marketing research</a:t>
            </a:r>
          </a:p>
        </p:txBody>
      </p:sp>
      <p:pic>
        <p:nvPicPr>
          <p:cNvPr id="3994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990600"/>
            <a:ext cx="6134100" cy="532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1" name="TextBox 8"/>
          <p:cNvSpPr txBox="1">
            <a:spLocks noChangeArrowheads="1"/>
          </p:cNvSpPr>
          <p:nvPr/>
        </p:nvSpPr>
        <p:spPr bwMode="auto">
          <a:xfrm>
            <a:off x="190500" y="6400800"/>
            <a:ext cx="73152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9.6 </a:t>
            </a: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Quality – the fit between customer expectations and perceptions</a:t>
            </a:r>
          </a:p>
        </p:txBody>
      </p:sp>
    </p:spTree>
    <p:extLst>
      <p:ext uri="{BB962C8B-B14F-4D97-AF65-F5344CB8AC3E}">
        <p14:creationId xmlns:p14="http://schemas.microsoft.com/office/powerpoint/2010/main" val="23994333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596900"/>
            <a:ext cx="7513638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3" name="TextBox 9"/>
          <p:cNvSpPr txBox="1">
            <a:spLocks noChangeArrowheads="1"/>
          </p:cNvSpPr>
          <p:nvPr/>
        </p:nvSpPr>
        <p:spPr bwMode="auto">
          <a:xfrm>
            <a:off x="457200" y="6211888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Table 9.1 </a:t>
            </a: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Event consumer decision-making process and the implications for marketing planning</a:t>
            </a:r>
          </a:p>
        </p:txBody>
      </p:sp>
    </p:spTree>
    <p:extLst>
      <p:ext uri="{BB962C8B-B14F-4D97-AF65-F5344CB8AC3E}">
        <p14:creationId xmlns:p14="http://schemas.microsoft.com/office/powerpoint/2010/main" val="155553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1259632" y="304800"/>
            <a:ext cx="7046168" cy="928688"/>
          </a:xfrm>
        </p:spPr>
        <p:txBody>
          <a:bodyPr/>
          <a:lstStyle/>
          <a:p>
            <a:r>
              <a:rPr lang="en-GB" altLang="en-US" sz="3200" dirty="0" smtClean="0"/>
              <a:t>Event marketing and management</a:t>
            </a:r>
          </a:p>
        </p:txBody>
      </p:sp>
      <p:pic>
        <p:nvPicPr>
          <p:cNvPr id="34819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295400"/>
            <a:ext cx="4876800" cy="479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TextBox 9"/>
          <p:cNvSpPr txBox="1">
            <a:spLocks noChangeArrowheads="1"/>
          </p:cNvSpPr>
          <p:nvPr/>
        </p:nvSpPr>
        <p:spPr bwMode="auto">
          <a:xfrm>
            <a:off x="381000" y="6230938"/>
            <a:ext cx="40386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9.1 </a:t>
            </a:r>
            <a:r>
              <a:rPr lang="en-AU" altLang="en-US" sz="1400">
                <a:solidFill>
                  <a:schemeClr val="tx1"/>
                </a:solidFill>
                <a:latin typeface="Lucida Sans" panose="020B0602030504020204" pitchFamily="34" charset="0"/>
              </a:rPr>
              <a:t>The event services trinity</a:t>
            </a:r>
          </a:p>
        </p:txBody>
      </p:sp>
    </p:spTree>
    <p:extLst>
      <p:ext uri="{BB962C8B-B14F-4D97-AF65-F5344CB8AC3E}">
        <p14:creationId xmlns:p14="http://schemas.microsoft.com/office/powerpoint/2010/main" val="4161144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Why have a Marketing Plan?</a:t>
            </a:r>
            <a:endParaRPr lang="en-US" altLang="en-US" dirty="0" smtClean="0">
              <a:solidFill>
                <a:schemeClr val="tx1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1828800"/>
            <a:ext cx="7772400" cy="448052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Relates to feasibility and ultimate success of the event</a:t>
            </a:r>
          </a:p>
          <a:p>
            <a:pPr eaLnBrk="1" hangingPunct="1"/>
            <a:r>
              <a:rPr lang="en-GB" dirty="0" smtClean="0"/>
              <a:t>Knowledge of target market: demographics, age group, past events experience 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3200" dirty="0" smtClean="0"/>
              <a:t>Who will come?!</a:t>
            </a:r>
          </a:p>
          <a:p>
            <a:pPr eaLnBrk="1" hangingPunct="1"/>
            <a:r>
              <a:rPr lang="en-US" altLang="en-US" dirty="0" smtClean="0"/>
              <a:t>Consideration </a:t>
            </a:r>
            <a:r>
              <a:rPr lang="en-US" altLang="en-US" dirty="0"/>
              <a:t>of competing events</a:t>
            </a:r>
          </a:p>
          <a:p>
            <a:pPr eaLnBrk="1" hangingPunct="1"/>
            <a:r>
              <a:rPr lang="en-US" altLang="en-US" dirty="0" smtClean="0"/>
              <a:t>Unique selling proposition (USP)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80721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043608" y="609600"/>
            <a:ext cx="6957392" cy="685800"/>
          </a:xfrm>
        </p:spPr>
        <p:txBody>
          <a:bodyPr/>
          <a:lstStyle/>
          <a:p>
            <a:r>
              <a:rPr lang="en-GB" altLang="en-US" sz="3600" dirty="0" smtClean="0"/>
              <a:t>Marketing Planning for Events</a:t>
            </a:r>
            <a:endParaRPr lang="en-GB" altLang="en-US" dirty="0" smtClean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043608" y="1295400"/>
            <a:ext cx="7795592" cy="4876800"/>
          </a:xfrm>
        </p:spPr>
        <p:txBody>
          <a:bodyPr/>
          <a:lstStyle/>
          <a:p>
            <a:endParaRPr lang="en-GB" altLang="en-US" sz="2800" dirty="0" smtClean="0"/>
          </a:p>
          <a:p>
            <a:r>
              <a:rPr lang="en-GB" altLang="en-US" sz="2800" dirty="0" smtClean="0"/>
              <a:t>Applying the marketing concept to festivals and special events</a:t>
            </a:r>
          </a:p>
          <a:p>
            <a:r>
              <a:rPr lang="en-GB" altLang="en-US" sz="2800" dirty="0" smtClean="0"/>
              <a:t>Understand how event </a:t>
            </a:r>
            <a:r>
              <a:rPr lang="en-GB" altLang="en-US" sz="2800" dirty="0" smtClean="0">
                <a:solidFill>
                  <a:schemeClr val="tx2"/>
                </a:solidFill>
              </a:rPr>
              <a:t>consumers</a:t>
            </a:r>
            <a:r>
              <a:rPr lang="en-GB" altLang="en-US" sz="2800" dirty="0" smtClean="0"/>
              <a:t> can be </a:t>
            </a:r>
            <a:r>
              <a:rPr lang="en-GB" altLang="en-US" sz="2800" dirty="0" smtClean="0">
                <a:solidFill>
                  <a:schemeClr val="tx2"/>
                </a:solidFill>
              </a:rPr>
              <a:t>segmented</a:t>
            </a:r>
            <a:r>
              <a:rPr lang="en-GB" altLang="en-US" sz="2800" dirty="0" smtClean="0"/>
              <a:t> into markets</a:t>
            </a:r>
          </a:p>
          <a:p>
            <a:r>
              <a:rPr lang="en-GB" altLang="en-US" sz="2800" dirty="0" smtClean="0"/>
              <a:t>Understand the </a:t>
            </a:r>
            <a:r>
              <a:rPr lang="en-GB" altLang="en-US" sz="2800" dirty="0" smtClean="0">
                <a:solidFill>
                  <a:schemeClr val="tx2"/>
                </a:solidFill>
              </a:rPr>
              <a:t>consumer decision process </a:t>
            </a:r>
            <a:r>
              <a:rPr lang="en-GB" altLang="en-US" sz="2800" dirty="0" smtClean="0"/>
              <a:t>for festivals and events</a:t>
            </a:r>
          </a:p>
          <a:p>
            <a:r>
              <a:rPr lang="en-GB" altLang="en-US" sz="2800" dirty="0" smtClean="0"/>
              <a:t>Apply the principles of </a:t>
            </a:r>
            <a:r>
              <a:rPr lang="en-GB" altLang="en-US" sz="2800" dirty="0" smtClean="0">
                <a:solidFill>
                  <a:schemeClr val="tx2"/>
                </a:solidFill>
              </a:rPr>
              <a:t>services marketing </a:t>
            </a:r>
            <a:r>
              <a:rPr lang="en-GB" altLang="en-US" sz="2800" dirty="0" smtClean="0"/>
              <a:t>in creating marketing strategies and tactics for events and festivals</a:t>
            </a:r>
          </a:p>
        </p:txBody>
      </p:sp>
    </p:spTree>
    <p:extLst>
      <p:ext uri="{BB962C8B-B14F-4D97-AF65-F5344CB8AC3E}">
        <p14:creationId xmlns:p14="http://schemas.microsoft.com/office/powerpoint/2010/main" val="8080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idx="1"/>
          </p:nvPr>
        </p:nvSpPr>
        <p:spPr>
          <a:xfrm>
            <a:off x="827584" y="1219200"/>
            <a:ext cx="8316416" cy="5086350"/>
          </a:xfrm>
        </p:spPr>
        <p:txBody>
          <a:bodyPr lIns="92160" tIns="186120" rIns="92160" bIns="46080"/>
          <a:lstStyle/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endParaRPr lang="en-US" altLang="en-US" sz="2800" b="1" dirty="0" smtClean="0">
              <a:solidFill>
                <a:schemeClr val="tx2"/>
              </a:solidFill>
            </a:endParaRP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en-US" altLang="en-US" sz="2800" b="1" dirty="0" smtClean="0">
                <a:solidFill>
                  <a:schemeClr val="tx2"/>
                </a:solidFill>
              </a:rPr>
              <a:t>Marketing</a:t>
            </a:r>
            <a:r>
              <a:rPr lang="en-US" altLang="en-US" sz="2800" dirty="0" smtClean="0"/>
              <a:t> is concerned with satisfying consumer needs and wants by exchanging goods, services or ideas for something of value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4963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1625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</a:tabLst>
            </a:pPr>
            <a:r>
              <a:rPr lang="en-US" altLang="en-US" sz="2800" b="1" dirty="0" smtClean="0">
                <a:solidFill>
                  <a:schemeClr val="tx2"/>
                </a:solidFill>
              </a:rPr>
              <a:t>Event marketing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is the process by which event managers and marketers gain an understanding of their potential consumers’ characteristics and needs in order to </a:t>
            </a:r>
            <a:r>
              <a:rPr lang="en-US" altLang="en-US" sz="2800" dirty="0" smtClean="0">
                <a:solidFill>
                  <a:schemeClr val="tx2"/>
                </a:solidFill>
              </a:rPr>
              <a:t>produce, price, promote </a:t>
            </a:r>
            <a:r>
              <a:rPr lang="en-US" altLang="en-US" sz="2800" dirty="0" smtClean="0"/>
              <a:t>and</a:t>
            </a:r>
            <a:r>
              <a:rPr lang="en-US" altLang="en-US" sz="2800" dirty="0" smtClean="0">
                <a:solidFill>
                  <a:schemeClr val="tx2"/>
                </a:solidFill>
              </a:rPr>
              <a:t> distribute </a:t>
            </a:r>
            <a:r>
              <a:rPr lang="en-US" altLang="en-US" sz="2800" dirty="0" smtClean="0"/>
              <a:t>an event experience that meets those needs, and the objectives of the event</a:t>
            </a:r>
          </a:p>
        </p:txBody>
      </p:sp>
      <p:sp>
        <p:nvSpPr>
          <p:cNvPr id="30723" name="Rectangle 1"/>
          <p:cNvSpPr>
            <a:spLocks noGrp="1" noChangeArrowheads="1"/>
          </p:cNvSpPr>
          <p:nvPr>
            <p:ph type="title"/>
          </p:nvPr>
        </p:nvSpPr>
        <p:spPr>
          <a:xfrm>
            <a:off x="1403648" y="304800"/>
            <a:ext cx="6624736" cy="9144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What is marketing?</a:t>
            </a:r>
          </a:p>
        </p:txBody>
      </p:sp>
    </p:spTree>
    <p:extLst>
      <p:ext uri="{BB962C8B-B14F-4D97-AF65-F5344CB8AC3E}">
        <p14:creationId xmlns:p14="http://schemas.microsoft.com/office/powerpoint/2010/main" val="15823375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>
            <a:spLocks noGrp="1" noChangeArrowheads="1"/>
          </p:cNvSpPr>
          <p:nvPr>
            <p:ph idx="1"/>
          </p:nvPr>
        </p:nvSpPr>
        <p:spPr>
          <a:xfrm>
            <a:off x="971600" y="1600200"/>
            <a:ext cx="8159700" cy="4648200"/>
          </a:xfrm>
        </p:spPr>
        <p:txBody>
          <a:bodyPr/>
          <a:lstStyle/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Plan the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‘service</a:t>
            </a:r>
            <a:r>
              <a:rPr lang="en-US" altLang="en-US" sz="2800" dirty="0" smtClean="0">
                <a:solidFill>
                  <a:schemeClr val="tx2"/>
                </a:solidFill>
                <a:cs typeface="Times New Roman" panose="02020603050405020304" pitchFamily="18" charset="0"/>
              </a:rPr>
              <a:t>–</a:t>
            </a:r>
            <a:r>
              <a:rPr lang="en-US" altLang="en-US" sz="2800" dirty="0" smtClean="0">
                <a:solidFill>
                  <a:schemeClr val="tx2"/>
                </a:solidFill>
              </a:rPr>
              <a:t>product’ experience, </a:t>
            </a:r>
            <a:r>
              <a:rPr lang="en-US" altLang="en-US" sz="2800" dirty="0" smtClean="0"/>
              <a:t>including its programming and packaging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Develop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pricing</a:t>
            </a:r>
            <a:r>
              <a:rPr lang="en-US" altLang="en-US" sz="2800" dirty="0" smtClean="0"/>
              <a:t> strategies or other entry options for special events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Create strategies for </a:t>
            </a:r>
            <a:r>
              <a:rPr lang="en-US" altLang="en-US" sz="2800" dirty="0" smtClean="0">
                <a:solidFill>
                  <a:schemeClr val="tx2"/>
                </a:solidFill>
              </a:rPr>
              <a:t>place</a:t>
            </a:r>
            <a:r>
              <a:rPr lang="en-US" altLang="en-US" sz="2800" dirty="0" smtClean="0"/>
              <a:t>/distribution, physical setting and event </a:t>
            </a:r>
            <a:r>
              <a:rPr lang="en-US" altLang="en-US" sz="2800" dirty="0" smtClean="0">
                <a:solidFill>
                  <a:schemeClr val="tx2"/>
                </a:solidFill>
              </a:rPr>
              <a:t>processes</a:t>
            </a:r>
            <a:r>
              <a:rPr lang="en-US" altLang="en-US" sz="2800" dirty="0" smtClean="0"/>
              <a:t> that respond to consumer needs</a:t>
            </a:r>
          </a:p>
          <a:p>
            <a:pPr marL="347663" indent="-347663">
              <a:lnSpc>
                <a:spcPct val="94000"/>
              </a:lnSpc>
              <a:spcBef>
                <a:spcPts val="600"/>
              </a:spcBef>
              <a:buSzPct val="45000"/>
              <a:buFont typeface="Wingdings" panose="05000000000000000000" pitchFamily="2" charset="2"/>
              <a:buChar char=""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r>
              <a:rPr lang="en-US" altLang="en-US" sz="2800" dirty="0" smtClean="0"/>
              <a:t>Apply the knowledge generated into an effective and efficient </a:t>
            </a:r>
            <a:r>
              <a:rPr lang="en-US" altLang="en-US" sz="2800" dirty="0" smtClean="0">
                <a:solidFill>
                  <a:schemeClr val="tx2"/>
                </a:solidFill>
              </a:rPr>
              <a:t>marketing plan</a:t>
            </a: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347663" algn="l"/>
                <a:tab pos="706438" algn="l"/>
                <a:tab pos="1155700" algn="l"/>
                <a:tab pos="1604963" algn="l"/>
                <a:tab pos="2054225" algn="l"/>
                <a:tab pos="2503488" algn="l"/>
                <a:tab pos="2952750" algn="l"/>
                <a:tab pos="3402013" algn="l"/>
                <a:tab pos="3851275" algn="l"/>
                <a:tab pos="4300538" algn="l"/>
                <a:tab pos="4749800" algn="l"/>
                <a:tab pos="5199063" algn="l"/>
                <a:tab pos="5648325" algn="l"/>
                <a:tab pos="6097588" algn="l"/>
                <a:tab pos="6546850" algn="l"/>
                <a:tab pos="6996113" algn="l"/>
                <a:tab pos="7445375" algn="l"/>
                <a:tab pos="7894638" algn="l"/>
                <a:tab pos="8343900" algn="l"/>
                <a:tab pos="8793163" algn="l"/>
                <a:tab pos="9242425" algn="l"/>
              </a:tabLst>
            </a:pPr>
            <a:endParaRPr lang="en-US" altLang="en-US" dirty="0" smtClean="0"/>
          </a:p>
        </p:txBody>
      </p:sp>
      <p:sp>
        <p:nvSpPr>
          <p:cNvPr id="31747" name="Rectangle 1"/>
          <p:cNvSpPr>
            <a:spLocks noGrp="1" noChangeArrowheads="1"/>
          </p:cNvSpPr>
          <p:nvPr>
            <p:ph type="title"/>
          </p:nvPr>
        </p:nvSpPr>
        <p:spPr>
          <a:xfrm>
            <a:off x="971600" y="304800"/>
            <a:ext cx="7410400" cy="1143000"/>
          </a:xfrm>
        </p:spPr>
        <p:txBody>
          <a:bodyPr tIns="1576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An event marketing plan?</a:t>
            </a:r>
          </a:p>
        </p:txBody>
      </p:sp>
    </p:spTree>
    <p:extLst>
      <p:ext uri="{BB962C8B-B14F-4D97-AF65-F5344CB8AC3E}">
        <p14:creationId xmlns:p14="http://schemas.microsoft.com/office/powerpoint/2010/main" val="26212209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524000"/>
            <a:ext cx="8055372" cy="4876800"/>
          </a:xfrm>
        </p:spPr>
        <p:txBody>
          <a:bodyPr lIns="92160" tIns="186120" rIns="92160" bIns="46080"/>
          <a:lstStyle/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Marketing principles and techniques provide a </a:t>
            </a:r>
            <a:r>
              <a:rPr lang="en-US" altLang="en-US" sz="2800" dirty="0" smtClean="0">
                <a:solidFill>
                  <a:schemeClr val="tx2"/>
                </a:solidFill>
              </a:rPr>
              <a:t>framework</a:t>
            </a:r>
            <a:r>
              <a:rPr lang="en-US" altLang="en-US" sz="2800" dirty="0" smtClean="0"/>
              <a:t> for decision making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Sponsoring bodies need reassurance that their </a:t>
            </a:r>
            <a:r>
              <a:rPr lang="en-US" altLang="en-US" sz="2800" dirty="0" smtClean="0">
                <a:solidFill>
                  <a:schemeClr val="tx2"/>
                </a:solidFill>
              </a:rPr>
              <a:t>sponsorship</a:t>
            </a:r>
            <a:r>
              <a:rPr lang="en-US" altLang="en-US" sz="2800" dirty="0" smtClean="0"/>
              <a:t> is linking their </a:t>
            </a:r>
            <a:r>
              <a:rPr lang="en-US" altLang="en-US" sz="2800" dirty="0" smtClean="0">
                <a:solidFill>
                  <a:schemeClr val="tx2"/>
                </a:solidFill>
              </a:rPr>
              <a:t>brand</a:t>
            </a:r>
            <a:r>
              <a:rPr lang="en-US" altLang="en-US" sz="2800" dirty="0" smtClean="0"/>
              <a:t> with their target markets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All levels of government require a demonstration of marketing expertise before committing </a:t>
            </a:r>
            <a:r>
              <a:rPr lang="en-US" altLang="en-US" sz="2800" dirty="0" smtClean="0">
                <a:solidFill>
                  <a:schemeClr val="tx2"/>
                </a:solidFill>
              </a:rPr>
              <a:t>funding</a:t>
            </a:r>
          </a:p>
          <a:p>
            <a:pPr marL="334963" indent="-334963">
              <a:spcBef>
                <a:spcPts val="600"/>
              </a:spcBef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must </a:t>
            </a:r>
            <a:r>
              <a:rPr lang="en-US" altLang="en-US" sz="2800" dirty="0" smtClean="0">
                <a:solidFill>
                  <a:schemeClr val="tx2"/>
                </a:solidFill>
              </a:rPr>
              <a:t>compete</a:t>
            </a:r>
            <a:r>
              <a:rPr lang="en-US" altLang="en-US" sz="2800" dirty="0" smtClean="0"/>
              <a:t> against other leisure activities </a:t>
            </a:r>
          </a:p>
          <a:p>
            <a:pPr marL="334963" indent="-334963">
              <a:lnSpc>
                <a:spcPct val="82000"/>
              </a:lnSpc>
              <a:spcBef>
                <a:spcPts val="675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3000" dirty="0" smtClean="0"/>
          </a:p>
        </p:txBody>
      </p:sp>
      <p:sp>
        <p:nvSpPr>
          <p:cNvPr id="32771" name="Rectangle 1"/>
          <p:cNvSpPr>
            <a:spLocks noGrp="1" noChangeArrowheads="1"/>
          </p:cNvSpPr>
          <p:nvPr>
            <p:ph type="title"/>
          </p:nvPr>
        </p:nvSpPr>
        <p:spPr>
          <a:xfrm>
            <a:off x="1115616" y="304800"/>
            <a:ext cx="7494984" cy="10668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Marketing – not just publicity</a:t>
            </a:r>
          </a:p>
        </p:txBody>
      </p:sp>
    </p:spTree>
    <p:extLst>
      <p:ext uri="{BB962C8B-B14F-4D97-AF65-F5344CB8AC3E}">
        <p14:creationId xmlns:p14="http://schemas.microsoft.com/office/powerpoint/2010/main" val="1895890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980728"/>
            <a:ext cx="8100392" cy="5694710"/>
          </a:xfrm>
        </p:spPr>
        <p:txBody>
          <a:bodyPr lIns="92160" tIns="186120" rIns="92160" bIns="46080"/>
          <a:lstStyle/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2800" b="1" dirty="0" smtClean="0"/>
          </a:p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b="1" dirty="0" smtClean="0"/>
              <a:t>Events as ‘</a:t>
            </a:r>
            <a:r>
              <a:rPr lang="en-US" altLang="en-US" sz="2800" b="1" dirty="0" smtClean="0">
                <a:solidFill>
                  <a:schemeClr val="tx2"/>
                </a:solidFill>
              </a:rPr>
              <a:t>service experiences</a:t>
            </a:r>
            <a:r>
              <a:rPr lang="en-US" altLang="en-US" sz="2800" b="1" dirty="0" smtClean="0"/>
              <a:t>’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The delivery and consumption of an event are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inseparable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Because of the immediacy of service consumption, event experiences can have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variations in quality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each time it is held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are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intangible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Events have</a:t>
            </a:r>
            <a:r>
              <a:rPr lang="en-US" altLang="en-US" sz="2800" i="1" dirty="0" smtClean="0"/>
              <a:t>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credence qualities </a:t>
            </a:r>
            <a:r>
              <a:rPr lang="en-US" altLang="en-US" sz="2800" i="1" dirty="0" smtClean="0"/>
              <a:t>– </a:t>
            </a:r>
            <a:r>
              <a:rPr lang="en-US" altLang="en-US" sz="2800" dirty="0" smtClean="0"/>
              <a:t>characteristics that consumers aren’t able to understand or evaluate</a:t>
            </a:r>
          </a:p>
          <a:p>
            <a:pPr marL="334963" indent="-334963">
              <a:lnSpc>
                <a:spcPct val="82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altLang="en-US" sz="2800" dirty="0" smtClean="0"/>
              <a:t>The event experience is</a:t>
            </a:r>
            <a:r>
              <a:rPr lang="en-US" altLang="en-US" sz="2800" i="1" dirty="0" smtClean="0"/>
              <a:t>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perishable</a:t>
            </a:r>
          </a:p>
          <a:p>
            <a:pPr marL="334963" indent="-334963">
              <a:lnSpc>
                <a:spcPct val="82000"/>
              </a:lnSpc>
              <a:spcBef>
                <a:spcPts val="700"/>
              </a:spcBef>
              <a:buFontTx/>
              <a:buNone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US" altLang="en-US" sz="3000" i="1" dirty="0" smtClean="0"/>
          </a:p>
        </p:txBody>
      </p:sp>
      <p:sp>
        <p:nvSpPr>
          <p:cNvPr id="33795" name="Rectangle 1"/>
          <p:cNvSpPr>
            <a:spLocks noGrp="1" noChangeArrowheads="1"/>
          </p:cNvSpPr>
          <p:nvPr>
            <p:ph type="title"/>
          </p:nvPr>
        </p:nvSpPr>
        <p:spPr>
          <a:xfrm>
            <a:off x="971600" y="304800"/>
            <a:ext cx="7334200" cy="1143000"/>
          </a:xfrm>
        </p:spPr>
        <p:txBody>
          <a:bodyPr lIns="92160" tIns="156960" rIns="92160" bIns="4608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US" altLang="en-US" dirty="0" smtClean="0">
                <a:solidFill>
                  <a:schemeClr val="tx1"/>
                </a:solidFill>
                <a:latin typeface="Lucida Sans" panose="020B0602030504020204" pitchFamily="34" charset="0"/>
              </a:rPr>
              <a:t>More marketing theories</a:t>
            </a:r>
          </a:p>
        </p:txBody>
      </p:sp>
    </p:spTree>
    <p:extLst>
      <p:ext uri="{BB962C8B-B14F-4D97-AF65-F5344CB8AC3E}">
        <p14:creationId xmlns:p14="http://schemas.microsoft.com/office/powerpoint/2010/main" val="2359596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/>
          <p:cNvSpPr>
            <a:spLocks noGrp="1" noChangeArrowheads="1"/>
          </p:cNvSpPr>
          <p:nvPr>
            <p:ph idx="1"/>
          </p:nvPr>
        </p:nvSpPr>
        <p:spPr>
          <a:xfrm>
            <a:off x="1043608" y="1447800"/>
            <a:ext cx="7609855" cy="4800600"/>
          </a:xfrm>
        </p:spPr>
        <p:txBody>
          <a:bodyPr/>
          <a:lstStyle/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Existing reputation or image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Charisma of director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Focus on event programming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Focus on performers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Emphasis on location or facilities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Event users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Price or quality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Purpose or application</a:t>
            </a:r>
          </a:p>
          <a:p>
            <a:pPr marL="601663" indent="-601663">
              <a:lnSpc>
                <a:spcPct val="104000"/>
              </a:lnSpc>
              <a:spcBef>
                <a:spcPts val="625"/>
              </a:spcBef>
              <a:buFont typeface="Times New Roman" panose="02020603050405020304" pitchFamily="18" charset="0"/>
              <a:buAutoNum type="arabicPeriod"/>
              <a:tabLst>
                <a:tab pos="6032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sz="2800" dirty="0" smtClean="0"/>
              <a:t>Event category</a:t>
            </a:r>
          </a:p>
        </p:txBody>
      </p:sp>
      <p:sp>
        <p:nvSpPr>
          <p:cNvPr id="41987" name="Text Box 2"/>
          <p:cNvSpPr txBox="1">
            <a:spLocks noChangeArrowheads="1"/>
          </p:cNvSpPr>
          <p:nvPr/>
        </p:nvSpPr>
        <p:spPr bwMode="auto">
          <a:xfrm>
            <a:off x="1477963" y="180975"/>
            <a:ext cx="71628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AU" altLang="en-US"/>
          </a:p>
        </p:txBody>
      </p:sp>
      <p:sp>
        <p:nvSpPr>
          <p:cNvPr id="41988" name="Rectangle 1"/>
          <p:cNvSpPr>
            <a:spLocks noGrp="1" noChangeArrowheads="1"/>
          </p:cNvSpPr>
          <p:nvPr>
            <p:ph type="title"/>
          </p:nvPr>
        </p:nvSpPr>
        <p:spPr>
          <a:xfrm>
            <a:off x="1043608" y="88900"/>
            <a:ext cx="5280992" cy="1130300"/>
          </a:xfrm>
        </p:spPr>
        <p:txBody>
          <a:bodyPr tIns="137520"/>
          <a:lstStyle/>
          <a:p>
            <a:pPr marL="347663" indent="-347663">
              <a:lnSpc>
                <a:spcPct val="104000"/>
              </a:lnSpc>
              <a:spcBef>
                <a:spcPts val="675"/>
              </a:spcBef>
              <a:tabLst>
                <a:tab pos="347663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en-US" altLang="en-US" b="1" u="sng" dirty="0" smtClean="0"/>
              <a:t>Positioning</a:t>
            </a:r>
            <a:r>
              <a:rPr lang="en-US" altLang="en-US" b="1" dirty="0" smtClean="0"/>
              <a:t> the event </a:t>
            </a:r>
          </a:p>
        </p:txBody>
      </p:sp>
    </p:spTree>
    <p:extLst>
      <p:ext uri="{BB962C8B-B14F-4D97-AF65-F5344CB8AC3E}">
        <p14:creationId xmlns:p14="http://schemas.microsoft.com/office/powerpoint/2010/main" val="12312658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457200"/>
            <a:ext cx="6131768" cy="1146175"/>
          </a:xfrm>
        </p:spPr>
        <p:txBody>
          <a:bodyPr/>
          <a:lstStyle/>
          <a:p>
            <a:pPr>
              <a:defRPr/>
            </a:pPr>
            <a:r>
              <a:rPr lang="en-US" sz="3600" b="1" dirty="0">
                <a:latin typeface="+mn-lt"/>
              </a:rPr>
              <a:t>Packaging the event </a:t>
            </a:r>
            <a:endParaRPr lang="en-GB" sz="3600" dirty="0">
              <a:latin typeface="+mn-lt"/>
            </a:endParaRPr>
          </a:p>
        </p:txBody>
      </p:sp>
      <p:sp>
        <p:nvSpPr>
          <p:cNvPr id="5" name="Text Box 1"/>
          <p:cNvSpPr txBox="1">
            <a:spLocks noGrp="1" noChangeArrowheads="1"/>
          </p:cNvSpPr>
          <p:nvPr>
            <p:ph idx="1"/>
          </p:nvPr>
        </p:nvSpPr>
        <p:spPr>
          <a:xfrm>
            <a:off x="1115616" y="1752600"/>
            <a:ext cx="7571184" cy="4038600"/>
          </a:xfrm>
          <a:extLst/>
        </p:spPr>
        <p:txBody>
          <a:bodyPr lIns="90000" tIns="46800" rIns="90000" bIns="46800"/>
          <a:lstStyle>
            <a:lvl1pPr marL="346075" indent="-346075"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1pPr>
            <a:lvl2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2pPr>
            <a:lvl3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3pPr>
            <a:lvl4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4pPr>
            <a:lvl5pPr eaLnBrk="0" hangingPunct="0"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7663" algn="l"/>
                <a:tab pos="452438" algn="l"/>
                <a:tab pos="901700" algn="l"/>
                <a:tab pos="1350963" algn="l"/>
                <a:tab pos="1800225" algn="l"/>
                <a:tab pos="2249488" algn="l"/>
                <a:tab pos="2698750" algn="l"/>
                <a:tab pos="3148013" algn="l"/>
                <a:tab pos="3597275" algn="l"/>
                <a:tab pos="4046538" algn="l"/>
                <a:tab pos="4495800" algn="l"/>
                <a:tab pos="4945063" algn="l"/>
                <a:tab pos="5394325" algn="l"/>
                <a:tab pos="5843588" algn="l"/>
                <a:tab pos="6292850" algn="l"/>
                <a:tab pos="6742113" algn="l"/>
                <a:tab pos="7191375" algn="l"/>
                <a:tab pos="7640638" algn="l"/>
                <a:tab pos="8089900" algn="l"/>
                <a:tab pos="8539163" algn="l"/>
                <a:tab pos="8988425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Arial Unicode MS" charset="0"/>
              </a:defRPr>
            </a:lvl9pPr>
          </a:lstStyle>
          <a:p>
            <a:pPr eaLnBrk="1" hangingPunct="1">
              <a:lnSpc>
                <a:spcPct val="104000"/>
              </a:lnSpc>
              <a:spcBef>
                <a:spcPts val="675"/>
              </a:spcBef>
              <a:buFont typeface="Arial" charset="0"/>
              <a:buChar char="•"/>
              <a:defRPr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Strategies 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to package different types of entertainment, food and beverage, and merchandise as a single market offer </a:t>
            </a: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(</a:t>
            </a:r>
            <a:r>
              <a:rPr lang="en-US" sz="2800" dirty="0">
                <a:solidFill>
                  <a:schemeClr val="tx1"/>
                </a:solidFill>
                <a:latin typeface="+mn-lt"/>
              </a:rPr>
              <a:t>a service bundle)</a:t>
            </a: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Font typeface="Arial" charset="0"/>
              <a:buChar char="•"/>
              <a:defRPr/>
            </a:pPr>
            <a:r>
              <a:rPr lang="en-US" sz="2800" dirty="0">
                <a:solidFill>
                  <a:schemeClr val="tx1"/>
                </a:solidFill>
                <a:latin typeface="+mn-lt"/>
              </a:rPr>
              <a:t>Strategies to package the event with accommodation, transport and other attractions in the vicinity</a:t>
            </a: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ClrTx/>
              <a:buFontTx/>
              <a:buNone/>
              <a:defRPr/>
            </a:pPr>
            <a:endParaRPr lang="en-AU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75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00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4000"/>
              </a:lnSpc>
              <a:spcBef>
                <a:spcPts val="600"/>
              </a:spcBef>
              <a:buClrTx/>
              <a:buFontTx/>
              <a:buNone/>
              <a:defRPr/>
            </a:pPr>
            <a:endParaRPr lang="en-US" sz="3200" dirty="0">
              <a:solidFill>
                <a:srgbClr val="000000"/>
              </a:solidFill>
              <a:latin typeface="Calibri" pitchFamily="3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690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1115616" y="228600"/>
            <a:ext cx="6961584" cy="1462088"/>
          </a:xfrm>
        </p:spPr>
        <p:txBody>
          <a:bodyPr/>
          <a:lstStyle/>
          <a:p>
            <a:r>
              <a:rPr lang="en-GB" altLang="en-US" sz="3600" dirty="0" smtClean="0"/>
              <a:t>People and partnerships</a:t>
            </a:r>
          </a:p>
        </p:txBody>
      </p:sp>
      <p:sp>
        <p:nvSpPr>
          <p:cNvPr id="44035" name="Rectangle 2"/>
          <p:cNvSpPr>
            <a:spLocks noGrp="1" noChangeArrowheads="1"/>
          </p:cNvSpPr>
          <p:nvPr>
            <p:ph idx="1"/>
          </p:nvPr>
        </p:nvSpPr>
        <p:spPr>
          <a:xfrm>
            <a:off x="971600" y="1752600"/>
            <a:ext cx="8020000" cy="4343400"/>
          </a:xfrm>
        </p:spPr>
        <p:txBody>
          <a:bodyPr/>
          <a:lstStyle/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Sense of </a:t>
            </a:r>
            <a:r>
              <a:rPr lang="en-US" altLang="en-US" sz="2800" i="1" dirty="0" smtClean="0"/>
              <a:t>sharing a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common vision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pervades the team of staff, volunteers and sponsors behind successful events</a:t>
            </a:r>
          </a:p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Principles of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relationship marketing</a:t>
            </a:r>
            <a:r>
              <a:rPr lang="en-US" altLang="en-US" sz="2800" dirty="0" smtClean="0">
                <a:solidFill>
                  <a:schemeClr val="tx2"/>
                </a:solidFill>
              </a:rPr>
              <a:t> </a:t>
            </a:r>
            <a:r>
              <a:rPr lang="en-US" altLang="en-US" sz="2800" dirty="0" smtClean="0"/>
              <a:t>and management may be applied with a range of event or festival stakeholders</a:t>
            </a:r>
          </a:p>
          <a:p>
            <a:pPr marL="346075" indent="-346075">
              <a:lnSpc>
                <a:spcPct val="104000"/>
              </a:lnSpc>
              <a:spcBef>
                <a:spcPts val="675"/>
              </a:spcBef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r>
              <a:rPr lang="en-US" altLang="en-US" sz="2800" dirty="0" smtClean="0"/>
              <a:t>The people element in marketing events extends to </a:t>
            </a:r>
            <a:r>
              <a:rPr lang="en-US" altLang="en-US" sz="2800" i="1" dirty="0" smtClean="0">
                <a:solidFill>
                  <a:schemeClr val="tx2"/>
                </a:solidFill>
              </a:rPr>
              <a:t>building relationships </a:t>
            </a:r>
            <a:r>
              <a:rPr lang="en-US" altLang="en-US" sz="2800" i="1" dirty="0" smtClean="0"/>
              <a:t>with the residents</a:t>
            </a:r>
            <a:r>
              <a:rPr lang="en-US" altLang="en-US" sz="2800" dirty="0" smtClean="0"/>
              <a:t> where an event is staged</a:t>
            </a:r>
          </a:p>
          <a:p>
            <a:pPr marL="346075" indent="-346075">
              <a:lnSpc>
                <a:spcPct val="104000"/>
              </a:lnSpc>
              <a:spcBef>
                <a:spcPts val="500"/>
              </a:spcBef>
              <a:buFontTx/>
              <a:buNone/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endParaRPr lang="en-US" altLang="en-US" dirty="0" smtClean="0"/>
          </a:p>
          <a:p>
            <a:pPr marL="346075" indent="-346075">
              <a:lnSpc>
                <a:spcPct val="104000"/>
              </a:lnSpc>
              <a:spcBef>
                <a:spcPts val="500"/>
              </a:spcBef>
              <a:buFontTx/>
              <a:buNone/>
              <a:tabLst>
                <a:tab pos="346075" algn="l"/>
                <a:tab pos="450850" algn="l"/>
                <a:tab pos="900113" algn="l"/>
                <a:tab pos="1349375" algn="l"/>
                <a:tab pos="1798638" algn="l"/>
                <a:tab pos="2247900" algn="l"/>
                <a:tab pos="2697163" algn="l"/>
                <a:tab pos="3146425" algn="l"/>
                <a:tab pos="3595688" algn="l"/>
                <a:tab pos="4044950" algn="l"/>
                <a:tab pos="4494213" algn="l"/>
                <a:tab pos="4943475" algn="l"/>
                <a:tab pos="5392738" algn="l"/>
                <a:tab pos="5842000" algn="l"/>
                <a:tab pos="6291263" algn="l"/>
                <a:tab pos="6740525" algn="l"/>
                <a:tab pos="7189788" algn="l"/>
                <a:tab pos="7639050" algn="l"/>
                <a:tab pos="8088313" algn="l"/>
                <a:tab pos="8537575" algn="l"/>
                <a:tab pos="8986838" algn="l"/>
              </a:tabLst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2146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 noGrp="1" noChangeArrowheads="1"/>
          </p:cNvSpPr>
          <p:nvPr>
            <p:ph idx="1"/>
          </p:nvPr>
        </p:nvSpPr>
        <p:spPr>
          <a:xfrm>
            <a:off x="1115616" y="1676400"/>
            <a:ext cx="7647384" cy="4419600"/>
          </a:xfrm>
        </p:spPr>
        <p:txBody>
          <a:bodyPr/>
          <a:lstStyle/>
          <a:p>
            <a:pPr marL="347663" indent="-347663">
              <a:lnSpc>
                <a:spcPct val="104000"/>
              </a:lnSpc>
              <a:spcBef>
                <a:spcPts val="675"/>
              </a:spcBef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sz="2800" dirty="0" smtClean="0"/>
              <a:t>Event managers should account for two cost categories when setting the price strategy for the event:</a:t>
            </a:r>
          </a:p>
          <a:p>
            <a:pPr marL="914400" lvl="1" indent="-514350">
              <a:lnSpc>
                <a:spcPct val="104000"/>
              </a:lnSpc>
              <a:spcBef>
                <a:spcPts val="675"/>
              </a:spcBef>
              <a:buFont typeface="Calibri" panose="020F0502020204030204" pitchFamily="34" charset="0"/>
              <a:buAutoNum type="arabicPeriod"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b="1" dirty="0" smtClean="0">
                <a:solidFill>
                  <a:schemeClr val="tx2"/>
                </a:solidFill>
              </a:rPr>
              <a:t>Fixed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b="1" dirty="0" smtClean="0">
                <a:solidFill>
                  <a:schemeClr val="tx2"/>
                </a:solidFill>
              </a:rPr>
              <a:t>costs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dirty="0" smtClean="0"/>
              <a:t>(those that do not vary with volume of visitors, i.e. venue rental, power costs)</a:t>
            </a:r>
          </a:p>
          <a:p>
            <a:pPr marL="914400" lvl="1" indent="-514350">
              <a:lnSpc>
                <a:spcPct val="104000"/>
              </a:lnSpc>
              <a:spcBef>
                <a:spcPts val="675"/>
              </a:spcBef>
              <a:buFont typeface="Calibri" panose="020F0502020204030204" pitchFamily="34" charset="0"/>
              <a:buAutoNum type="arabicPeriod"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r>
              <a:rPr lang="en-US" altLang="en-US" b="1" dirty="0" smtClean="0">
                <a:solidFill>
                  <a:schemeClr val="tx2"/>
                </a:solidFill>
              </a:rPr>
              <a:t>Variable costs</a:t>
            </a:r>
            <a:r>
              <a:rPr lang="en-US" altLang="en-US" dirty="0" smtClean="0">
                <a:solidFill>
                  <a:schemeClr val="tx2"/>
                </a:solidFill>
              </a:rPr>
              <a:t> </a:t>
            </a:r>
            <a:r>
              <a:rPr lang="en-US" altLang="en-US" dirty="0" smtClean="0"/>
              <a:t>(those that do vary with volume of visitors, i.e. catering costs, staffing costs)</a:t>
            </a: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endParaRPr lang="en-US" altLang="en-US" dirty="0" smtClean="0">
              <a:solidFill>
                <a:srgbClr val="CC0066"/>
              </a:solidFill>
            </a:endParaRPr>
          </a:p>
          <a:p>
            <a:pPr marL="347663" indent="-347663">
              <a:lnSpc>
                <a:spcPct val="104000"/>
              </a:lnSpc>
              <a:spcBef>
                <a:spcPts val="600"/>
              </a:spcBef>
              <a:buFontTx/>
              <a:buNone/>
              <a:tabLst>
                <a:tab pos="525463" algn="l"/>
                <a:tab pos="630238" algn="l"/>
                <a:tab pos="1079500" algn="l"/>
                <a:tab pos="1528763" algn="l"/>
                <a:tab pos="1978025" algn="l"/>
                <a:tab pos="2427288" algn="l"/>
                <a:tab pos="2876550" algn="l"/>
                <a:tab pos="3325813" algn="l"/>
                <a:tab pos="3775075" algn="l"/>
                <a:tab pos="4224338" algn="l"/>
                <a:tab pos="4673600" algn="l"/>
                <a:tab pos="5122863" algn="l"/>
                <a:tab pos="5572125" algn="l"/>
                <a:tab pos="6021388" algn="l"/>
                <a:tab pos="6470650" algn="l"/>
                <a:tab pos="6919913" algn="l"/>
                <a:tab pos="7369175" algn="l"/>
                <a:tab pos="7818438" algn="l"/>
                <a:tab pos="8267700" algn="l"/>
                <a:tab pos="8716963" algn="l"/>
                <a:tab pos="9166225" algn="l"/>
              </a:tabLst>
            </a:pPr>
            <a:endParaRPr lang="en-US" altLang="en-US" dirty="0" smtClean="0">
              <a:solidFill>
                <a:srgbClr val="CC0066"/>
              </a:solidFill>
            </a:endParaRPr>
          </a:p>
        </p:txBody>
      </p:sp>
      <p:sp>
        <p:nvSpPr>
          <p:cNvPr id="5" name="Rectangle 1"/>
          <p:cNvSpPr>
            <a:spLocks noGrp="1" noChangeArrowheads="1"/>
          </p:cNvSpPr>
          <p:nvPr>
            <p:ph type="title"/>
          </p:nvPr>
        </p:nvSpPr>
        <p:spPr>
          <a:xfrm>
            <a:off x="1331640" y="332656"/>
            <a:ext cx="3733800" cy="1143000"/>
          </a:xfrm>
        </p:spPr>
        <p:txBody>
          <a:bodyPr tIns="137520"/>
          <a:lstStyle/>
          <a:p>
            <a:pPr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dirty="0">
                <a:solidFill>
                  <a:schemeClr val="tx1"/>
                </a:solidFill>
                <a:latin typeface="+mn-lt"/>
              </a:rPr>
              <a:t>Pricing</a:t>
            </a:r>
          </a:p>
        </p:txBody>
      </p:sp>
    </p:spTree>
    <p:extLst>
      <p:ext uri="{BB962C8B-B14F-4D97-AF65-F5344CB8AC3E}">
        <p14:creationId xmlns:p14="http://schemas.microsoft.com/office/powerpoint/2010/main" val="6426039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1905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 typeface="Times New Roman" pitchFamily="16" charset="0"/>
              <a:buNone/>
              <a:defRPr/>
            </a:pPr>
            <a:endParaRPr lang="en-AU">
              <a:solidFill>
                <a:srgbClr val="FF0000"/>
              </a:solidFill>
              <a:cs typeface="Arial Unicode MS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500" y="152400"/>
            <a:ext cx="69469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1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86688" cy="533400"/>
          </a:xfrm>
        </p:spPr>
        <p:txBody>
          <a:bodyPr tIns="137520"/>
          <a:lstStyle/>
          <a:p>
            <a:pPr algn="l" eaLnBrk="1" hangingPunct="1">
              <a:lnSpc>
                <a:spcPct val="8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US" sz="2000" dirty="0">
                <a:solidFill>
                  <a:srgbClr val="FF0000"/>
                </a:solidFill>
                <a:latin typeface="Lucida Sans" pitchFamily="32" charset="0"/>
              </a:rPr>
              <a:t>The marketing plan</a:t>
            </a:r>
          </a:p>
        </p:txBody>
      </p:sp>
      <p:sp>
        <p:nvSpPr>
          <p:cNvPr id="46085" name="TextBox 5"/>
          <p:cNvSpPr txBox="1">
            <a:spLocks noChangeArrowheads="1"/>
          </p:cNvSpPr>
          <p:nvPr/>
        </p:nvSpPr>
        <p:spPr bwMode="auto">
          <a:xfrm>
            <a:off x="0" y="533400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AU" altLang="en-US" sz="1400" b="1">
                <a:solidFill>
                  <a:schemeClr val="tx1"/>
                </a:solidFill>
                <a:latin typeface="Lucida Sans" panose="020B0602030504020204" pitchFamily="34" charset="0"/>
              </a:rPr>
              <a:t>Figure 9.10</a:t>
            </a:r>
            <a:endParaRPr lang="en-AU" altLang="en-US" sz="1400">
              <a:solidFill>
                <a:schemeClr val="tx1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81948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Market Selection</a:t>
            </a:r>
            <a:endParaRPr lang="en-GB" altLang="en-US" sz="3200" b="0" dirty="0" smtClean="0">
              <a:solidFill>
                <a:schemeClr val="tx1"/>
              </a:solidFill>
            </a:endParaRP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b="0" dirty="0" smtClean="0"/>
              <a:t>Questions to be asked: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is the existing and potential demand for your event?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How many people do you expect?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types of people are most likely to be interested/attracted?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are their needs/motives?</a:t>
            </a:r>
          </a:p>
          <a:p>
            <a:pPr lvl="1">
              <a:lnSpc>
                <a:spcPct val="90000"/>
              </a:lnSpc>
              <a:spcBef>
                <a:spcPts val="1200"/>
              </a:spcBef>
              <a:buFont typeface="Wingdings" pitchFamily="2" charset="2"/>
              <a:buChar char="§"/>
            </a:pPr>
            <a:r>
              <a:rPr lang="en-GB" altLang="en-US" b="0" dirty="0" smtClean="0"/>
              <a:t>What are the expected spending patterns? (packages, admission, merchandise)</a:t>
            </a:r>
          </a:p>
        </p:txBody>
      </p:sp>
    </p:spTree>
    <p:extLst>
      <p:ext uri="{BB962C8B-B14F-4D97-AF65-F5344CB8AC3E}">
        <p14:creationId xmlns:p14="http://schemas.microsoft.com/office/powerpoint/2010/main" val="83926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 smtClean="0">
                <a:solidFill>
                  <a:srgbClr val="663300"/>
                </a:solidFill>
              </a:rPr>
              <a:t>Analyse the needs of the target market to establish your event ‘product’ </a:t>
            </a:r>
          </a:p>
          <a:p>
            <a:pPr lvl="1"/>
            <a:r>
              <a:rPr lang="en-GB" altLang="en-US" sz="2400" dirty="0" smtClean="0">
                <a:solidFill>
                  <a:srgbClr val="663300"/>
                </a:solidFill>
              </a:rPr>
              <a:t>(design/experience/delivery)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Research any competitive events that could satisfy similar needs</a:t>
            </a:r>
          </a:p>
          <a:p>
            <a:pPr lvl="1"/>
            <a:r>
              <a:rPr lang="en-GB" altLang="en-US" sz="2400" dirty="0" smtClean="0">
                <a:solidFill>
                  <a:srgbClr val="663300"/>
                </a:solidFill>
              </a:rPr>
              <a:t>Helps devising/refining USP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Predict how many will attend and at what time they are likely to attend</a:t>
            </a:r>
          </a:p>
          <a:p>
            <a:r>
              <a:rPr lang="en-GB" altLang="en-US" sz="2800" dirty="0" smtClean="0">
                <a:solidFill>
                  <a:srgbClr val="663300"/>
                </a:solidFill>
              </a:rPr>
              <a:t>Consider profile of customers and what they might be willing to pay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457200"/>
            <a:ext cx="7772400" cy="11430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</a:rPr>
              <a:t>Market Selection </a:t>
            </a:r>
            <a:r>
              <a:rPr lang="en-GB" altLang="en-US" sz="3200" b="0" dirty="0" smtClean="0"/>
              <a:t>(Cont.)</a:t>
            </a:r>
          </a:p>
        </p:txBody>
      </p:sp>
    </p:spTree>
    <p:extLst>
      <p:ext uri="{BB962C8B-B14F-4D97-AF65-F5344CB8AC3E}">
        <p14:creationId xmlns:p14="http://schemas.microsoft.com/office/powerpoint/2010/main" val="51107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Target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22"/>
          <a:stretch>
            <a:fillRect/>
          </a:stretch>
        </p:blipFill>
        <p:spPr bwMode="auto">
          <a:xfrm>
            <a:off x="2771800" y="1916832"/>
            <a:ext cx="4126368" cy="40077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itle 1"/>
          <p:cNvSpPr>
            <a:spLocks noGrp="1"/>
          </p:cNvSpPr>
          <p:nvPr>
            <p:ph type="title"/>
          </p:nvPr>
        </p:nvSpPr>
        <p:spPr>
          <a:xfrm>
            <a:off x="1331913" y="428625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Segmentation</a:t>
            </a:r>
          </a:p>
        </p:txBody>
      </p:sp>
      <p:sp>
        <p:nvSpPr>
          <p:cNvPr id="18436" name="Rectangle 3"/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>
              <a:buFont typeface="Arial" charset="0"/>
              <a:buChar char="•"/>
            </a:pPr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1000" b="1">
              <a:solidFill>
                <a:srgbClr val="402000"/>
              </a:solidFill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073402" y="1772816"/>
            <a:ext cx="7523163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GB" sz="2800" dirty="0">
                <a:solidFill>
                  <a:srgbClr val="402000"/>
                </a:solidFill>
              </a:rPr>
              <a:t>Market </a:t>
            </a:r>
            <a:r>
              <a:rPr lang="en-GB" sz="2800" b="1" dirty="0"/>
              <a:t>segmentation</a:t>
            </a:r>
            <a:r>
              <a:rPr lang="en-GB" sz="2800" dirty="0">
                <a:solidFill>
                  <a:srgbClr val="402000"/>
                </a:solidFill>
              </a:rPr>
              <a:t> is the process of identifying your target market.  Some factors to consider:</a:t>
            </a:r>
          </a:p>
          <a:p>
            <a:pPr marL="271463" indent="-271463">
              <a:spcBef>
                <a:spcPts val="1200"/>
              </a:spcBef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Geographic</a:t>
            </a:r>
            <a:r>
              <a:rPr lang="en-GB" sz="2800" dirty="0">
                <a:solidFill>
                  <a:srgbClr val="402000"/>
                </a:solidFill>
              </a:rPr>
              <a:t> - location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Demographic</a:t>
            </a:r>
            <a:r>
              <a:rPr lang="en-GB" sz="2800" dirty="0">
                <a:solidFill>
                  <a:srgbClr val="402000"/>
                </a:solidFill>
              </a:rPr>
              <a:t> – population and population trends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Psychographic</a:t>
            </a:r>
            <a:r>
              <a:rPr lang="en-GB" sz="2800" dirty="0">
                <a:solidFill>
                  <a:srgbClr val="402000"/>
                </a:solidFill>
              </a:rPr>
              <a:t> – life style, values, opinions personality characteristics, interests</a:t>
            </a:r>
          </a:p>
          <a:p>
            <a:pPr marL="271463" indent="-271463">
              <a:buFont typeface="Arial" charset="0"/>
              <a:buChar char="•"/>
            </a:pPr>
            <a:r>
              <a:rPr lang="en-GB" sz="2800" b="1" dirty="0">
                <a:solidFill>
                  <a:srgbClr val="402000"/>
                </a:solidFill>
              </a:rPr>
              <a:t>Behavioural </a:t>
            </a:r>
            <a:r>
              <a:rPr lang="en-GB" sz="2800" dirty="0">
                <a:solidFill>
                  <a:srgbClr val="402000"/>
                </a:solidFill>
              </a:rPr>
              <a:t>- brand loyalty, volume usage and price sensitivity</a:t>
            </a: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endParaRPr lang="en-US" dirty="0">
              <a:solidFill>
                <a:srgbClr val="402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23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381000"/>
            <a:ext cx="6637734" cy="1219200"/>
          </a:xfrm>
        </p:spPr>
        <p:txBody>
          <a:bodyPr/>
          <a:lstStyle/>
          <a:p>
            <a:pPr eaLnBrk="1" hangingPunct="1"/>
            <a:r>
              <a:rPr lang="en-US" sz="4800" dirty="0" smtClean="0">
                <a:solidFill>
                  <a:schemeClr val="tx1"/>
                </a:solidFill>
              </a:rPr>
              <a:t>The Marketing Mix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1624732"/>
            <a:ext cx="8088312" cy="47244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roduct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rice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lace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</a:t>
            </a:r>
            <a:r>
              <a:rPr lang="en-US" sz="2800" dirty="0" smtClean="0"/>
              <a:t>romotion</a:t>
            </a:r>
          </a:p>
          <a:p>
            <a:pPr eaLnBrk="1" hangingPunct="1">
              <a:lnSpc>
                <a:spcPct val="90000"/>
              </a:lnSpc>
              <a:spcBef>
                <a:spcPts val="3000"/>
              </a:spcBef>
              <a:defRPr/>
            </a:pPr>
            <a:r>
              <a:rPr lang="en-US" sz="2800" dirty="0" smtClean="0"/>
              <a:t>Marketing Mix- </a:t>
            </a:r>
            <a:r>
              <a:rPr lang="en-US" dirty="0" smtClean="0"/>
              <a:t>The elements of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product</a:t>
            </a:r>
            <a:r>
              <a:rPr lang="en-US" dirty="0" smtClean="0">
                <a:solidFill>
                  <a:srgbClr val="FF6600"/>
                </a:solidFill>
              </a:rPr>
              <a:t>,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price</a:t>
            </a:r>
            <a:r>
              <a:rPr lang="en-US" dirty="0" smtClean="0">
                <a:solidFill>
                  <a:srgbClr val="FF6600"/>
                </a:solidFill>
              </a:rPr>
              <a:t>,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place</a:t>
            </a:r>
            <a:r>
              <a:rPr lang="en-US" dirty="0" smtClean="0"/>
              <a:t>, and </a:t>
            </a:r>
            <a:r>
              <a:rPr lang="en-US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promotion</a:t>
            </a:r>
            <a:r>
              <a:rPr lang="en-US" dirty="0" smtClean="0"/>
              <a:t> that are manipulated by the sport marketer in order to achieve marketing goals and objectives</a:t>
            </a:r>
          </a:p>
        </p:txBody>
      </p:sp>
      <p:pic>
        <p:nvPicPr>
          <p:cNvPr id="6" name="Picture 5" descr="http://www.clker.com/cliparts/x/E/C/v/p/g/blue-p-md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616" y="1844824"/>
            <a:ext cx="1962150" cy="19621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300136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US" sz="4400" smtClean="0"/>
              <a:t>Marketing Mix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828800"/>
            <a:ext cx="7776864" cy="4724400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Product</a:t>
            </a:r>
          </a:p>
          <a:p>
            <a:pPr lvl="1" eaLnBrk="1" hangingPunct="1">
              <a:defRPr/>
            </a:pPr>
            <a:r>
              <a:rPr lang="en-GB" sz="2600" dirty="0" smtClean="0">
                <a:solidFill>
                  <a:schemeClr val="tx2">
                    <a:lumMod val="50000"/>
                  </a:schemeClr>
                </a:solidFill>
              </a:rPr>
              <a:t>What </a:t>
            </a: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the sport event is trying to </a:t>
            </a:r>
            <a:r>
              <a:rPr lang="en-GB" sz="2600" dirty="0" smtClean="0">
                <a:solidFill>
                  <a:schemeClr val="tx2">
                    <a:lumMod val="50000"/>
                  </a:schemeClr>
                </a:solidFill>
              </a:rPr>
              <a:t>sell</a:t>
            </a:r>
            <a:endParaRPr lang="en-GB" sz="2600" dirty="0">
              <a:solidFill>
                <a:schemeClr val="tx2">
                  <a:lumMod val="50000"/>
                </a:schemeClr>
              </a:solidFill>
            </a:endParaRP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2">
                  <a:lumMod val="50000"/>
                </a:schemeClr>
              </a:buClr>
              <a:defRPr/>
            </a:pPr>
            <a:r>
              <a:rPr lang="en-US" sz="2600" dirty="0"/>
              <a:t>Product can be goods, services, experience, place</a:t>
            </a:r>
          </a:p>
          <a:p>
            <a:pPr eaLnBrk="1" hangingPunct="1">
              <a:defRPr/>
            </a:pPr>
            <a:r>
              <a:rPr lang="en-US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Price</a:t>
            </a:r>
            <a:endParaRPr lang="en-US" sz="2800" dirty="0">
              <a:solidFill>
                <a:srgbClr val="FF6600"/>
              </a:solidFill>
            </a:endParaRPr>
          </a:p>
          <a:p>
            <a:pPr lvl="1" eaLnBrk="1" hangingPunct="1">
              <a:defRPr/>
            </a:pPr>
            <a:r>
              <a:rPr lang="en-US" sz="2600" dirty="0" smtClean="0"/>
              <a:t>the </a:t>
            </a:r>
            <a:r>
              <a:rPr lang="en-US" sz="2600" u="sng" dirty="0"/>
              <a:t>value</a:t>
            </a:r>
            <a:r>
              <a:rPr lang="en-US" sz="2600" dirty="0"/>
              <a:t> of the product and the </a:t>
            </a:r>
            <a:r>
              <a:rPr lang="en-US" sz="2600" u="sng" dirty="0"/>
              <a:t>price</a:t>
            </a:r>
            <a:r>
              <a:rPr lang="en-US" sz="2600" dirty="0"/>
              <a:t> </a:t>
            </a:r>
            <a:endParaRPr lang="en-US" sz="2600" dirty="0" smtClean="0"/>
          </a:p>
          <a:p>
            <a:pPr lvl="2" eaLnBrk="1" hangingPunct="1">
              <a:defRPr/>
            </a:pPr>
            <a:r>
              <a:rPr lang="en-US" sz="2600" dirty="0" smtClean="0"/>
              <a:t>Evaluation of costs v. benefits</a:t>
            </a:r>
            <a:endParaRPr lang="en-US" sz="26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Place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600" dirty="0" smtClean="0"/>
              <a:t>channels </a:t>
            </a:r>
            <a:r>
              <a:rPr lang="en-US" sz="2600" dirty="0"/>
              <a:t>available for getting the product to the </a:t>
            </a:r>
            <a:r>
              <a:rPr lang="en-US" sz="2600" dirty="0" smtClean="0"/>
              <a:t>consumer </a:t>
            </a:r>
            <a:r>
              <a:rPr lang="en-US" sz="2600" dirty="0"/>
              <a:t>(distribution)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600" dirty="0"/>
              <a:t>not only geographical, but where can customers buy tickets from?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703276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60463" y="692696"/>
            <a:ext cx="7543800" cy="792162"/>
          </a:xfrm>
        </p:spPr>
        <p:txBody>
          <a:bodyPr/>
          <a:lstStyle/>
          <a:p>
            <a:pPr eaLnBrk="1" hangingPunct="1"/>
            <a:r>
              <a:rPr lang="en-US" sz="4400" dirty="0" smtClean="0"/>
              <a:t>Marketing Mix </a:t>
            </a:r>
            <a:r>
              <a:rPr lang="en-US" sz="3200" b="0" dirty="0" smtClean="0"/>
              <a:t>(cont.)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1772816"/>
            <a:ext cx="7543800" cy="4953000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  <a:defRPr/>
            </a:pPr>
            <a:r>
              <a:rPr lang="en-US" sz="2800" i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Promotion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2400" dirty="0" smtClean="0"/>
              <a:t>the communication activities that inform, persuade and motivate consumers to purchase the product.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2400" dirty="0"/>
              <a:t>Process of </a:t>
            </a:r>
            <a:r>
              <a:rPr lang="en-US" sz="2400" u="sng" dirty="0"/>
              <a:t>creating interest </a:t>
            </a:r>
            <a:r>
              <a:rPr lang="en-US" sz="2400" dirty="0"/>
              <a:t>among </a:t>
            </a:r>
            <a:r>
              <a:rPr lang="en-US" sz="2400" dirty="0" smtClean="0"/>
              <a:t>consumers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§"/>
              <a:defRPr/>
            </a:pPr>
            <a:r>
              <a:rPr lang="en-US" sz="2400" dirty="0"/>
              <a:t>Variety of promotional  </a:t>
            </a:r>
            <a:r>
              <a:rPr lang="en-US" sz="2400" dirty="0" smtClean="0"/>
              <a:t>methods</a:t>
            </a:r>
          </a:p>
          <a:p>
            <a:pPr lvl="1" eaLnBrk="1" fontAlgn="auto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tx2">
                  <a:lumMod val="50000"/>
                </a:schemeClr>
              </a:buClr>
              <a:buFont typeface="Wingdings" pitchFamily="2" charset="2"/>
              <a:buChar char="Ø"/>
              <a:defRPr/>
            </a:pPr>
            <a:r>
              <a:rPr lang="en-US" sz="2400" dirty="0" smtClean="0"/>
              <a:t>Choice </a:t>
            </a:r>
            <a:r>
              <a:rPr lang="en-US" sz="2400" dirty="0"/>
              <a:t>is dependent upon target market and available resources.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defRPr/>
            </a:pPr>
            <a:endParaRPr lang="en-US" sz="4000" dirty="0" smtClean="0"/>
          </a:p>
        </p:txBody>
      </p:sp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24697"/>
            <a:ext cx="2276936" cy="1457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91169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258888" y="428625"/>
            <a:ext cx="8229600" cy="1143000"/>
          </a:xfrm>
        </p:spPr>
        <p:txBody>
          <a:bodyPr/>
          <a:lstStyle/>
          <a:p>
            <a:r>
              <a:rPr lang="en-GB" altLang="en-US" smtClean="0"/>
              <a:t>The 4Ps and more!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57188" y="1000125"/>
            <a:ext cx="8501062" cy="564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>
              <a:buFont typeface="Arial" charset="0"/>
              <a:buChar char="•"/>
            </a:pPr>
            <a:endParaRPr lang="en-GB" altLang="en-US" sz="3000" b="1">
              <a:solidFill>
                <a:srgbClr val="402000"/>
              </a:solidFill>
            </a:endParaRPr>
          </a:p>
          <a:p>
            <a:pPr marL="355600" indent="-355600"/>
            <a:endParaRPr lang="en-GB" altLang="en-US" sz="1000" b="1">
              <a:solidFill>
                <a:srgbClr val="402000"/>
              </a:solidFill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31639" y="1285875"/>
            <a:ext cx="7163073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 sz="2800" dirty="0">
              <a:solidFill>
                <a:srgbClr val="402000"/>
              </a:solidFill>
            </a:endParaRPr>
          </a:p>
          <a:p>
            <a:r>
              <a:rPr lang="en-GB" sz="2800" dirty="0">
                <a:solidFill>
                  <a:srgbClr val="402000"/>
                </a:solidFill>
              </a:rPr>
              <a:t>Getz (1997, p251) believes 4 additional Ps come into play: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rogramming</a:t>
            </a:r>
            <a:r>
              <a:rPr lang="en-GB" sz="2800" dirty="0">
                <a:solidFill>
                  <a:srgbClr val="402000"/>
                </a:solidFill>
              </a:rPr>
              <a:t> – elements of style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eople</a:t>
            </a:r>
            <a:r>
              <a:rPr lang="en-GB" sz="2800" dirty="0">
                <a:solidFill>
                  <a:srgbClr val="402000"/>
                </a:solidFill>
              </a:rPr>
              <a:t> –audience, host, guests and cast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artnerships</a:t>
            </a:r>
            <a:r>
              <a:rPr lang="en-GB" sz="2800" dirty="0">
                <a:solidFill>
                  <a:srgbClr val="402000"/>
                </a:solidFill>
              </a:rPr>
              <a:t> - the stakeholders</a:t>
            </a:r>
          </a:p>
          <a:p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r>
              <a:rPr lang="en-GB" sz="2800" b="1" u="sng" dirty="0">
                <a:solidFill>
                  <a:srgbClr val="402000"/>
                </a:solidFill>
              </a:rPr>
              <a:t>P</a:t>
            </a:r>
            <a:r>
              <a:rPr lang="en-GB" sz="2800" b="1" dirty="0">
                <a:solidFill>
                  <a:srgbClr val="402000"/>
                </a:solidFill>
              </a:rPr>
              <a:t>ackaging</a:t>
            </a:r>
            <a:r>
              <a:rPr lang="en-GB" sz="2800" dirty="0">
                <a:solidFill>
                  <a:srgbClr val="402000"/>
                </a:solidFill>
              </a:rPr>
              <a:t> - and distribution of tickets</a:t>
            </a: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pPr>
              <a:buFont typeface="Arial" charset="0"/>
              <a:buChar char="•"/>
            </a:pPr>
            <a:endParaRPr lang="en-GB" sz="2800" dirty="0">
              <a:solidFill>
                <a:srgbClr val="402000"/>
              </a:solidFill>
            </a:endParaRPr>
          </a:p>
          <a:p>
            <a:endParaRPr lang="en-US" dirty="0">
              <a:solidFill>
                <a:srgbClr val="402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52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For Next Week….</a:t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Read </a:t>
            </a:r>
            <a:r>
              <a:rPr lang="en-US" altLang="en-US" dirty="0" err="1" smtClean="0"/>
              <a:t>Berridge</a:t>
            </a:r>
            <a:r>
              <a:rPr lang="en-US" altLang="en-US" dirty="0" smtClean="0"/>
              <a:t> Chapters 5 and 6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089611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eading to support your work…</a:t>
            </a:r>
          </a:p>
        </p:txBody>
      </p:sp>
      <p:sp>
        <p:nvSpPr>
          <p:cNvPr id="30723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smtClean="0"/>
              <a:t>Borland, J. and MacDonald, R. (2003) Demand for Sport </a:t>
            </a:r>
            <a:r>
              <a:rPr lang="en-GB" sz="2800" i="1" smtClean="0">
                <a:hlinkClick r:id="rId3" action="ppaction://hlinkfile" tooltip="Oxford Review of Economic Policy"/>
              </a:rPr>
              <a:t>Oxford Review of Economic Policy</a:t>
            </a:r>
            <a:r>
              <a:rPr lang="en-GB" sz="2800" i="1" smtClean="0"/>
              <a:t>, </a:t>
            </a:r>
            <a:r>
              <a:rPr lang="en-GB" sz="2800" smtClean="0"/>
              <a:t>Volume 19, Number 4, pp. 478-502</a:t>
            </a:r>
          </a:p>
          <a:p>
            <a:r>
              <a:rPr lang="en-GB" sz="2800" smtClean="0">
                <a:hlinkClick r:id="rId4"/>
              </a:rPr>
              <a:t>Bouchet, P</a:t>
            </a:r>
            <a:r>
              <a:rPr lang="en-GB" sz="2800" smtClean="0"/>
              <a:t>., </a:t>
            </a:r>
            <a:r>
              <a:rPr lang="en-GB" sz="2800" smtClean="0">
                <a:hlinkClick r:id="rId5"/>
              </a:rPr>
              <a:t>Bodet, G</a:t>
            </a:r>
            <a:r>
              <a:rPr lang="en-GB" sz="2800" smtClean="0"/>
              <a:t>., </a:t>
            </a:r>
            <a:r>
              <a:rPr lang="en-GB" sz="2800" smtClean="0">
                <a:hlinkClick r:id="rId6"/>
              </a:rPr>
              <a:t>Bernache-Assollant., I</a:t>
            </a:r>
            <a:r>
              <a:rPr lang="en-GB" sz="2800" smtClean="0"/>
              <a:t> </a:t>
            </a:r>
            <a:r>
              <a:rPr lang="en-GB" sz="2800" smtClean="0">
                <a:hlinkClick r:id="rId7"/>
              </a:rPr>
              <a:t>Kada, F.</a:t>
            </a:r>
            <a:r>
              <a:rPr lang="en-GB" sz="2800" smtClean="0"/>
              <a:t>, (2011) Segmenting sport spectators: Construction and preliminary validation of the Sporting Event Experience Search </a:t>
            </a:r>
            <a:r>
              <a:rPr lang="en-GB" sz="2800" i="1" smtClean="0"/>
              <a:t>Sport Management Review</a:t>
            </a:r>
            <a:r>
              <a:rPr lang="en-GB" sz="2800" smtClean="0"/>
              <a:t>, Volume 14, Issue 1, pp. 42 - 53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628775"/>
            <a:ext cx="7715250" cy="4943475"/>
          </a:xfrm>
        </p:spPr>
        <p:txBody>
          <a:bodyPr/>
          <a:lstStyle/>
          <a:p>
            <a:pPr>
              <a:defRPr/>
            </a:pPr>
            <a:r>
              <a:rPr lang="en-GB" sz="2800" dirty="0" smtClean="0"/>
              <a:t>Bowdin, G., Allen, J., O’Toole, W., Harris, R. and McDonnell, I. (2011) </a:t>
            </a:r>
            <a:r>
              <a:rPr lang="en-GB" sz="2800" u="sng" dirty="0" smtClean="0"/>
              <a:t>Events Management</a:t>
            </a:r>
            <a:r>
              <a:rPr lang="en-GB" sz="2800" dirty="0" smtClean="0"/>
              <a:t>  </a:t>
            </a:r>
            <a:r>
              <a:rPr lang="en-GB" sz="2800" dirty="0" err="1" smtClean="0"/>
              <a:t>Elsevier</a:t>
            </a:r>
            <a:r>
              <a:rPr lang="en-GB" sz="2800" dirty="0" smtClean="0"/>
              <a:t>, Oxford – Chapter Eleven</a:t>
            </a:r>
          </a:p>
          <a:p>
            <a:pPr>
              <a:buFont typeface="Monotype Sorts" pitchFamily="2" charset="2"/>
              <a:buNone/>
              <a:defRPr/>
            </a:pPr>
            <a:endParaRPr lang="en-GB" sz="1600" dirty="0" smtClean="0"/>
          </a:p>
          <a:p>
            <a:pPr>
              <a:defRPr/>
            </a:pPr>
            <a:r>
              <a:rPr lang="en-GB" sz="2800" dirty="0" err="1" smtClean="0"/>
              <a:t>Raj</a:t>
            </a:r>
            <a:r>
              <a:rPr lang="en-GB" sz="2800" dirty="0" smtClean="0"/>
              <a:t>, R., Walters, P., </a:t>
            </a:r>
            <a:r>
              <a:rPr lang="en-GB" sz="2800" dirty="0" err="1" smtClean="0"/>
              <a:t>Rashid</a:t>
            </a:r>
            <a:r>
              <a:rPr lang="en-GB" sz="2800" dirty="0" smtClean="0"/>
              <a:t>, T (2009) </a:t>
            </a:r>
            <a:r>
              <a:rPr lang="en-GB" sz="2800" u="sng" dirty="0" smtClean="0"/>
              <a:t>‘Events Management: An Integrated and Practical Approach’  </a:t>
            </a:r>
            <a:r>
              <a:rPr lang="en-GB" sz="2800" dirty="0" smtClean="0"/>
              <a:t>London, Sage – Chapter Seven</a:t>
            </a:r>
          </a:p>
          <a:p>
            <a:pPr>
              <a:defRPr/>
            </a:pPr>
            <a:endParaRPr lang="en-GB" sz="1600" dirty="0" smtClean="0">
              <a:solidFill>
                <a:schemeClr val="accent4"/>
              </a:solidFill>
            </a:endParaRPr>
          </a:p>
          <a:p>
            <a:pPr>
              <a:defRPr/>
            </a:pPr>
            <a:r>
              <a:rPr lang="en-GB" sz="2800" dirty="0" smtClean="0">
                <a:solidFill>
                  <a:schemeClr val="accent4"/>
                </a:solidFill>
              </a:rPr>
              <a:t>Shone, A, and Parry, B (2011) </a:t>
            </a:r>
            <a:r>
              <a:rPr lang="en-GB" sz="2800" i="1" u="sng" dirty="0" smtClean="0">
                <a:solidFill>
                  <a:schemeClr val="accent4"/>
                </a:solidFill>
              </a:rPr>
              <a:t>Successful</a:t>
            </a:r>
            <a:r>
              <a:rPr lang="en-GB" sz="2800" dirty="0" smtClean="0">
                <a:solidFill>
                  <a:schemeClr val="accent4"/>
                </a:solidFill>
              </a:rPr>
              <a:t> </a:t>
            </a:r>
            <a:r>
              <a:rPr lang="en-GB" sz="2800" i="1" u="sng" dirty="0" smtClean="0">
                <a:solidFill>
                  <a:schemeClr val="accent4"/>
                </a:solidFill>
              </a:rPr>
              <a:t>Event Management, a Practical Handbook</a:t>
            </a:r>
            <a:r>
              <a:rPr lang="en-GB" sz="2800" dirty="0" smtClean="0">
                <a:solidFill>
                  <a:schemeClr val="accent4"/>
                </a:solidFill>
              </a:rPr>
              <a:t> London, Thomson - Chapter Eight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endParaRPr lang="en-GB" sz="2800" i="1" u="sng" dirty="0"/>
          </a:p>
          <a:p>
            <a:pPr>
              <a:defRPr/>
            </a:pPr>
            <a:endParaRPr lang="en-GB" sz="2800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Task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990600" y="1600200"/>
            <a:ext cx="7772400" cy="4114800"/>
          </a:xfrm>
        </p:spPr>
        <p:txBody>
          <a:bodyPr/>
          <a:lstStyle/>
          <a:p>
            <a:r>
              <a:rPr lang="en-GB" altLang="en-US" sz="2400" dirty="0" smtClean="0"/>
              <a:t>Research - Identify a creative event you are interested in.</a:t>
            </a:r>
          </a:p>
          <a:p>
            <a:r>
              <a:rPr lang="en-GB" altLang="en-US" sz="2400" dirty="0" smtClean="0"/>
              <a:t>Prepare a 5 minute presentation which articulates the following…</a:t>
            </a:r>
          </a:p>
          <a:p>
            <a:r>
              <a:rPr lang="en-GB" altLang="en-US" sz="2400" dirty="0" smtClean="0"/>
              <a:t>What is the event? What is its aim and objectives</a:t>
            </a:r>
          </a:p>
          <a:p>
            <a:r>
              <a:rPr lang="en-GB" altLang="en-US" sz="2400" dirty="0" smtClean="0"/>
              <a:t>Who is it for?</a:t>
            </a:r>
          </a:p>
          <a:p>
            <a:r>
              <a:rPr lang="en-GB" altLang="en-US" sz="2400" dirty="0" smtClean="0"/>
              <a:t>How is it designed to ‘match’ the audience, creating ‘experiences’ but maximising opportunity – turning idea to innovation and entrepreneurship</a:t>
            </a:r>
          </a:p>
          <a:p>
            <a:r>
              <a:rPr lang="en-GB" altLang="en-US" sz="2400" dirty="0" smtClean="0"/>
              <a:t>Has </a:t>
            </a:r>
            <a:r>
              <a:rPr lang="en-GB" altLang="en-US" sz="2400" dirty="0" smtClean="0"/>
              <a:t>the event included elements of ‘creative consumption’. </a:t>
            </a:r>
          </a:p>
        </p:txBody>
      </p:sp>
    </p:spTree>
    <p:extLst>
      <p:ext uri="{BB962C8B-B14F-4D97-AF65-F5344CB8AC3E}">
        <p14:creationId xmlns:p14="http://schemas.microsoft.com/office/powerpoint/2010/main" val="236817498"/>
      </p:ext>
    </p:extLst>
  </p:cSld>
  <p:clrMapOvr>
    <a:masterClrMapping/>
  </p:clrMapOvr>
</p:sld>
</file>

<file path=ppt/theme/theme1.xml><?xml version="1.0" encoding="utf-8"?>
<a:theme xmlns:a="http://schemas.openxmlformats.org/drawingml/2006/main" name="SPRT2013 Week Two lecture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SPRT2013 Week Two lecture</Template>
  <TotalTime>698</TotalTime>
  <Words>1265</Words>
  <Application>Microsoft Office PowerPoint</Application>
  <PresentationFormat>On-screen Show (4:3)</PresentationFormat>
  <Paragraphs>193</Paragraphs>
  <Slides>32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SPRT2013 Week Two lecture</vt:lpstr>
      <vt:lpstr>Event Design and Delivery</vt:lpstr>
      <vt:lpstr>Last week</vt:lpstr>
      <vt:lpstr>This week</vt:lpstr>
      <vt:lpstr>PowerPoint Presentation</vt:lpstr>
      <vt:lpstr>PowerPoint Presentation</vt:lpstr>
      <vt:lpstr>Event marketing research</vt:lpstr>
      <vt:lpstr>PowerPoint Presentation</vt:lpstr>
      <vt:lpstr>PowerPoint Presentation</vt:lpstr>
      <vt:lpstr>PowerPoint Presentation</vt:lpstr>
      <vt:lpstr>Event marketing and management</vt:lpstr>
      <vt:lpstr>Why have a Marketing Plan?</vt:lpstr>
      <vt:lpstr>Marketing Planning for Events</vt:lpstr>
      <vt:lpstr>What is marketing?</vt:lpstr>
      <vt:lpstr>An event marketing plan?</vt:lpstr>
      <vt:lpstr>Marketing – not just publicity</vt:lpstr>
      <vt:lpstr>More marketing theories</vt:lpstr>
      <vt:lpstr>Positioning the event </vt:lpstr>
      <vt:lpstr>Packaging the event </vt:lpstr>
      <vt:lpstr>People and partnerships</vt:lpstr>
      <vt:lpstr>Pricing</vt:lpstr>
      <vt:lpstr>The marketing plan</vt:lpstr>
      <vt:lpstr>Market Selection</vt:lpstr>
      <vt:lpstr>Market Selection (Cont.)</vt:lpstr>
      <vt:lpstr>Segmentation</vt:lpstr>
      <vt:lpstr>The Marketing Mix</vt:lpstr>
      <vt:lpstr>Marketing Mix</vt:lpstr>
      <vt:lpstr>Marketing Mix (cont.)</vt:lpstr>
      <vt:lpstr>The 4Ps and more!</vt:lpstr>
      <vt:lpstr>For Next Week…. </vt:lpstr>
      <vt:lpstr>Reading to support your work…</vt:lpstr>
      <vt:lpstr>Cont.</vt:lpstr>
      <vt:lpstr>Task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SPRT2013 Sport Event Project Management</dc:title>
  <dc:creator>Suzanne Wells</dc:creator>
  <cp:lastModifiedBy>SBSTablet15</cp:lastModifiedBy>
  <cp:revision>21</cp:revision>
  <dcterms:created xsi:type="dcterms:W3CDTF">2014-10-03T10:14:23Z</dcterms:created>
  <dcterms:modified xsi:type="dcterms:W3CDTF">2017-10-23T11:57:11Z</dcterms:modified>
</cp:coreProperties>
</file>