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embeddedFontLst>
    <p:embeddedFont>
      <p:font typeface="Overpass" panose="020B0604020202020204" charset="0"/>
      <p:regular r:id="rId15"/>
    </p:embeddedFont>
    <p:embeddedFont>
      <p:font typeface="Overpass Bold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78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https://www.gov.uk/limited-company-formation/shareholders</a:t>
            </a:r>
          </a:p>
          <a:p>
            <a:r>
              <a:t>https://www.hesa.ac.uk/news/27-01-2026/sb273-higher-education-student-statistics</a:t>
            </a:r>
          </a:p>
          <a:p>
            <a:r>
              <a:t>https://uk.indeed.com/</a:t>
            </a:r>
          </a:p>
          <a:p>
            <a:r>
              <a:t>https://ico.org.uk/for-organisations/uk-gdpr-guidance-and-resources/accountability-and-governance/guide-to-accountability-and-governance/data-protection-by-design-and-by-default/</a:t>
            </a:r>
          </a:p>
          <a:p>
            <a:r>
              <a:t>https://www.ons.gov.uk/peoplepopulationandcommunity/educationandchildcare/bulletins/costoflivingandhighereducationstudentsengland/30januaryto13february2023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https://www.spareroom.co.uk/content/about-us/about-spareroom</a:t>
            </a:r>
          </a:p>
          <a:p>
            <a:r>
              <a:t>https://support.tutorful.co.uk/hc/en-us/articles/213364289-For-Students-Parents-What-is-Tutorful</a:t>
            </a:r>
          </a:p>
          <a:p>
            <a:r>
              <a:t>https://www.legislation.gov.uk/ukpga/2018/12/contents</a:t>
            </a:r>
          </a:p>
          <a:p>
            <a:r>
              <a:t>https://www.legislation.gov.uk/ukpga/2015/15/contents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35FC0693-4C1D-4C10-83C0-BBC1C78A6F8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52222">
              <a:alpha val="95000"/>
            </a:srgbClr>
          </a:solidFill>
        </p:spPr>
        <p:txBody>
          <a:bodyPr/>
          <a:lstStyle/>
          <a:p>
            <a:endParaRPr/>
          </a:p>
        </p:txBody>
      </p:sp>
      <p:pic>
        <p:nvPicPr>
          <p:cNvPr id="8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342900" indent="-342900" algn="l" defTabSz="914400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lt"/>
          <a:cs typeface="+mn-lt"/>
        </a:defRPr>
      </a:lvl1pPr>
      <a:lvl2pPr marL="742950" indent="-285750" algn="l" defTabSz="914400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914400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914400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914400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9144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9144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9144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9144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14" y="0"/>
            <a:ext cx="4571886" cy="6858000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D7490046-ADB4-4188-8267-F202D35BFB60}"/>
              </a:ext>
            </a:extLst>
          </p:cNvPr>
          <p:cNvSpPr>
            <a:spLocks noGrp="1"/>
          </p:cNvSpPr>
          <p:nvPr/>
        </p:nvSpPr>
        <p:spPr>
          <a:xfrm>
            <a:off x="698086" y="2075954"/>
            <a:ext cx="6223638" cy="586680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sz="365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StudentHub</a:t>
            </a:r>
            <a:endParaRPr sz="3650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3365A080-2890-4431-9DB3-A7772926E633}"/>
              </a:ext>
            </a:extLst>
          </p:cNvPr>
          <p:cNvSpPr>
            <a:spLocks noGrp="1"/>
          </p:cNvSpPr>
          <p:nvPr/>
        </p:nvSpPr>
        <p:spPr>
          <a:xfrm>
            <a:off x="698086" y="2961779"/>
            <a:ext cx="6223638" cy="1820267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marL="0" indent="0" algn="l">
              <a:lnSpc>
                <a:spcPct val="133000"/>
              </a:lnSpc>
              <a:spcAft>
                <a:spcPts val="1750"/>
              </a:spcAft>
              <a:buNone/>
            </a:pPr>
            <a:r>
              <a:rPr sz="1550" dirty="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Assessment Task 2 | Class Presentation</a:t>
            </a:r>
            <a:endParaRPr sz="1550" dirty="0"/>
          </a:p>
          <a:p>
            <a:pPr marL="0" indent="0" algn="l">
              <a:lnSpc>
                <a:spcPct val="133000"/>
              </a:lnSpc>
              <a:buNone/>
            </a:pPr>
            <a:r>
              <a:rPr sz="1550" b="1" dirty="0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Julian Miguel Balmores</a:t>
            </a:r>
            <a:r>
              <a:rPr sz="1550" dirty="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| Student ID: 2517087</a:t>
            </a:r>
            <a:endParaRPr sz="1550" dirty="0"/>
          </a:p>
          <a:p>
            <a:pPr marL="0" indent="0" algn="l">
              <a:lnSpc>
                <a:spcPct val="133000"/>
              </a:lnSpc>
              <a:buNone/>
            </a:pPr>
            <a:r>
              <a:rPr sz="1550" dirty="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Certificate in Higher Education — Business Skills for the Workplace</a:t>
            </a:r>
            <a:endParaRPr sz="1550" dirty="0"/>
          </a:p>
          <a:p>
            <a:pPr marL="0" indent="0" algn="l">
              <a:lnSpc>
                <a:spcPct val="133000"/>
              </a:lnSpc>
              <a:buNone/>
            </a:pPr>
            <a:r>
              <a:rPr sz="1550" dirty="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Enterprise and Entrepreneurship (LCLM4006) | Lecturer: </a:t>
            </a:r>
            <a:r>
              <a:rPr lang="en-GB"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Thomas Adeyemi</a:t>
            </a:r>
            <a:endParaRPr sz="1550" dirty="0"/>
          </a:p>
        </p:txBody>
      </p:sp>
    </p:spTree>
    <p:extLst>
      <p:ext uri="{BB962C8B-B14F-4D97-AF65-F5344CB8AC3E}">
        <p14:creationId xmlns:p14="http://schemas.microsoft.com/office/powerpoint/2010/main" val="959327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51D71A2F-AC58-D295-258E-F96FD89135EA}"/>
              </a:ext>
            </a:extLst>
          </p:cNvPr>
          <p:cNvSpPr>
            <a:spLocks noGrp="1"/>
          </p:cNvSpPr>
          <p:nvPr/>
        </p:nvSpPr>
        <p:spPr>
          <a:xfrm>
            <a:off x="598373" y="993230"/>
            <a:ext cx="10795524" cy="586680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sz="365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What We'll Cover Today</a:t>
            </a:r>
            <a:endParaRPr sz="365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F976C0B3-D3C3-24CC-C15C-B5244CED6159}"/>
              </a:ext>
            </a:extLst>
          </p:cNvPr>
          <p:cNvSpPr>
            <a:spLocks noGrp="1"/>
          </p:cNvSpPr>
          <p:nvPr/>
        </p:nvSpPr>
        <p:spPr>
          <a:xfrm>
            <a:off x="698086" y="2204541"/>
            <a:ext cx="11405108" cy="319187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 clear roadmap through the StudentHub business case.</a:t>
            </a:r>
            <a:endParaRPr sz="1550"/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442E39F1-EE61-FD6B-3DF3-F0FCAF85692F}"/>
              </a:ext>
            </a:extLst>
          </p:cNvPr>
          <p:cNvSpPr>
            <a:spLocks noGrp="1"/>
          </p:cNvSpPr>
          <p:nvPr/>
        </p:nvSpPr>
        <p:spPr>
          <a:xfrm>
            <a:off x="698086" y="2748062"/>
            <a:ext cx="398949" cy="249337"/>
          </a:xfrm>
          <a:prstGeom prst="rect">
            <a:avLst/>
          </a:prstGeom>
          <a:noFill/>
        </p:spPr>
        <p:txBody>
          <a:bodyPr wrap="none" lIns="0" tIns="0" rIns="0" bIns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sz="1550">
                <a:solidFill>
                  <a:srgbClr val="E5E0DF"/>
                </a:solidFill>
                <a:latin typeface="Overpass Light"/>
                <a:ea typeface="Overpass Light"/>
                <a:cs typeface="Overpass Light"/>
              </a:rPr>
              <a:t>01</a:t>
            </a:r>
            <a:endParaRPr sz="1550"/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id="{5F3CA292-6938-959C-071C-47776A31FC43}"/>
              </a:ext>
            </a:extLst>
          </p:cNvPr>
          <p:cNvSpPr>
            <a:spLocks noGrp="1"/>
          </p:cNvSpPr>
          <p:nvPr/>
        </p:nvSpPr>
        <p:spPr>
          <a:xfrm>
            <a:off x="698086" y="3061692"/>
            <a:ext cx="5298049" cy="25400"/>
          </a:xfrm>
          <a:prstGeom prst="rect">
            <a:avLst/>
          </a:prstGeom>
          <a:solidFill>
            <a:srgbClr val="F20374"/>
          </a:solidFill>
        </p:spPr>
        <p:txBody>
          <a:bodyPr/>
          <a:lstStyle/>
          <a:p>
            <a:endParaRPr/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FF3346F7-DD7E-0A94-17E2-21260BF72E20}"/>
              </a:ext>
            </a:extLst>
          </p:cNvPr>
          <p:cNvSpPr>
            <a:spLocks noGrp="1"/>
          </p:cNvSpPr>
          <p:nvPr/>
        </p:nvSpPr>
        <p:spPr>
          <a:xfrm>
            <a:off x="698086" y="3212207"/>
            <a:ext cx="5298049" cy="293291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sz="18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Business Idea &amp; Market Need</a:t>
            </a:r>
            <a:endParaRPr sz="1800"/>
          </a:p>
        </p:txBody>
      </p:sp>
      <p:sp>
        <p:nvSpPr>
          <p:cNvPr id="13" name="Text 5">
            <a:extLst>
              <a:ext uri="{FF2B5EF4-FFF2-40B4-BE49-F238E27FC236}">
                <a16:creationId xmlns:a16="http://schemas.microsoft.com/office/drawing/2014/main" id="{B6BCF01B-0DFA-661B-3529-6DFF099D5523}"/>
              </a:ext>
            </a:extLst>
          </p:cNvPr>
          <p:cNvSpPr>
            <a:spLocks noGrp="1"/>
          </p:cNvSpPr>
          <p:nvPr/>
        </p:nvSpPr>
        <p:spPr>
          <a:xfrm>
            <a:off x="698086" y="3625155"/>
            <a:ext cx="5298049" cy="319187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The problem StudentHub solves and why it matters now.</a:t>
            </a:r>
            <a:endParaRPr sz="1550"/>
          </a:p>
        </p:txBody>
      </p:sp>
      <p:sp>
        <p:nvSpPr>
          <p:cNvPr id="15" name="Text 6">
            <a:extLst>
              <a:ext uri="{FF2B5EF4-FFF2-40B4-BE49-F238E27FC236}">
                <a16:creationId xmlns:a16="http://schemas.microsoft.com/office/drawing/2014/main" id="{5634FF4C-633B-8487-1F00-D17C2F767C66}"/>
              </a:ext>
            </a:extLst>
          </p:cNvPr>
          <p:cNvSpPr>
            <a:spLocks noGrp="1"/>
          </p:cNvSpPr>
          <p:nvPr/>
        </p:nvSpPr>
        <p:spPr>
          <a:xfrm>
            <a:off x="6195560" y="2748062"/>
            <a:ext cx="398949" cy="249337"/>
          </a:xfrm>
          <a:prstGeom prst="rect">
            <a:avLst/>
          </a:prstGeom>
          <a:noFill/>
        </p:spPr>
        <p:txBody>
          <a:bodyPr wrap="none" lIns="0" tIns="0" rIns="0" bIns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sz="1550">
                <a:solidFill>
                  <a:srgbClr val="E5E0DF"/>
                </a:solidFill>
                <a:latin typeface="Overpass Light"/>
                <a:ea typeface="Overpass Light"/>
                <a:cs typeface="Overpass Light"/>
              </a:rPr>
              <a:t>02</a:t>
            </a:r>
            <a:endParaRPr sz="1550"/>
          </a:p>
        </p:txBody>
      </p:sp>
      <p:sp>
        <p:nvSpPr>
          <p:cNvPr id="17" name="Shape 7">
            <a:extLst>
              <a:ext uri="{FF2B5EF4-FFF2-40B4-BE49-F238E27FC236}">
                <a16:creationId xmlns:a16="http://schemas.microsoft.com/office/drawing/2014/main" id="{16FA2486-3A0B-CB9A-EB5D-6F6F4F86B2D0}"/>
              </a:ext>
            </a:extLst>
          </p:cNvPr>
          <p:cNvSpPr>
            <a:spLocks noGrp="1"/>
          </p:cNvSpPr>
          <p:nvPr/>
        </p:nvSpPr>
        <p:spPr>
          <a:xfrm>
            <a:off x="6195560" y="3061692"/>
            <a:ext cx="5298049" cy="25400"/>
          </a:xfrm>
          <a:prstGeom prst="rect">
            <a:avLst/>
          </a:prstGeom>
          <a:solidFill>
            <a:srgbClr val="F20374"/>
          </a:solidFill>
        </p:spPr>
        <p:txBody>
          <a:bodyPr/>
          <a:lstStyle/>
          <a:p>
            <a:endParaRPr/>
          </a:p>
        </p:txBody>
      </p:sp>
      <p:sp>
        <p:nvSpPr>
          <p:cNvPr id="19" name="Text 8">
            <a:extLst>
              <a:ext uri="{FF2B5EF4-FFF2-40B4-BE49-F238E27FC236}">
                <a16:creationId xmlns:a16="http://schemas.microsoft.com/office/drawing/2014/main" id="{A362E0F3-02B9-6A3E-D705-C48BF68AA9F6}"/>
              </a:ext>
            </a:extLst>
          </p:cNvPr>
          <p:cNvSpPr>
            <a:spLocks noGrp="1"/>
          </p:cNvSpPr>
          <p:nvPr/>
        </p:nvSpPr>
        <p:spPr>
          <a:xfrm>
            <a:off x="6195560" y="3212207"/>
            <a:ext cx="5298049" cy="293291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sz="18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Target Market &amp; USP</a:t>
            </a:r>
            <a:endParaRPr sz="1800"/>
          </a:p>
        </p:txBody>
      </p:sp>
      <p:sp>
        <p:nvSpPr>
          <p:cNvPr id="21" name="Text 9">
            <a:extLst>
              <a:ext uri="{FF2B5EF4-FFF2-40B4-BE49-F238E27FC236}">
                <a16:creationId xmlns:a16="http://schemas.microsoft.com/office/drawing/2014/main" id="{97D7C191-D962-B588-9EAD-7B9E44A318B0}"/>
              </a:ext>
            </a:extLst>
          </p:cNvPr>
          <p:cNvSpPr>
            <a:spLocks noGrp="1"/>
          </p:cNvSpPr>
          <p:nvPr/>
        </p:nvSpPr>
        <p:spPr>
          <a:xfrm>
            <a:off x="6195560" y="3625155"/>
            <a:ext cx="5298049" cy="319187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Who we serve and what sets us apart.</a:t>
            </a:r>
            <a:endParaRPr sz="1550"/>
          </a:p>
        </p:txBody>
      </p:sp>
      <p:sp>
        <p:nvSpPr>
          <p:cNvPr id="23" name="Text 10">
            <a:extLst>
              <a:ext uri="{FF2B5EF4-FFF2-40B4-BE49-F238E27FC236}">
                <a16:creationId xmlns:a16="http://schemas.microsoft.com/office/drawing/2014/main" id="{2BEEF79F-6475-9366-90A7-B0B077DB7139}"/>
              </a:ext>
            </a:extLst>
          </p:cNvPr>
          <p:cNvSpPr>
            <a:spLocks noGrp="1"/>
          </p:cNvSpPr>
          <p:nvPr/>
        </p:nvSpPr>
        <p:spPr>
          <a:xfrm>
            <a:off x="698086" y="4293295"/>
            <a:ext cx="398949" cy="249337"/>
          </a:xfrm>
          <a:prstGeom prst="rect">
            <a:avLst/>
          </a:prstGeom>
          <a:noFill/>
        </p:spPr>
        <p:txBody>
          <a:bodyPr wrap="none" lIns="0" tIns="0" rIns="0" bIns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sz="1550">
                <a:solidFill>
                  <a:srgbClr val="E5E0DF"/>
                </a:solidFill>
                <a:latin typeface="Overpass Light"/>
                <a:ea typeface="Overpass Light"/>
                <a:cs typeface="Overpass Light"/>
              </a:rPr>
              <a:t>03</a:t>
            </a:r>
            <a:endParaRPr sz="1550"/>
          </a:p>
        </p:txBody>
      </p:sp>
      <p:sp>
        <p:nvSpPr>
          <p:cNvPr id="25" name="Shape 11">
            <a:extLst>
              <a:ext uri="{FF2B5EF4-FFF2-40B4-BE49-F238E27FC236}">
                <a16:creationId xmlns:a16="http://schemas.microsoft.com/office/drawing/2014/main" id="{AC7A8005-BE3F-BFF2-6CEF-E650ACAF337D}"/>
              </a:ext>
            </a:extLst>
          </p:cNvPr>
          <p:cNvSpPr>
            <a:spLocks noGrp="1"/>
          </p:cNvSpPr>
          <p:nvPr/>
        </p:nvSpPr>
        <p:spPr>
          <a:xfrm>
            <a:off x="698086" y="4606925"/>
            <a:ext cx="5298049" cy="25400"/>
          </a:xfrm>
          <a:prstGeom prst="rect">
            <a:avLst/>
          </a:prstGeom>
          <a:solidFill>
            <a:srgbClr val="F20374"/>
          </a:solidFill>
        </p:spPr>
        <p:txBody>
          <a:bodyPr/>
          <a:lstStyle/>
          <a:p>
            <a:endParaRPr/>
          </a:p>
        </p:txBody>
      </p:sp>
      <p:sp>
        <p:nvSpPr>
          <p:cNvPr id="27" name="Text 12">
            <a:extLst>
              <a:ext uri="{FF2B5EF4-FFF2-40B4-BE49-F238E27FC236}">
                <a16:creationId xmlns:a16="http://schemas.microsoft.com/office/drawing/2014/main" id="{E5F0C26D-BD3A-E697-5023-988E12B14D59}"/>
              </a:ext>
            </a:extLst>
          </p:cNvPr>
          <p:cNvSpPr>
            <a:spLocks noGrp="1"/>
          </p:cNvSpPr>
          <p:nvPr/>
        </p:nvSpPr>
        <p:spPr>
          <a:xfrm>
            <a:off x="698086" y="4757440"/>
            <a:ext cx="5298049" cy="293291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sz="18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Legal Format &amp; Management</a:t>
            </a:r>
            <a:endParaRPr sz="1800"/>
          </a:p>
        </p:txBody>
      </p:sp>
      <p:sp>
        <p:nvSpPr>
          <p:cNvPr id="29" name="Text 13">
            <a:extLst>
              <a:ext uri="{FF2B5EF4-FFF2-40B4-BE49-F238E27FC236}">
                <a16:creationId xmlns:a16="http://schemas.microsoft.com/office/drawing/2014/main" id="{E02B8112-2A59-58E0-F747-10261E2DB207}"/>
              </a:ext>
            </a:extLst>
          </p:cNvPr>
          <p:cNvSpPr>
            <a:spLocks noGrp="1"/>
          </p:cNvSpPr>
          <p:nvPr/>
        </p:nvSpPr>
        <p:spPr>
          <a:xfrm>
            <a:off x="698086" y="5170388"/>
            <a:ext cx="5298049" cy="319187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Company structure and team roles.</a:t>
            </a:r>
            <a:endParaRPr sz="1550"/>
          </a:p>
        </p:txBody>
      </p:sp>
      <p:sp>
        <p:nvSpPr>
          <p:cNvPr id="31" name="Text 14">
            <a:extLst>
              <a:ext uri="{FF2B5EF4-FFF2-40B4-BE49-F238E27FC236}">
                <a16:creationId xmlns:a16="http://schemas.microsoft.com/office/drawing/2014/main" id="{726CC6B4-A27F-50FC-FBAE-3EC5FCCF03EC}"/>
              </a:ext>
            </a:extLst>
          </p:cNvPr>
          <p:cNvSpPr>
            <a:spLocks noGrp="1"/>
          </p:cNvSpPr>
          <p:nvPr/>
        </p:nvSpPr>
        <p:spPr>
          <a:xfrm>
            <a:off x="6195560" y="4293295"/>
            <a:ext cx="398949" cy="249337"/>
          </a:xfrm>
          <a:prstGeom prst="rect">
            <a:avLst/>
          </a:prstGeom>
          <a:noFill/>
        </p:spPr>
        <p:txBody>
          <a:bodyPr wrap="none" lIns="0" tIns="0" rIns="0" bIns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sz="1550">
                <a:solidFill>
                  <a:srgbClr val="E5E0DF"/>
                </a:solidFill>
                <a:latin typeface="Overpass Light"/>
                <a:ea typeface="Overpass Light"/>
                <a:cs typeface="Overpass Light"/>
              </a:rPr>
              <a:t>04</a:t>
            </a:r>
            <a:endParaRPr sz="1550"/>
          </a:p>
        </p:txBody>
      </p:sp>
      <p:sp>
        <p:nvSpPr>
          <p:cNvPr id="33" name="Shape 15">
            <a:extLst>
              <a:ext uri="{FF2B5EF4-FFF2-40B4-BE49-F238E27FC236}">
                <a16:creationId xmlns:a16="http://schemas.microsoft.com/office/drawing/2014/main" id="{02753369-6F31-7A10-F7B3-9A86089882D2}"/>
              </a:ext>
            </a:extLst>
          </p:cNvPr>
          <p:cNvSpPr>
            <a:spLocks noGrp="1"/>
          </p:cNvSpPr>
          <p:nvPr/>
        </p:nvSpPr>
        <p:spPr>
          <a:xfrm>
            <a:off x="6195560" y="4606925"/>
            <a:ext cx="5298049" cy="25400"/>
          </a:xfrm>
          <a:prstGeom prst="rect">
            <a:avLst/>
          </a:prstGeom>
          <a:solidFill>
            <a:srgbClr val="F20374"/>
          </a:solidFill>
        </p:spPr>
        <p:txBody>
          <a:bodyPr/>
          <a:lstStyle/>
          <a:p>
            <a:endParaRPr/>
          </a:p>
        </p:txBody>
      </p:sp>
      <p:sp>
        <p:nvSpPr>
          <p:cNvPr id="35" name="Text 16">
            <a:extLst>
              <a:ext uri="{FF2B5EF4-FFF2-40B4-BE49-F238E27FC236}">
                <a16:creationId xmlns:a16="http://schemas.microsoft.com/office/drawing/2014/main" id="{294BAB1B-6A1A-7815-2534-8E64FFA4B5D5}"/>
              </a:ext>
            </a:extLst>
          </p:cNvPr>
          <p:cNvSpPr>
            <a:spLocks noGrp="1"/>
          </p:cNvSpPr>
          <p:nvPr/>
        </p:nvSpPr>
        <p:spPr>
          <a:xfrm>
            <a:off x="6195560" y="4757440"/>
            <a:ext cx="5298049" cy="293291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sz="18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PESTEL, Marketing &amp; Finance</a:t>
            </a:r>
            <a:endParaRPr sz="1800"/>
          </a:p>
        </p:txBody>
      </p:sp>
      <p:sp>
        <p:nvSpPr>
          <p:cNvPr id="37" name="Text 17">
            <a:extLst>
              <a:ext uri="{FF2B5EF4-FFF2-40B4-BE49-F238E27FC236}">
                <a16:creationId xmlns:a16="http://schemas.microsoft.com/office/drawing/2014/main" id="{46EA46E0-F8BD-8358-9B3F-94C32883D8AE}"/>
              </a:ext>
            </a:extLst>
          </p:cNvPr>
          <p:cNvSpPr>
            <a:spLocks noGrp="1"/>
          </p:cNvSpPr>
          <p:nvPr/>
        </p:nvSpPr>
        <p:spPr>
          <a:xfrm>
            <a:off x="6195560" y="5170388"/>
            <a:ext cx="5298049" cy="319187"/>
          </a:xfrm>
          <a:prstGeom prst="rect">
            <a:avLst/>
          </a:prstGeom>
          <a:noFill/>
        </p:spPr>
        <p:txBody>
          <a:bodyPr wrap="none" lIns="0" tIns="0" rIns="0" bIns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Key external factors, growth strategies, and funding plan.</a:t>
            </a:r>
            <a:endParaRPr sz="1550"/>
          </a:p>
        </p:txBody>
      </p:sp>
    </p:spTree>
    <p:extLst>
      <p:ext uri="{BB962C8B-B14F-4D97-AF65-F5344CB8AC3E}">
        <p14:creationId xmlns:p14="http://schemas.microsoft.com/office/powerpoint/2010/main" val="192565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14" y="0"/>
            <a:ext cx="4571886" cy="6858000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3B4945FF-6EDF-223E-2F59-D6282F5CFA47}"/>
              </a:ext>
            </a:extLst>
          </p:cNvPr>
          <p:cNvSpPr>
            <a:spLocks noGrp="1"/>
          </p:cNvSpPr>
          <p:nvPr/>
        </p:nvSpPr>
        <p:spPr>
          <a:xfrm>
            <a:off x="343781" y="883460"/>
            <a:ext cx="6223638" cy="58668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365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Meet the Founder</a:t>
            </a:r>
            <a:endParaRPr sz="3650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0C78D7BD-A246-AA8F-1C21-8F29EA7F4291}"/>
              </a:ext>
            </a:extLst>
          </p:cNvPr>
          <p:cNvSpPr>
            <a:spLocks noGrp="1"/>
          </p:cNvSpPr>
          <p:nvPr/>
        </p:nvSpPr>
        <p:spPr>
          <a:xfrm>
            <a:off x="231240" y="1664962"/>
            <a:ext cx="6223638" cy="1276747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3000"/>
              </a:lnSpc>
              <a:buNone/>
            </a:pPr>
            <a:r>
              <a:rPr sz="15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Julian Miguel Balmores</a:t>
            </a: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is the founder of StudentHub — a trusted digital platform built exclusively for university students. This presentation outlines how the idea can launch in London and scale sustainably across the UK higher education market.</a:t>
            </a:r>
            <a:endParaRPr sz="1550"/>
          </a:p>
        </p:txBody>
      </p:sp>
      <p:sp>
        <p:nvSpPr>
          <p:cNvPr id="5" name="Shape 2">
            <a:extLst>
              <a:ext uri="{FF2B5EF4-FFF2-40B4-BE49-F238E27FC236}">
                <a16:creationId xmlns:a16="http://schemas.microsoft.com/office/drawing/2014/main" id="{BDDB76B4-9153-5072-1296-BD2AEE8C6D28}"/>
              </a:ext>
            </a:extLst>
          </p:cNvPr>
          <p:cNvSpPr>
            <a:spLocks noGrp="1"/>
          </p:cNvSpPr>
          <p:nvPr/>
        </p:nvSpPr>
        <p:spPr>
          <a:xfrm>
            <a:off x="343781" y="3357839"/>
            <a:ext cx="6223638" cy="1116905"/>
          </a:xfrm>
          <a:prstGeom prst="roundRect">
            <a:avLst>
              <a:gd name="adj" fmla="val 7501"/>
            </a:avLst>
          </a:prstGeom>
          <a:solidFill>
            <a:srgbClr val="7E023C"/>
          </a:solidFill>
        </p:spPr>
        <p:txBody>
          <a:bodyPr/>
          <a:lstStyle/>
          <a:p>
            <a:endParaRPr/>
          </a:p>
        </p:txBody>
      </p:sp>
      <p:pic>
        <p:nvPicPr>
          <p:cNvPr id="14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407587" y="3504438"/>
            <a:ext cx="514904" cy="411853"/>
          </a:xfrm>
          <a:prstGeom prst="rect">
            <a:avLst/>
          </a:prstGeom>
        </p:spPr>
      </p:pic>
      <p:sp>
        <p:nvSpPr>
          <p:cNvPr id="7" name="Text 3">
            <a:extLst>
              <a:ext uri="{FF2B5EF4-FFF2-40B4-BE49-F238E27FC236}">
                <a16:creationId xmlns:a16="http://schemas.microsoft.com/office/drawing/2014/main" id="{1877FDDA-87CB-F904-5CA7-C324D2B4B0DA}"/>
              </a:ext>
            </a:extLst>
          </p:cNvPr>
          <p:cNvSpPr>
            <a:spLocks noGrp="1"/>
          </p:cNvSpPr>
          <p:nvPr/>
        </p:nvSpPr>
        <p:spPr>
          <a:xfrm>
            <a:off x="1078845" y="3634937"/>
            <a:ext cx="5376033" cy="562707"/>
          </a:xfrm>
          <a:prstGeom prst="rect">
            <a:avLst/>
          </a:prstGeom>
          <a:noFill/>
        </p:spPr>
        <p:txBody>
          <a:bodyPr wrap="square" lIns="0" tIns="0" rIns="0" bIns="0" anchor="t">
            <a:normAutofit fontScale="92500"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3000"/>
              </a:lnSpc>
              <a:buNone/>
            </a:pPr>
            <a:r>
              <a:rPr sz="155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Mission:</a:t>
            </a:r>
            <a:r>
              <a:rPr sz="1550">
                <a:solidFill>
                  <a:srgbClr val="FFFFFF"/>
                </a:solidFill>
                <a:latin typeface="Overpass"/>
                <a:ea typeface="Overpass"/>
                <a:cs typeface="Overpass"/>
              </a:rPr>
              <a:t> Support students academically, financially, and socially — all in one place.</a:t>
            </a:r>
            <a:endParaRPr sz="1550"/>
          </a:p>
        </p:txBody>
      </p:sp>
    </p:spTree>
    <p:extLst>
      <p:ext uri="{BB962C8B-B14F-4D97-AF65-F5344CB8AC3E}">
        <p14:creationId xmlns:p14="http://schemas.microsoft.com/office/powerpoint/2010/main" val="3367479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656603DF-BA71-45D2-592A-8DC739B63235}"/>
              </a:ext>
            </a:extLst>
          </p:cNvPr>
          <p:cNvSpPr>
            <a:spLocks noGrp="1"/>
          </p:cNvSpPr>
          <p:nvPr/>
        </p:nvSpPr>
        <p:spPr>
          <a:xfrm>
            <a:off x="79178" y="47313"/>
            <a:ext cx="779344" cy="238621"/>
          </a:xfrm>
          <a:prstGeom prst="roundRect">
            <a:avLst>
              <a:gd name="adj" fmla="val 22120"/>
            </a:avLst>
          </a:prstGeom>
          <a:solidFill>
            <a:srgbClr val="4C0124"/>
          </a:solidFill>
        </p:spPr>
        <p:txBody>
          <a:bodyPr/>
          <a:lstStyle/>
          <a:p>
            <a:endParaRPr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CD505170-A429-46E0-7893-B6871CC66281}"/>
              </a:ext>
            </a:extLst>
          </p:cNvPr>
          <p:cNvSpPr>
            <a:spLocks noGrp="1"/>
          </p:cNvSpPr>
          <p:nvPr/>
        </p:nvSpPr>
        <p:spPr>
          <a:xfrm>
            <a:off x="182760" y="94342"/>
            <a:ext cx="1200616" cy="14456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96000"/>
              </a:lnSpc>
              <a:buNone/>
            </a:pPr>
            <a:r>
              <a:rPr sz="9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SECTION 1</a:t>
            </a:r>
            <a:endParaRPr sz="95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A5FEEE0A-80C2-1D4C-4533-806655BBDFDF}"/>
              </a:ext>
            </a:extLst>
          </p:cNvPr>
          <p:cNvSpPr>
            <a:spLocks noGrp="1"/>
          </p:cNvSpPr>
          <p:nvPr/>
        </p:nvSpPr>
        <p:spPr>
          <a:xfrm>
            <a:off x="79178" y="687833"/>
            <a:ext cx="10795524" cy="461963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29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StudentHub Solves Connected Student Needs</a:t>
            </a:r>
            <a:endParaRPr sz="2900"/>
          </a:p>
        </p:txBody>
      </p:sp>
      <p:pic>
        <p:nvPicPr>
          <p:cNvPr id="21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284" y="1782677"/>
            <a:ext cx="5965082" cy="5083744"/>
          </a:xfrm>
          <a:prstGeom prst="rect">
            <a:avLst/>
          </a:prstGeom>
        </p:spPr>
      </p:pic>
      <p:sp>
        <p:nvSpPr>
          <p:cNvPr id="6" name="Text 3">
            <a:extLst>
              <a:ext uri="{FF2B5EF4-FFF2-40B4-BE49-F238E27FC236}">
                <a16:creationId xmlns:a16="http://schemas.microsoft.com/office/drawing/2014/main" id="{A3E7D50C-9D94-7410-6085-F3E0D5886AD7}"/>
              </a:ext>
            </a:extLst>
          </p:cNvPr>
          <p:cNvSpPr>
            <a:spLocks noGrp="1"/>
          </p:cNvSpPr>
          <p:nvPr/>
        </p:nvSpPr>
        <p:spPr>
          <a:xfrm>
            <a:off x="233508" y="1551695"/>
            <a:ext cx="3529321" cy="1907580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9000"/>
              </a:lnSpc>
              <a:spcAft>
                <a:spcPts val="850"/>
              </a:spcAft>
              <a:buNone/>
            </a:pPr>
            <a:r>
              <a:rPr sz="12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StudentHub is a mobile app and website launching across London universities, combining five critical services:</a:t>
            </a:r>
            <a:endParaRPr sz="1200"/>
          </a:p>
          <a:p>
            <a:pPr marL="0" indent="0" algn="l">
              <a:lnSpc>
                <a:spcPct val="119000"/>
              </a:lnSpc>
              <a:buNone/>
            </a:pPr>
            <a:r>
              <a:rPr sz="12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With </a:t>
            </a:r>
            <a:r>
              <a:rPr sz="12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2.86 million UK higher education enrolments</a:t>
            </a:r>
            <a:r>
              <a:rPr sz="12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in 2024/25 (HESA, 2026), students face rising living costs, housing scams, and fragmented academic support. StudentHub responds directly.</a:t>
            </a:r>
            <a:endParaRPr sz="1200"/>
          </a:p>
        </p:txBody>
      </p:sp>
      <p:sp>
        <p:nvSpPr>
          <p:cNvPr id="7" name="Shape 4">
            <a:extLst>
              <a:ext uri="{FF2B5EF4-FFF2-40B4-BE49-F238E27FC236}">
                <a16:creationId xmlns:a16="http://schemas.microsoft.com/office/drawing/2014/main" id="{83DB4998-0F81-4232-F8F1-3C9A7DC59A3C}"/>
              </a:ext>
            </a:extLst>
          </p:cNvPr>
          <p:cNvSpPr>
            <a:spLocks noGrp="1"/>
          </p:cNvSpPr>
          <p:nvPr/>
        </p:nvSpPr>
        <p:spPr>
          <a:xfrm>
            <a:off x="80319" y="3582901"/>
            <a:ext cx="2606114" cy="557808"/>
          </a:xfrm>
          <a:prstGeom prst="roundRect">
            <a:avLst>
              <a:gd name="adj" fmla="val 11828"/>
            </a:avLst>
          </a:prstGeom>
          <a:solidFill>
            <a:srgbClr val="7E023C"/>
          </a:solidFill>
          <a:ln w="6350">
            <a:solidFill>
              <a:srgbClr val="971B5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0941D694-EC5C-69C5-2265-1FAA03F54193}"/>
              </a:ext>
            </a:extLst>
          </p:cNvPr>
          <p:cNvSpPr>
            <a:spLocks noGrp="1"/>
          </p:cNvSpPr>
          <p:nvPr/>
        </p:nvSpPr>
        <p:spPr>
          <a:xfrm>
            <a:off x="1083321" y="3745683"/>
            <a:ext cx="2279295" cy="23098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4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Jobs</a:t>
            </a:r>
            <a:endParaRPr sz="1450"/>
          </a:p>
        </p:txBody>
      </p:sp>
      <p:sp>
        <p:nvSpPr>
          <p:cNvPr id="9" name="Shape 6">
            <a:extLst>
              <a:ext uri="{FF2B5EF4-FFF2-40B4-BE49-F238E27FC236}">
                <a16:creationId xmlns:a16="http://schemas.microsoft.com/office/drawing/2014/main" id="{21FAB1FB-3065-DAE8-ED66-B452B6EE40A5}"/>
              </a:ext>
            </a:extLst>
          </p:cNvPr>
          <p:cNvSpPr>
            <a:spLocks noGrp="1"/>
          </p:cNvSpPr>
          <p:nvPr/>
        </p:nvSpPr>
        <p:spPr>
          <a:xfrm>
            <a:off x="79178" y="4217161"/>
            <a:ext cx="2606213" cy="557808"/>
          </a:xfrm>
          <a:prstGeom prst="roundRect">
            <a:avLst>
              <a:gd name="adj" fmla="val 11828"/>
            </a:avLst>
          </a:prstGeom>
          <a:solidFill>
            <a:srgbClr val="7E023C"/>
          </a:solidFill>
          <a:ln w="6350">
            <a:solidFill>
              <a:srgbClr val="971B5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F1366D4C-49AF-C651-454F-6DF18B49AE5E}"/>
              </a:ext>
            </a:extLst>
          </p:cNvPr>
          <p:cNvSpPr>
            <a:spLocks noGrp="1"/>
          </p:cNvSpPr>
          <p:nvPr/>
        </p:nvSpPr>
        <p:spPr>
          <a:xfrm>
            <a:off x="858522" y="4411658"/>
            <a:ext cx="2279395" cy="23098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4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Housing</a:t>
            </a:r>
            <a:endParaRPr sz="1450"/>
          </a:p>
        </p:txBody>
      </p:sp>
      <p:sp>
        <p:nvSpPr>
          <p:cNvPr id="11" name="Shape 8">
            <a:extLst>
              <a:ext uri="{FF2B5EF4-FFF2-40B4-BE49-F238E27FC236}">
                <a16:creationId xmlns:a16="http://schemas.microsoft.com/office/drawing/2014/main" id="{C300DCFC-2F8D-5159-4283-B0F57E602013}"/>
              </a:ext>
            </a:extLst>
          </p:cNvPr>
          <p:cNvSpPr>
            <a:spLocks noGrp="1"/>
          </p:cNvSpPr>
          <p:nvPr/>
        </p:nvSpPr>
        <p:spPr>
          <a:xfrm>
            <a:off x="2870826" y="3590398"/>
            <a:ext cx="2606114" cy="557808"/>
          </a:xfrm>
          <a:prstGeom prst="roundRect">
            <a:avLst>
              <a:gd name="adj" fmla="val 11828"/>
            </a:avLst>
          </a:prstGeom>
          <a:solidFill>
            <a:srgbClr val="7E023C"/>
          </a:solidFill>
          <a:ln w="6350">
            <a:solidFill>
              <a:srgbClr val="971B5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9">
            <a:extLst>
              <a:ext uri="{FF2B5EF4-FFF2-40B4-BE49-F238E27FC236}">
                <a16:creationId xmlns:a16="http://schemas.microsoft.com/office/drawing/2014/main" id="{B3DA70D2-82A8-E175-5527-FC74B2531042}"/>
              </a:ext>
            </a:extLst>
          </p:cNvPr>
          <p:cNvSpPr>
            <a:spLocks noGrp="1"/>
          </p:cNvSpPr>
          <p:nvPr/>
        </p:nvSpPr>
        <p:spPr>
          <a:xfrm>
            <a:off x="3813579" y="3745683"/>
            <a:ext cx="2279295" cy="23098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4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Tutors</a:t>
            </a:r>
            <a:endParaRPr sz="1450"/>
          </a:p>
        </p:txBody>
      </p:sp>
      <p:sp>
        <p:nvSpPr>
          <p:cNvPr id="13" name="Shape 10">
            <a:extLst>
              <a:ext uri="{FF2B5EF4-FFF2-40B4-BE49-F238E27FC236}">
                <a16:creationId xmlns:a16="http://schemas.microsoft.com/office/drawing/2014/main" id="{2B1ACD14-4B41-8C0D-DA8A-769B4C40F78B}"/>
              </a:ext>
            </a:extLst>
          </p:cNvPr>
          <p:cNvSpPr>
            <a:spLocks noGrp="1"/>
          </p:cNvSpPr>
          <p:nvPr/>
        </p:nvSpPr>
        <p:spPr>
          <a:xfrm>
            <a:off x="2870727" y="4248244"/>
            <a:ext cx="2606213" cy="557808"/>
          </a:xfrm>
          <a:prstGeom prst="roundRect">
            <a:avLst>
              <a:gd name="adj" fmla="val 11828"/>
            </a:avLst>
          </a:prstGeom>
          <a:solidFill>
            <a:srgbClr val="7E023C"/>
          </a:solidFill>
          <a:ln w="6350">
            <a:solidFill>
              <a:srgbClr val="971B5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1">
            <a:extLst>
              <a:ext uri="{FF2B5EF4-FFF2-40B4-BE49-F238E27FC236}">
                <a16:creationId xmlns:a16="http://schemas.microsoft.com/office/drawing/2014/main" id="{E9F97B3B-9B56-C2AD-9A21-AC5103367E8C}"/>
              </a:ext>
            </a:extLst>
          </p:cNvPr>
          <p:cNvSpPr>
            <a:spLocks noGrp="1"/>
          </p:cNvSpPr>
          <p:nvPr/>
        </p:nvSpPr>
        <p:spPr>
          <a:xfrm>
            <a:off x="3362045" y="4440945"/>
            <a:ext cx="2279395" cy="23098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4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Study Groups</a:t>
            </a:r>
            <a:endParaRPr sz="1450"/>
          </a:p>
        </p:txBody>
      </p:sp>
      <p:sp>
        <p:nvSpPr>
          <p:cNvPr id="15" name="Shape 12">
            <a:extLst>
              <a:ext uri="{FF2B5EF4-FFF2-40B4-BE49-F238E27FC236}">
                <a16:creationId xmlns:a16="http://schemas.microsoft.com/office/drawing/2014/main" id="{81ED8A1D-7D66-3E0F-E12B-A38BC4CE1F0A}"/>
              </a:ext>
            </a:extLst>
          </p:cNvPr>
          <p:cNvSpPr>
            <a:spLocks noGrp="1"/>
          </p:cNvSpPr>
          <p:nvPr/>
        </p:nvSpPr>
        <p:spPr>
          <a:xfrm>
            <a:off x="111921" y="4900022"/>
            <a:ext cx="5365019" cy="557808"/>
          </a:xfrm>
          <a:prstGeom prst="roundRect">
            <a:avLst>
              <a:gd name="adj" fmla="val 11828"/>
            </a:avLst>
          </a:prstGeom>
          <a:solidFill>
            <a:srgbClr val="7E023C"/>
          </a:solidFill>
          <a:ln w="6350">
            <a:solidFill>
              <a:srgbClr val="971B5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3">
            <a:extLst>
              <a:ext uri="{FF2B5EF4-FFF2-40B4-BE49-F238E27FC236}">
                <a16:creationId xmlns:a16="http://schemas.microsoft.com/office/drawing/2014/main" id="{A4EEAD31-E1E6-ED31-FCAD-81FEC78FDF0C}"/>
              </a:ext>
            </a:extLst>
          </p:cNvPr>
          <p:cNvSpPr>
            <a:spLocks noGrp="1"/>
          </p:cNvSpPr>
          <p:nvPr/>
        </p:nvSpPr>
        <p:spPr>
          <a:xfrm>
            <a:off x="1857328" y="5075324"/>
            <a:ext cx="10468705" cy="23098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4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Textbooks</a:t>
            </a:r>
            <a:endParaRPr sz="1450"/>
          </a:p>
        </p:txBody>
      </p:sp>
    </p:spTree>
    <p:extLst>
      <p:ext uri="{BB962C8B-B14F-4D97-AF65-F5344CB8AC3E}">
        <p14:creationId xmlns:p14="http://schemas.microsoft.com/office/powerpoint/2010/main" val="393960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E627FAB2-A777-78AB-DDFF-FCE38668A69D}"/>
              </a:ext>
            </a:extLst>
          </p:cNvPr>
          <p:cNvSpPr>
            <a:spLocks noGrp="1"/>
          </p:cNvSpPr>
          <p:nvPr/>
        </p:nvSpPr>
        <p:spPr>
          <a:xfrm>
            <a:off x="216762" y="452833"/>
            <a:ext cx="1482886" cy="303113"/>
          </a:xfrm>
          <a:prstGeom prst="roundRect">
            <a:avLst>
              <a:gd name="adj" fmla="val 22112"/>
            </a:avLst>
          </a:prstGeom>
          <a:solidFill>
            <a:srgbClr val="4C0124"/>
          </a:solidFill>
        </p:spPr>
        <p:txBody>
          <a:bodyPr/>
          <a:lstStyle/>
          <a:p>
            <a:endParaRPr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5FA1B78F-7418-96F2-C12C-09636C19B530}"/>
              </a:ext>
            </a:extLst>
          </p:cNvPr>
          <p:cNvSpPr>
            <a:spLocks noGrp="1"/>
          </p:cNvSpPr>
          <p:nvPr/>
        </p:nvSpPr>
        <p:spPr>
          <a:xfrm>
            <a:off x="324788" y="512663"/>
            <a:ext cx="1853161" cy="183455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96000"/>
              </a:lnSpc>
              <a:buNone/>
            </a:pPr>
            <a:r>
              <a:rPr sz="12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TARGET MARKET</a:t>
            </a:r>
            <a:endParaRPr sz="125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40431DF1-76DA-A7DA-F906-3681527A887A}"/>
              </a:ext>
            </a:extLst>
          </p:cNvPr>
          <p:cNvSpPr>
            <a:spLocks noGrp="1"/>
          </p:cNvSpPr>
          <p:nvPr/>
        </p:nvSpPr>
        <p:spPr>
          <a:xfrm>
            <a:off x="157947" y="798908"/>
            <a:ext cx="10956015" cy="58668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365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Who We Serve &amp; Why We're Different</a:t>
            </a:r>
            <a:endParaRPr sz="36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F195815B-7926-BD30-7CA1-C15AB2D90D1A}"/>
              </a:ext>
            </a:extLst>
          </p:cNvPr>
          <p:cNvSpPr>
            <a:spLocks noGrp="1"/>
          </p:cNvSpPr>
          <p:nvPr/>
        </p:nvSpPr>
        <p:spPr>
          <a:xfrm>
            <a:off x="638793" y="1597955"/>
            <a:ext cx="5154484" cy="29329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8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Primary Users</a:t>
            </a:r>
            <a:endParaRPr sz="180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FD680F5B-51DD-A405-4B49-8972A180B39C}"/>
              </a:ext>
            </a:extLst>
          </p:cNvPr>
          <p:cNvSpPr>
            <a:spLocks noGrp="1"/>
          </p:cNvSpPr>
          <p:nvPr/>
        </p:nvSpPr>
        <p:spPr>
          <a:xfrm>
            <a:off x="638793" y="1908087"/>
            <a:ext cx="5154484" cy="957560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3000"/>
              </a:lnSpc>
              <a:buNone/>
            </a:pP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UK students aged </a:t>
            </a:r>
            <a:r>
              <a:rPr sz="15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18–30</a:t>
            </a: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— cost-conscious, digitally confident, and juggling academic, financial, and social pressures.</a:t>
            </a:r>
            <a:endParaRPr sz="155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A4859C30-FB6A-326D-BA8E-ED1404F0D0D8}"/>
              </a:ext>
            </a:extLst>
          </p:cNvPr>
          <p:cNvSpPr>
            <a:spLocks noGrp="1"/>
          </p:cNvSpPr>
          <p:nvPr/>
        </p:nvSpPr>
        <p:spPr>
          <a:xfrm>
            <a:off x="638793" y="2865647"/>
            <a:ext cx="5154484" cy="29329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8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Secondary Users</a:t>
            </a:r>
            <a:endParaRPr sz="180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DEC53920-9191-9399-BFE9-05A7032C288A}"/>
              </a:ext>
            </a:extLst>
          </p:cNvPr>
          <p:cNvSpPr>
            <a:spLocks noGrp="1"/>
          </p:cNvSpPr>
          <p:nvPr/>
        </p:nvSpPr>
        <p:spPr>
          <a:xfrm>
            <a:off x="638793" y="3274684"/>
            <a:ext cx="5154484" cy="638373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3000"/>
              </a:lnSpc>
              <a:buNone/>
            </a:pP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Employers, landlords, verified tutors, and student unions seeking trusted access to the student market.</a:t>
            </a:r>
            <a:endParaRPr sz="155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90507686-B1BD-C672-F959-8F73CDD9F0F5}"/>
              </a:ext>
            </a:extLst>
          </p:cNvPr>
          <p:cNvSpPr>
            <a:spLocks noGrp="1"/>
          </p:cNvSpPr>
          <p:nvPr/>
        </p:nvSpPr>
        <p:spPr>
          <a:xfrm>
            <a:off x="638793" y="4358844"/>
            <a:ext cx="5154484" cy="29329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8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Our Unique Selling Point</a:t>
            </a:r>
            <a:endParaRPr sz="180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9C51BCCD-FFAE-7BFD-6A10-A8017541CB87}"/>
              </a:ext>
            </a:extLst>
          </p:cNvPr>
          <p:cNvSpPr>
            <a:spLocks noGrp="1"/>
          </p:cNvSpPr>
          <p:nvPr/>
        </p:nvSpPr>
        <p:spPr>
          <a:xfrm>
            <a:off x="638793" y="4772702"/>
            <a:ext cx="5154484" cy="1595934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3000"/>
              </a:lnSpc>
              <a:buNone/>
            </a:pP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One platform replaces separate searches across </a:t>
            </a:r>
            <a:r>
              <a:rPr sz="15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Indeed, SpareRoom, and Tutorful</a:t>
            </a:r>
            <a:r>
              <a:rPr sz="15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. University-email verification, employer and landlord checks, plus reviews and reporting procedures build a safer, more trusted ecosystem for everyone.</a:t>
            </a:r>
            <a:endParaRPr sz="1550"/>
          </a:p>
        </p:txBody>
      </p:sp>
      <p:pic>
        <p:nvPicPr>
          <p:cNvPr id="2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7231" y="2152980"/>
            <a:ext cx="4454769" cy="470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075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0">
            <a:extLst>
              <a:ext uri="{FF2B5EF4-FFF2-40B4-BE49-F238E27FC236}">
                <a16:creationId xmlns:a16="http://schemas.microsoft.com/office/drawing/2014/main" id="{4778AE19-6BB7-5221-995A-3639833AF62A}"/>
              </a:ext>
            </a:extLst>
          </p:cNvPr>
          <p:cNvSpPr>
            <a:spLocks noGrp="1"/>
          </p:cNvSpPr>
          <p:nvPr/>
        </p:nvSpPr>
        <p:spPr>
          <a:xfrm>
            <a:off x="10991068" y="6561272"/>
            <a:ext cx="1200931" cy="227912"/>
          </a:xfrm>
          <a:prstGeom prst="roundRect">
            <a:avLst>
              <a:gd name="adj" fmla="val 22121"/>
            </a:avLst>
          </a:prstGeom>
          <a:solidFill>
            <a:srgbClr val="4C0124"/>
          </a:solidFill>
        </p:spPr>
        <p:txBody>
          <a:bodyPr/>
          <a:lstStyle/>
          <a:p>
            <a:endParaRPr/>
          </a:p>
        </p:txBody>
      </p:sp>
      <p:sp>
        <p:nvSpPr>
          <p:cNvPr id="32" name="Text 1">
            <a:extLst>
              <a:ext uri="{FF2B5EF4-FFF2-40B4-BE49-F238E27FC236}">
                <a16:creationId xmlns:a16="http://schemas.microsoft.com/office/drawing/2014/main" id="{D6D51560-7B92-3B66-18FC-92AE37903A4C}"/>
              </a:ext>
            </a:extLst>
          </p:cNvPr>
          <p:cNvSpPr>
            <a:spLocks noGrp="1"/>
          </p:cNvSpPr>
          <p:nvPr/>
        </p:nvSpPr>
        <p:spPr>
          <a:xfrm>
            <a:off x="11373693" y="6615647"/>
            <a:ext cx="1122235" cy="11916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96000"/>
              </a:lnSpc>
              <a:buNone/>
            </a:pPr>
            <a:r>
              <a:rPr sz="8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SECTION 2</a:t>
            </a:r>
            <a:endParaRPr sz="800"/>
          </a:p>
        </p:txBody>
      </p:sp>
      <p:sp>
        <p:nvSpPr>
          <p:cNvPr id="33" name="Text 2">
            <a:extLst>
              <a:ext uri="{FF2B5EF4-FFF2-40B4-BE49-F238E27FC236}">
                <a16:creationId xmlns:a16="http://schemas.microsoft.com/office/drawing/2014/main" id="{9961AA87-FFFB-4CF5-205C-D89480C33AB3}"/>
              </a:ext>
            </a:extLst>
          </p:cNvPr>
          <p:cNvSpPr>
            <a:spLocks noGrp="1"/>
          </p:cNvSpPr>
          <p:nvPr/>
        </p:nvSpPr>
        <p:spPr>
          <a:xfrm>
            <a:off x="393446" y="798760"/>
            <a:ext cx="10795524" cy="38129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24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Legal Format &amp; Management Team</a:t>
            </a:r>
            <a:endParaRPr sz="2400"/>
          </a:p>
        </p:txBody>
      </p:sp>
      <p:sp>
        <p:nvSpPr>
          <p:cNvPr id="34" name="Text 3">
            <a:extLst>
              <a:ext uri="{FF2B5EF4-FFF2-40B4-BE49-F238E27FC236}">
                <a16:creationId xmlns:a16="http://schemas.microsoft.com/office/drawing/2014/main" id="{DAD106B8-9157-8FFA-A725-2DC11E5FEF0A}"/>
              </a:ext>
            </a:extLst>
          </p:cNvPr>
          <p:cNvSpPr>
            <a:spLocks noGrp="1"/>
          </p:cNvSpPr>
          <p:nvPr/>
        </p:nvSpPr>
        <p:spPr>
          <a:xfrm>
            <a:off x="393446" y="1306462"/>
            <a:ext cx="11405108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10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StudentHub will register as a </a:t>
            </a:r>
            <a:r>
              <a:rPr sz="10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UK private limited company</a:t>
            </a:r>
            <a:r>
              <a:rPr sz="10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— providing limited liability, credibility with partners, and access to investment.</a:t>
            </a:r>
            <a:endParaRPr sz="1000"/>
          </a:p>
        </p:txBody>
      </p:sp>
      <p:pic>
        <p:nvPicPr>
          <p:cNvPr id="73" name="Image 0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1572369"/>
            <a:ext cx="10795524" cy="777974"/>
          </a:xfrm>
          <a:prstGeom prst="rect">
            <a:avLst/>
          </a:prstGeom>
        </p:spPr>
      </p:pic>
      <p:pic>
        <p:nvPicPr>
          <p:cNvPr id="74" name="Image 1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1340" y="1864072"/>
            <a:ext cx="194464" cy="194469"/>
          </a:xfrm>
          <a:prstGeom prst="rect">
            <a:avLst/>
          </a:prstGeom>
        </p:spPr>
      </p:pic>
      <p:sp>
        <p:nvSpPr>
          <p:cNvPr id="37" name="Text 4">
            <a:extLst>
              <a:ext uri="{FF2B5EF4-FFF2-40B4-BE49-F238E27FC236}">
                <a16:creationId xmlns:a16="http://schemas.microsoft.com/office/drawing/2014/main" id="{CA828A35-AA3D-CFC4-B573-F3B010277E12}"/>
              </a:ext>
            </a:extLst>
          </p:cNvPr>
          <p:cNvSpPr>
            <a:spLocks noGrp="1"/>
          </p:cNvSpPr>
          <p:nvPr/>
        </p:nvSpPr>
        <p:spPr>
          <a:xfrm>
            <a:off x="1015333" y="1720998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2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Founder / CEO</a:t>
            </a:r>
            <a:endParaRPr sz="1200"/>
          </a:p>
        </p:txBody>
      </p:sp>
      <p:sp>
        <p:nvSpPr>
          <p:cNvPr id="38" name="Text 5">
            <a:extLst>
              <a:ext uri="{FF2B5EF4-FFF2-40B4-BE49-F238E27FC236}">
                <a16:creationId xmlns:a16="http://schemas.microsoft.com/office/drawing/2014/main" id="{D36506AC-F1E2-4142-FFB9-5E836DBA77DE}"/>
              </a:ext>
            </a:extLst>
          </p:cNvPr>
          <p:cNvSpPr>
            <a:spLocks noGrp="1"/>
          </p:cNvSpPr>
          <p:nvPr/>
        </p:nvSpPr>
        <p:spPr>
          <a:xfrm>
            <a:off x="1015333" y="1962100"/>
            <a:ext cx="10025010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10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Strategy, partnerships &amp; investor relations</a:t>
            </a:r>
            <a:endParaRPr sz="1000"/>
          </a:p>
        </p:txBody>
      </p:sp>
      <p:pic>
        <p:nvPicPr>
          <p:cNvPr id="77" name="Image 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2434579"/>
            <a:ext cx="10795524" cy="777974"/>
          </a:xfrm>
          <a:prstGeom prst="rect">
            <a:avLst/>
          </a:prstGeom>
        </p:spPr>
      </p:pic>
      <p:pic>
        <p:nvPicPr>
          <p:cNvPr id="78" name="Image 3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1340" y="2726283"/>
            <a:ext cx="194464" cy="194469"/>
          </a:xfrm>
          <a:prstGeom prst="rect">
            <a:avLst/>
          </a:prstGeom>
        </p:spPr>
      </p:pic>
      <p:sp>
        <p:nvSpPr>
          <p:cNvPr id="41" name="Text 6">
            <a:extLst>
              <a:ext uri="{FF2B5EF4-FFF2-40B4-BE49-F238E27FC236}">
                <a16:creationId xmlns:a16="http://schemas.microsoft.com/office/drawing/2014/main" id="{E530E77B-74C1-721F-3EB7-F7E14A6B54E1}"/>
              </a:ext>
            </a:extLst>
          </p:cNvPr>
          <p:cNvSpPr>
            <a:spLocks noGrp="1"/>
          </p:cNvSpPr>
          <p:nvPr/>
        </p:nvSpPr>
        <p:spPr>
          <a:xfrm>
            <a:off x="1015333" y="2583209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2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Technology Lead</a:t>
            </a:r>
            <a:endParaRPr sz="1200"/>
          </a:p>
        </p:txBody>
      </p:sp>
      <p:sp>
        <p:nvSpPr>
          <p:cNvPr id="42" name="Text 7">
            <a:extLst>
              <a:ext uri="{FF2B5EF4-FFF2-40B4-BE49-F238E27FC236}">
                <a16:creationId xmlns:a16="http://schemas.microsoft.com/office/drawing/2014/main" id="{3981A182-5835-C804-9477-474CC0ADACD4}"/>
              </a:ext>
            </a:extLst>
          </p:cNvPr>
          <p:cNvSpPr>
            <a:spLocks noGrp="1"/>
          </p:cNvSpPr>
          <p:nvPr/>
        </p:nvSpPr>
        <p:spPr>
          <a:xfrm>
            <a:off x="1015333" y="2824311"/>
            <a:ext cx="10025010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10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App development, cybersecurity &amp; reliability</a:t>
            </a:r>
            <a:endParaRPr sz="1000"/>
          </a:p>
        </p:txBody>
      </p:sp>
      <p:pic>
        <p:nvPicPr>
          <p:cNvPr id="81" name="Image 4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3296790"/>
            <a:ext cx="10795524" cy="777974"/>
          </a:xfrm>
          <a:prstGeom prst="rect">
            <a:avLst/>
          </a:prstGeom>
        </p:spPr>
      </p:pic>
      <p:pic>
        <p:nvPicPr>
          <p:cNvPr id="82" name="Image 5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71340" y="3588494"/>
            <a:ext cx="194464" cy="194469"/>
          </a:xfrm>
          <a:prstGeom prst="rect">
            <a:avLst/>
          </a:prstGeom>
        </p:spPr>
      </p:pic>
      <p:sp>
        <p:nvSpPr>
          <p:cNvPr id="45" name="Text 8">
            <a:extLst>
              <a:ext uri="{FF2B5EF4-FFF2-40B4-BE49-F238E27FC236}">
                <a16:creationId xmlns:a16="http://schemas.microsoft.com/office/drawing/2014/main" id="{2EF54A87-9808-C70C-4022-CF86B3F5C111}"/>
              </a:ext>
            </a:extLst>
          </p:cNvPr>
          <p:cNvSpPr>
            <a:spLocks noGrp="1"/>
          </p:cNvSpPr>
          <p:nvPr/>
        </p:nvSpPr>
        <p:spPr>
          <a:xfrm>
            <a:off x="1015333" y="3445420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2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Operations &amp; Trust</a:t>
            </a:r>
            <a:endParaRPr sz="1200"/>
          </a:p>
        </p:txBody>
      </p:sp>
      <p:sp>
        <p:nvSpPr>
          <p:cNvPr id="46" name="Text 9">
            <a:extLst>
              <a:ext uri="{FF2B5EF4-FFF2-40B4-BE49-F238E27FC236}">
                <a16:creationId xmlns:a16="http://schemas.microsoft.com/office/drawing/2014/main" id="{880CEB81-50F5-8B29-8839-714A5D8BFFA4}"/>
              </a:ext>
            </a:extLst>
          </p:cNvPr>
          <p:cNvSpPr>
            <a:spLocks noGrp="1"/>
          </p:cNvSpPr>
          <p:nvPr/>
        </p:nvSpPr>
        <p:spPr>
          <a:xfrm>
            <a:off x="1015333" y="3686522"/>
            <a:ext cx="10025010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10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Verification, moderation &amp; complaints</a:t>
            </a:r>
            <a:endParaRPr sz="1000"/>
          </a:p>
        </p:txBody>
      </p:sp>
      <p:pic>
        <p:nvPicPr>
          <p:cNvPr id="85" name="Image 6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4159001"/>
            <a:ext cx="10795524" cy="777974"/>
          </a:xfrm>
          <a:prstGeom prst="rect">
            <a:avLst/>
          </a:prstGeom>
        </p:spPr>
      </p:pic>
      <p:pic>
        <p:nvPicPr>
          <p:cNvPr id="86" name="Image 7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71340" y="4450704"/>
            <a:ext cx="194464" cy="194469"/>
          </a:xfrm>
          <a:prstGeom prst="rect">
            <a:avLst/>
          </a:prstGeom>
        </p:spPr>
      </p:pic>
      <p:sp>
        <p:nvSpPr>
          <p:cNvPr id="49" name="Text 10">
            <a:extLst>
              <a:ext uri="{FF2B5EF4-FFF2-40B4-BE49-F238E27FC236}">
                <a16:creationId xmlns:a16="http://schemas.microsoft.com/office/drawing/2014/main" id="{41BDC22F-7CDC-5755-A023-23B0484E0984}"/>
              </a:ext>
            </a:extLst>
          </p:cNvPr>
          <p:cNvSpPr>
            <a:spLocks noGrp="1"/>
          </p:cNvSpPr>
          <p:nvPr/>
        </p:nvSpPr>
        <p:spPr>
          <a:xfrm>
            <a:off x="1015333" y="4307631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2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Marketing Lead</a:t>
            </a:r>
            <a:endParaRPr sz="1200"/>
          </a:p>
        </p:txBody>
      </p:sp>
      <p:sp>
        <p:nvSpPr>
          <p:cNvPr id="50" name="Text 11">
            <a:extLst>
              <a:ext uri="{FF2B5EF4-FFF2-40B4-BE49-F238E27FC236}">
                <a16:creationId xmlns:a16="http://schemas.microsoft.com/office/drawing/2014/main" id="{9D6CA22C-7015-CD62-BCC2-200385A52363}"/>
              </a:ext>
            </a:extLst>
          </p:cNvPr>
          <p:cNvSpPr>
            <a:spLocks noGrp="1"/>
          </p:cNvSpPr>
          <p:nvPr/>
        </p:nvSpPr>
        <p:spPr>
          <a:xfrm>
            <a:off x="1015333" y="4548733"/>
            <a:ext cx="10025010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10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User growth, ambassadors &amp; campus partnerships</a:t>
            </a:r>
            <a:endParaRPr sz="1000"/>
          </a:p>
        </p:txBody>
      </p:sp>
      <p:pic>
        <p:nvPicPr>
          <p:cNvPr id="89" name="Image 8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5021212"/>
            <a:ext cx="10795524" cy="777974"/>
          </a:xfrm>
          <a:prstGeom prst="rect">
            <a:avLst/>
          </a:prstGeom>
        </p:spPr>
      </p:pic>
      <p:pic>
        <p:nvPicPr>
          <p:cNvPr id="90" name="Image 9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1340" y="5312915"/>
            <a:ext cx="194464" cy="194469"/>
          </a:xfrm>
          <a:prstGeom prst="rect">
            <a:avLst/>
          </a:prstGeom>
        </p:spPr>
      </p:pic>
      <p:sp>
        <p:nvSpPr>
          <p:cNvPr id="53" name="Text 12">
            <a:extLst>
              <a:ext uri="{FF2B5EF4-FFF2-40B4-BE49-F238E27FC236}">
                <a16:creationId xmlns:a16="http://schemas.microsoft.com/office/drawing/2014/main" id="{94DBAD48-B24A-AF21-D67E-4A6BF6A076B8}"/>
              </a:ext>
            </a:extLst>
          </p:cNvPr>
          <p:cNvSpPr>
            <a:spLocks noGrp="1"/>
          </p:cNvSpPr>
          <p:nvPr/>
        </p:nvSpPr>
        <p:spPr>
          <a:xfrm>
            <a:off x="1015333" y="5169842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2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Finance &amp; Legal</a:t>
            </a:r>
            <a:endParaRPr sz="1200"/>
          </a:p>
        </p:txBody>
      </p:sp>
      <p:sp>
        <p:nvSpPr>
          <p:cNvPr id="54" name="Text 13">
            <a:extLst>
              <a:ext uri="{FF2B5EF4-FFF2-40B4-BE49-F238E27FC236}">
                <a16:creationId xmlns:a16="http://schemas.microsoft.com/office/drawing/2014/main" id="{CECB6793-E0EA-7E37-576F-665303462F3C}"/>
              </a:ext>
            </a:extLst>
          </p:cNvPr>
          <p:cNvSpPr>
            <a:spLocks noGrp="1"/>
          </p:cNvSpPr>
          <p:nvPr/>
        </p:nvSpPr>
        <p:spPr>
          <a:xfrm>
            <a:off x="1015333" y="5410944"/>
            <a:ext cx="10025010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10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Outsourced support for compliance &amp; accounts</a:t>
            </a:r>
            <a:endParaRPr sz="1000"/>
          </a:p>
        </p:txBody>
      </p:sp>
      <p:sp>
        <p:nvSpPr>
          <p:cNvPr id="55" name="Shape 14">
            <a:extLst>
              <a:ext uri="{FF2B5EF4-FFF2-40B4-BE49-F238E27FC236}">
                <a16:creationId xmlns:a16="http://schemas.microsoft.com/office/drawing/2014/main" id="{2644E044-87C4-CDAB-1F0F-FEFCDB7317DE}"/>
              </a:ext>
            </a:extLst>
          </p:cNvPr>
          <p:cNvSpPr>
            <a:spLocks noGrp="1"/>
          </p:cNvSpPr>
          <p:nvPr/>
        </p:nvSpPr>
        <p:spPr>
          <a:xfrm>
            <a:off x="393446" y="5922706"/>
            <a:ext cx="5261317" cy="395883"/>
          </a:xfrm>
          <a:prstGeom prst="roundRect">
            <a:avLst>
              <a:gd name="adj" fmla="val 13756"/>
            </a:avLst>
          </a:prstGeom>
          <a:solidFill>
            <a:srgbClr val="7E023C"/>
          </a:solidFill>
        </p:spPr>
        <p:txBody>
          <a:bodyPr/>
          <a:lstStyle/>
          <a:p>
            <a:endParaRPr/>
          </a:p>
        </p:txBody>
      </p:sp>
      <p:pic>
        <p:nvPicPr>
          <p:cNvPr id="94" name="Imag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231" y="5972522"/>
            <a:ext cx="348108" cy="278409"/>
          </a:xfrm>
          <a:prstGeom prst="rect">
            <a:avLst/>
          </a:prstGeom>
        </p:spPr>
      </p:pic>
      <p:sp>
        <p:nvSpPr>
          <p:cNvPr id="57" name="Text 15">
            <a:extLst>
              <a:ext uri="{FF2B5EF4-FFF2-40B4-BE49-F238E27FC236}">
                <a16:creationId xmlns:a16="http://schemas.microsoft.com/office/drawing/2014/main" id="{AA6A029C-30D3-2C3D-DF09-EA8C15812681}"/>
              </a:ext>
            </a:extLst>
          </p:cNvPr>
          <p:cNvSpPr>
            <a:spLocks noGrp="1"/>
          </p:cNvSpPr>
          <p:nvPr/>
        </p:nvSpPr>
        <p:spPr>
          <a:xfrm>
            <a:off x="944195" y="6059240"/>
            <a:ext cx="10854359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1000">
                <a:solidFill>
                  <a:srgbClr val="FFFFFF"/>
                </a:solidFill>
                <a:latin typeface="Overpass"/>
                <a:ea typeface="Overpass"/>
                <a:cs typeface="Overpass"/>
              </a:rPr>
              <a:t>A lean structure keeps responsibility clear during the London pilot phase.</a:t>
            </a:r>
            <a:endParaRPr sz="1000"/>
          </a:p>
        </p:txBody>
      </p:sp>
    </p:spTree>
    <p:extLst>
      <p:ext uri="{BB962C8B-B14F-4D97-AF65-F5344CB8AC3E}">
        <p14:creationId xmlns:p14="http://schemas.microsoft.com/office/powerpoint/2010/main" val="3447234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41ADBF88-44FF-FB41-C16E-E35DD87CDC49}"/>
              </a:ext>
            </a:extLst>
          </p:cNvPr>
          <p:cNvSpPr>
            <a:spLocks noGrp="1"/>
          </p:cNvSpPr>
          <p:nvPr/>
        </p:nvSpPr>
        <p:spPr>
          <a:xfrm>
            <a:off x="11020402" y="6524689"/>
            <a:ext cx="1162814" cy="333311"/>
          </a:xfrm>
          <a:prstGeom prst="roundRect">
            <a:avLst>
              <a:gd name="adj" fmla="val 22124"/>
            </a:avLst>
          </a:prstGeom>
          <a:solidFill>
            <a:srgbClr val="4C0124"/>
          </a:solidFill>
        </p:spPr>
        <p:txBody>
          <a:bodyPr/>
          <a:lstStyle/>
          <a:p>
            <a:endParaRPr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72F95945-B902-D390-FD3C-75CCD83E6C89}"/>
              </a:ext>
            </a:extLst>
          </p:cNvPr>
          <p:cNvSpPr>
            <a:spLocks noGrp="1"/>
          </p:cNvSpPr>
          <p:nvPr/>
        </p:nvSpPr>
        <p:spPr>
          <a:xfrm>
            <a:off x="11316974" y="6622585"/>
            <a:ext cx="1199525" cy="137517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96000"/>
              </a:lnSpc>
              <a:buNone/>
            </a:pPr>
            <a:r>
              <a:rPr sz="9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SECTION 3</a:t>
            </a:r>
            <a:endParaRPr sz="90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F09A89A1-808C-38CE-3373-807361CCC616}"/>
              </a:ext>
            </a:extLst>
          </p:cNvPr>
          <p:cNvSpPr>
            <a:spLocks noGrp="1"/>
          </p:cNvSpPr>
          <p:nvPr/>
        </p:nvSpPr>
        <p:spPr>
          <a:xfrm>
            <a:off x="393446" y="1451024"/>
            <a:ext cx="10795524" cy="440035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275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Six PESTEL Priorities</a:t>
            </a:r>
            <a:endParaRPr sz="275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9EA5A227-4729-2EAE-AF9E-C1B8A4C50A21}"/>
              </a:ext>
            </a:extLst>
          </p:cNvPr>
          <p:cNvSpPr>
            <a:spLocks noGrp="1"/>
          </p:cNvSpPr>
          <p:nvPr/>
        </p:nvSpPr>
        <p:spPr>
          <a:xfrm>
            <a:off x="393446" y="2059334"/>
            <a:ext cx="11405108" cy="20945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7000"/>
              </a:lnSpc>
              <a:buNone/>
            </a:pP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StudentHub's strategy responds to six critical external forces shaping the UK student market.</a:t>
            </a:r>
            <a:endParaRPr sz="1150"/>
          </a:p>
        </p:txBody>
      </p:sp>
      <p:pic>
        <p:nvPicPr>
          <p:cNvPr id="34" name="Image 0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2394991"/>
            <a:ext cx="2614746" cy="1690688"/>
          </a:xfrm>
          <a:prstGeom prst="rect">
            <a:avLst/>
          </a:prstGeom>
        </p:spPr>
      </p:pic>
      <p:sp>
        <p:nvSpPr>
          <p:cNvPr id="7" name="Text 4">
            <a:extLst>
              <a:ext uri="{FF2B5EF4-FFF2-40B4-BE49-F238E27FC236}">
                <a16:creationId xmlns:a16="http://schemas.microsoft.com/office/drawing/2014/main" id="{F022B3E6-BAE2-4077-FF21-3A3038AB6F0B}"/>
              </a:ext>
            </a:extLst>
          </p:cNvPr>
          <p:cNvSpPr>
            <a:spLocks noGrp="1"/>
          </p:cNvSpPr>
          <p:nvPr/>
        </p:nvSpPr>
        <p:spPr>
          <a:xfrm>
            <a:off x="638212" y="2563564"/>
            <a:ext cx="2201411" cy="23901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350" b="1">
                <a:solidFill>
                  <a:srgbClr val="000000"/>
                </a:solidFill>
                <a:latin typeface="Twemoji Mozilla"/>
                <a:ea typeface="Twemoji Mozilla"/>
                <a:cs typeface="Twemoji Mozilla"/>
              </a:rPr>
              <a:t>🏛️</a:t>
            </a:r>
            <a:r>
              <a:rPr sz="13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 Political</a:t>
            </a:r>
            <a:endParaRPr sz="135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24EEEF5F-40FD-F36D-9EBE-F5F3B223E292}"/>
              </a:ext>
            </a:extLst>
          </p:cNvPr>
          <p:cNvSpPr>
            <a:spLocks noGrp="1"/>
          </p:cNvSpPr>
          <p:nvPr/>
        </p:nvSpPr>
        <p:spPr>
          <a:xfrm>
            <a:off x="638212" y="2869852"/>
            <a:ext cx="2201411" cy="837803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7000"/>
              </a:lnSpc>
              <a:buNone/>
            </a:pP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University policies and student-work rules affect listings. </a:t>
            </a:r>
            <a:r>
              <a:rPr sz="11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Response:</a:t>
            </a: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verify employers and monitor policy changes.</a:t>
            </a:r>
            <a:endParaRPr sz="1150"/>
          </a:p>
        </p:txBody>
      </p:sp>
      <p:pic>
        <p:nvPicPr>
          <p:cNvPr id="37" name="Image 1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20306" y="2394991"/>
            <a:ext cx="2614845" cy="1690688"/>
          </a:xfrm>
          <a:prstGeom prst="rect">
            <a:avLst/>
          </a:prstGeom>
        </p:spPr>
      </p:pic>
      <p:sp>
        <p:nvSpPr>
          <p:cNvPr id="10" name="Text 6">
            <a:extLst>
              <a:ext uri="{FF2B5EF4-FFF2-40B4-BE49-F238E27FC236}">
                <a16:creationId xmlns:a16="http://schemas.microsoft.com/office/drawing/2014/main" id="{CE5C64D2-27FA-84E4-E9F9-4B8E6DE1815D}"/>
              </a:ext>
            </a:extLst>
          </p:cNvPr>
          <p:cNvSpPr>
            <a:spLocks noGrp="1"/>
          </p:cNvSpPr>
          <p:nvPr/>
        </p:nvSpPr>
        <p:spPr>
          <a:xfrm>
            <a:off x="3365072" y="2563564"/>
            <a:ext cx="2201510" cy="23901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350" b="1">
                <a:solidFill>
                  <a:srgbClr val="000000"/>
                </a:solidFill>
                <a:latin typeface="Twemoji Mozilla"/>
                <a:ea typeface="Twemoji Mozilla"/>
                <a:cs typeface="Twemoji Mozilla"/>
              </a:rPr>
              <a:t>💷</a:t>
            </a:r>
            <a:r>
              <a:rPr sz="13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 Economic</a:t>
            </a:r>
            <a:endParaRPr sz="1350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A401CA3C-21D7-BF1C-A7F7-630D37CD6F45}"/>
              </a:ext>
            </a:extLst>
          </p:cNvPr>
          <p:cNvSpPr>
            <a:spLocks noGrp="1"/>
          </p:cNvSpPr>
          <p:nvPr/>
        </p:nvSpPr>
        <p:spPr>
          <a:xfrm>
            <a:off x="3365072" y="2869852"/>
            <a:ext cx="2201510" cy="1047254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7000"/>
              </a:lnSpc>
              <a:buNone/>
            </a:pP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Living-cost pressure raises demand but limits spending. </a:t>
            </a:r>
            <a:r>
              <a:rPr sz="11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Response:</a:t>
            </a: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free core access and a £4.99 premium tier (ONS, 2023).</a:t>
            </a:r>
            <a:endParaRPr sz="1150"/>
          </a:p>
        </p:txBody>
      </p:sp>
      <p:pic>
        <p:nvPicPr>
          <p:cNvPr id="40" name="Image 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47265" y="2394991"/>
            <a:ext cx="2614746" cy="1690688"/>
          </a:xfrm>
          <a:prstGeom prst="rect">
            <a:avLst/>
          </a:prstGeom>
        </p:spPr>
      </p:pic>
      <p:sp>
        <p:nvSpPr>
          <p:cNvPr id="13" name="Text 8">
            <a:extLst>
              <a:ext uri="{FF2B5EF4-FFF2-40B4-BE49-F238E27FC236}">
                <a16:creationId xmlns:a16="http://schemas.microsoft.com/office/drawing/2014/main" id="{7C833882-D481-F415-B267-D538E2CA5DC0}"/>
              </a:ext>
            </a:extLst>
          </p:cNvPr>
          <p:cNvSpPr>
            <a:spLocks noGrp="1"/>
          </p:cNvSpPr>
          <p:nvPr/>
        </p:nvSpPr>
        <p:spPr>
          <a:xfrm>
            <a:off x="6092031" y="2563564"/>
            <a:ext cx="2201411" cy="23901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350" b="1">
                <a:solidFill>
                  <a:srgbClr val="000000"/>
                </a:solidFill>
                <a:latin typeface="Twemoji Mozilla"/>
                <a:ea typeface="Twemoji Mozilla"/>
                <a:cs typeface="Twemoji Mozilla"/>
              </a:rPr>
              <a:t>🤝</a:t>
            </a:r>
            <a:r>
              <a:rPr sz="13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 Social</a:t>
            </a:r>
            <a:endParaRPr sz="1350"/>
          </a:p>
        </p:txBody>
      </p:sp>
      <p:sp>
        <p:nvSpPr>
          <p:cNvPr id="14" name="Text 9">
            <a:extLst>
              <a:ext uri="{FF2B5EF4-FFF2-40B4-BE49-F238E27FC236}">
                <a16:creationId xmlns:a16="http://schemas.microsoft.com/office/drawing/2014/main" id="{90BC8F55-F1C7-79D6-74E3-38B04797EFD8}"/>
              </a:ext>
            </a:extLst>
          </p:cNvPr>
          <p:cNvSpPr>
            <a:spLocks noGrp="1"/>
          </p:cNvSpPr>
          <p:nvPr/>
        </p:nvSpPr>
        <p:spPr>
          <a:xfrm>
            <a:off x="6092031" y="2869852"/>
            <a:ext cx="2201411" cy="837803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7000"/>
              </a:lnSpc>
              <a:buNone/>
            </a:pP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Students need safe, flexible support. </a:t>
            </a:r>
            <a:r>
              <a:rPr sz="11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Response:</a:t>
            </a: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verified profiles, reviews, reporting and student communities.</a:t>
            </a:r>
            <a:endParaRPr sz="1150"/>
          </a:p>
        </p:txBody>
      </p:sp>
      <p:pic>
        <p:nvPicPr>
          <p:cNvPr id="43" name="Image 3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74125" y="2394991"/>
            <a:ext cx="2614845" cy="1690688"/>
          </a:xfrm>
          <a:prstGeom prst="rect">
            <a:avLst/>
          </a:prstGeom>
        </p:spPr>
      </p:pic>
      <p:sp>
        <p:nvSpPr>
          <p:cNvPr id="16" name="Text 10">
            <a:extLst>
              <a:ext uri="{FF2B5EF4-FFF2-40B4-BE49-F238E27FC236}">
                <a16:creationId xmlns:a16="http://schemas.microsoft.com/office/drawing/2014/main" id="{FA499D71-67C5-3E13-514B-C0BEE8D784F0}"/>
              </a:ext>
            </a:extLst>
          </p:cNvPr>
          <p:cNvSpPr>
            <a:spLocks noGrp="1"/>
          </p:cNvSpPr>
          <p:nvPr/>
        </p:nvSpPr>
        <p:spPr>
          <a:xfrm>
            <a:off x="8818891" y="2563564"/>
            <a:ext cx="2201510" cy="23901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350" b="1">
                <a:solidFill>
                  <a:srgbClr val="000000"/>
                </a:solidFill>
                <a:latin typeface="Twemoji Mozilla"/>
                <a:ea typeface="Twemoji Mozilla"/>
                <a:cs typeface="Twemoji Mozilla"/>
              </a:rPr>
              <a:t>📱</a:t>
            </a:r>
            <a:r>
              <a:rPr sz="13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 Technological</a:t>
            </a:r>
            <a:endParaRPr sz="1350"/>
          </a:p>
        </p:txBody>
      </p:sp>
      <p:sp>
        <p:nvSpPr>
          <p:cNvPr id="17" name="Text 11">
            <a:extLst>
              <a:ext uri="{FF2B5EF4-FFF2-40B4-BE49-F238E27FC236}">
                <a16:creationId xmlns:a16="http://schemas.microsoft.com/office/drawing/2014/main" id="{625EDCBE-5377-DAE7-F346-1A99E1F562B1}"/>
              </a:ext>
            </a:extLst>
          </p:cNvPr>
          <p:cNvSpPr>
            <a:spLocks noGrp="1"/>
          </p:cNvSpPr>
          <p:nvPr/>
        </p:nvSpPr>
        <p:spPr>
          <a:xfrm>
            <a:off x="8818891" y="2869852"/>
            <a:ext cx="2201510" cy="837803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7000"/>
              </a:lnSpc>
              <a:buNone/>
            </a:pP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Mobile matching improves access, but cyber risks threaten trust. </a:t>
            </a:r>
            <a:r>
              <a:rPr sz="11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Response:</a:t>
            </a: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secure the MVP before adding advanced AI.</a:t>
            </a:r>
            <a:endParaRPr sz="1150"/>
          </a:p>
        </p:txBody>
      </p:sp>
      <p:pic>
        <p:nvPicPr>
          <p:cNvPr id="46" name="Image 4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3446" y="4197796"/>
            <a:ext cx="2614746" cy="1481237"/>
          </a:xfrm>
          <a:prstGeom prst="rect">
            <a:avLst/>
          </a:prstGeom>
        </p:spPr>
      </p:pic>
      <p:sp>
        <p:nvSpPr>
          <p:cNvPr id="19" name="Text 12">
            <a:extLst>
              <a:ext uri="{FF2B5EF4-FFF2-40B4-BE49-F238E27FC236}">
                <a16:creationId xmlns:a16="http://schemas.microsoft.com/office/drawing/2014/main" id="{BAE094B2-CC2A-45D3-BEE9-4B87CC80A5F5}"/>
              </a:ext>
            </a:extLst>
          </p:cNvPr>
          <p:cNvSpPr>
            <a:spLocks noGrp="1"/>
          </p:cNvSpPr>
          <p:nvPr/>
        </p:nvSpPr>
        <p:spPr>
          <a:xfrm>
            <a:off x="638212" y="4366369"/>
            <a:ext cx="2201411" cy="23901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350" b="1">
                <a:solidFill>
                  <a:srgbClr val="000000"/>
                </a:solidFill>
                <a:latin typeface="Twemoji Mozilla"/>
                <a:ea typeface="Twemoji Mozilla"/>
                <a:cs typeface="Twemoji Mozilla"/>
              </a:rPr>
              <a:t>🌱</a:t>
            </a:r>
            <a:r>
              <a:rPr sz="13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 Environmental</a:t>
            </a:r>
            <a:endParaRPr sz="1350"/>
          </a:p>
        </p:txBody>
      </p:sp>
      <p:sp>
        <p:nvSpPr>
          <p:cNvPr id="20" name="Text 13">
            <a:extLst>
              <a:ext uri="{FF2B5EF4-FFF2-40B4-BE49-F238E27FC236}">
                <a16:creationId xmlns:a16="http://schemas.microsoft.com/office/drawing/2014/main" id="{6EACC13D-8E6E-4CA1-CA1A-6F2313272F81}"/>
              </a:ext>
            </a:extLst>
          </p:cNvPr>
          <p:cNvSpPr>
            <a:spLocks noGrp="1"/>
          </p:cNvSpPr>
          <p:nvPr/>
        </p:nvSpPr>
        <p:spPr>
          <a:xfrm>
            <a:off x="638212" y="4672657"/>
            <a:ext cx="2201411" cy="837803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7000"/>
              </a:lnSpc>
              <a:buNone/>
            </a:pP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Digital listings reduce paper use, while textbook resale supports reuse. </a:t>
            </a:r>
            <a:r>
              <a:rPr sz="11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Response:</a:t>
            </a: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promote local, low-waste exchanges.</a:t>
            </a:r>
            <a:endParaRPr sz="1150"/>
          </a:p>
        </p:txBody>
      </p:sp>
      <p:pic>
        <p:nvPicPr>
          <p:cNvPr id="49" name="Image 5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20306" y="4197796"/>
            <a:ext cx="2614845" cy="1481237"/>
          </a:xfrm>
          <a:prstGeom prst="rect">
            <a:avLst/>
          </a:prstGeom>
        </p:spPr>
      </p:pic>
      <p:sp>
        <p:nvSpPr>
          <p:cNvPr id="22" name="Text 14">
            <a:extLst>
              <a:ext uri="{FF2B5EF4-FFF2-40B4-BE49-F238E27FC236}">
                <a16:creationId xmlns:a16="http://schemas.microsoft.com/office/drawing/2014/main" id="{46B1CB15-AB39-3431-199B-32A63B75671D}"/>
              </a:ext>
            </a:extLst>
          </p:cNvPr>
          <p:cNvSpPr>
            <a:spLocks noGrp="1"/>
          </p:cNvSpPr>
          <p:nvPr/>
        </p:nvSpPr>
        <p:spPr>
          <a:xfrm>
            <a:off x="3365072" y="4366369"/>
            <a:ext cx="2201510" cy="23901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350" b="1">
                <a:solidFill>
                  <a:srgbClr val="000000"/>
                </a:solidFill>
                <a:latin typeface="Twemoji Mozilla"/>
                <a:ea typeface="Twemoji Mozilla"/>
                <a:cs typeface="Twemoji Mozilla"/>
              </a:rPr>
              <a:t>⚖️</a:t>
            </a:r>
            <a:r>
              <a:rPr sz="13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 Legal</a:t>
            </a:r>
            <a:endParaRPr sz="1350"/>
          </a:p>
        </p:txBody>
      </p:sp>
      <p:sp>
        <p:nvSpPr>
          <p:cNvPr id="23" name="Text 15">
            <a:extLst>
              <a:ext uri="{FF2B5EF4-FFF2-40B4-BE49-F238E27FC236}">
                <a16:creationId xmlns:a16="http://schemas.microsoft.com/office/drawing/2014/main" id="{94563FC4-CC17-CABA-7B5D-A2928588A96C}"/>
              </a:ext>
            </a:extLst>
          </p:cNvPr>
          <p:cNvSpPr>
            <a:spLocks noGrp="1"/>
          </p:cNvSpPr>
          <p:nvPr/>
        </p:nvSpPr>
        <p:spPr>
          <a:xfrm>
            <a:off x="3365072" y="4672657"/>
            <a:ext cx="2201510" cy="837803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7000"/>
              </a:lnSpc>
              <a:buNone/>
            </a:pP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UK GDPR and consumer duties affect data and listings. </a:t>
            </a:r>
            <a:r>
              <a:rPr sz="11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Response:</a:t>
            </a:r>
            <a:r>
              <a:rPr sz="11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privacy by design and clear complaints (ICO, 2026).</a:t>
            </a:r>
            <a:endParaRPr sz="1150"/>
          </a:p>
        </p:txBody>
      </p:sp>
    </p:spTree>
    <p:extLst>
      <p:ext uri="{BB962C8B-B14F-4D97-AF65-F5344CB8AC3E}">
        <p14:creationId xmlns:p14="http://schemas.microsoft.com/office/powerpoint/2010/main" val="1146031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688CE02D-6188-7A2E-3C7A-F8A309EEBAC6}"/>
              </a:ext>
            </a:extLst>
          </p:cNvPr>
          <p:cNvSpPr>
            <a:spLocks noGrp="1"/>
          </p:cNvSpPr>
          <p:nvPr/>
        </p:nvSpPr>
        <p:spPr>
          <a:xfrm>
            <a:off x="11029071" y="6546355"/>
            <a:ext cx="1162929" cy="311646"/>
          </a:xfrm>
          <a:prstGeom prst="roundRect">
            <a:avLst>
              <a:gd name="adj" fmla="val 22121"/>
            </a:avLst>
          </a:prstGeom>
          <a:solidFill>
            <a:srgbClr val="4C0124"/>
          </a:solidFill>
        </p:spPr>
        <p:txBody>
          <a:bodyPr/>
          <a:lstStyle/>
          <a:p>
            <a:endParaRPr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28119738-6A4F-9A74-D12C-0DE69668D830}"/>
              </a:ext>
            </a:extLst>
          </p:cNvPr>
          <p:cNvSpPr>
            <a:spLocks noGrp="1"/>
          </p:cNvSpPr>
          <p:nvPr/>
        </p:nvSpPr>
        <p:spPr>
          <a:xfrm>
            <a:off x="11244318" y="6571755"/>
            <a:ext cx="1387043" cy="18057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96000"/>
              </a:lnSpc>
              <a:buNone/>
            </a:pPr>
            <a:r>
              <a:rPr sz="12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SECTION 4</a:t>
            </a:r>
            <a:endParaRPr sz="120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A31C8A19-009E-127A-D4DF-C06FE2881624}"/>
              </a:ext>
            </a:extLst>
          </p:cNvPr>
          <p:cNvSpPr>
            <a:spLocks noGrp="1"/>
          </p:cNvSpPr>
          <p:nvPr/>
        </p:nvSpPr>
        <p:spPr>
          <a:xfrm>
            <a:off x="491621" y="949523"/>
            <a:ext cx="10795524" cy="5775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36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Two Marketing Strategies</a:t>
            </a:r>
            <a:endParaRPr sz="3600"/>
          </a:p>
        </p:txBody>
      </p:sp>
      <p:pic>
        <p:nvPicPr>
          <p:cNvPr id="20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621" y="1816993"/>
            <a:ext cx="3060524" cy="1891506"/>
          </a:xfrm>
          <a:prstGeom prst="rect">
            <a:avLst/>
          </a:prstGeom>
        </p:spPr>
      </p:pic>
      <p:sp>
        <p:nvSpPr>
          <p:cNvPr id="6" name="Text 3">
            <a:extLst>
              <a:ext uri="{FF2B5EF4-FFF2-40B4-BE49-F238E27FC236}">
                <a16:creationId xmlns:a16="http://schemas.microsoft.com/office/drawing/2014/main" id="{49C27BD8-C8E5-275F-9C48-1ABEB9E18688}"/>
              </a:ext>
            </a:extLst>
          </p:cNvPr>
          <p:cNvSpPr>
            <a:spLocks noGrp="1"/>
          </p:cNvSpPr>
          <p:nvPr/>
        </p:nvSpPr>
        <p:spPr>
          <a:xfrm>
            <a:off x="491621" y="3950097"/>
            <a:ext cx="5276916" cy="288727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8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Strategy 1 — Digital Student Acquisition</a:t>
            </a:r>
            <a:endParaRPr sz="1800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01D70C0B-F532-043A-1853-50D1C57FFBA9}"/>
              </a:ext>
            </a:extLst>
          </p:cNvPr>
          <p:cNvSpPr>
            <a:spLocks noGrp="1"/>
          </p:cNvSpPr>
          <p:nvPr/>
        </p:nvSpPr>
        <p:spPr>
          <a:xfrm>
            <a:off x="491621" y="4354711"/>
            <a:ext cx="5276916" cy="93493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2000"/>
              </a:lnSpc>
              <a:buNone/>
            </a:pPr>
            <a:r>
              <a:rPr sz="15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TikTok, Instagram, and Snapchat content targeted around London universities. Paid social budget of </a:t>
            </a:r>
            <a:r>
              <a:rPr sz="15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£1,500</a:t>
            </a:r>
            <a:r>
              <a:rPr sz="15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plus </a:t>
            </a:r>
            <a:r>
              <a:rPr sz="15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£500</a:t>
            </a:r>
            <a:r>
              <a:rPr sz="15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in referral rewards to drive organic sign-ups.</a:t>
            </a:r>
            <a:endParaRPr sz="1500"/>
          </a:p>
        </p:txBody>
      </p:sp>
      <p:pic>
        <p:nvPicPr>
          <p:cNvPr id="23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0129" y="1816993"/>
            <a:ext cx="3060623" cy="1891605"/>
          </a:xfrm>
          <a:prstGeom prst="rect">
            <a:avLst/>
          </a:prstGeom>
        </p:spPr>
      </p:pic>
      <p:sp>
        <p:nvSpPr>
          <p:cNvPr id="9" name="Text 5">
            <a:extLst>
              <a:ext uri="{FF2B5EF4-FFF2-40B4-BE49-F238E27FC236}">
                <a16:creationId xmlns:a16="http://schemas.microsoft.com/office/drawing/2014/main" id="{75BF4F18-6568-7DED-1BDC-05B2D1D86AB0}"/>
              </a:ext>
            </a:extLst>
          </p:cNvPr>
          <p:cNvSpPr>
            <a:spLocks noGrp="1"/>
          </p:cNvSpPr>
          <p:nvPr/>
        </p:nvSpPr>
        <p:spPr>
          <a:xfrm>
            <a:off x="6010129" y="3950196"/>
            <a:ext cx="5277016" cy="288727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8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Strategy 2 — Campus Trust Network</a:t>
            </a:r>
            <a:endParaRPr sz="1800"/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53D0F239-D5D3-DD95-0FA5-AA3142251613}"/>
              </a:ext>
            </a:extLst>
          </p:cNvPr>
          <p:cNvSpPr>
            <a:spLocks noGrp="1"/>
          </p:cNvSpPr>
          <p:nvPr/>
        </p:nvSpPr>
        <p:spPr>
          <a:xfrm>
            <a:off x="6010129" y="4354810"/>
            <a:ext cx="5277016" cy="93493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2000"/>
              </a:lnSpc>
              <a:buNone/>
            </a:pPr>
            <a:r>
              <a:rPr sz="15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Student ambassadors (</a:t>
            </a:r>
            <a:r>
              <a:rPr sz="15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£1,000</a:t>
            </a:r>
            <a:r>
              <a:rPr sz="15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), on-campus events (</a:t>
            </a:r>
            <a:r>
              <a:rPr sz="15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£800</a:t>
            </a:r>
            <a:r>
              <a:rPr sz="15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), and branded materials (</a:t>
            </a:r>
            <a:r>
              <a:rPr sz="15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£200</a:t>
            </a:r>
            <a:r>
              <a:rPr sz="15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) build credibility and community trust at the grassroots level.</a:t>
            </a:r>
            <a:endParaRPr sz="1500"/>
          </a:p>
        </p:txBody>
      </p:sp>
      <p:sp>
        <p:nvSpPr>
          <p:cNvPr id="11" name="Shape 7">
            <a:extLst>
              <a:ext uri="{FF2B5EF4-FFF2-40B4-BE49-F238E27FC236}">
                <a16:creationId xmlns:a16="http://schemas.microsoft.com/office/drawing/2014/main" id="{CEEDC15B-F85A-DE35-38DC-E1944F0F077D}"/>
              </a:ext>
            </a:extLst>
          </p:cNvPr>
          <p:cNvSpPr>
            <a:spLocks noGrp="1"/>
          </p:cNvSpPr>
          <p:nvPr/>
        </p:nvSpPr>
        <p:spPr>
          <a:xfrm>
            <a:off x="98474" y="5320241"/>
            <a:ext cx="9270609" cy="776883"/>
          </a:xfrm>
          <a:prstGeom prst="roundRect">
            <a:avLst>
              <a:gd name="adj" fmla="val 10616"/>
            </a:avLst>
          </a:prstGeom>
          <a:solidFill>
            <a:srgbClr val="183A13"/>
          </a:solidFill>
        </p:spPr>
        <p:txBody>
          <a:bodyPr/>
          <a:lstStyle/>
          <a:p>
            <a:endParaRPr/>
          </a:p>
        </p:txBody>
      </p:sp>
      <p:pic>
        <p:nvPicPr>
          <p:cNvPr id="27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667" y="5533646"/>
            <a:ext cx="437445" cy="350071"/>
          </a:xfrm>
          <a:prstGeom prst="rect">
            <a:avLst/>
          </a:prstGeom>
        </p:spPr>
      </p:pic>
      <p:sp>
        <p:nvSpPr>
          <p:cNvPr id="13" name="Text 8">
            <a:extLst>
              <a:ext uri="{FF2B5EF4-FFF2-40B4-BE49-F238E27FC236}">
                <a16:creationId xmlns:a16="http://schemas.microsoft.com/office/drawing/2014/main" id="{94049FA9-844C-C3C4-6927-9D72196D0181}"/>
              </a:ext>
            </a:extLst>
          </p:cNvPr>
          <p:cNvSpPr>
            <a:spLocks noGrp="1"/>
          </p:cNvSpPr>
          <p:nvPr/>
        </p:nvSpPr>
        <p:spPr>
          <a:xfrm>
            <a:off x="934868" y="5532856"/>
            <a:ext cx="10570700" cy="311646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2000"/>
              </a:lnSpc>
              <a:buNone/>
            </a:pPr>
            <a:r>
              <a:rPr sz="15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12-Month KPI:</a:t>
            </a:r>
            <a:r>
              <a:rPr sz="1500">
                <a:solidFill>
                  <a:srgbClr val="FFFFFF"/>
                </a:solidFill>
                <a:latin typeface="Overpass"/>
                <a:ea typeface="Overpass"/>
                <a:cs typeface="Overpass"/>
              </a:rPr>
              <a:t> 1,000 verified students and 5 university partnerships.</a:t>
            </a:r>
            <a:endParaRPr sz="1500"/>
          </a:p>
        </p:txBody>
      </p:sp>
    </p:spTree>
    <p:extLst>
      <p:ext uri="{BB962C8B-B14F-4D97-AF65-F5344CB8AC3E}">
        <p14:creationId xmlns:p14="http://schemas.microsoft.com/office/powerpoint/2010/main" val="3010335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D93F73D8-5BBC-C75A-F146-69CAFC3B29FA}"/>
              </a:ext>
            </a:extLst>
          </p:cNvPr>
          <p:cNvSpPr>
            <a:spLocks noGrp="1"/>
          </p:cNvSpPr>
          <p:nvPr/>
        </p:nvSpPr>
        <p:spPr>
          <a:xfrm>
            <a:off x="11038241" y="6585248"/>
            <a:ext cx="1148862" cy="272752"/>
          </a:xfrm>
          <a:prstGeom prst="roundRect">
            <a:avLst>
              <a:gd name="adj" fmla="val 22116"/>
            </a:avLst>
          </a:prstGeom>
          <a:solidFill>
            <a:srgbClr val="4C0124"/>
          </a:solidFill>
        </p:spPr>
        <p:txBody>
          <a:bodyPr/>
          <a:lstStyle/>
          <a:p>
            <a:endParaRPr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4746A85E-6930-CE89-D42F-1FE2A84AF482}"/>
              </a:ext>
            </a:extLst>
          </p:cNvPr>
          <p:cNvSpPr>
            <a:spLocks noGrp="1"/>
          </p:cNvSpPr>
          <p:nvPr/>
        </p:nvSpPr>
        <p:spPr>
          <a:xfrm>
            <a:off x="11278711" y="6620331"/>
            <a:ext cx="1320668" cy="1651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96000"/>
              </a:lnSpc>
              <a:buNone/>
            </a:pPr>
            <a:r>
              <a:rPr sz="11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SECTION 5</a:t>
            </a:r>
            <a:endParaRPr sz="110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665CC6E6-9C4F-AB2C-93BD-A3BA5CE8126C}"/>
              </a:ext>
            </a:extLst>
          </p:cNvPr>
          <p:cNvSpPr>
            <a:spLocks noGrp="1"/>
          </p:cNvSpPr>
          <p:nvPr/>
        </p:nvSpPr>
        <p:spPr>
          <a:xfrm>
            <a:off x="483187" y="1043312"/>
            <a:ext cx="10795524" cy="52804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33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Funding, Cash Flow &amp; Break-Even</a:t>
            </a:r>
            <a:endParaRPr sz="330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84A76CFF-BC64-3282-BD18-FE2611547650}"/>
              </a:ext>
            </a:extLst>
          </p:cNvPr>
          <p:cNvSpPr>
            <a:spLocks noGrp="1"/>
          </p:cNvSpPr>
          <p:nvPr/>
        </p:nvSpPr>
        <p:spPr>
          <a:xfrm>
            <a:off x="483187" y="2016869"/>
            <a:ext cx="5178792" cy="26402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65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Startup &amp; Launch Costs</a:t>
            </a:r>
            <a:endParaRPr sz="1650"/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38F75277-A2C4-D8FC-B169-3B137BD06667}"/>
              </a:ext>
            </a:extLst>
          </p:cNvPr>
          <p:cNvSpPr>
            <a:spLocks noGrp="1"/>
          </p:cNvSpPr>
          <p:nvPr/>
        </p:nvSpPr>
        <p:spPr>
          <a:xfrm>
            <a:off x="483187" y="2462659"/>
            <a:ext cx="5178792" cy="3193157"/>
          </a:xfrm>
          <a:prstGeom prst="roundRect">
            <a:avLst>
              <a:gd name="adj" fmla="val 2361"/>
            </a:avLst>
          </a:prstGeom>
          <a:noFill/>
          <a:ln w="6350">
            <a:solidFill>
              <a:srgbClr val="FFFFFF">
                <a:alpha val="24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4E504A85-E9D9-4604-A3AC-E4DD74639B43}"/>
              </a:ext>
            </a:extLst>
          </p:cNvPr>
          <p:cNvSpPr>
            <a:spLocks noGrp="1"/>
          </p:cNvSpPr>
          <p:nvPr/>
        </p:nvSpPr>
        <p:spPr>
          <a:xfrm>
            <a:off x="483187" y="2951510"/>
            <a:ext cx="5178792" cy="11221"/>
          </a:xfrm>
          <a:prstGeom prst="rect">
            <a:avLst/>
          </a:prstGeom>
          <a:solidFill>
            <a:srgbClr val="FFFFFF">
              <a:alpha val="24000"/>
            </a:srgbClr>
          </a:solidFill>
        </p:spPr>
        <p:txBody>
          <a:bodyPr/>
          <a:lstStyle/>
          <a:p>
            <a:endParaRPr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BA793A5C-1ABE-A0B9-2A3A-D5CAF7AC372B}"/>
              </a:ext>
            </a:extLst>
          </p:cNvPr>
          <p:cNvSpPr>
            <a:spLocks noGrp="1"/>
          </p:cNvSpPr>
          <p:nvPr/>
        </p:nvSpPr>
        <p:spPr>
          <a:xfrm>
            <a:off x="483187" y="3437186"/>
            <a:ext cx="5178792" cy="11221"/>
          </a:xfrm>
          <a:prstGeom prst="rect">
            <a:avLst/>
          </a:prstGeom>
          <a:solidFill>
            <a:srgbClr val="FFFFFF">
              <a:alpha val="24000"/>
            </a:srgbClr>
          </a:solidFill>
        </p:spPr>
        <p:txBody>
          <a:bodyPr/>
          <a:lstStyle/>
          <a:p>
            <a:endParaRPr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412F0007-724F-742D-41D3-6BBB78FA265F}"/>
              </a:ext>
            </a:extLst>
          </p:cNvPr>
          <p:cNvSpPr>
            <a:spLocks noGrp="1"/>
          </p:cNvSpPr>
          <p:nvPr/>
        </p:nvSpPr>
        <p:spPr>
          <a:xfrm>
            <a:off x="483187" y="3922862"/>
            <a:ext cx="5178792" cy="11221"/>
          </a:xfrm>
          <a:prstGeom prst="rect">
            <a:avLst/>
          </a:prstGeom>
          <a:solidFill>
            <a:srgbClr val="FFFFFF">
              <a:alpha val="24000"/>
            </a:srgbClr>
          </a:solidFill>
        </p:spPr>
        <p:txBody>
          <a:bodyPr/>
          <a:lstStyle/>
          <a:p>
            <a:endParaRPr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21956531-F94C-F8DD-ADE5-91DB20465056}"/>
              </a:ext>
            </a:extLst>
          </p:cNvPr>
          <p:cNvSpPr>
            <a:spLocks noGrp="1"/>
          </p:cNvSpPr>
          <p:nvPr/>
        </p:nvSpPr>
        <p:spPr>
          <a:xfrm>
            <a:off x="483187" y="4408537"/>
            <a:ext cx="5178792" cy="11221"/>
          </a:xfrm>
          <a:prstGeom prst="rect">
            <a:avLst/>
          </a:prstGeom>
          <a:solidFill>
            <a:srgbClr val="FFFFFF">
              <a:alpha val="24000"/>
            </a:srgbClr>
          </a:solidFill>
        </p:spPr>
        <p:txBody>
          <a:bodyPr/>
          <a:lstStyle/>
          <a:p>
            <a:endParaRPr/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C8CA804D-8535-FE46-F0EA-DC71131550EA}"/>
              </a:ext>
            </a:extLst>
          </p:cNvPr>
          <p:cNvSpPr>
            <a:spLocks noGrp="1"/>
          </p:cNvSpPr>
          <p:nvPr/>
        </p:nvSpPr>
        <p:spPr>
          <a:xfrm>
            <a:off x="483187" y="5166966"/>
            <a:ext cx="5178792" cy="11221"/>
          </a:xfrm>
          <a:prstGeom prst="rect">
            <a:avLst/>
          </a:prstGeom>
          <a:solidFill>
            <a:srgbClr val="FFFFFF">
              <a:alpha val="24000"/>
            </a:srgbClr>
          </a:solidFill>
        </p:spPr>
        <p:txBody>
          <a:bodyPr/>
          <a:lstStyle/>
          <a:p>
            <a:endParaRPr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0E66B45E-61C7-F956-4F7E-F69073930F4C}"/>
              </a:ext>
            </a:extLst>
          </p:cNvPr>
          <p:cNvSpPr>
            <a:spLocks noGrp="1"/>
          </p:cNvSpPr>
          <p:nvPr/>
        </p:nvSpPr>
        <p:spPr>
          <a:xfrm>
            <a:off x="669118" y="2572296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Item</a:t>
            </a:r>
            <a:endParaRPr sz="140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3FD7C3AA-659C-9627-9C3A-A80B278A5DF0}"/>
              </a:ext>
            </a:extLst>
          </p:cNvPr>
          <p:cNvSpPr>
            <a:spLocks noGrp="1"/>
          </p:cNvSpPr>
          <p:nvPr/>
        </p:nvSpPr>
        <p:spPr>
          <a:xfrm>
            <a:off x="3252114" y="2572296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Amount</a:t>
            </a:r>
            <a:endParaRPr sz="140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3974E8BD-6510-16A7-4983-548D2302EA84}"/>
              </a:ext>
            </a:extLst>
          </p:cNvPr>
          <p:cNvSpPr>
            <a:spLocks noGrp="1"/>
          </p:cNvSpPr>
          <p:nvPr/>
        </p:nvSpPr>
        <p:spPr>
          <a:xfrm>
            <a:off x="669118" y="3057972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App development</a:t>
            </a:r>
            <a:endParaRPr sz="140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1F95E277-B97D-D0F6-005C-0C694C4EAFC4}"/>
              </a:ext>
            </a:extLst>
          </p:cNvPr>
          <p:cNvSpPr>
            <a:spLocks noGrp="1"/>
          </p:cNvSpPr>
          <p:nvPr/>
        </p:nvSpPr>
        <p:spPr>
          <a:xfrm>
            <a:off x="3252114" y="3057972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£8,000</a:t>
            </a:r>
            <a:endParaRPr sz="140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B139251B-AE28-63FB-BBB6-541528BE7D57}"/>
              </a:ext>
            </a:extLst>
          </p:cNvPr>
          <p:cNvSpPr>
            <a:spLocks noGrp="1"/>
          </p:cNvSpPr>
          <p:nvPr/>
        </p:nvSpPr>
        <p:spPr>
          <a:xfrm>
            <a:off x="669118" y="3543648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Website</a:t>
            </a:r>
            <a:endParaRPr sz="140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6F78EC8A-580C-BEAE-AC3D-08514F55A6C5}"/>
              </a:ext>
            </a:extLst>
          </p:cNvPr>
          <p:cNvSpPr>
            <a:spLocks noGrp="1"/>
          </p:cNvSpPr>
          <p:nvPr/>
        </p:nvSpPr>
        <p:spPr>
          <a:xfrm>
            <a:off x="3252114" y="3543648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£1,000</a:t>
            </a:r>
            <a:endParaRPr sz="140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6CD09099-FEF3-A46E-94A4-800AB90C8AEA}"/>
              </a:ext>
            </a:extLst>
          </p:cNvPr>
          <p:cNvSpPr>
            <a:spLocks noGrp="1"/>
          </p:cNvSpPr>
          <p:nvPr/>
        </p:nvSpPr>
        <p:spPr>
          <a:xfrm>
            <a:off x="669118" y="4029323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Launch marketing</a:t>
            </a:r>
            <a:endParaRPr sz="1400"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2B330A69-84C5-6F72-2C4B-490EFA7ECCCC}"/>
              </a:ext>
            </a:extLst>
          </p:cNvPr>
          <p:cNvSpPr>
            <a:spLocks noGrp="1"/>
          </p:cNvSpPr>
          <p:nvPr/>
        </p:nvSpPr>
        <p:spPr>
          <a:xfrm>
            <a:off x="3252114" y="4029323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£2,000</a:t>
            </a:r>
            <a:endParaRPr sz="1400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D84C30BD-D754-B27E-A075-03A8B57780B4}"/>
              </a:ext>
            </a:extLst>
          </p:cNvPr>
          <p:cNvSpPr>
            <a:spLocks noGrp="1"/>
          </p:cNvSpPr>
          <p:nvPr/>
        </p:nvSpPr>
        <p:spPr>
          <a:xfrm>
            <a:off x="669118" y="4514999"/>
            <a:ext cx="2224032" cy="545505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Registration, insurance &amp; contingency</a:t>
            </a:r>
            <a:endParaRPr sz="140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9E37B2D3-146E-8519-19D0-9AB83E4BAE08}"/>
              </a:ext>
            </a:extLst>
          </p:cNvPr>
          <p:cNvSpPr>
            <a:spLocks noGrp="1"/>
          </p:cNvSpPr>
          <p:nvPr/>
        </p:nvSpPr>
        <p:spPr>
          <a:xfrm>
            <a:off x="3252114" y="4514999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£2,000</a:t>
            </a:r>
            <a:endParaRPr sz="1400"/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21195241-CC04-7DCE-877D-40A0D7787D5F}"/>
              </a:ext>
            </a:extLst>
          </p:cNvPr>
          <p:cNvSpPr>
            <a:spLocks noGrp="1"/>
          </p:cNvSpPr>
          <p:nvPr/>
        </p:nvSpPr>
        <p:spPr>
          <a:xfrm>
            <a:off x="669118" y="5273427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Total setup cost</a:t>
            </a:r>
            <a:endParaRPr sz="1400"/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B9FEA0A5-7C5C-FF17-3C09-94B8AFDB4418}"/>
              </a:ext>
            </a:extLst>
          </p:cNvPr>
          <p:cNvSpPr>
            <a:spLocks noGrp="1"/>
          </p:cNvSpPr>
          <p:nvPr/>
        </p:nvSpPr>
        <p:spPr>
          <a:xfrm>
            <a:off x="3252114" y="5273427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£13,000</a:t>
            </a:r>
            <a:endParaRPr sz="140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FB0E073E-264B-1560-3D31-D97DDA4417E7}"/>
              </a:ext>
            </a:extLst>
          </p:cNvPr>
          <p:cNvSpPr>
            <a:spLocks noGrp="1"/>
          </p:cNvSpPr>
          <p:nvPr/>
        </p:nvSpPr>
        <p:spPr>
          <a:xfrm>
            <a:off x="483187" y="5837585"/>
            <a:ext cx="5788376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Seeking </a:t>
            </a: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£15,000</a:t>
            </a: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in funding plus </a:t>
            </a: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£2,000</a:t>
            </a: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 initial working capital.</a:t>
            </a:r>
            <a:endParaRPr sz="1400"/>
          </a:p>
        </p:txBody>
      </p:sp>
      <p:sp>
        <p:nvSpPr>
          <p:cNvPr id="25" name="Text 23">
            <a:extLst>
              <a:ext uri="{FF2B5EF4-FFF2-40B4-BE49-F238E27FC236}">
                <a16:creationId xmlns:a16="http://schemas.microsoft.com/office/drawing/2014/main" id="{E774E90F-771E-499F-3B0A-4077D8D7C8A8}"/>
              </a:ext>
            </a:extLst>
          </p:cNvPr>
          <p:cNvSpPr>
            <a:spLocks noGrp="1"/>
          </p:cNvSpPr>
          <p:nvPr/>
        </p:nvSpPr>
        <p:spPr>
          <a:xfrm>
            <a:off x="6106269" y="2016869"/>
            <a:ext cx="5178792" cy="264021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65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Financial Model</a:t>
            </a:r>
            <a:endParaRPr sz="1650"/>
          </a:p>
        </p:txBody>
      </p:sp>
      <p:sp>
        <p:nvSpPr>
          <p:cNvPr id="26" name="Shape 24">
            <a:extLst>
              <a:ext uri="{FF2B5EF4-FFF2-40B4-BE49-F238E27FC236}">
                <a16:creationId xmlns:a16="http://schemas.microsoft.com/office/drawing/2014/main" id="{C6C890F6-75F9-86F9-96D0-E121886558C0}"/>
              </a:ext>
            </a:extLst>
          </p:cNvPr>
          <p:cNvSpPr>
            <a:spLocks noGrp="1"/>
          </p:cNvSpPr>
          <p:nvPr/>
        </p:nvSpPr>
        <p:spPr>
          <a:xfrm>
            <a:off x="6106269" y="2462659"/>
            <a:ext cx="5178792" cy="2434729"/>
          </a:xfrm>
          <a:prstGeom prst="roundRect">
            <a:avLst>
              <a:gd name="adj" fmla="val 3097"/>
            </a:avLst>
          </a:prstGeom>
          <a:noFill/>
          <a:ln w="6350">
            <a:solidFill>
              <a:srgbClr val="FFFFFF">
                <a:alpha val="24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Shape 25">
            <a:extLst>
              <a:ext uri="{FF2B5EF4-FFF2-40B4-BE49-F238E27FC236}">
                <a16:creationId xmlns:a16="http://schemas.microsoft.com/office/drawing/2014/main" id="{864B72FE-4698-719D-2D3E-41EEE1CD9A5C}"/>
              </a:ext>
            </a:extLst>
          </p:cNvPr>
          <p:cNvSpPr>
            <a:spLocks noGrp="1"/>
          </p:cNvSpPr>
          <p:nvPr/>
        </p:nvSpPr>
        <p:spPr>
          <a:xfrm>
            <a:off x="6106269" y="2951510"/>
            <a:ext cx="5178792" cy="11221"/>
          </a:xfrm>
          <a:prstGeom prst="rect">
            <a:avLst/>
          </a:prstGeom>
          <a:solidFill>
            <a:srgbClr val="FFFFFF">
              <a:alpha val="24000"/>
            </a:srgbClr>
          </a:solidFill>
        </p:spPr>
        <p:txBody>
          <a:bodyPr/>
          <a:lstStyle/>
          <a:p>
            <a:endParaRPr/>
          </a:p>
        </p:txBody>
      </p:sp>
      <p:sp>
        <p:nvSpPr>
          <p:cNvPr id="28" name="Shape 26">
            <a:extLst>
              <a:ext uri="{FF2B5EF4-FFF2-40B4-BE49-F238E27FC236}">
                <a16:creationId xmlns:a16="http://schemas.microsoft.com/office/drawing/2014/main" id="{792620D3-C9F6-313E-1759-B43E8E041A8B}"/>
              </a:ext>
            </a:extLst>
          </p:cNvPr>
          <p:cNvSpPr>
            <a:spLocks noGrp="1"/>
          </p:cNvSpPr>
          <p:nvPr/>
        </p:nvSpPr>
        <p:spPr>
          <a:xfrm>
            <a:off x="6106269" y="3437186"/>
            <a:ext cx="5178792" cy="11221"/>
          </a:xfrm>
          <a:prstGeom prst="rect">
            <a:avLst/>
          </a:prstGeom>
          <a:solidFill>
            <a:srgbClr val="FFFFFF">
              <a:alpha val="24000"/>
            </a:srgbClr>
          </a:solidFill>
        </p:spPr>
        <p:txBody>
          <a:bodyPr/>
          <a:lstStyle/>
          <a:p>
            <a:endParaRPr/>
          </a:p>
        </p:txBody>
      </p:sp>
      <p:sp>
        <p:nvSpPr>
          <p:cNvPr id="29" name="Shape 27">
            <a:extLst>
              <a:ext uri="{FF2B5EF4-FFF2-40B4-BE49-F238E27FC236}">
                <a16:creationId xmlns:a16="http://schemas.microsoft.com/office/drawing/2014/main" id="{168CE120-2049-AB1F-36C4-F4B1F7BF9A8C}"/>
              </a:ext>
            </a:extLst>
          </p:cNvPr>
          <p:cNvSpPr>
            <a:spLocks noGrp="1"/>
          </p:cNvSpPr>
          <p:nvPr/>
        </p:nvSpPr>
        <p:spPr>
          <a:xfrm>
            <a:off x="6106269" y="3922862"/>
            <a:ext cx="5178792" cy="11221"/>
          </a:xfrm>
          <a:prstGeom prst="rect">
            <a:avLst/>
          </a:prstGeom>
          <a:solidFill>
            <a:srgbClr val="FFFFFF">
              <a:alpha val="24000"/>
            </a:srgbClr>
          </a:solidFill>
        </p:spPr>
        <p:txBody>
          <a:bodyPr/>
          <a:lstStyle/>
          <a:p>
            <a:endParaRPr/>
          </a:p>
        </p:txBody>
      </p:sp>
      <p:sp>
        <p:nvSpPr>
          <p:cNvPr id="30" name="Shape 28">
            <a:extLst>
              <a:ext uri="{FF2B5EF4-FFF2-40B4-BE49-F238E27FC236}">
                <a16:creationId xmlns:a16="http://schemas.microsoft.com/office/drawing/2014/main" id="{A59B405D-B38F-DCBC-30A5-0BD232DC35B0}"/>
              </a:ext>
            </a:extLst>
          </p:cNvPr>
          <p:cNvSpPr>
            <a:spLocks noGrp="1"/>
          </p:cNvSpPr>
          <p:nvPr/>
        </p:nvSpPr>
        <p:spPr>
          <a:xfrm>
            <a:off x="6106269" y="4408537"/>
            <a:ext cx="5178792" cy="11221"/>
          </a:xfrm>
          <a:prstGeom prst="rect">
            <a:avLst/>
          </a:prstGeom>
          <a:solidFill>
            <a:srgbClr val="FFFFFF">
              <a:alpha val="24000"/>
            </a:srgbClr>
          </a:solidFill>
        </p:spPr>
        <p:txBody>
          <a:bodyPr/>
          <a:lstStyle/>
          <a:p>
            <a:endParaRPr/>
          </a:p>
        </p:txBody>
      </p:sp>
      <p:sp>
        <p:nvSpPr>
          <p:cNvPr id="31" name="Text 29">
            <a:extLst>
              <a:ext uri="{FF2B5EF4-FFF2-40B4-BE49-F238E27FC236}">
                <a16:creationId xmlns:a16="http://schemas.microsoft.com/office/drawing/2014/main" id="{2204F552-FAA1-3BF8-67C4-294D1FC165A8}"/>
              </a:ext>
            </a:extLst>
          </p:cNvPr>
          <p:cNvSpPr>
            <a:spLocks noGrp="1"/>
          </p:cNvSpPr>
          <p:nvPr/>
        </p:nvSpPr>
        <p:spPr>
          <a:xfrm>
            <a:off x="6292200" y="2572296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Metric</a:t>
            </a:r>
            <a:endParaRPr sz="1400"/>
          </a:p>
        </p:txBody>
      </p:sp>
      <p:sp>
        <p:nvSpPr>
          <p:cNvPr id="32" name="Text 30">
            <a:extLst>
              <a:ext uri="{FF2B5EF4-FFF2-40B4-BE49-F238E27FC236}">
                <a16:creationId xmlns:a16="http://schemas.microsoft.com/office/drawing/2014/main" id="{0939914A-C218-2F31-7D2C-BF48DEADB423}"/>
              </a:ext>
            </a:extLst>
          </p:cNvPr>
          <p:cNvSpPr>
            <a:spLocks noGrp="1"/>
          </p:cNvSpPr>
          <p:nvPr/>
        </p:nvSpPr>
        <p:spPr>
          <a:xfrm>
            <a:off x="8875196" y="2572296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Value</a:t>
            </a:r>
            <a:endParaRPr sz="1400"/>
          </a:p>
        </p:txBody>
      </p:sp>
      <p:sp>
        <p:nvSpPr>
          <p:cNvPr id="33" name="Text 31">
            <a:extLst>
              <a:ext uri="{FF2B5EF4-FFF2-40B4-BE49-F238E27FC236}">
                <a16:creationId xmlns:a16="http://schemas.microsoft.com/office/drawing/2014/main" id="{42E45F47-5B48-D00C-E8F4-C651B03CD8E4}"/>
              </a:ext>
            </a:extLst>
          </p:cNvPr>
          <p:cNvSpPr>
            <a:spLocks noGrp="1"/>
          </p:cNvSpPr>
          <p:nvPr/>
        </p:nvSpPr>
        <p:spPr>
          <a:xfrm>
            <a:off x="6292200" y="3057972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Monthly fixed costs</a:t>
            </a:r>
            <a:endParaRPr sz="1400"/>
          </a:p>
        </p:txBody>
      </p:sp>
      <p:sp>
        <p:nvSpPr>
          <p:cNvPr id="34" name="Text 32">
            <a:extLst>
              <a:ext uri="{FF2B5EF4-FFF2-40B4-BE49-F238E27FC236}">
                <a16:creationId xmlns:a16="http://schemas.microsoft.com/office/drawing/2014/main" id="{3E66AAC6-0BEA-AFDE-C826-F2F1324529AE}"/>
              </a:ext>
            </a:extLst>
          </p:cNvPr>
          <p:cNvSpPr>
            <a:spLocks noGrp="1"/>
          </p:cNvSpPr>
          <p:nvPr/>
        </p:nvSpPr>
        <p:spPr>
          <a:xfrm>
            <a:off x="8875196" y="3057972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£1,200</a:t>
            </a:r>
            <a:endParaRPr sz="1400"/>
          </a:p>
        </p:txBody>
      </p:sp>
      <p:sp>
        <p:nvSpPr>
          <p:cNvPr id="35" name="Text 33">
            <a:extLst>
              <a:ext uri="{FF2B5EF4-FFF2-40B4-BE49-F238E27FC236}">
                <a16:creationId xmlns:a16="http://schemas.microsoft.com/office/drawing/2014/main" id="{6B9661FA-208F-CACB-826A-965A56590125}"/>
              </a:ext>
            </a:extLst>
          </p:cNvPr>
          <p:cNvSpPr>
            <a:spLocks noGrp="1"/>
          </p:cNvSpPr>
          <p:nvPr/>
        </p:nvSpPr>
        <p:spPr>
          <a:xfrm>
            <a:off x="6292200" y="3543648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Premium subscription</a:t>
            </a:r>
            <a:endParaRPr sz="1400"/>
          </a:p>
        </p:txBody>
      </p:sp>
      <p:sp>
        <p:nvSpPr>
          <p:cNvPr id="36" name="Text 34">
            <a:extLst>
              <a:ext uri="{FF2B5EF4-FFF2-40B4-BE49-F238E27FC236}">
                <a16:creationId xmlns:a16="http://schemas.microsoft.com/office/drawing/2014/main" id="{FE276969-5E75-E39B-2FE8-80F12C4A8588}"/>
              </a:ext>
            </a:extLst>
          </p:cNvPr>
          <p:cNvSpPr>
            <a:spLocks noGrp="1"/>
          </p:cNvSpPr>
          <p:nvPr/>
        </p:nvSpPr>
        <p:spPr>
          <a:xfrm>
            <a:off x="8875196" y="3543648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£4.99/month</a:t>
            </a:r>
            <a:endParaRPr sz="1400"/>
          </a:p>
        </p:txBody>
      </p:sp>
      <p:sp>
        <p:nvSpPr>
          <p:cNvPr id="37" name="Text 35">
            <a:extLst>
              <a:ext uri="{FF2B5EF4-FFF2-40B4-BE49-F238E27FC236}">
                <a16:creationId xmlns:a16="http://schemas.microsoft.com/office/drawing/2014/main" id="{BD1CFE90-AB41-3B80-AE7E-053BE1861F10}"/>
              </a:ext>
            </a:extLst>
          </p:cNvPr>
          <p:cNvSpPr>
            <a:spLocks noGrp="1"/>
          </p:cNvSpPr>
          <p:nvPr/>
        </p:nvSpPr>
        <p:spPr>
          <a:xfrm>
            <a:off x="6292200" y="4029323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Variable cost per user</a:t>
            </a:r>
            <a:endParaRPr sz="1400"/>
          </a:p>
        </p:txBody>
      </p:sp>
      <p:sp>
        <p:nvSpPr>
          <p:cNvPr id="38" name="Text 36">
            <a:extLst>
              <a:ext uri="{FF2B5EF4-FFF2-40B4-BE49-F238E27FC236}">
                <a16:creationId xmlns:a16="http://schemas.microsoft.com/office/drawing/2014/main" id="{28F882FB-4275-251B-F846-0EC5A6A56059}"/>
              </a:ext>
            </a:extLst>
          </p:cNvPr>
          <p:cNvSpPr>
            <a:spLocks noGrp="1"/>
          </p:cNvSpPr>
          <p:nvPr/>
        </p:nvSpPr>
        <p:spPr>
          <a:xfrm>
            <a:off x="8875196" y="4029323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£0.49</a:t>
            </a:r>
            <a:endParaRPr sz="1400"/>
          </a:p>
        </p:txBody>
      </p:sp>
      <p:sp>
        <p:nvSpPr>
          <p:cNvPr id="39" name="Text 37">
            <a:extLst>
              <a:ext uri="{FF2B5EF4-FFF2-40B4-BE49-F238E27FC236}">
                <a16:creationId xmlns:a16="http://schemas.microsoft.com/office/drawing/2014/main" id="{8B1C93C6-2EB8-BE70-87A4-1150BE79534F}"/>
              </a:ext>
            </a:extLst>
          </p:cNvPr>
          <p:cNvSpPr>
            <a:spLocks noGrp="1"/>
          </p:cNvSpPr>
          <p:nvPr/>
        </p:nvSpPr>
        <p:spPr>
          <a:xfrm>
            <a:off x="6292200" y="4514999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Break-even point</a:t>
            </a:r>
            <a:endParaRPr sz="1400"/>
          </a:p>
        </p:txBody>
      </p:sp>
      <p:sp>
        <p:nvSpPr>
          <p:cNvPr id="40" name="Text 38">
            <a:extLst>
              <a:ext uri="{FF2B5EF4-FFF2-40B4-BE49-F238E27FC236}">
                <a16:creationId xmlns:a16="http://schemas.microsoft.com/office/drawing/2014/main" id="{33E9FB38-98EA-2BFB-5310-C2C57151B96C}"/>
              </a:ext>
            </a:extLst>
          </p:cNvPr>
          <p:cNvSpPr>
            <a:spLocks noGrp="1"/>
          </p:cNvSpPr>
          <p:nvPr/>
        </p:nvSpPr>
        <p:spPr>
          <a:xfrm>
            <a:off x="8875196" y="4514999"/>
            <a:ext cx="2833617" cy="2727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267 users</a:t>
            </a:r>
            <a:endParaRPr sz="1400"/>
          </a:p>
        </p:txBody>
      </p:sp>
      <p:sp>
        <p:nvSpPr>
          <p:cNvPr id="41" name="Text 39">
            <a:extLst>
              <a:ext uri="{FF2B5EF4-FFF2-40B4-BE49-F238E27FC236}">
                <a16:creationId xmlns:a16="http://schemas.microsoft.com/office/drawing/2014/main" id="{C21A4707-C37A-DB6A-C191-5B54DFFA6870}"/>
              </a:ext>
            </a:extLst>
          </p:cNvPr>
          <p:cNvSpPr>
            <a:spLocks noGrp="1"/>
          </p:cNvSpPr>
          <p:nvPr/>
        </p:nvSpPr>
        <p:spPr>
          <a:xfrm>
            <a:off x="6106269" y="5079157"/>
            <a:ext cx="5178792" cy="818257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27000"/>
              </a:lnSpc>
              <a:buNone/>
            </a:pPr>
            <a:r>
              <a:rPr sz="14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 lean cost structure means StudentHub reaches break-even with fewer than 300 premium subscribers — an achievable target within the first year.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778060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54" y="0"/>
            <a:ext cx="4571886" cy="6858000"/>
          </a:xfrm>
          <a:prstGeom prst="rect">
            <a:avLst/>
          </a:prstGeom>
        </p:spPr>
      </p:pic>
      <p:sp>
        <p:nvSpPr>
          <p:cNvPr id="3" name="Text 0">
            <a:extLst>
              <a:ext uri="{FF2B5EF4-FFF2-40B4-BE49-F238E27FC236}">
                <a16:creationId xmlns:a16="http://schemas.microsoft.com/office/drawing/2014/main" id="{AA3388EB-3BFA-D0C1-3A2B-45C4CFE32B03}"/>
              </a:ext>
            </a:extLst>
          </p:cNvPr>
          <p:cNvSpPr>
            <a:spLocks noGrp="1"/>
          </p:cNvSpPr>
          <p:nvPr/>
        </p:nvSpPr>
        <p:spPr>
          <a:xfrm>
            <a:off x="5409125" y="691753"/>
            <a:ext cx="6223638" cy="55731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35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Conclusion &amp; Next Steps</a:t>
            </a:r>
            <a:endParaRPr sz="3500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69A22BBD-5BF9-FCD5-95A5-650316F2D360}"/>
              </a:ext>
            </a:extLst>
          </p:cNvPr>
          <p:cNvSpPr>
            <a:spLocks noGrp="1"/>
          </p:cNvSpPr>
          <p:nvPr/>
        </p:nvSpPr>
        <p:spPr>
          <a:xfrm>
            <a:off x="5409125" y="1519039"/>
            <a:ext cx="6223638" cy="8867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sz="14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StudentHub is a viable, scalable platform addressing real student needs in London's higher education market. With a clear legal structure, targeted marketing, and a lean financial model, the path to launch is well-defined.</a:t>
            </a:r>
            <a:endParaRPr sz="1450"/>
          </a:p>
        </p:txBody>
      </p:sp>
      <p:sp>
        <p:nvSpPr>
          <p:cNvPr id="5" name="Shape 2">
            <a:extLst>
              <a:ext uri="{FF2B5EF4-FFF2-40B4-BE49-F238E27FC236}">
                <a16:creationId xmlns:a16="http://schemas.microsoft.com/office/drawing/2014/main" id="{C735AE0A-EAF7-8920-38E7-DDA89BFD4D43}"/>
              </a:ext>
            </a:extLst>
          </p:cNvPr>
          <p:cNvSpPr>
            <a:spLocks noGrp="1"/>
          </p:cNvSpPr>
          <p:nvPr/>
        </p:nvSpPr>
        <p:spPr>
          <a:xfrm>
            <a:off x="5409125" y="2608262"/>
            <a:ext cx="3021830" cy="1369417"/>
          </a:xfrm>
          <a:prstGeom prst="roundRect">
            <a:avLst>
              <a:gd name="adj" fmla="val 5812"/>
            </a:avLst>
          </a:prstGeom>
          <a:solidFill>
            <a:srgbClr val="7E023C"/>
          </a:solidFill>
          <a:ln w="6350">
            <a:solidFill>
              <a:srgbClr val="971B5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E7FFA315-E440-A462-75D2-215F5247236D}"/>
              </a:ext>
            </a:extLst>
          </p:cNvPr>
          <p:cNvSpPr>
            <a:spLocks noGrp="1"/>
          </p:cNvSpPr>
          <p:nvPr/>
        </p:nvSpPr>
        <p:spPr>
          <a:xfrm>
            <a:off x="5604978" y="2804120"/>
            <a:ext cx="2630124" cy="278606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7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Launch London Pilot</a:t>
            </a:r>
            <a:endParaRPr sz="1750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EDEC3DAB-84EA-59AA-6699-24EE2FB17373}"/>
              </a:ext>
            </a:extLst>
          </p:cNvPr>
          <p:cNvSpPr>
            <a:spLocks noGrp="1"/>
          </p:cNvSpPr>
          <p:nvPr/>
        </p:nvSpPr>
        <p:spPr>
          <a:xfrm>
            <a:off x="5604978" y="3190677"/>
            <a:ext cx="2630124" cy="591145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sz="14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Deploy MVP across London universities</a:t>
            </a:r>
            <a:endParaRPr sz="1450"/>
          </a:p>
        </p:txBody>
      </p:sp>
      <p:sp>
        <p:nvSpPr>
          <p:cNvPr id="8" name="Shape 5">
            <a:extLst>
              <a:ext uri="{FF2B5EF4-FFF2-40B4-BE49-F238E27FC236}">
                <a16:creationId xmlns:a16="http://schemas.microsoft.com/office/drawing/2014/main" id="{F3A6625D-BE76-2D02-83EC-80DE6C444266}"/>
              </a:ext>
            </a:extLst>
          </p:cNvPr>
          <p:cNvSpPr>
            <a:spLocks noGrp="1"/>
          </p:cNvSpPr>
          <p:nvPr/>
        </p:nvSpPr>
        <p:spPr>
          <a:xfrm>
            <a:off x="8610933" y="2608262"/>
            <a:ext cx="3021830" cy="1369417"/>
          </a:xfrm>
          <a:prstGeom prst="roundRect">
            <a:avLst>
              <a:gd name="adj" fmla="val 5812"/>
            </a:avLst>
          </a:prstGeom>
          <a:solidFill>
            <a:srgbClr val="7E023C"/>
          </a:solidFill>
          <a:ln w="6350">
            <a:solidFill>
              <a:srgbClr val="971B5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Text 6">
            <a:extLst>
              <a:ext uri="{FF2B5EF4-FFF2-40B4-BE49-F238E27FC236}">
                <a16:creationId xmlns:a16="http://schemas.microsoft.com/office/drawing/2014/main" id="{67A85CC8-71B8-3CC2-63B1-12BCA807D1A2}"/>
              </a:ext>
            </a:extLst>
          </p:cNvPr>
          <p:cNvSpPr>
            <a:spLocks noGrp="1"/>
          </p:cNvSpPr>
          <p:nvPr/>
        </p:nvSpPr>
        <p:spPr>
          <a:xfrm>
            <a:off x="8806786" y="2804120"/>
            <a:ext cx="2630124" cy="278606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7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Reach 1,000 Users</a:t>
            </a:r>
            <a:endParaRPr sz="1750"/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882FF69E-BBBD-E259-F111-15A82D0B15BF}"/>
              </a:ext>
            </a:extLst>
          </p:cNvPr>
          <p:cNvSpPr>
            <a:spLocks noGrp="1"/>
          </p:cNvSpPr>
          <p:nvPr/>
        </p:nvSpPr>
        <p:spPr>
          <a:xfrm>
            <a:off x="8806786" y="3190677"/>
            <a:ext cx="2630124" cy="591145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sz="14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Achieve verified student milestone in Year 1</a:t>
            </a:r>
            <a:endParaRPr sz="1450"/>
          </a:p>
        </p:txBody>
      </p:sp>
      <p:sp>
        <p:nvSpPr>
          <p:cNvPr id="11" name="Shape 8">
            <a:extLst>
              <a:ext uri="{FF2B5EF4-FFF2-40B4-BE49-F238E27FC236}">
                <a16:creationId xmlns:a16="http://schemas.microsoft.com/office/drawing/2014/main" id="{F5550927-2009-EA18-09EE-66D63E817321}"/>
              </a:ext>
            </a:extLst>
          </p:cNvPr>
          <p:cNvSpPr>
            <a:spLocks noGrp="1"/>
          </p:cNvSpPr>
          <p:nvPr/>
        </p:nvSpPr>
        <p:spPr>
          <a:xfrm>
            <a:off x="5409125" y="4157662"/>
            <a:ext cx="6223638" cy="1073845"/>
          </a:xfrm>
          <a:prstGeom prst="roundRect">
            <a:avLst>
              <a:gd name="adj" fmla="val 7412"/>
            </a:avLst>
          </a:prstGeom>
          <a:solidFill>
            <a:srgbClr val="7E023C"/>
          </a:solidFill>
          <a:ln w="6350">
            <a:solidFill>
              <a:srgbClr val="971B55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9">
            <a:extLst>
              <a:ext uri="{FF2B5EF4-FFF2-40B4-BE49-F238E27FC236}">
                <a16:creationId xmlns:a16="http://schemas.microsoft.com/office/drawing/2014/main" id="{610E248D-1C29-BE03-4644-2CCF26322F6E}"/>
              </a:ext>
            </a:extLst>
          </p:cNvPr>
          <p:cNvSpPr>
            <a:spLocks noGrp="1"/>
          </p:cNvSpPr>
          <p:nvPr/>
        </p:nvSpPr>
        <p:spPr>
          <a:xfrm>
            <a:off x="5604978" y="4353520"/>
            <a:ext cx="5831932" cy="278606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17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Scale Across the UK</a:t>
            </a:r>
            <a:endParaRPr sz="1750"/>
          </a:p>
        </p:txBody>
      </p:sp>
      <p:sp>
        <p:nvSpPr>
          <p:cNvPr id="13" name="Text 10">
            <a:extLst>
              <a:ext uri="{FF2B5EF4-FFF2-40B4-BE49-F238E27FC236}">
                <a16:creationId xmlns:a16="http://schemas.microsoft.com/office/drawing/2014/main" id="{A003108F-9E22-0EFD-B980-0C022AAF3A55}"/>
              </a:ext>
            </a:extLst>
          </p:cNvPr>
          <p:cNvSpPr>
            <a:spLocks noGrp="1"/>
          </p:cNvSpPr>
          <p:nvPr/>
        </p:nvSpPr>
        <p:spPr>
          <a:xfrm>
            <a:off x="5604978" y="4740077"/>
            <a:ext cx="5831932" cy="295573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sz="145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Expand to other cities and university networks</a:t>
            </a:r>
            <a:endParaRPr sz="1450"/>
          </a:p>
        </p:txBody>
      </p:sp>
      <p:sp>
        <p:nvSpPr>
          <p:cNvPr id="14" name="Shape 11">
            <a:extLst>
              <a:ext uri="{FF2B5EF4-FFF2-40B4-BE49-F238E27FC236}">
                <a16:creationId xmlns:a16="http://schemas.microsoft.com/office/drawing/2014/main" id="{96AA6404-AAEA-65C4-79A9-5A4978BCEF58}"/>
              </a:ext>
            </a:extLst>
          </p:cNvPr>
          <p:cNvSpPr>
            <a:spLocks noGrp="1"/>
          </p:cNvSpPr>
          <p:nvPr/>
        </p:nvSpPr>
        <p:spPr>
          <a:xfrm>
            <a:off x="5409125" y="5434013"/>
            <a:ext cx="6223638" cy="732234"/>
          </a:xfrm>
          <a:prstGeom prst="roundRect">
            <a:avLst>
              <a:gd name="adj" fmla="val 10870"/>
            </a:avLst>
          </a:prstGeom>
          <a:solidFill>
            <a:srgbClr val="7E023C"/>
          </a:solidFill>
        </p:spPr>
        <p:txBody>
          <a:bodyPr/>
          <a:lstStyle/>
          <a:p>
            <a:endParaRPr/>
          </a:p>
        </p:txBody>
      </p:sp>
      <p:pic>
        <p:nvPicPr>
          <p:cNvPr id="34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8628" y="5692279"/>
            <a:ext cx="236829" cy="189508"/>
          </a:xfrm>
          <a:prstGeom prst="rect">
            <a:avLst/>
          </a:prstGeom>
        </p:spPr>
      </p:pic>
      <p:sp>
        <p:nvSpPr>
          <p:cNvPr id="16" name="Text 12">
            <a:extLst>
              <a:ext uri="{FF2B5EF4-FFF2-40B4-BE49-F238E27FC236}">
                <a16:creationId xmlns:a16="http://schemas.microsoft.com/office/drawing/2014/main" id="{185360F0-CA5C-2C47-CCC6-F09BD759B719}"/>
              </a:ext>
            </a:extLst>
          </p:cNvPr>
          <p:cNvSpPr>
            <a:spLocks noGrp="1"/>
          </p:cNvSpPr>
          <p:nvPr/>
        </p:nvSpPr>
        <p:spPr>
          <a:xfrm>
            <a:off x="6024961" y="5661323"/>
            <a:ext cx="6027884" cy="295573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sz="145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Thank you — questions are welcome.</a:t>
            </a:r>
            <a:endParaRPr sz="1450"/>
          </a:p>
        </p:txBody>
      </p:sp>
      <p:sp>
        <p:nvSpPr>
          <p:cNvPr id="18" name="Shape 0">
            <a:extLst>
              <a:ext uri="{FF2B5EF4-FFF2-40B4-BE49-F238E27FC236}">
                <a16:creationId xmlns:a16="http://schemas.microsoft.com/office/drawing/2014/main" id="{C11C78EF-40F1-7A3E-C278-C45824674E26}"/>
              </a:ext>
            </a:extLst>
          </p:cNvPr>
          <p:cNvSpPr>
            <a:spLocks noGrp="1"/>
          </p:cNvSpPr>
          <p:nvPr/>
        </p:nvSpPr>
        <p:spPr>
          <a:xfrm>
            <a:off x="11043138" y="6545263"/>
            <a:ext cx="1148862" cy="272752"/>
          </a:xfrm>
          <a:prstGeom prst="roundRect">
            <a:avLst>
              <a:gd name="adj" fmla="val 22116"/>
            </a:avLst>
          </a:prstGeom>
          <a:solidFill>
            <a:srgbClr val="4C0124"/>
          </a:solidFill>
        </p:spPr>
        <p:txBody>
          <a:bodyPr/>
          <a:lstStyle/>
          <a:p>
            <a:r>
              <a:rPr sz="1400">
                <a:solidFill>
                  <a:schemeClr val="bg1"/>
                </a:solidFill>
              </a:rPr>
              <a:t>SECTION 6</a:t>
            </a:r>
          </a:p>
        </p:txBody>
      </p:sp>
    </p:spTree>
    <p:extLst>
      <p:ext uri="{BB962C8B-B14F-4D97-AF65-F5344CB8AC3E}">
        <p14:creationId xmlns:p14="http://schemas.microsoft.com/office/powerpoint/2010/main" val="4078562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0">
            <a:extLst>
              <a:ext uri="{FF2B5EF4-FFF2-40B4-BE49-F238E27FC236}">
                <a16:creationId xmlns:a16="http://schemas.microsoft.com/office/drawing/2014/main" id="{4778AE19-6BB7-5221-995A-3639833AF62A}"/>
              </a:ext>
            </a:extLst>
          </p:cNvPr>
          <p:cNvSpPr>
            <a:spLocks noGrp="1"/>
          </p:cNvSpPr>
          <p:nvPr/>
        </p:nvSpPr>
        <p:spPr>
          <a:xfrm>
            <a:off x="10991068" y="6561272"/>
            <a:ext cx="1200931" cy="227912"/>
          </a:xfrm>
          <a:prstGeom prst="roundRect">
            <a:avLst>
              <a:gd name="adj" fmla="val 22121"/>
            </a:avLst>
          </a:prstGeom>
          <a:solidFill>
            <a:srgbClr val="4C0124"/>
          </a:solidFill>
        </p:spPr>
        <p:txBody>
          <a:bodyPr/>
          <a:lstStyle/>
          <a:p>
            <a:endParaRPr/>
          </a:p>
        </p:txBody>
      </p:sp>
      <p:sp>
        <p:nvSpPr>
          <p:cNvPr id="32" name="Text 1">
            <a:extLst>
              <a:ext uri="{FF2B5EF4-FFF2-40B4-BE49-F238E27FC236}">
                <a16:creationId xmlns:a16="http://schemas.microsoft.com/office/drawing/2014/main" id="{D6D51560-7B92-3B66-18FC-92AE37903A4C}"/>
              </a:ext>
            </a:extLst>
          </p:cNvPr>
          <p:cNvSpPr>
            <a:spLocks noGrp="1"/>
          </p:cNvSpPr>
          <p:nvPr/>
        </p:nvSpPr>
        <p:spPr>
          <a:xfrm>
            <a:off x="11373693" y="6615647"/>
            <a:ext cx="1122235" cy="11916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96000"/>
              </a:lnSpc>
              <a:buNone/>
            </a:pPr>
            <a:r>
              <a:rPr sz="8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REFERENCES</a:t>
            </a:r>
            <a:endParaRPr sz="800"/>
          </a:p>
        </p:txBody>
      </p:sp>
      <p:sp>
        <p:nvSpPr>
          <p:cNvPr id="33" name="Text 2">
            <a:extLst>
              <a:ext uri="{FF2B5EF4-FFF2-40B4-BE49-F238E27FC236}">
                <a16:creationId xmlns:a16="http://schemas.microsoft.com/office/drawing/2014/main" id="{9961AA87-FFFB-4CF5-205C-D89480C33AB3}"/>
              </a:ext>
            </a:extLst>
          </p:cNvPr>
          <p:cNvSpPr>
            <a:spLocks noGrp="1"/>
          </p:cNvSpPr>
          <p:nvPr/>
        </p:nvSpPr>
        <p:spPr>
          <a:xfrm>
            <a:off x="393446" y="798760"/>
            <a:ext cx="10795524" cy="38129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24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Harvard Reference List</a:t>
            </a:r>
            <a:endParaRPr sz="2400"/>
          </a:p>
        </p:txBody>
      </p:sp>
      <p:sp>
        <p:nvSpPr>
          <p:cNvPr id="34" name="Text 3">
            <a:extLst>
              <a:ext uri="{FF2B5EF4-FFF2-40B4-BE49-F238E27FC236}">
                <a16:creationId xmlns:a16="http://schemas.microsoft.com/office/drawing/2014/main" id="{DAD106B8-9157-8FFA-A725-2DC11E5FEF0A}"/>
              </a:ext>
            </a:extLst>
          </p:cNvPr>
          <p:cNvSpPr>
            <a:spLocks noGrp="1"/>
          </p:cNvSpPr>
          <p:nvPr/>
        </p:nvSpPr>
        <p:spPr>
          <a:xfrm>
            <a:off x="393446" y="1306462"/>
            <a:ext cx="11405108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10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Sources supporting the StudentHub market, legal, PESTEL and competitor analysis.</a:t>
            </a:r>
            <a:endParaRPr sz="1000"/>
          </a:p>
        </p:txBody>
      </p:sp>
      <p:pic>
        <p:nvPicPr>
          <p:cNvPr id="73" name="Image 0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1572369"/>
            <a:ext cx="10795524" cy="777974"/>
          </a:xfrm>
          <a:prstGeom prst="rect">
            <a:avLst/>
          </a:prstGeom>
        </p:spPr>
      </p:pic>
      <p:pic>
        <p:nvPicPr>
          <p:cNvPr id="74" name="Image 1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1340" y="1864072"/>
            <a:ext cx="194464" cy="194469"/>
          </a:xfrm>
          <a:prstGeom prst="rect">
            <a:avLst/>
          </a:prstGeom>
        </p:spPr>
      </p:pic>
      <p:sp>
        <p:nvSpPr>
          <p:cNvPr id="37" name="Text 4">
            <a:extLst>
              <a:ext uri="{FF2B5EF4-FFF2-40B4-BE49-F238E27FC236}">
                <a16:creationId xmlns:a16="http://schemas.microsoft.com/office/drawing/2014/main" id="{CA828A35-AA3D-CFC4-B573-F3B010277E12}"/>
              </a:ext>
            </a:extLst>
          </p:cNvPr>
          <p:cNvSpPr>
            <a:spLocks noGrp="1"/>
          </p:cNvSpPr>
          <p:nvPr/>
        </p:nvSpPr>
        <p:spPr>
          <a:xfrm>
            <a:off x="1015333" y="1720998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GOV.UK (n.d.) Set up a private limited company: Choose your shareholders.</a:t>
            </a:r>
            <a:endParaRPr sz="1200"/>
          </a:p>
        </p:txBody>
      </p:sp>
      <p:sp>
        <p:nvSpPr>
          <p:cNvPr id="38" name="Text 5">
            <a:extLst>
              <a:ext uri="{FF2B5EF4-FFF2-40B4-BE49-F238E27FC236}">
                <a16:creationId xmlns:a16="http://schemas.microsoft.com/office/drawing/2014/main" id="{D36506AC-F1E2-4142-FFB9-5E836DBA77DE}"/>
              </a:ext>
            </a:extLst>
          </p:cNvPr>
          <p:cNvSpPr>
            <a:spLocks noGrp="1"/>
          </p:cNvSpPr>
          <p:nvPr/>
        </p:nvSpPr>
        <p:spPr>
          <a:xfrm>
            <a:off x="1015333" y="1962100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Available at: gov.uk/limited-company-formation/shareholders (Accessed: 9 August 2026).</a:t>
            </a:r>
            <a:endParaRPr sz="1000"/>
          </a:p>
        </p:txBody>
      </p:sp>
      <p:pic>
        <p:nvPicPr>
          <p:cNvPr id="77" name="Image 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2434579"/>
            <a:ext cx="10795524" cy="777974"/>
          </a:xfrm>
          <a:prstGeom prst="rect">
            <a:avLst/>
          </a:prstGeom>
        </p:spPr>
      </p:pic>
      <p:pic>
        <p:nvPicPr>
          <p:cNvPr id="78" name="Image 3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1340" y="2726283"/>
            <a:ext cx="194464" cy="194469"/>
          </a:xfrm>
          <a:prstGeom prst="rect">
            <a:avLst/>
          </a:prstGeom>
        </p:spPr>
      </p:pic>
      <p:sp>
        <p:nvSpPr>
          <p:cNvPr id="41" name="Text 6">
            <a:extLst>
              <a:ext uri="{FF2B5EF4-FFF2-40B4-BE49-F238E27FC236}">
                <a16:creationId xmlns:a16="http://schemas.microsoft.com/office/drawing/2014/main" id="{E530E77B-74C1-721F-3EB7-F7E14A6B54E1}"/>
              </a:ext>
            </a:extLst>
          </p:cNvPr>
          <p:cNvSpPr>
            <a:spLocks noGrp="1"/>
          </p:cNvSpPr>
          <p:nvPr/>
        </p:nvSpPr>
        <p:spPr>
          <a:xfrm>
            <a:off x="1015333" y="2583209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Higher Education Statistics Agency (HESA) (2026) Higher Education Student Statistics: UK, 2024/25.</a:t>
            </a:r>
            <a:endParaRPr sz="1200"/>
          </a:p>
        </p:txBody>
      </p:sp>
      <p:sp>
        <p:nvSpPr>
          <p:cNvPr id="42" name="Text 7">
            <a:extLst>
              <a:ext uri="{FF2B5EF4-FFF2-40B4-BE49-F238E27FC236}">
                <a16:creationId xmlns:a16="http://schemas.microsoft.com/office/drawing/2014/main" id="{3981A182-5835-C804-9477-474CC0ADACD4}"/>
              </a:ext>
            </a:extLst>
          </p:cNvPr>
          <p:cNvSpPr>
            <a:spLocks noGrp="1"/>
          </p:cNvSpPr>
          <p:nvPr/>
        </p:nvSpPr>
        <p:spPr>
          <a:xfrm>
            <a:off x="1015333" y="2824311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Available at: hesa.ac.uk/news/27-01-2026/sb273-higher-education-student-statistics (Accessed: 9 August 2026).</a:t>
            </a:r>
            <a:endParaRPr sz="1000"/>
          </a:p>
        </p:txBody>
      </p:sp>
      <p:pic>
        <p:nvPicPr>
          <p:cNvPr id="81" name="Image 4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3296790"/>
            <a:ext cx="10795524" cy="777974"/>
          </a:xfrm>
          <a:prstGeom prst="rect">
            <a:avLst/>
          </a:prstGeom>
        </p:spPr>
      </p:pic>
      <p:pic>
        <p:nvPicPr>
          <p:cNvPr id="82" name="Image 5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71340" y="3588494"/>
            <a:ext cx="194464" cy="194469"/>
          </a:xfrm>
          <a:prstGeom prst="rect">
            <a:avLst/>
          </a:prstGeom>
        </p:spPr>
      </p:pic>
      <p:sp>
        <p:nvSpPr>
          <p:cNvPr id="45" name="Text 8">
            <a:extLst>
              <a:ext uri="{FF2B5EF4-FFF2-40B4-BE49-F238E27FC236}">
                <a16:creationId xmlns:a16="http://schemas.microsoft.com/office/drawing/2014/main" id="{2EF54A87-9808-C70C-4022-CF86B3F5C111}"/>
              </a:ext>
            </a:extLst>
          </p:cNvPr>
          <p:cNvSpPr>
            <a:spLocks noGrp="1"/>
          </p:cNvSpPr>
          <p:nvPr/>
        </p:nvSpPr>
        <p:spPr>
          <a:xfrm>
            <a:off x="1015333" y="3445420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Indeed (2026) Job search.</a:t>
            </a:r>
            <a:endParaRPr sz="1200"/>
          </a:p>
        </p:txBody>
      </p:sp>
      <p:sp>
        <p:nvSpPr>
          <p:cNvPr id="46" name="Text 9">
            <a:extLst>
              <a:ext uri="{FF2B5EF4-FFF2-40B4-BE49-F238E27FC236}">
                <a16:creationId xmlns:a16="http://schemas.microsoft.com/office/drawing/2014/main" id="{880CEB81-50F5-8B29-8839-714A5D8BFFA4}"/>
              </a:ext>
            </a:extLst>
          </p:cNvPr>
          <p:cNvSpPr>
            <a:spLocks noGrp="1"/>
          </p:cNvSpPr>
          <p:nvPr/>
        </p:nvSpPr>
        <p:spPr>
          <a:xfrm>
            <a:off x="1015333" y="3686522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Available at: uk.indeed.com (Accessed: 9 August 2026).</a:t>
            </a:r>
            <a:endParaRPr sz="1000"/>
          </a:p>
        </p:txBody>
      </p:sp>
      <p:pic>
        <p:nvPicPr>
          <p:cNvPr id="85" name="Image 6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4159001"/>
            <a:ext cx="10795524" cy="777974"/>
          </a:xfrm>
          <a:prstGeom prst="rect">
            <a:avLst/>
          </a:prstGeom>
        </p:spPr>
      </p:pic>
      <p:pic>
        <p:nvPicPr>
          <p:cNvPr id="86" name="Image 7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71340" y="4450704"/>
            <a:ext cx="194464" cy="194469"/>
          </a:xfrm>
          <a:prstGeom prst="rect">
            <a:avLst/>
          </a:prstGeom>
        </p:spPr>
      </p:pic>
      <p:sp>
        <p:nvSpPr>
          <p:cNvPr id="49" name="Text 10">
            <a:extLst>
              <a:ext uri="{FF2B5EF4-FFF2-40B4-BE49-F238E27FC236}">
                <a16:creationId xmlns:a16="http://schemas.microsoft.com/office/drawing/2014/main" id="{41BDC22F-7CDC-5755-A023-23B0484E0984}"/>
              </a:ext>
            </a:extLst>
          </p:cNvPr>
          <p:cNvSpPr>
            <a:spLocks noGrp="1"/>
          </p:cNvSpPr>
          <p:nvPr/>
        </p:nvSpPr>
        <p:spPr>
          <a:xfrm>
            <a:off x="1015333" y="4307631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Information Commissioner’s Office (ICO) (2026) Data protection by design and by default.</a:t>
            </a:r>
            <a:endParaRPr sz="1200"/>
          </a:p>
        </p:txBody>
      </p:sp>
      <p:sp>
        <p:nvSpPr>
          <p:cNvPr id="50" name="Text 11">
            <a:extLst>
              <a:ext uri="{FF2B5EF4-FFF2-40B4-BE49-F238E27FC236}">
                <a16:creationId xmlns:a16="http://schemas.microsoft.com/office/drawing/2014/main" id="{9D6CA22C-7015-CD62-BCC2-200385A52363}"/>
              </a:ext>
            </a:extLst>
          </p:cNvPr>
          <p:cNvSpPr>
            <a:spLocks noGrp="1"/>
          </p:cNvSpPr>
          <p:nvPr/>
        </p:nvSpPr>
        <p:spPr>
          <a:xfrm>
            <a:off x="1015333" y="4548733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Available at: ico.org.uk/for-organisations/uk-gdpr-guidance-and-resources (Accessed: 9 August 2026).</a:t>
            </a:r>
            <a:endParaRPr sz="1000"/>
          </a:p>
        </p:txBody>
      </p:sp>
      <p:pic>
        <p:nvPicPr>
          <p:cNvPr id="89" name="Image 8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5021212"/>
            <a:ext cx="10795524" cy="777974"/>
          </a:xfrm>
          <a:prstGeom prst="rect">
            <a:avLst/>
          </a:prstGeom>
        </p:spPr>
      </p:pic>
      <p:pic>
        <p:nvPicPr>
          <p:cNvPr id="90" name="Image 9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1340" y="5312915"/>
            <a:ext cx="194464" cy="194469"/>
          </a:xfrm>
          <a:prstGeom prst="rect">
            <a:avLst/>
          </a:prstGeom>
        </p:spPr>
      </p:pic>
      <p:sp>
        <p:nvSpPr>
          <p:cNvPr id="53" name="Text 12">
            <a:extLst>
              <a:ext uri="{FF2B5EF4-FFF2-40B4-BE49-F238E27FC236}">
                <a16:creationId xmlns:a16="http://schemas.microsoft.com/office/drawing/2014/main" id="{94DBAD48-B24A-AF21-D67E-4A6BF6A076B8}"/>
              </a:ext>
            </a:extLst>
          </p:cNvPr>
          <p:cNvSpPr>
            <a:spLocks noGrp="1"/>
          </p:cNvSpPr>
          <p:nvPr/>
        </p:nvSpPr>
        <p:spPr>
          <a:xfrm>
            <a:off x="1015333" y="5169842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Office for National Statistics (ONS) (2023) Cost of living and higher education students, England.</a:t>
            </a:r>
            <a:endParaRPr sz="1200"/>
          </a:p>
        </p:txBody>
      </p:sp>
      <p:sp>
        <p:nvSpPr>
          <p:cNvPr id="54" name="Text 13">
            <a:extLst>
              <a:ext uri="{FF2B5EF4-FFF2-40B4-BE49-F238E27FC236}">
                <a16:creationId xmlns:a16="http://schemas.microsoft.com/office/drawing/2014/main" id="{CECB6793-E0EA-7E37-576F-665303462F3C}"/>
              </a:ext>
            </a:extLst>
          </p:cNvPr>
          <p:cNvSpPr>
            <a:spLocks noGrp="1"/>
          </p:cNvSpPr>
          <p:nvPr/>
        </p:nvSpPr>
        <p:spPr>
          <a:xfrm>
            <a:off x="1015333" y="5410944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Available at: ons.gov.uk/peoplepopulationandcommunity/educationandchildcare (Accessed: 9 August 2026).</a:t>
            </a:r>
            <a:endParaRPr sz="1000"/>
          </a:p>
        </p:txBody>
      </p:sp>
      <p:sp>
        <p:nvSpPr>
          <p:cNvPr id="55" name="Shape 14">
            <a:extLst>
              <a:ext uri="{FF2B5EF4-FFF2-40B4-BE49-F238E27FC236}">
                <a16:creationId xmlns:a16="http://schemas.microsoft.com/office/drawing/2014/main" id="{2644E044-87C4-CDAB-1F0F-FEFCDB7317DE}"/>
              </a:ext>
            </a:extLst>
          </p:cNvPr>
          <p:cNvSpPr>
            <a:spLocks noGrp="1"/>
          </p:cNvSpPr>
          <p:nvPr/>
        </p:nvSpPr>
        <p:spPr>
          <a:xfrm>
            <a:off x="393446" y="5922706"/>
            <a:ext cx="5261317" cy="395883"/>
          </a:xfrm>
          <a:prstGeom prst="roundRect">
            <a:avLst>
              <a:gd name="adj" fmla="val 13756"/>
            </a:avLst>
          </a:prstGeom>
          <a:solidFill>
            <a:srgbClr val="7E023C"/>
          </a:solidFill>
        </p:spPr>
        <p:txBody>
          <a:bodyPr/>
          <a:lstStyle/>
          <a:p>
            <a:endParaRPr/>
          </a:p>
        </p:txBody>
      </p:sp>
      <p:pic>
        <p:nvPicPr>
          <p:cNvPr id="94" name="Imag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231" y="5972522"/>
            <a:ext cx="348108" cy="278409"/>
          </a:xfrm>
          <a:prstGeom prst="rect">
            <a:avLst/>
          </a:prstGeom>
        </p:spPr>
      </p:pic>
      <p:sp>
        <p:nvSpPr>
          <p:cNvPr id="57" name="Text 15">
            <a:extLst>
              <a:ext uri="{FF2B5EF4-FFF2-40B4-BE49-F238E27FC236}">
                <a16:creationId xmlns:a16="http://schemas.microsoft.com/office/drawing/2014/main" id="{AA6A029C-30D3-2C3D-DF09-EA8C15812681}"/>
              </a:ext>
            </a:extLst>
          </p:cNvPr>
          <p:cNvSpPr>
            <a:spLocks noGrp="1"/>
          </p:cNvSpPr>
          <p:nvPr/>
        </p:nvSpPr>
        <p:spPr>
          <a:xfrm>
            <a:off x="944195" y="6059240"/>
            <a:ext cx="10854359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25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25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References are presented in alphabetical order. All online sources were accessed on 9 August 2026.</a:t>
            </a:r>
            <a:endParaRPr sz="1000"/>
          </a:p>
        </p:txBody>
      </p:sp>
    </p:spTree>
    <p:extLst>
      <p:ext uri="{BB962C8B-B14F-4D97-AF65-F5344CB8AC3E}">
        <p14:creationId xmlns:p14="http://schemas.microsoft.com/office/powerpoint/2010/main" val="3447234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0">
            <a:extLst>
              <a:ext uri="{FF2B5EF4-FFF2-40B4-BE49-F238E27FC236}">
                <a16:creationId xmlns:a16="http://schemas.microsoft.com/office/drawing/2014/main" id="{4778AE19-6BB7-5221-995A-3639833AF62A}"/>
              </a:ext>
            </a:extLst>
          </p:cNvPr>
          <p:cNvSpPr>
            <a:spLocks noGrp="1"/>
          </p:cNvSpPr>
          <p:nvPr/>
        </p:nvSpPr>
        <p:spPr>
          <a:xfrm>
            <a:off x="10991068" y="6561272"/>
            <a:ext cx="1200931" cy="227912"/>
          </a:xfrm>
          <a:prstGeom prst="roundRect">
            <a:avLst>
              <a:gd name="adj" fmla="val 22121"/>
            </a:avLst>
          </a:prstGeom>
          <a:solidFill>
            <a:srgbClr val="4C0124"/>
          </a:solidFill>
        </p:spPr>
        <p:txBody>
          <a:bodyPr/>
          <a:lstStyle/>
          <a:p>
            <a:endParaRPr/>
          </a:p>
        </p:txBody>
      </p:sp>
      <p:sp>
        <p:nvSpPr>
          <p:cNvPr id="32" name="Text 1">
            <a:extLst>
              <a:ext uri="{FF2B5EF4-FFF2-40B4-BE49-F238E27FC236}">
                <a16:creationId xmlns:a16="http://schemas.microsoft.com/office/drawing/2014/main" id="{D6D51560-7B92-3B66-18FC-92AE37903A4C}"/>
              </a:ext>
            </a:extLst>
          </p:cNvPr>
          <p:cNvSpPr>
            <a:spLocks noGrp="1"/>
          </p:cNvSpPr>
          <p:nvPr/>
        </p:nvSpPr>
        <p:spPr>
          <a:xfrm>
            <a:off x="11373693" y="6615647"/>
            <a:ext cx="1122235" cy="11916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96000"/>
              </a:lnSpc>
              <a:buNone/>
            </a:pPr>
            <a:r>
              <a:rPr sz="8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REFERENCES</a:t>
            </a:r>
            <a:endParaRPr sz="800"/>
          </a:p>
        </p:txBody>
      </p:sp>
      <p:sp>
        <p:nvSpPr>
          <p:cNvPr id="33" name="Text 2">
            <a:extLst>
              <a:ext uri="{FF2B5EF4-FFF2-40B4-BE49-F238E27FC236}">
                <a16:creationId xmlns:a16="http://schemas.microsoft.com/office/drawing/2014/main" id="{9961AA87-FFFB-4CF5-205C-D89480C33AB3}"/>
              </a:ext>
            </a:extLst>
          </p:cNvPr>
          <p:cNvSpPr>
            <a:spLocks noGrp="1"/>
          </p:cNvSpPr>
          <p:nvPr/>
        </p:nvSpPr>
        <p:spPr>
          <a:xfrm>
            <a:off x="393446" y="798760"/>
            <a:ext cx="10795524" cy="381298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sz="2400" b="1">
                <a:solidFill>
                  <a:srgbClr val="FFFFFF"/>
                </a:solidFill>
                <a:latin typeface="Overpass Bold"/>
                <a:ea typeface="Overpass Bold"/>
                <a:cs typeface="Overpass Bold"/>
              </a:rPr>
              <a:t>Harvard Reference List — Continued</a:t>
            </a:r>
            <a:endParaRPr sz="2400"/>
          </a:p>
        </p:txBody>
      </p:sp>
      <p:sp>
        <p:nvSpPr>
          <p:cNvPr id="34" name="Text 3">
            <a:extLst>
              <a:ext uri="{FF2B5EF4-FFF2-40B4-BE49-F238E27FC236}">
                <a16:creationId xmlns:a16="http://schemas.microsoft.com/office/drawing/2014/main" id="{DAD106B8-9157-8FFA-A725-2DC11E5FEF0A}"/>
              </a:ext>
            </a:extLst>
          </p:cNvPr>
          <p:cNvSpPr>
            <a:spLocks noGrp="1"/>
          </p:cNvSpPr>
          <p:nvPr/>
        </p:nvSpPr>
        <p:spPr>
          <a:xfrm>
            <a:off x="393446" y="1306462"/>
            <a:ext cx="11405108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1000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Additional sources and the author’s financial calculations used in the presentation.</a:t>
            </a:r>
            <a:endParaRPr sz="1000"/>
          </a:p>
        </p:txBody>
      </p:sp>
      <p:pic>
        <p:nvPicPr>
          <p:cNvPr id="73" name="Image 0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1572369"/>
            <a:ext cx="10795524" cy="777974"/>
          </a:xfrm>
          <a:prstGeom prst="rect">
            <a:avLst/>
          </a:prstGeom>
        </p:spPr>
      </p:pic>
      <p:pic>
        <p:nvPicPr>
          <p:cNvPr id="74" name="Image 1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1340" y="1864072"/>
            <a:ext cx="194464" cy="194469"/>
          </a:xfrm>
          <a:prstGeom prst="rect">
            <a:avLst/>
          </a:prstGeom>
        </p:spPr>
      </p:pic>
      <p:sp>
        <p:nvSpPr>
          <p:cNvPr id="37" name="Text 4">
            <a:extLst>
              <a:ext uri="{FF2B5EF4-FFF2-40B4-BE49-F238E27FC236}">
                <a16:creationId xmlns:a16="http://schemas.microsoft.com/office/drawing/2014/main" id="{CA828A35-AA3D-CFC4-B573-F3B010277E12}"/>
              </a:ext>
            </a:extLst>
          </p:cNvPr>
          <p:cNvSpPr>
            <a:spLocks noGrp="1"/>
          </p:cNvSpPr>
          <p:nvPr/>
        </p:nvSpPr>
        <p:spPr>
          <a:xfrm>
            <a:off x="1015333" y="1720998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SpareRoom (2026) About SpareRoom.</a:t>
            </a:r>
            <a:endParaRPr sz="1200"/>
          </a:p>
        </p:txBody>
      </p:sp>
      <p:sp>
        <p:nvSpPr>
          <p:cNvPr id="38" name="Text 5">
            <a:extLst>
              <a:ext uri="{FF2B5EF4-FFF2-40B4-BE49-F238E27FC236}">
                <a16:creationId xmlns:a16="http://schemas.microsoft.com/office/drawing/2014/main" id="{D36506AC-F1E2-4142-FFB9-5E836DBA77DE}"/>
              </a:ext>
            </a:extLst>
          </p:cNvPr>
          <p:cNvSpPr>
            <a:spLocks noGrp="1"/>
          </p:cNvSpPr>
          <p:nvPr/>
        </p:nvSpPr>
        <p:spPr>
          <a:xfrm>
            <a:off x="1015333" y="1962100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Available at: spareroom.co.uk/content/about-us/about-spareroom (Accessed: 9 August 2026).</a:t>
            </a:r>
            <a:endParaRPr sz="1000"/>
          </a:p>
        </p:txBody>
      </p:sp>
      <p:pic>
        <p:nvPicPr>
          <p:cNvPr id="77" name="Image 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2434579"/>
            <a:ext cx="10795524" cy="777974"/>
          </a:xfrm>
          <a:prstGeom prst="rect">
            <a:avLst/>
          </a:prstGeom>
        </p:spPr>
      </p:pic>
      <p:pic>
        <p:nvPicPr>
          <p:cNvPr id="78" name="Image 3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1340" y="2726283"/>
            <a:ext cx="194464" cy="194469"/>
          </a:xfrm>
          <a:prstGeom prst="rect">
            <a:avLst/>
          </a:prstGeom>
        </p:spPr>
      </p:pic>
      <p:sp>
        <p:nvSpPr>
          <p:cNvPr id="41" name="Text 6">
            <a:extLst>
              <a:ext uri="{FF2B5EF4-FFF2-40B4-BE49-F238E27FC236}">
                <a16:creationId xmlns:a16="http://schemas.microsoft.com/office/drawing/2014/main" id="{E530E77B-74C1-721F-3EB7-F7E14A6B54E1}"/>
              </a:ext>
            </a:extLst>
          </p:cNvPr>
          <p:cNvSpPr>
            <a:spLocks noGrp="1"/>
          </p:cNvSpPr>
          <p:nvPr/>
        </p:nvSpPr>
        <p:spPr>
          <a:xfrm>
            <a:off x="1015333" y="2583209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Tutorful (2026) What is Tutorful?</a:t>
            </a:r>
            <a:endParaRPr sz="1200"/>
          </a:p>
        </p:txBody>
      </p:sp>
      <p:sp>
        <p:nvSpPr>
          <p:cNvPr id="42" name="Text 7">
            <a:extLst>
              <a:ext uri="{FF2B5EF4-FFF2-40B4-BE49-F238E27FC236}">
                <a16:creationId xmlns:a16="http://schemas.microsoft.com/office/drawing/2014/main" id="{3981A182-5835-C804-9477-474CC0ADACD4}"/>
              </a:ext>
            </a:extLst>
          </p:cNvPr>
          <p:cNvSpPr>
            <a:spLocks noGrp="1"/>
          </p:cNvSpPr>
          <p:nvPr/>
        </p:nvSpPr>
        <p:spPr>
          <a:xfrm>
            <a:off x="1015333" y="2824311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Available at: support.tutorful.co.uk/hc/en-us/articles/213364289 (Accessed: 9 August 2026).</a:t>
            </a:r>
            <a:endParaRPr sz="1000"/>
          </a:p>
        </p:txBody>
      </p:sp>
      <p:pic>
        <p:nvPicPr>
          <p:cNvPr id="81" name="Image 4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3296790"/>
            <a:ext cx="10795524" cy="777974"/>
          </a:xfrm>
          <a:prstGeom prst="rect">
            <a:avLst/>
          </a:prstGeom>
        </p:spPr>
      </p:pic>
      <p:pic>
        <p:nvPicPr>
          <p:cNvPr id="82" name="Image 5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71340" y="3588494"/>
            <a:ext cx="194464" cy="194469"/>
          </a:xfrm>
          <a:prstGeom prst="rect">
            <a:avLst/>
          </a:prstGeom>
        </p:spPr>
      </p:pic>
      <p:sp>
        <p:nvSpPr>
          <p:cNvPr id="45" name="Text 8">
            <a:extLst>
              <a:ext uri="{FF2B5EF4-FFF2-40B4-BE49-F238E27FC236}">
                <a16:creationId xmlns:a16="http://schemas.microsoft.com/office/drawing/2014/main" id="{2EF54A87-9808-C70C-4022-CF86B3F5C111}"/>
              </a:ext>
            </a:extLst>
          </p:cNvPr>
          <p:cNvSpPr>
            <a:spLocks noGrp="1"/>
          </p:cNvSpPr>
          <p:nvPr/>
        </p:nvSpPr>
        <p:spPr>
          <a:xfrm>
            <a:off x="1015333" y="3445420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Great Britain (2018) Data Protection Act 2018.</a:t>
            </a:r>
            <a:endParaRPr sz="1200"/>
          </a:p>
        </p:txBody>
      </p:sp>
      <p:sp>
        <p:nvSpPr>
          <p:cNvPr id="46" name="Text 9">
            <a:extLst>
              <a:ext uri="{FF2B5EF4-FFF2-40B4-BE49-F238E27FC236}">
                <a16:creationId xmlns:a16="http://schemas.microsoft.com/office/drawing/2014/main" id="{880CEB81-50F5-8B29-8839-714A5D8BFFA4}"/>
              </a:ext>
            </a:extLst>
          </p:cNvPr>
          <p:cNvSpPr>
            <a:spLocks noGrp="1"/>
          </p:cNvSpPr>
          <p:nvPr/>
        </p:nvSpPr>
        <p:spPr>
          <a:xfrm>
            <a:off x="1015333" y="3686522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Available at: legislation.gov.uk/ukpga/2018/12/contents (Accessed: 9 August 2026).</a:t>
            </a:r>
            <a:endParaRPr sz="1000"/>
          </a:p>
        </p:txBody>
      </p:sp>
      <p:pic>
        <p:nvPicPr>
          <p:cNvPr id="85" name="Image 6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4159001"/>
            <a:ext cx="10795524" cy="777974"/>
          </a:xfrm>
          <a:prstGeom prst="rect">
            <a:avLst/>
          </a:prstGeom>
        </p:spPr>
      </p:pic>
      <p:pic>
        <p:nvPicPr>
          <p:cNvPr id="86" name="Image 7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71340" y="4450704"/>
            <a:ext cx="194464" cy="194469"/>
          </a:xfrm>
          <a:prstGeom prst="rect">
            <a:avLst/>
          </a:prstGeom>
        </p:spPr>
      </p:pic>
      <p:sp>
        <p:nvSpPr>
          <p:cNvPr id="49" name="Text 10">
            <a:extLst>
              <a:ext uri="{FF2B5EF4-FFF2-40B4-BE49-F238E27FC236}">
                <a16:creationId xmlns:a16="http://schemas.microsoft.com/office/drawing/2014/main" id="{41BDC22F-7CDC-5755-A023-23B0484E0984}"/>
              </a:ext>
            </a:extLst>
          </p:cNvPr>
          <p:cNvSpPr>
            <a:spLocks noGrp="1"/>
          </p:cNvSpPr>
          <p:nvPr/>
        </p:nvSpPr>
        <p:spPr>
          <a:xfrm>
            <a:off x="1015333" y="4307631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Great Britain (2015) Consumer Rights Act 2015.</a:t>
            </a:r>
            <a:endParaRPr sz="1200"/>
          </a:p>
        </p:txBody>
      </p:sp>
      <p:sp>
        <p:nvSpPr>
          <p:cNvPr id="50" name="Text 11">
            <a:extLst>
              <a:ext uri="{FF2B5EF4-FFF2-40B4-BE49-F238E27FC236}">
                <a16:creationId xmlns:a16="http://schemas.microsoft.com/office/drawing/2014/main" id="{9D6CA22C-7015-CD62-BCC2-200385A52363}"/>
              </a:ext>
            </a:extLst>
          </p:cNvPr>
          <p:cNvSpPr>
            <a:spLocks noGrp="1"/>
          </p:cNvSpPr>
          <p:nvPr/>
        </p:nvSpPr>
        <p:spPr>
          <a:xfrm>
            <a:off x="1015333" y="4548733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Available at: legislation.gov.uk/ukpga/2015/15/contents (Accessed: 9 August 2026).</a:t>
            </a:r>
            <a:endParaRPr sz="1000"/>
          </a:p>
        </p:txBody>
      </p:sp>
      <p:pic>
        <p:nvPicPr>
          <p:cNvPr id="89" name="Image 8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446" y="5021212"/>
            <a:ext cx="10795524" cy="777974"/>
          </a:xfrm>
          <a:prstGeom prst="rect">
            <a:avLst/>
          </a:prstGeom>
        </p:spPr>
      </p:pic>
      <p:pic>
        <p:nvPicPr>
          <p:cNvPr id="90" name="Image 9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1340" y="5312915"/>
            <a:ext cx="194464" cy="194469"/>
          </a:xfrm>
          <a:prstGeom prst="rect">
            <a:avLst/>
          </a:prstGeom>
        </p:spPr>
      </p:pic>
      <p:sp>
        <p:nvSpPr>
          <p:cNvPr id="53" name="Text 12">
            <a:extLst>
              <a:ext uri="{FF2B5EF4-FFF2-40B4-BE49-F238E27FC236}">
                <a16:creationId xmlns:a16="http://schemas.microsoft.com/office/drawing/2014/main" id="{94DBAD48-B24A-AF21-D67E-4A6BF6A076B8}"/>
              </a:ext>
            </a:extLst>
          </p:cNvPr>
          <p:cNvSpPr>
            <a:spLocks noGrp="1"/>
          </p:cNvSpPr>
          <p:nvPr/>
        </p:nvSpPr>
        <p:spPr>
          <a:xfrm>
            <a:off x="1015333" y="5169842"/>
            <a:ext cx="10025010" cy="190599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04000"/>
              </a:lnSpc>
              <a:buNone/>
              <a:def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defRPr>
            </a:pPr>
            <a:r>
              <a:rPr sz="1050" b="1">
                <a:solidFill>
                  <a:srgbClr val="E5E0DF"/>
                </a:solidFill>
                <a:latin typeface="Overpass Bold"/>
                <a:ea typeface="Overpass Bold"/>
                <a:cs typeface="Overpass Bold"/>
              </a:rPr>
              <a:t>Balmores, J.M. (2026) StudentHub financial forecasts and break-even calculations.</a:t>
            </a:r>
            <a:endParaRPr sz="1200"/>
          </a:p>
        </p:txBody>
      </p:sp>
      <p:sp>
        <p:nvSpPr>
          <p:cNvPr id="54" name="Text 13">
            <a:extLst>
              <a:ext uri="{FF2B5EF4-FFF2-40B4-BE49-F238E27FC236}">
                <a16:creationId xmlns:a16="http://schemas.microsoft.com/office/drawing/2014/main" id="{CECB6793-E0EA-7E37-576F-665303462F3C}"/>
              </a:ext>
            </a:extLst>
          </p:cNvPr>
          <p:cNvSpPr>
            <a:spLocks noGrp="1"/>
          </p:cNvSpPr>
          <p:nvPr/>
        </p:nvSpPr>
        <p:spPr>
          <a:xfrm>
            <a:off x="1015333" y="5410944"/>
            <a:ext cx="10025010" cy="323850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63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63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Unpublished business-plan calculations. Figures are the author’s estimates.</a:t>
            </a:r>
            <a:endParaRPr sz="1000"/>
          </a:p>
        </p:txBody>
      </p:sp>
      <p:sp>
        <p:nvSpPr>
          <p:cNvPr id="55" name="Shape 14">
            <a:extLst>
              <a:ext uri="{FF2B5EF4-FFF2-40B4-BE49-F238E27FC236}">
                <a16:creationId xmlns:a16="http://schemas.microsoft.com/office/drawing/2014/main" id="{2644E044-87C4-CDAB-1F0F-FEFCDB7317DE}"/>
              </a:ext>
            </a:extLst>
          </p:cNvPr>
          <p:cNvSpPr>
            <a:spLocks noGrp="1"/>
          </p:cNvSpPr>
          <p:nvPr/>
        </p:nvSpPr>
        <p:spPr>
          <a:xfrm>
            <a:off x="393446" y="5922706"/>
            <a:ext cx="5261317" cy="395883"/>
          </a:xfrm>
          <a:prstGeom prst="roundRect">
            <a:avLst>
              <a:gd name="adj" fmla="val 13756"/>
            </a:avLst>
          </a:prstGeom>
          <a:solidFill>
            <a:srgbClr val="7E023C"/>
          </a:solidFill>
        </p:spPr>
        <p:txBody>
          <a:bodyPr/>
          <a:lstStyle/>
          <a:p>
            <a:endParaRPr/>
          </a:p>
        </p:txBody>
      </p:sp>
      <p:pic>
        <p:nvPicPr>
          <p:cNvPr id="94" name="Imag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231" y="5972522"/>
            <a:ext cx="348108" cy="278409"/>
          </a:xfrm>
          <a:prstGeom prst="rect">
            <a:avLst/>
          </a:prstGeom>
        </p:spPr>
      </p:pic>
      <p:sp>
        <p:nvSpPr>
          <p:cNvPr id="57" name="Text 15">
            <a:extLst>
              <a:ext uri="{FF2B5EF4-FFF2-40B4-BE49-F238E27FC236}">
                <a16:creationId xmlns:a16="http://schemas.microsoft.com/office/drawing/2014/main" id="{AA6A029C-30D3-2C3D-DF09-EA8C15812681}"/>
              </a:ext>
            </a:extLst>
          </p:cNvPr>
          <p:cNvSpPr>
            <a:spLocks noGrp="1"/>
          </p:cNvSpPr>
          <p:nvPr/>
        </p:nvSpPr>
        <p:spPr>
          <a:xfrm>
            <a:off x="944195" y="6059240"/>
            <a:ext cx="10854359" cy="171152"/>
          </a:xfrm>
          <a:prstGeom prst="rect">
            <a:avLst/>
          </a:prstGeom>
          <a:noFill/>
        </p:spPr>
        <p:txBody>
          <a:bodyPr wrap="none" lIns="0" tIns="0" rIns="0" bIns="0" anchor="t"/>
          <a:lstStyle>
            <a:lvl1pPr marL="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457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7432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32004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3657600" algn="l" defTabSz="914400">
              <a:buNone/>
              <a:defRPr sz="1800" kern="1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pPr marL="0" indent="0" algn="l">
              <a:lnSpc>
                <a:spcPct val="110000"/>
              </a:lnSpc>
              <a:buNone/>
              <a:defRPr sz="825">
                <a:solidFill>
                  <a:srgbClr val="E5E0DF"/>
                </a:solidFill>
                <a:latin typeface="Overpass"/>
                <a:ea typeface="Overpass"/>
                <a:cs typeface="Overpass"/>
              </a:defRPr>
            </a:pPr>
            <a:r>
              <a:rPr sz="825">
                <a:solidFill>
                  <a:srgbClr val="E5E0DF"/>
                </a:solidFill>
                <a:latin typeface="Overpass"/>
                <a:ea typeface="Overpass"/>
                <a:cs typeface="Overpass"/>
              </a:rPr>
              <a:t>References are presented in alphabetical order. All online sources were accessed on 9 August 2026.</a:t>
            </a:r>
            <a:endParaRPr sz="1000"/>
          </a:p>
        </p:txBody>
      </p:sp>
    </p:spTree>
    <p:extLst>
      <p:ext uri="{BB962C8B-B14F-4D97-AF65-F5344CB8AC3E}">
        <p14:creationId xmlns:p14="http://schemas.microsoft.com/office/powerpoint/2010/main" val="34472340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1355</Words>
  <Application>Microsoft Office PowerPoint</Application>
  <DocSecurity>0</DocSecurity>
  <PresentationFormat>Widescreen</PresentationFormat>
  <Paragraphs>154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Overpass Light</vt:lpstr>
      <vt:lpstr>Twemoji Mozilla</vt:lpstr>
      <vt:lpstr>Overpass</vt:lpstr>
      <vt:lpstr>Calibri</vt:lpstr>
      <vt:lpstr>Arial</vt:lpstr>
      <vt:lpstr>Overpass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julian balmores</cp:lastModifiedBy>
  <cp:revision>2</cp:revision>
  <dcterms:created xsi:type="dcterms:W3CDTF">2026-08-09T21:36:28Z</dcterms:created>
  <dcterms:modified xsi:type="dcterms:W3CDTF">2026-08-09T22:33:28Z</dcterms:modified>
</cp:coreProperties>
</file>