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4"/>
    <p:sldMasterId id="2147483660" r:id="rId5"/>
  </p:sldMasterIdLst>
  <p:notesMasterIdLst>
    <p:notesMasterId r:id="rId17"/>
  </p:notesMasterIdLst>
  <p:sldIdLst>
    <p:sldId id="608" r:id="rId6"/>
    <p:sldId id="287" r:id="rId7"/>
    <p:sldId id="596" r:id="rId8"/>
    <p:sldId id="598" r:id="rId9"/>
    <p:sldId id="600" r:id="rId10"/>
    <p:sldId id="604" r:id="rId11"/>
    <p:sldId id="605" r:id="rId12"/>
    <p:sldId id="606" r:id="rId13"/>
    <p:sldId id="613" r:id="rId14"/>
    <p:sldId id="616" r:id="rId15"/>
    <p:sldId id="617" r:id="rId16"/>
  </p:sldIdLst>
  <p:sldSz cx="12192000" cy="6858000"/>
  <p:notesSz cx="6858000" cy="9144000"/>
  <p:defaultTextStyle>
    <a:defPPr>
      <a:defRPr lang="nl-N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E540A0D-0675-4E66-80D9-C51AADB422DA}" v="2" dt="2023-07-27T16:27:18.52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6" d="100"/>
          <a:sy n="66" d="100"/>
        </p:scale>
        <p:origin x="81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microsoft.com/office/2018/10/relationships/authors" Target="authors.xml"/><Relationship Id="rId10" Type="http://schemas.openxmlformats.org/officeDocument/2006/relationships/slide" Target="slides/slide5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3335291-A559-4ACD-81CC-144EEAC6C9E6}" type="doc">
      <dgm:prSet loTypeId="urn:microsoft.com/office/officeart/2008/layout/LinedList" loCatId="list" qsTypeId="urn:microsoft.com/office/officeart/2005/8/quickstyle/simple5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847D3433-AE50-4A6B-937E-11772A043564}">
      <dgm:prSet/>
      <dgm:spPr/>
      <dgm:t>
        <a:bodyPr/>
        <a:lstStyle/>
        <a:p>
          <a:r>
            <a:rPr lang="en-US"/>
            <a:t>Huntingdon needs theoretically supported approach to address drug and substance abuse as a way of supporting health and social well-being of its community.</a:t>
          </a:r>
        </a:p>
      </dgm:t>
    </dgm:pt>
    <dgm:pt modelId="{269C21A8-825F-4501-8B2E-467D7DA80BDA}" type="parTrans" cxnId="{5B3B9076-BE4E-47FA-969D-507AF96989A3}">
      <dgm:prSet/>
      <dgm:spPr/>
      <dgm:t>
        <a:bodyPr/>
        <a:lstStyle/>
        <a:p>
          <a:endParaRPr lang="en-US"/>
        </a:p>
      </dgm:t>
    </dgm:pt>
    <dgm:pt modelId="{E770B371-BAFD-4FE7-9846-0E13E18C105C}" type="sibTrans" cxnId="{5B3B9076-BE4E-47FA-969D-507AF96989A3}">
      <dgm:prSet/>
      <dgm:spPr/>
      <dgm:t>
        <a:bodyPr/>
        <a:lstStyle/>
        <a:p>
          <a:endParaRPr lang="en-US"/>
        </a:p>
      </dgm:t>
    </dgm:pt>
    <dgm:pt modelId="{00E73145-50D0-491B-9178-5B9E9368EAE5}">
      <dgm:prSet/>
      <dgm:spPr/>
      <dgm:t>
        <a:bodyPr/>
        <a:lstStyle/>
        <a:p>
          <a:r>
            <a:rPr lang="en-US"/>
            <a:t>The need for a comprehensive drug and substance abuse awareness program is paramount.</a:t>
          </a:r>
        </a:p>
      </dgm:t>
    </dgm:pt>
    <dgm:pt modelId="{F500E8D7-ACBC-4E78-91DA-CA59E2EE8F9D}" type="parTrans" cxnId="{478EE7F2-746F-412D-BE04-64971434A247}">
      <dgm:prSet/>
      <dgm:spPr/>
      <dgm:t>
        <a:bodyPr/>
        <a:lstStyle/>
        <a:p>
          <a:endParaRPr lang="en-US"/>
        </a:p>
      </dgm:t>
    </dgm:pt>
    <dgm:pt modelId="{B4E499EF-E313-4512-8F08-EB7E91B5836D}" type="sibTrans" cxnId="{478EE7F2-746F-412D-BE04-64971434A247}">
      <dgm:prSet/>
      <dgm:spPr/>
      <dgm:t>
        <a:bodyPr/>
        <a:lstStyle/>
        <a:p>
          <a:endParaRPr lang="en-US"/>
        </a:p>
      </dgm:t>
    </dgm:pt>
    <dgm:pt modelId="{2EA45EB6-3983-4FFA-9A5A-D65EA16398FC}">
      <dgm:prSet/>
      <dgm:spPr/>
      <dgm:t>
        <a:bodyPr/>
        <a:lstStyle/>
        <a:p>
          <a:r>
            <a:rPr lang="en-US"/>
            <a:t>Such a program aims to educate, prevent, and support individuals in making informed choices and accessing necessary resources. </a:t>
          </a:r>
        </a:p>
      </dgm:t>
    </dgm:pt>
    <dgm:pt modelId="{3DC06042-5032-4B08-9F48-4356D513A608}" type="parTrans" cxnId="{B3B9A21F-AEBB-40B4-B761-644BA1F4CD10}">
      <dgm:prSet/>
      <dgm:spPr/>
      <dgm:t>
        <a:bodyPr/>
        <a:lstStyle/>
        <a:p>
          <a:endParaRPr lang="en-US"/>
        </a:p>
      </dgm:t>
    </dgm:pt>
    <dgm:pt modelId="{96A76EB6-F475-4A28-96C4-5338FF953C9E}" type="sibTrans" cxnId="{B3B9A21F-AEBB-40B4-B761-644BA1F4CD10}">
      <dgm:prSet/>
      <dgm:spPr/>
      <dgm:t>
        <a:bodyPr/>
        <a:lstStyle/>
        <a:p>
          <a:endParaRPr lang="en-US"/>
        </a:p>
      </dgm:t>
    </dgm:pt>
    <dgm:pt modelId="{2E3C86CA-9C33-4C2F-829F-8A4AA407FB18}">
      <dgm:prSet/>
      <dgm:spPr/>
      <dgm:t>
        <a:bodyPr/>
        <a:lstStyle/>
        <a:p>
          <a:r>
            <a:rPr lang="en-US"/>
            <a:t>By raising awareness, empowers individuals to recognize the risks, understand the consequences, and take preventive actions. </a:t>
          </a:r>
        </a:p>
      </dgm:t>
    </dgm:pt>
    <dgm:pt modelId="{D3123418-E161-4888-A276-DC8F6AA89D61}" type="parTrans" cxnId="{B3F237BF-569B-423A-AA21-6A5BB8E8280F}">
      <dgm:prSet/>
      <dgm:spPr/>
      <dgm:t>
        <a:bodyPr/>
        <a:lstStyle/>
        <a:p>
          <a:endParaRPr lang="en-US"/>
        </a:p>
      </dgm:t>
    </dgm:pt>
    <dgm:pt modelId="{D5B09A58-780D-4A25-B7CE-63BAAC5C566E}" type="sibTrans" cxnId="{B3F237BF-569B-423A-AA21-6A5BB8E8280F}">
      <dgm:prSet/>
      <dgm:spPr/>
      <dgm:t>
        <a:bodyPr/>
        <a:lstStyle/>
        <a:p>
          <a:endParaRPr lang="en-US"/>
        </a:p>
      </dgm:t>
    </dgm:pt>
    <dgm:pt modelId="{4740A012-BC09-4337-8E4F-A91A0E2C68E3}" type="pres">
      <dgm:prSet presAssocID="{C3335291-A559-4ACD-81CC-144EEAC6C9E6}" presName="vert0" presStyleCnt="0">
        <dgm:presLayoutVars>
          <dgm:dir/>
          <dgm:animOne val="branch"/>
          <dgm:animLvl val="lvl"/>
        </dgm:presLayoutVars>
      </dgm:prSet>
      <dgm:spPr/>
    </dgm:pt>
    <dgm:pt modelId="{51872503-93B9-4015-8A74-A5B65AC386E7}" type="pres">
      <dgm:prSet presAssocID="{847D3433-AE50-4A6B-937E-11772A043564}" presName="thickLine" presStyleLbl="alignNode1" presStyleIdx="0" presStyleCnt="4"/>
      <dgm:spPr/>
    </dgm:pt>
    <dgm:pt modelId="{BE66C4C0-FD66-4F3F-8CBC-2E566243E6EE}" type="pres">
      <dgm:prSet presAssocID="{847D3433-AE50-4A6B-937E-11772A043564}" presName="horz1" presStyleCnt="0"/>
      <dgm:spPr/>
    </dgm:pt>
    <dgm:pt modelId="{A0B077C8-EF34-4996-B118-F24A81AE9E09}" type="pres">
      <dgm:prSet presAssocID="{847D3433-AE50-4A6B-937E-11772A043564}" presName="tx1" presStyleLbl="revTx" presStyleIdx="0" presStyleCnt="4"/>
      <dgm:spPr/>
    </dgm:pt>
    <dgm:pt modelId="{744B19C3-B64B-4234-8380-97BE4E30361C}" type="pres">
      <dgm:prSet presAssocID="{847D3433-AE50-4A6B-937E-11772A043564}" presName="vert1" presStyleCnt="0"/>
      <dgm:spPr/>
    </dgm:pt>
    <dgm:pt modelId="{4BBDBBA6-CFB6-46F8-A56A-58BA3B467177}" type="pres">
      <dgm:prSet presAssocID="{00E73145-50D0-491B-9178-5B9E9368EAE5}" presName="thickLine" presStyleLbl="alignNode1" presStyleIdx="1" presStyleCnt="4"/>
      <dgm:spPr/>
    </dgm:pt>
    <dgm:pt modelId="{E532DBC1-FA92-4DED-BA77-FD6F4306629F}" type="pres">
      <dgm:prSet presAssocID="{00E73145-50D0-491B-9178-5B9E9368EAE5}" presName="horz1" presStyleCnt="0"/>
      <dgm:spPr/>
    </dgm:pt>
    <dgm:pt modelId="{3AF32AE9-3869-4CCE-8F70-BD1DBF55765C}" type="pres">
      <dgm:prSet presAssocID="{00E73145-50D0-491B-9178-5B9E9368EAE5}" presName="tx1" presStyleLbl="revTx" presStyleIdx="1" presStyleCnt="4"/>
      <dgm:spPr/>
    </dgm:pt>
    <dgm:pt modelId="{4E692914-6889-4274-A5A8-A2FCEFDF9E3B}" type="pres">
      <dgm:prSet presAssocID="{00E73145-50D0-491B-9178-5B9E9368EAE5}" presName="vert1" presStyleCnt="0"/>
      <dgm:spPr/>
    </dgm:pt>
    <dgm:pt modelId="{E239FEED-FEA4-48D5-BB67-170D04004091}" type="pres">
      <dgm:prSet presAssocID="{2EA45EB6-3983-4FFA-9A5A-D65EA16398FC}" presName="thickLine" presStyleLbl="alignNode1" presStyleIdx="2" presStyleCnt="4"/>
      <dgm:spPr/>
    </dgm:pt>
    <dgm:pt modelId="{E3B171A6-EF19-4FE9-9367-D9F5F5BE55F2}" type="pres">
      <dgm:prSet presAssocID="{2EA45EB6-3983-4FFA-9A5A-D65EA16398FC}" presName="horz1" presStyleCnt="0"/>
      <dgm:spPr/>
    </dgm:pt>
    <dgm:pt modelId="{C47E6DD1-9034-48E4-A872-1567B628E5EE}" type="pres">
      <dgm:prSet presAssocID="{2EA45EB6-3983-4FFA-9A5A-D65EA16398FC}" presName="tx1" presStyleLbl="revTx" presStyleIdx="2" presStyleCnt="4"/>
      <dgm:spPr/>
    </dgm:pt>
    <dgm:pt modelId="{41EEF797-B074-4826-A3C7-AD6CF0AAE8B4}" type="pres">
      <dgm:prSet presAssocID="{2EA45EB6-3983-4FFA-9A5A-D65EA16398FC}" presName="vert1" presStyleCnt="0"/>
      <dgm:spPr/>
    </dgm:pt>
    <dgm:pt modelId="{9E96AEA7-AD5A-4832-A66C-7A4FAA7ACCA5}" type="pres">
      <dgm:prSet presAssocID="{2E3C86CA-9C33-4C2F-829F-8A4AA407FB18}" presName="thickLine" presStyleLbl="alignNode1" presStyleIdx="3" presStyleCnt="4"/>
      <dgm:spPr/>
    </dgm:pt>
    <dgm:pt modelId="{7F3AF037-D232-4D6D-B1E4-4BEE133D4718}" type="pres">
      <dgm:prSet presAssocID="{2E3C86CA-9C33-4C2F-829F-8A4AA407FB18}" presName="horz1" presStyleCnt="0"/>
      <dgm:spPr/>
    </dgm:pt>
    <dgm:pt modelId="{2B6D30E1-6BE7-4914-B5DC-BED59E7F078D}" type="pres">
      <dgm:prSet presAssocID="{2E3C86CA-9C33-4C2F-829F-8A4AA407FB18}" presName="tx1" presStyleLbl="revTx" presStyleIdx="3" presStyleCnt="4"/>
      <dgm:spPr/>
    </dgm:pt>
    <dgm:pt modelId="{22129581-6BE4-4067-90AA-F275336DAA44}" type="pres">
      <dgm:prSet presAssocID="{2E3C86CA-9C33-4C2F-829F-8A4AA407FB18}" presName="vert1" presStyleCnt="0"/>
      <dgm:spPr/>
    </dgm:pt>
  </dgm:ptLst>
  <dgm:cxnLst>
    <dgm:cxn modelId="{B3B9A21F-AEBB-40B4-B761-644BA1F4CD10}" srcId="{C3335291-A559-4ACD-81CC-144EEAC6C9E6}" destId="{2EA45EB6-3983-4FFA-9A5A-D65EA16398FC}" srcOrd="2" destOrd="0" parTransId="{3DC06042-5032-4B08-9F48-4356D513A608}" sibTransId="{96A76EB6-F475-4A28-96C4-5338FF953C9E}"/>
    <dgm:cxn modelId="{3B739769-A046-4C6D-A783-A1A1FD9D1285}" type="presOf" srcId="{00E73145-50D0-491B-9178-5B9E9368EAE5}" destId="{3AF32AE9-3869-4CCE-8F70-BD1DBF55765C}" srcOrd="0" destOrd="0" presId="urn:microsoft.com/office/officeart/2008/layout/LinedList"/>
    <dgm:cxn modelId="{333DE16C-FCD7-4288-85E9-96FAC1AB77C9}" type="presOf" srcId="{2E3C86CA-9C33-4C2F-829F-8A4AA407FB18}" destId="{2B6D30E1-6BE7-4914-B5DC-BED59E7F078D}" srcOrd="0" destOrd="0" presId="urn:microsoft.com/office/officeart/2008/layout/LinedList"/>
    <dgm:cxn modelId="{5B3B9076-BE4E-47FA-969D-507AF96989A3}" srcId="{C3335291-A559-4ACD-81CC-144EEAC6C9E6}" destId="{847D3433-AE50-4A6B-937E-11772A043564}" srcOrd="0" destOrd="0" parTransId="{269C21A8-825F-4501-8B2E-467D7DA80BDA}" sibTransId="{E770B371-BAFD-4FE7-9846-0E13E18C105C}"/>
    <dgm:cxn modelId="{3C606BB8-0B02-4B88-A49E-1D21F1A089B9}" type="presOf" srcId="{847D3433-AE50-4A6B-937E-11772A043564}" destId="{A0B077C8-EF34-4996-B118-F24A81AE9E09}" srcOrd="0" destOrd="0" presId="urn:microsoft.com/office/officeart/2008/layout/LinedList"/>
    <dgm:cxn modelId="{B3F237BF-569B-423A-AA21-6A5BB8E8280F}" srcId="{C3335291-A559-4ACD-81CC-144EEAC6C9E6}" destId="{2E3C86CA-9C33-4C2F-829F-8A4AA407FB18}" srcOrd="3" destOrd="0" parTransId="{D3123418-E161-4888-A276-DC8F6AA89D61}" sibTransId="{D5B09A58-780D-4A25-B7CE-63BAAC5C566E}"/>
    <dgm:cxn modelId="{F52FF9C1-7C65-447A-BFEA-E0FDAB296F05}" type="presOf" srcId="{2EA45EB6-3983-4FFA-9A5A-D65EA16398FC}" destId="{C47E6DD1-9034-48E4-A872-1567B628E5EE}" srcOrd="0" destOrd="0" presId="urn:microsoft.com/office/officeart/2008/layout/LinedList"/>
    <dgm:cxn modelId="{8B0AD3E6-3627-4E19-86B9-8E33C9B0ED81}" type="presOf" srcId="{C3335291-A559-4ACD-81CC-144EEAC6C9E6}" destId="{4740A012-BC09-4337-8E4F-A91A0E2C68E3}" srcOrd="0" destOrd="0" presId="urn:microsoft.com/office/officeart/2008/layout/LinedList"/>
    <dgm:cxn modelId="{478EE7F2-746F-412D-BE04-64971434A247}" srcId="{C3335291-A559-4ACD-81CC-144EEAC6C9E6}" destId="{00E73145-50D0-491B-9178-5B9E9368EAE5}" srcOrd="1" destOrd="0" parTransId="{F500E8D7-ACBC-4E78-91DA-CA59E2EE8F9D}" sibTransId="{B4E499EF-E313-4512-8F08-EB7E91B5836D}"/>
    <dgm:cxn modelId="{1666DC5D-4F8C-4506-84F1-FAF034E26F46}" type="presParOf" srcId="{4740A012-BC09-4337-8E4F-A91A0E2C68E3}" destId="{51872503-93B9-4015-8A74-A5B65AC386E7}" srcOrd="0" destOrd="0" presId="urn:microsoft.com/office/officeart/2008/layout/LinedList"/>
    <dgm:cxn modelId="{429AF614-FA67-4250-B498-56F785231DA0}" type="presParOf" srcId="{4740A012-BC09-4337-8E4F-A91A0E2C68E3}" destId="{BE66C4C0-FD66-4F3F-8CBC-2E566243E6EE}" srcOrd="1" destOrd="0" presId="urn:microsoft.com/office/officeart/2008/layout/LinedList"/>
    <dgm:cxn modelId="{B0C826A9-AAED-44E9-9F57-303D26637F92}" type="presParOf" srcId="{BE66C4C0-FD66-4F3F-8CBC-2E566243E6EE}" destId="{A0B077C8-EF34-4996-B118-F24A81AE9E09}" srcOrd="0" destOrd="0" presId="urn:microsoft.com/office/officeart/2008/layout/LinedList"/>
    <dgm:cxn modelId="{0CF1888B-98F5-463E-8EAD-63A44ABFA0C4}" type="presParOf" srcId="{BE66C4C0-FD66-4F3F-8CBC-2E566243E6EE}" destId="{744B19C3-B64B-4234-8380-97BE4E30361C}" srcOrd="1" destOrd="0" presId="urn:microsoft.com/office/officeart/2008/layout/LinedList"/>
    <dgm:cxn modelId="{B9CF05B6-9C29-454D-8A38-DB9596B15437}" type="presParOf" srcId="{4740A012-BC09-4337-8E4F-A91A0E2C68E3}" destId="{4BBDBBA6-CFB6-46F8-A56A-58BA3B467177}" srcOrd="2" destOrd="0" presId="urn:microsoft.com/office/officeart/2008/layout/LinedList"/>
    <dgm:cxn modelId="{72D82FC0-A9C3-4070-9340-48DB01C5A71E}" type="presParOf" srcId="{4740A012-BC09-4337-8E4F-A91A0E2C68E3}" destId="{E532DBC1-FA92-4DED-BA77-FD6F4306629F}" srcOrd="3" destOrd="0" presId="urn:microsoft.com/office/officeart/2008/layout/LinedList"/>
    <dgm:cxn modelId="{A2C5EAD1-51AF-4DDA-A3C7-4F95412C9F81}" type="presParOf" srcId="{E532DBC1-FA92-4DED-BA77-FD6F4306629F}" destId="{3AF32AE9-3869-4CCE-8F70-BD1DBF55765C}" srcOrd="0" destOrd="0" presId="urn:microsoft.com/office/officeart/2008/layout/LinedList"/>
    <dgm:cxn modelId="{6F2B1A38-4992-4492-942F-523E4C0B371E}" type="presParOf" srcId="{E532DBC1-FA92-4DED-BA77-FD6F4306629F}" destId="{4E692914-6889-4274-A5A8-A2FCEFDF9E3B}" srcOrd="1" destOrd="0" presId="urn:microsoft.com/office/officeart/2008/layout/LinedList"/>
    <dgm:cxn modelId="{66E56D03-5D47-45A9-9719-C37EDCF652E3}" type="presParOf" srcId="{4740A012-BC09-4337-8E4F-A91A0E2C68E3}" destId="{E239FEED-FEA4-48D5-BB67-170D04004091}" srcOrd="4" destOrd="0" presId="urn:microsoft.com/office/officeart/2008/layout/LinedList"/>
    <dgm:cxn modelId="{387E4DAD-DFD0-4A01-B146-9BCCDFF9268E}" type="presParOf" srcId="{4740A012-BC09-4337-8E4F-A91A0E2C68E3}" destId="{E3B171A6-EF19-4FE9-9367-D9F5F5BE55F2}" srcOrd="5" destOrd="0" presId="urn:microsoft.com/office/officeart/2008/layout/LinedList"/>
    <dgm:cxn modelId="{1BDCCEB7-52BB-4BC6-9036-E5787D3ECD87}" type="presParOf" srcId="{E3B171A6-EF19-4FE9-9367-D9F5F5BE55F2}" destId="{C47E6DD1-9034-48E4-A872-1567B628E5EE}" srcOrd="0" destOrd="0" presId="urn:microsoft.com/office/officeart/2008/layout/LinedList"/>
    <dgm:cxn modelId="{694C83F0-AC8B-4AAA-9723-E05B6BE70833}" type="presParOf" srcId="{E3B171A6-EF19-4FE9-9367-D9F5F5BE55F2}" destId="{41EEF797-B074-4826-A3C7-AD6CF0AAE8B4}" srcOrd="1" destOrd="0" presId="urn:microsoft.com/office/officeart/2008/layout/LinedList"/>
    <dgm:cxn modelId="{5DBA2C4C-2508-4707-98C3-79B9C628A9B6}" type="presParOf" srcId="{4740A012-BC09-4337-8E4F-A91A0E2C68E3}" destId="{9E96AEA7-AD5A-4832-A66C-7A4FAA7ACCA5}" srcOrd="6" destOrd="0" presId="urn:microsoft.com/office/officeart/2008/layout/LinedList"/>
    <dgm:cxn modelId="{0EFD9D0E-47FD-44FB-9979-0924C1F6F122}" type="presParOf" srcId="{4740A012-BC09-4337-8E4F-A91A0E2C68E3}" destId="{7F3AF037-D232-4D6D-B1E4-4BEE133D4718}" srcOrd="7" destOrd="0" presId="urn:microsoft.com/office/officeart/2008/layout/LinedList"/>
    <dgm:cxn modelId="{1922D281-F1AE-4189-AC02-5F2763D66048}" type="presParOf" srcId="{7F3AF037-D232-4D6D-B1E4-4BEE133D4718}" destId="{2B6D30E1-6BE7-4914-B5DC-BED59E7F078D}" srcOrd="0" destOrd="0" presId="urn:microsoft.com/office/officeart/2008/layout/LinedList"/>
    <dgm:cxn modelId="{EBD41363-F8F9-4CEC-AFED-7D2FD85D1EAE}" type="presParOf" srcId="{7F3AF037-D232-4D6D-B1E4-4BEE133D4718}" destId="{22129581-6BE4-4067-90AA-F275336DAA4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872503-93B9-4015-8A74-A5B65AC386E7}">
      <dsp:nvSpPr>
        <dsp:cNvPr id="0" name=""/>
        <dsp:cNvSpPr/>
      </dsp:nvSpPr>
      <dsp:spPr>
        <a:xfrm>
          <a:off x="0" y="0"/>
          <a:ext cx="4840010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0B077C8-EF34-4996-B118-F24A81AE9E09}">
      <dsp:nvSpPr>
        <dsp:cNvPr id="0" name=""/>
        <dsp:cNvSpPr/>
      </dsp:nvSpPr>
      <dsp:spPr>
        <a:xfrm>
          <a:off x="0" y="0"/>
          <a:ext cx="4840010" cy="960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Huntingdon needs theoretically supported approach to address drug and substance abuse as a way of supporting health and social well-being of its community.</a:t>
          </a:r>
        </a:p>
      </dsp:txBody>
      <dsp:txXfrm>
        <a:off x="0" y="0"/>
        <a:ext cx="4840010" cy="960916"/>
      </dsp:txXfrm>
    </dsp:sp>
    <dsp:sp modelId="{4BBDBBA6-CFB6-46F8-A56A-58BA3B467177}">
      <dsp:nvSpPr>
        <dsp:cNvPr id="0" name=""/>
        <dsp:cNvSpPr/>
      </dsp:nvSpPr>
      <dsp:spPr>
        <a:xfrm>
          <a:off x="0" y="960916"/>
          <a:ext cx="4840010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AF32AE9-3869-4CCE-8F70-BD1DBF55765C}">
      <dsp:nvSpPr>
        <dsp:cNvPr id="0" name=""/>
        <dsp:cNvSpPr/>
      </dsp:nvSpPr>
      <dsp:spPr>
        <a:xfrm>
          <a:off x="0" y="960916"/>
          <a:ext cx="4840010" cy="960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need for a comprehensive drug and substance abuse awareness program is paramount.</a:t>
          </a:r>
        </a:p>
      </dsp:txBody>
      <dsp:txXfrm>
        <a:off x="0" y="960916"/>
        <a:ext cx="4840010" cy="960916"/>
      </dsp:txXfrm>
    </dsp:sp>
    <dsp:sp modelId="{E239FEED-FEA4-48D5-BB67-170D04004091}">
      <dsp:nvSpPr>
        <dsp:cNvPr id="0" name=""/>
        <dsp:cNvSpPr/>
      </dsp:nvSpPr>
      <dsp:spPr>
        <a:xfrm>
          <a:off x="0" y="1921833"/>
          <a:ext cx="4840010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47E6DD1-9034-48E4-A872-1567B628E5EE}">
      <dsp:nvSpPr>
        <dsp:cNvPr id="0" name=""/>
        <dsp:cNvSpPr/>
      </dsp:nvSpPr>
      <dsp:spPr>
        <a:xfrm>
          <a:off x="0" y="1921833"/>
          <a:ext cx="4840010" cy="960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Such a program aims to educate, prevent, and support individuals in making informed choices and accessing necessary resources. </a:t>
          </a:r>
        </a:p>
      </dsp:txBody>
      <dsp:txXfrm>
        <a:off x="0" y="1921833"/>
        <a:ext cx="4840010" cy="960916"/>
      </dsp:txXfrm>
    </dsp:sp>
    <dsp:sp modelId="{9E96AEA7-AD5A-4832-A66C-7A4FAA7ACCA5}">
      <dsp:nvSpPr>
        <dsp:cNvPr id="0" name=""/>
        <dsp:cNvSpPr/>
      </dsp:nvSpPr>
      <dsp:spPr>
        <a:xfrm>
          <a:off x="0" y="2882749"/>
          <a:ext cx="4840010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B6D30E1-6BE7-4914-B5DC-BED59E7F078D}">
      <dsp:nvSpPr>
        <dsp:cNvPr id="0" name=""/>
        <dsp:cNvSpPr/>
      </dsp:nvSpPr>
      <dsp:spPr>
        <a:xfrm>
          <a:off x="0" y="2882749"/>
          <a:ext cx="4840010" cy="960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By raising awareness, empowers individuals to recognize the risks, understand the consequences, and take preventive actions. </a:t>
          </a:r>
        </a:p>
      </dsp:txBody>
      <dsp:txXfrm>
        <a:off x="0" y="2882749"/>
        <a:ext cx="4840010" cy="9609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9999AA-0355-419B-A719-C33F535F9A06}" type="datetimeFigureOut">
              <a:rPr lang="en-US" smtClean="0"/>
              <a:t>7/27/2023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15C1FA-C9CE-4219-A833-90F07A8DC98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60960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FAB8E5-C747-BD96-73B1-BE23A38934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509B7C-C1CA-D8EE-6C7B-ED3B70E338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4BC3FA-4EFC-127A-FF2F-D835C8C2EA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972A1-22A4-4AEB-9C00-1321DED671A1}" type="datetimeFigureOut">
              <a:rPr lang="en-US" smtClean="0"/>
              <a:t>7/27/2023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26F58A-A672-B214-99FA-C6C30E04C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D32429-0B41-5A28-476F-AABD8110BA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9F181-72B8-42A7-9AAD-9B787542B6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94618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E0097-8D4F-9F3D-9F3B-047A56C992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D9870F-F21A-B3BA-AF29-6AEDC4E7FD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E95BA7-B56D-2168-1F9E-07F109B3C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972A1-22A4-4AEB-9C00-1321DED671A1}" type="datetimeFigureOut">
              <a:rPr lang="en-US" smtClean="0"/>
              <a:t>7/27/2023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E8CBE6-3EF9-2A2B-7AAB-A35649CAD8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58B40D-A74B-BF5B-BA95-5D130569BA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9F181-72B8-42A7-9AAD-9B787542B6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59635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2230DA-1E1A-2E27-AD75-53041445E0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7254F0-11C8-8591-A238-3DA6E7C294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A74172-5D40-0B0D-7A65-55A319181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972A1-22A4-4AEB-9C00-1321DED671A1}" type="datetimeFigureOut">
              <a:rPr lang="en-US" smtClean="0"/>
              <a:t>7/27/2023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FA4C4A-0DF7-75B2-A0C6-92F833D56D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76054E-5070-D62C-1E95-ECEE04092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9F181-72B8-42A7-9AAD-9B787542B6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544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CE890-A37E-995D-27E4-4F348921CF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7D3EE5-17EF-3C69-8243-E9BDC012B8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ECC3E0-7A6E-F9A9-4127-AA8213DFEF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F09A95-BA5F-0026-1DF8-935DE082BE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972A1-22A4-4AEB-9C00-1321DED671A1}" type="datetimeFigureOut">
              <a:rPr lang="en-US" smtClean="0"/>
              <a:t>7/27/2023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21E5B3-3531-93C4-34ED-11AE2FEA5F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481A92-3A5A-622A-E5CB-35CAE75FA6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9F181-72B8-42A7-9AAD-9B787542B6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8273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624F5-3657-F87C-7B87-EA5FBA91C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F38803-71B8-3826-36FD-8D1F2C49F1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F1BA29-09FE-2E0B-D9CE-2754D1FF16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C1D7C1-A93D-2841-679C-27786EB2D1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B6F0CC-D46B-D1AD-1F9F-DA8AFD5C5B7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E97C4-E20C-E701-3CCD-B93C513BF8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972A1-22A4-4AEB-9C00-1321DED671A1}" type="datetimeFigureOut">
              <a:rPr lang="en-US" smtClean="0"/>
              <a:t>7/27/2023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197AE1-10FE-68F3-E90C-29EF73781F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8C95EF-9DED-F1D2-D91D-0BF86133BF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9F181-72B8-42A7-9AAD-9B787542B6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963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CAC60-BFBB-B980-E774-9643C87F84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950C79-F971-4208-797D-CEF95B69C3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972A1-22A4-4AEB-9C00-1321DED671A1}" type="datetimeFigureOut">
              <a:rPr lang="en-US" smtClean="0"/>
              <a:t>7/27/2023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E6EE84-F747-DAB1-6920-F744AEB2C8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F8718A-973C-6E58-7693-AF7308B2F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9F181-72B8-42A7-9AAD-9B787542B6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74633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57156A-4281-3562-8B1E-A25DFD9EF8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972A1-22A4-4AEB-9C00-1321DED671A1}" type="datetimeFigureOut">
              <a:rPr lang="en-US" smtClean="0"/>
              <a:t>7/27/2023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C3DADAB-3C35-2976-D900-50F10C277E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5D6207-7068-B3F8-2CBC-D4C133C413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9F181-72B8-42A7-9AAD-9B787542B6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12292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5C52F2-3DC4-EF35-6448-E9BF5631F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0D5BBC-ED20-4718-D910-807EF01934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92DFBB-17CD-DCA6-D773-B8335E4641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8066A4-B401-428F-2B1B-34AC3E6A9B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972A1-22A4-4AEB-9C00-1321DED671A1}" type="datetimeFigureOut">
              <a:rPr lang="en-US" smtClean="0"/>
              <a:t>7/27/2023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A53822-B9FD-E92E-FA0C-0296B7A1F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E27A10-F04E-20A6-87C5-B4D62EB07A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9F181-72B8-42A7-9AAD-9B787542B6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65125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BF8A1-3AFF-8362-6F0D-E3FEF87A2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65AC64-1911-BEC6-BC09-B47C5C9F578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EF2B7B-33AC-F938-9334-0DFD55313E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3FA0F8-D220-626F-C775-DFDB45379A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972A1-22A4-4AEB-9C00-1321DED671A1}" type="datetimeFigureOut">
              <a:rPr lang="en-US" smtClean="0"/>
              <a:t>7/27/2023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BB4A6F-200A-0201-0A98-C9BB10B9B4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BEADDE-D686-929A-9E90-6642CF74BB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9F181-72B8-42A7-9AAD-9B787542B6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8432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B47F2-DBC3-41FD-FD9F-253F950A69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520CB2-2586-093E-D091-C317C3C67C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C503DC-44DD-4824-D191-92FF93512F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972A1-22A4-4AEB-9C00-1321DED671A1}" type="datetimeFigureOut">
              <a:rPr lang="en-US" smtClean="0"/>
              <a:t>7/27/2023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29D1D-E844-4D38-D28C-2A3F545E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B203A3-103F-EB15-2DCB-0090DA7BA5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9F181-72B8-42A7-9AAD-9B787542B6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69550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8D1F18-7BCB-3583-1FE2-DB4EDDFB9CE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09AEF9-117D-42EF-45D5-98BAE35130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DE1878-8FA3-9C44-3D25-AD2C476E9E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972A1-22A4-4AEB-9C00-1321DED671A1}" type="datetimeFigureOut">
              <a:rPr lang="en-US" smtClean="0"/>
              <a:t>7/27/2023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C91A86-BF20-F6CA-4E33-E0121EC04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1737A7-0780-9E3E-1F23-039E81A71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9F181-72B8-42A7-9AAD-9B787542B6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62229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2138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82603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13203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45234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3133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3414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090317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2262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167874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08706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99446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DA03F37-647E-4CD1-BE14-F21F34FB3B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66F3EB-C5B8-88E0-5BE9-0EC48436B1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0AD395-350D-ED37-88C2-3811EC7184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A972A1-22A4-4AEB-9C00-1321DED671A1}" type="datetimeFigureOut">
              <a:rPr lang="en-US" smtClean="0"/>
              <a:t>7/27/2023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2D45CD-F65D-570D-5084-E38DC1B622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5AC45C-9547-C1B1-0FF3-1D3ABA0010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49F181-72B8-42A7-9AAD-9B787542B6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9681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nl-N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7/27/2023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8727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internationaljournalofresearch.com/2020/06/26/say-no-to-drugs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creativecommons.org/licenses/by-nc-nd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thebluediamondgallery.com/legal/legislation.html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usted.com/wordpress/content/integrating-culture-as-a-cornerstone-of-success-in-sustainability-education-a-case-study-youth-allies-for-sustainability-leadership-program-earth-care-santa-fe-nm_2012_03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gpurtoday.in/1091-women-helpline-number-not-accessible-for-airtel-vodafone-bsnl-and-tata-docomo-service-users/12210003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8" name="Group 77">
            <a:extLst>
              <a:ext uri="{FF2B5EF4-FFF2-40B4-BE49-F238E27FC236}">
                <a16:creationId xmlns:a16="http://schemas.microsoft.com/office/drawing/2014/main" id="{34F88D19-C269-4F98-BE6B-CFB6207D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79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3" name="Picture 2" descr="A black text on a white background&#10;&#10;Description automatically generated">
            <a:extLst>
              <a:ext uri="{FF2B5EF4-FFF2-40B4-BE49-F238E27FC236}">
                <a16:creationId xmlns:a16="http://schemas.microsoft.com/office/drawing/2014/main" id="{4C374E3F-266D-813F-A8E7-2F879A2E81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3408166"/>
            <a:ext cx="5243391" cy="218474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028DAFA-05D4-9384-6727-1B4381BAAA21}"/>
              </a:ext>
            </a:extLst>
          </p:cNvPr>
          <p:cNvSpPr txBox="1"/>
          <p:nvPr/>
        </p:nvSpPr>
        <p:spPr>
          <a:xfrm>
            <a:off x="6828207" y="740316"/>
            <a:ext cx="4124758" cy="512075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>
                    <a:alpha val="80000"/>
                  </a:schemeClr>
                </a:solidFill>
              </a:rPr>
              <a:t>Community Care and Development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>
                    <a:alpha val="80000"/>
                  </a:schemeClr>
                </a:solidFill>
              </a:rPr>
              <a:t>(BMHP6022_LON)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>
                    <a:alpha val="80000"/>
                  </a:schemeClr>
                </a:solidFill>
              </a:rPr>
              <a:t>Teodora Nikolova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>
                    <a:alpha val="80000"/>
                  </a:schemeClr>
                </a:solidFill>
              </a:rPr>
              <a:t>Student ID : 2009133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>
                    <a:alpha val="80000"/>
                  </a:schemeClr>
                </a:solidFill>
              </a:rPr>
              <a:t>Leader of the module :Dr Laila Surani</a:t>
            </a:r>
          </a:p>
        </p:txBody>
      </p:sp>
    </p:spTree>
    <p:extLst>
      <p:ext uri="{BB962C8B-B14F-4D97-AF65-F5344CB8AC3E}">
        <p14:creationId xmlns:p14="http://schemas.microsoft.com/office/powerpoint/2010/main" val="3644801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CC73FB-705E-D4CC-5BE4-5BB59B606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marR="0" indent="0">
              <a:spcAft>
                <a:spcPts val="800"/>
              </a:spcAft>
            </a:pPr>
            <a:r>
              <a:rPr lang="en-US" sz="3500" b="1"/>
              <a:t>HEALTH AND SOCIAL CARE NEEDS OF HUNTINGDON BOROUGH </a:t>
            </a:r>
            <a:endParaRPr lang="en-US" sz="3500" b="1">
              <a:effectLst/>
            </a:endParaRPr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25694" r="20807" b="1"/>
          <a:stretch/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54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6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482B4DC-8CD0-23E1-7E70-98C9D5F6D161}"/>
              </a:ext>
            </a:extLst>
          </p:cNvPr>
          <p:cNvSpPr txBox="1"/>
          <p:nvPr/>
        </p:nvSpPr>
        <p:spPr>
          <a:xfrm>
            <a:off x="6657715" y="2990818"/>
            <a:ext cx="4195673" cy="291387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r>
              <a:rPr lang="en-US" sz="3600" dirty="0">
                <a:solidFill>
                  <a:schemeClr val="tx1">
                    <a:alpha val="80000"/>
                  </a:schemeClr>
                </a:solidFill>
              </a:rPr>
              <a:t>Drug and Substance Abuse  </a:t>
            </a:r>
            <a:endParaRPr lang="en-US" sz="3600" dirty="0">
              <a:solidFill>
                <a:srgbClr val="000000">
                  <a:alpha val="80000"/>
                </a:srgbClr>
              </a:solidFill>
              <a:cs typeface="Calibri"/>
            </a:endParaRP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000" b="0" i="0" u="none" strike="noStrike" cap="none" spc="0" normalizeH="0" baseline="0" noProof="0">
              <a:ln>
                <a:noFill/>
              </a:ln>
              <a:solidFill>
                <a:schemeClr val="tx1">
                  <a:alpha val="80000"/>
                </a:schemeClr>
              </a:solidFill>
              <a:effectLst/>
              <a:uLnTx/>
              <a:uFillTx/>
            </a:endParaRP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000" b="0" i="0" u="none" strike="noStrike" cap="none" spc="0" normalizeH="0" baseline="0" noProof="0">
              <a:ln>
                <a:noFill/>
              </a:ln>
              <a:solidFill>
                <a:schemeClr val="tx1">
                  <a:alpha val="80000"/>
                </a:schemeClr>
              </a:solidFill>
              <a:effectLst/>
              <a:uLnTx/>
              <a:uFillTx/>
            </a:endParaRPr>
          </a:p>
        </p:txBody>
      </p:sp>
      <p:sp>
        <p:nvSpPr>
          <p:cNvPr id="58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60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23716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BA9B038-2A4D-CF1B-DF6C-3138404C4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US" sz="3200"/>
              <a:t> Huntingdon 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15590" r="28076"/>
          <a:stretch/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39" name="Straight Connector 34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2C05B28-5E6A-AFEF-77E7-EDB701D0F9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430682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endParaRPr lang="nl-NL" sz="1700" b="1" dirty="0">
              <a:effectLst/>
              <a:latin typeface="Calibri"/>
              <a:ea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US" sz="2000" dirty="0"/>
              <a:t>Huntingdon is a market urban center</a:t>
            </a:r>
            <a:endParaRPr lang="en-US" sz="2000" dirty="0">
              <a:cs typeface="Calibri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US" sz="2000" dirty="0"/>
              <a:t>The current population of the town is estimated at 24,801 with 12,273 males and 12,528 females. </a:t>
            </a:r>
            <a:endParaRPr lang="en-US" sz="2000" dirty="0">
              <a:cs typeface="Calibri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US" sz="2000" dirty="0"/>
              <a:t>Huntingdon is multi-religious with Christians, Muslims, Hindus, Sikhs, Buddhists and Jewish residents. </a:t>
            </a:r>
            <a:endParaRPr lang="en-US" sz="2000" dirty="0">
              <a:cs typeface="Calibri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US" sz="2000" dirty="0"/>
              <a:t>It is dominated by Whites, followed by Asians then blacks. </a:t>
            </a:r>
            <a:endParaRPr lang="en-US" sz="2000" dirty="0">
              <a:cs typeface="Calibri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US" sz="2000" dirty="0"/>
              <a:t>A huge segment of its population as teens and youths. </a:t>
            </a:r>
            <a:endParaRPr lang="en-US" sz="20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758867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ECEFB-E938-FF9B-48FD-B8B578BBD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6" y="1336390"/>
            <a:ext cx="6190412" cy="1182927"/>
          </a:xfrm>
        </p:spPr>
        <p:txBody>
          <a:bodyPr anchor="b">
            <a:normAutofit/>
          </a:bodyPr>
          <a:lstStyle/>
          <a:p>
            <a:r>
              <a:rPr lang="en-US" sz="4800" b="1"/>
              <a:t> The issue in Huntingdon</a:t>
            </a:r>
          </a:p>
        </p:txBody>
      </p:sp>
      <p:cxnSp>
        <p:nvCxnSpPr>
          <p:cNvPr id="47" name="!!Straight Connector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38022C-B264-D7A9-26E6-22915199FF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2829330"/>
            <a:ext cx="6190412" cy="3344459"/>
          </a:xfrm>
        </p:spPr>
        <p:txBody>
          <a:bodyPr anchor="t">
            <a:normAutofit lnSpcReduction="10000"/>
          </a:bodyPr>
          <a:lstStyle/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2000" b="1" dirty="0">
                <a:solidFill>
                  <a:schemeClr val="tx1">
                    <a:alpha val="80000"/>
                  </a:schemeClr>
                </a:solidFill>
              </a:rPr>
              <a:t>Drug and substance abuse in Huntingdon </a:t>
            </a:r>
          </a:p>
          <a:p>
            <a:pPr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Huntingdon harbors an increasing trend of drug and substance </a:t>
            </a:r>
            <a:endParaRPr lang="en-US" sz="2000" dirty="0">
              <a:solidFill>
                <a:schemeClr val="tx1">
                  <a:alpha val="80000"/>
                </a:schemeClr>
              </a:solidFill>
              <a:cs typeface="Calibri"/>
            </a:endParaRPr>
          </a:p>
          <a:p>
            <a:pPr marR="0" lvl="0"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Alcohol abuse is a major problem throughout the community because it is available over the counter</a:t>
            </a:r>
            <a:endParaRPr lang="en-US" sz="2000" dirty="0">
              <a:solidFill>
                <a:schemeClr val="tx1">
                  <a:alpha val="80000"/>
                </a:schemeClr>
              </a:solidFill>
              <a:cs typeface="Calibri"/>
            </a:endParaRPr>
          </a:p>
          <a:p>
            <a:pPr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Huntingdon police records an increasing number of drink-driving. </a:t>
            </a:r>
            <a:endParaRPr lang="en-US" sz="2000" dirty="0">
              <a:solidFill>
                <a:schemeClr val="tx1">
                  <a:alpha val="80000"/>
                </a:schemeClr>
              </a:solidFill>
              <a:cs typeface="Calibri"/>
            </a:endParaRPr>
          </a:p>
          <a:p>
            <a:pPr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The Hunts Post  continue to report increasing  stories of drug dealers selling crack and heroin in the area despite the Council having a ‘no-tolerance’ policy to drugs and alcohol rule breaches. </a:t>
            </a:r>
            <a:endParaRPr lang="en-US" sz="2000" dirty="0">
              <a:solidFill>
                <a:schemeClr val="tx1">
                  <a:alpha val="80000"/>
                </a:schemeClr>
              </a:solidFill>
              <a:cs typeface="Calibri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US" sz="2000" dirty="0">
              <a:solidFill>
                <a:schemeClr val="tx1">
                  <a:alpha val="80000"/>
                </a:schemeClr>
              </a:solidFill>
              <a:cs typeface="Calibri"/>
            </a:endParaRPr>
          </a:p>
          <a:p>
            <a:pPr marR="0" lvl="0"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endParaRPr lang="en-US" sz="1700" dirty="0">
              <a:solidFill>
                <a:schemeClr val="tx1">
                  <a:alpha val="80000"/>
                </a:schemeClr>
              </a:solidFill>
            </a:endParaRPr>
          </a:p>
        </p:txBody>
      </p:sp>
      <p:pic>
        <p:nvPicPr>
          <p:cNvPr id="4" name="Picture 4" descr="A poster for drug abuse&#10;&#10;Description automatically generated">
            <a:extLst>
              <a:ext uri="{FF2B5EF4-FFF2-40B4-BE49-F238E27FC236}">
                <a16:creationId xmlns:a16="http://schemas.microsoft.com/office/drawing/2014/main" id="{1871A670-918C-E566-0678-DBFAD2C08B4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0016" r="2735" b="1"/>
          <a:stretch/>
        </p:blipFill>
        <p:spPr>
          <a:xfrm>
            <a:off x="7451965" y="1665519"/>
            <a:ext cx="4267645" cy="4267645"/>
          </a:xfrm>
          <a:custGeom>
            <a:avLst/>
            <a:gdLst/>
            <a:ahLst/>
            <a:cxnLst/>
            <a:rect l="l" t="t" r="r" b="b"/>
            <a:pathLst>
              <a:path w="2457864" h="2457864">
                <a:moveTo>
                  <a:pt x="1228932" y="0"/>
                </a:moveTo>
                <a:cubicBezTo>
                  <a:pt x="1907652" y="0"/>
                  <a:pt x="2457864" y="550212"/>
                  <a:pt x="2457864" y="1228932"/>
                </a:cubicBezTo>
                <a:cubicBezTo>
                  <a:pt x="2457864" y="1907652"/>
                  <a:pt x="1907652" y="2457864"/>
                  <a:pt x="1228932" y="2457864"/>
                </a:cubicBezTo>
                <a:cubicBezTo>
                  <a:pt x="550212" y="2457864"/>
                  <a:pt x="0" y="1907652"/>
                  <a:pt x="0" y="1228932"/>
                </a:cubicBezTo>
                <a:cubicBezTo>
                  <a:pt x="0" y="550212"/>
                  <a:pt x="550212" y="0"/>
                  <a:pt x="1228932" y="0"/>
                </a:cubicBezTo>
                <a:close/>
              </a:path>
            </a:pathLst>
          </a:custGeom>
        </p:spPr>
      </p:pic>
      <p:sp>
        <p:nvSpPr>
          <p:cNvPr id="49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69280" y="178001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1" name="!!circle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81590" y="2070656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34FFD4-3EAE-6E1F-D6FE-7053E4181D04}"/>
              </a:ext>
            </a:extLst>
          </p:cNvPr>
          <p:cNvSpPr txBox="1"/>
          <p:nvPr/>
        </p:nvSpPr>
        <p:spPr>
          <a:xfrm>
            <a:off x="9718246" y="6657945"/>
            <a:ext cx="247375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630632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53400" y="1128094"/>
            <a:ext cx="3434180" cy="141527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3600" b="1" kern="1200" dirty="0">
                <a:latin typeface="+mj-lt"/>
                <a:ea typeface="+mj-ea"/>
                <a:cs typeface="+mj-cs"/>
              </a:rPr>
              <a:t>Drug and substance abuse: Legislations and Policy</a:t>
            </a:r>
            <a:r>
              <a:rPr lang="en-US" sz="3600" b="1" dirty="0"/>
              <a:t> </a:t>
            </a:r>
            <a:br>
              <a:rPr lang="en-US" sz="3600" b="1" dirty="0"/>
            </a:br>
            <a:endParaRPr lang="en-US" sz="3600" b="1" kern="1200" dirty="0">
              <a:latin typeface="+mj-lt"/>
              <a:cs typeface="Calibri Light"/>
            </a:endParaRPr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7ED7575E-88D2-B771-681D-46A7E55415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76457" cy="6858000"/>
          </a:xfrm>
          <a:prstGeom prst="rect">
            <a:avLst/>
          </a:prstGeom>
          <a:solidFill>
            <a:schemeClr val="bg1">
              <a:lumMod val="95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2" descr="A gavel on a wooden block&#10;&#10;Description automatically generated">
            <a:extLst>
              <a:ext uri="{FF2B5EF4-FFF2-40B4-BE49-F238E27FC236}">
                <a16:creationId xmlns:a16="http://schemas.microsoft.com/office/drawing/2014/main" id="{8EB50BFD-F6B2-54E4-85CE-E97C695949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403" r="20421" b="-1"/>
          <a:stretch/>
        </p:blipFill>
        <p:spPr>
          <a:xfrm>
            <a:off x="1032842" y="702366"/>
            <a:ext cx="5494681" cy="5459890"/>
          </a:xfrm>
          <a:prstGeom prst="rect">
            <a:avLst/>
          </a:prstGeom>
        </p:spPr>
      </p:pic>
      <p:cxnSp>
        <p:nvCxnSpPr>
          <p:cNvPr id="94" name="Straight Connector 93">
            <a:extLst>
              <a:ext uri="{FF2B5EF4-FFF2-40B4-BE49-F238E27FC236}">
                <a16:creationId xmlns:a16="http://schemas.microsoft.com/office/drawing/2014/main" id="{249EDD1B-F94D-B4E6-ACAA-566B9A26F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9939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878FBD0E-BD3C-C2E1-3CFD-53BC6B8640DA}"/>
              </a:ext>
            </a:extLst>
          </p:cNvPr>
          <p:cNvSpPr txBox="1"/>
          <p:nvPr/>
        </p:nvSpPr>
        <p:spPr>
          <a:xfrm>
            <a:off x="8196532" y="3521024"/>
            <a:ext cx="3232898" cy="263573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 fontScale="92500"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Misuse of Drugs Act 1971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Misuse of Drugs Regulations 2001</a:t>
            </a:r>
            <a:endParaRPr lang="en-US" sz="2800" dirty="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Act 2016</a:t>
            </a:r>
            <a:endParaRPr lang="en-US" sz="2800" dirty="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Zero-tolerance drug police</a:t>
            </a:r>
            <a:endParaRPr lang="en-US" sz="2800" dirty="0"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21A151E-6A18-AEFF-101E-51D97D1D6052}"/>
              </a:ext>
            </a:extLst>
          </p:cNvPr>
          <p:cNvSpPr txBox="1"/>
          <p:nvPr/>
        </p:nvSpPr>
        <p:spPr>
          <a:xfrm>
            <a:off x="4206055" y="5962201"/>
            <a:ext cx="232146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45026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0DF40B2-80F7-4E71-B46C-284163F36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99" y="548464"/>
            <a:ext cx="3807187" cy="2228074"/>
          </a:xfrm>
        </p:spPr>
        <p:txBody>
          <a:bodyPr>
            <a:normAutofit/>
          </a:bodyPr>
          <a:lstStyle/>
          <a:p>
            <a:r>
              <a:rPr lang="en-US" sz="3100" b="1" dirty="0"/>
              <a:t>Internal and external communications in the community on drugs and substance abuse  recommend</a:t>
            </a:r>
            <a:endParaRPr lang="en-US" sz="3100" b="1" dirty="0">
              <a:ea typeface="Calibri Light"/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1" y="2962279"/>
            <a:ext cx="3799425" cy="314324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endParaRPr lang="en-US" sz="2000" b="1"/>
          </a:p>
          <a:p>
            <a:r>
              <a:rPr lang="en-US" sz="2000" dirty="0"/>
              <a:t>Community groups (religious groups, sports groups, schools etc.), healthcare services and use of posters. </a:t>
            </a:r>
            <a:endParaRPr lang="en-US" sz="2000" dirty="0">
              <a:cs typeface="Calibri"/>
            </a:endParaRPr>
          </a:p>
          <a:p>
            <a:r>
              <a:rPr lang="en-US" sz="2000" dirty="0">
                <a:cs typeface="Calibri"/>
              </a:rPr>
              <a:t>Resource Kit</a:t>
            </a:r>
          </a:p>
          <a:p>
            <a:r>
              <a:rPr lang="en-US" sz="2000" dirty="0">
                <a:cs typeface="Calibri"/>
              </a:rPr>
              <a:t>User Journey</a:t>
            </a:r>
          </a:p>
          <a:p>
            <a:r>
              <a:rPr lang="en-US" sz="2000" dirty="0">
                <a:cs typeface="Calibri"/>
              </a:rPr>
              <a:t>Local radio </a:t>
            </a:r>
            <a:endParaRPr lang="en-US" sz="2000" dirty="0">
              <a:ea typeface="Calibri"/>
              <a:cs typeface="Calibri"/>
            </a:endParaRPr>
          </a:p>
          <a:p>
            <a:r>
              <a:rPr lang="en-US" sz="2000" dirty="0">
                <a:cs typeface="Calibri"/>
              </a:rPr>
              <a:t>Social Media Videos:</a:t>
            </a:r>
            <a:endParaRPr lang="en-US" sz="2000" dirty="0">
              <a:ea typeface="Calibri"/>
              <a:cs typeface="Calibri"/>
            </a:endParaRPr>
          </a:p>
          <a:p>
            <a:pPr marL="0" indent="0">
              <a:buNone/>
            </a:pPr>
            <a:endParaRPr lang="en-US" sz="2000">
              <a:ea typeface="Calibri" panose="020F0502020204030204"/>
              <a:cs typeface="Calibri"/>
            </a:endParaRPr>
          </a:p>
        </p:txBody>
      </p:sp>
      <p:pic>
        <p:nvPicPr>
          <p:cNvPr id="4" name="Picture 5" descr="A group of people sitting in a circle&#10;&#10;Description automatically generated">
            <a:extLst>
              <a:ext uri="{FF2B5EF4-FFF2-40B4-BE49-F238E27FC236}">
                <a16:creationId xmlns:a16="http://schemas.microsoft.com/office/drawing/2014/main" id="{72E1A5D1-4D82-FFF2-C337-2508BD1DF3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417" r="20417"/>
          <a:stretch/>
        </p:blipFill>
        <p:spPr>
          <a:xfrm>
            <a:off x="5010386" y="10"/>
            <a:ext cx="7181613" cy="6857990"/>
          </a:xfrm>
          <a:prstGeom prst="rect">
            <a:avLst/>
          </a:prstGeom>
          <a:effectLst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06CA70B-E0CC-0DE6-0787-2F13C7948C86}"/>
              </a:ext>
            </a:extLst>
          </p:cNvPr>
          <p:cNvSpPr txBox="1"/>
          <p:nvPr/>
        </p:nvSpPr>
        <p:spPr>
          <a:xfrm>
            <a:off x="9990756" y="6657945"/>
            <a:ext cx="220124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503527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0" name="Freeform: Shape 69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b="1">
                <a:solidFill>
                  <a:srgbClr val="FFFFFF"/>
                </a:solidFill>
                <a:cs typeface="Calibri Light"/>
              </a:rPr>
              <a:t>Technologies in Use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US" sz="2000" b="1" dirty="0">
              <a:cs typeface="Calibri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Online recovery groups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Online forums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Artificial intelligence and virtual therapeutic software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M-health and virtual reality software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Neurofeedback therapy</a:t>
            </a:r>
          </a:p>
          <a:p>
            <a:pPr marL="0" indent="0">
              <a:buNone/>
            </a:pPr>
            <a:endParaRPr lang="en-US" sz="20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178077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US" b="1">
                <a:cs typeface="Calibri Light"/>
              </a:rPr>
              <a:t>  Recommendation and Conclusion</a:t>
            </a:r>
          </a:p>
        </p:txBody>
      </p:sp>
      <p:pic>
        <p:nvPicPr>
          <p:cNvPr id="6" name="Picture 6" descr="Help Hand Isolated · Free image on Pixabay">
            <a:extLst>
              <a:ext uri="{FF2B5EF4-FFF2-40B4-BE49-F238E27FC236}">
                <a16:creationId xmlns:a16="http://schemas.microsoft.com/office/drawing/2014/main" id="{A242D667-5655-4DD2-EEDE-44EE73F04C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077" r="1735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110EBD57-DE28-7EBD-3B6D-17FBC388CC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5463397"/>
              </p:ext>
            </p:extLst>
          </p:nvPr>
        </p:nvGraphicFramePr>
        <p:xfrm>
          <a:off x="6513788" y="2333297"/>
          <a:ext cx="4840010" cy="38436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896458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D1690A-2527-7E14-8F37-D92F96F98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US">
                <a:cs typeface="Calibri Light"/>
              </a:rPr>
              <a:t>Helpline Numbers: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96FEE0-5809-04D8-CE9E-A4F95D4FBA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US" sz="2000" dirty="0">
              <a:latin typeface="system-ui"/>
            </a:endParaRPr>
          </a:p>
          <a:p>
            <a:r>
              <a:rPr lang="en-US" sz="2000" dirty="0">
                <a:cs typeface="Calibri"/>
              </a:rPr>
              <a:t>National Helpline for Substance Abuse: [0300 123 6600]</a:t>
            </a:r>
          </a:p>
          <a:p>
            <a:r>
              <a:rPr lang="en-US" sz="2000" dirty="0">
                <a:cs typeface="Calibri"/>
              </a:rPr>
              <a:t>Mental Health Crisis Hotline: [0800 915 4644]</a:t>
            </a:r>
          </a:p>
          <a:p>
            <a:r>
              <a:rPr lang="en-US" sz="2000" dirty="0">
                <a:cs typeface="Calibri"/>
              </a:rPr>
              <a:t>Local Addiction Helpline: [0300 555 0101]</a:t>
            </a:r>
          </a:p>
          <a:p>
            <a:r>
              <a:rPr lang="en-US" sz="2000" dirty="0">
                <a:cs typeface="Calibri"/>
              </a:rPr>
              <a:t>Counseling and Treatment Centers:</a:t>
            </a:r>
          </a:p>
          <a:p>
            <a:pPr marL="0" indent="0">
              <a:buNone/>
            </a:pPr>
            <a:r>
              <a:rPr lang="en-US" sz="2000" dirty="0">
                <a:cs typeface="Calibri"/>
              </a:rPr>
              <a:t>CASUS; UKAT; Change Grow Live; Liberty House Clinic; Primrose Lodge; Banbury Loge; AA Meeting Huntingdon; </a:t>
            </a:r>
          </a:p>
          <a:p>
            <a:endParaRPr lang="en-US" sz="2000" dirty="0">
              <a:cs typeface="Calibri"/>
            </a:endParaRPr>
          </a:p>
        </p:txBody>
      </p:sp>
      <p:pic>
        <p:nvPicPr>
          <p:cNvPr id="4" name="Picture 5" descr="A close-up of a telephone receiver&#10;&#10;Description automatically generated">
            <a:extLst>
              <a:ext uri="{FF2B5EF4-FFF2-40B4-BE49-F238E27FC236}">
                <a16:creationId xmlns:a16="http://schemas.microsoft.com/office/drawing/2014/main" id="{DDFC614C-3AEC-DDC6-D49E-D0364485BAB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1823" r="20782" b="-1"/>
          <a:stretch/>
        </p:blipFill>
        <p:spPr>
          <a:xfrm>
            <a:off x="7233034" y="2061836"/>
            <a:ext cx="3779885" cy="3755915"/>
          </a:xfrm>
          <a:prstGeom prst="rect">
            <a:avLst/>
          </a:prstGeom>
        </p:spPr>
      </p:pic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2514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3C6F503B-0BE1-195E-B6A9-C2B2BC5A16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"/>
            <a:ext cx="1114697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204077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F973C011-B55D-D753-E5F3-F4A4B09F65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6114" y="-43543"/>
            <a:ext cx="12308114" cy="6705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904425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7b23fa32-4003-4364-bee1-595462966394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10" ma:contentTypeDescription="Create a new document." ma:contentTypeScope="" ma:versionID="24256528438daf0e851bfd02ff0f7a11">
  <xsd:schema xmlns:xsd="http://www.w3.org/2001/XMLSchema" xmlns:xs="http://www.w3.org/2001/XMLSchema" xmlns:p="http://schemas.microsoft.com/office/2006/metadata/properties" xmlns:ns3="7b23fa32-4003-4364-bee1-595462966394" xmlns:ns4="f54e4810-f1f5-4bce-aa8e-e4722dc561be" targetNamespace="http://schemas.microsoft.com/office/2006/metadata/properties" ma:root="true" ma:fieldsID="6f8902df07596ec7698a94c2bae126c7" ns3:_="" ns4:_="">
    <xsd:import namespace="7b23fa32-4003-4364-bee1-595462966394"/>
    <xsd:import namespace="f54e4810-f1f5-4bce-aa8e-e4722dc561b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SearchProperties" minOccurs="0"/>
                <xsd:element ref="ns3:_activity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ObjectDetectorVersions" ma:index="1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4e4810-f1f5-4bce-aa8e-e4722dc561be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CFA7F4C-394A-4373-BB32-26D499B3FE3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263A2D2-D242-4D28-A9D0-AC6BAD66194F}">
  <ds:schemaRefs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f54e4810-f1f5-4bce-aa8e-e4722dc561be"/>
    <ds:schemaRef ds:uri="http://purl.org/dc/elements/1.1/"/>
    <ds:schemaRef ds:uri="http://schemas.microsoft.com/office/2006/metadata/properties"/>
    <ds:schemaRef ds:uri="7b23fa32-4003-4364-bee1-595462966394"/>
    <ds:schemaRef ds:uri="http://purl.org/dc/terms/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6615AE2-3308-41C3-B294-B6F0E342EF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23fa32-4003-4364-bee1-595462966394"/>
    <ds:schemaRef ds:uri="f54e4810-f1f5-4bce-aa8e-e4722dc561b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442</Words>
  <Application>Microsoft Office PowerPoint</Application>
  <PresentationFormat>Widescreen</PresentationFormat>
  <Paragraphs>54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13" baseType="lpstr">
      <vt:lpstr>Office Theme</vt:lpstr>
      <vt:lpstr>1_office theme</vt:lpstr>
      <vt:lpstr>PowerPoint Presentation</vt:lpstr>
      <vt:lpstr>HEALTH AND SOCIAL CARE NEEDS OF HUNTINGDON BOROUGH </vt:lpstr>
      <vt:lpstr> Huntingdon </vt:lpstr>
      <vt:lpstr> The issue in Huntingdon</vt:lpstr>
      <vt:lpstr>Drug and substance abuse: Legislations and Policy  </vt:lpstr>
      <vt:lpstr>Internal and external communications in the community on drugs and substance abuse  recommend</vt:lpstr>
      <vt:lpstr>Technologies in Use</vt:lpstr>
      <vt:lpstr>  Recommendation and Conclusion</vt:lpstr>
      <vt:lpstr>Helpline Numbers: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468</cp:revision>
  <dcterms:created xsi:type="dcterms:W3CDTF">2023-07-10T16:45:12Z</dcterms:created>
  <dcterms:modified xsi:type="dcterms:W3CDTF">2023-07-27T16:30:44Z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