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61" autoAdjust="0"/>
    <p:restoredTop sz="94660"/>
  </p:normalViewPr>
  <p:slideViewPr>
    <p:cSldViewPr snapToGrid="0">
      <p:cViewPr varScale="1">
        <p:scale>
          <a:sx n="41" d="100"/>
          <a:sy n="41" d="100"/>
        </p:scale>
        <p:origin x="54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87AED9-6BAF-438A-A983-0EF7AFCE894A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37FE92-75E1-4C5C-8B42-3483722DF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566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525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5675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7435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1338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217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7130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3472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7906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828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85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46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801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125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05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847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763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353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023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78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752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81D4B-BBAF-4B21-A22B-C9801506BD33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D59F1-4FBD-4F9D-BF84-5F17840ED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320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63120" y="2642634"/>
            <a:ext cx="7437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 smtClean="0"/>
              <a:t>Delwedd</a:t>
            </a:r>
            <a:r>
              <a:rPr lang="en-GB" sz="4000" b="1" dirty="0" smtClean="0"/>
              <a:t> y </a:t>
            </a:r>
            <a:r>
              <a:rPr lang="en-GB" sz="4000" b="1" dirty="0" err="1" smtClean="0"/>
              <a:t>Corff</a:t>
            </a:r>
            <a:r>
              <a:rPr lang="en-GB" sz="4000" b="1" dirty="0" smtClean="0"/>
              <a:t> ac Hunan </a:t>
            </a:r>
            <a:r>
              <a:rPr lang="en-GB" sz="4000" b="1" dirty="0" err="1" smtClean="0"/>
              <a:t>Barch</a:t>
            </a:r>
            <a:endParaRPr lang="en-GB" sz="4000" b="1" dirty="0" smtClean="0"/>
          </a:p>
          <a:p>
            <a:pPr algn="ctr"/>
            <a:r>
              <a:rPr lang="en-GB" sz="4000" b="1" dirty="0" smtClean="0"/>
              <a:t>Body Image and Self-Esteem</a:t>
            </a:r>
            <a:endParaRPr lang="en-GB" sz="40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2332" y="3966073"/>
            <a:ext cx="1938696" cy="2853175"/>
          </a:xfrm>
          <a:prstGeom prst="rect">
            <a:avLst/>
          </a:prstGeom>
        </p:spPr>
      </p:pic>
      <p:pic>
        <p:nvPicPr>
          <p:cNvPr id="4" name="Picture 2" descr="http://ubdavid.org/youthworld/understanding-true-love/graphics/5_girl-mirror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246" y="117172"/>
            <a:ext cx="1717314" cy="2525462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motherrr.com/Files/Image/girl%20crying%20in%20mirro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06596">
            <a:off x="483656" y="537669"/>
            <a:ext cx="2843643" cy="217993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motherrr.com/Files/Image/girl%20crying%20in%20mirro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06596">
            <a:off x="8782867" y="4254280"/>
            <a:ext cx="2870657" cy="2200647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http://i.imgur.com/CyeM8K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30409">
            <a:off x="8500840" y="428366"/>
            <a:ext cx="2861431" cy="213906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http://i.imgur.com/CyeM8K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84507">
            <a:off x="789420" y="4285071"/>
            <a:ext cx="2861431" cy="213906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-1" y="0"/>
            <a:ext cx="12192001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966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23592" y="188640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Beth </a:t>
            </a:r>
            <a:r>
              <a:rPr lang="en-GB" sz="2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yw</a:t>
            </a:r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Hunan-</a:t>
            </a:r>
            <a:r>
              <a:rPr lang="en-GB" sz="2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barch</a:t>
            </a:r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/ What is Self-esteem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sp>
        <p:nvSpPr>
          <p:cNvPr id="3" name="Oval 2"/>
          <p:cNvSpPr/>
          <p:nvPr/>
        </p:nvSpPr>
        <p:spPr>
          <a:xfrm>
            <a:off x="3791744" y="2511370"/>
            <a:ext cx="4104456" cy="12241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Self  -Esteem</a:t>
            </a:r>
          </a:p>
        </p:txBody>
      </p:sp>
      <p:sp>
        <p:nvSpPr>
          <p:cNvPr id="5" name="TextBox 4"/>
          <p:cNvSpPr txBox="1"/>
          <p:nvPr/>
        </p:nvSpPr>
        <p:spPr>
          <a:xfrm rot="21067520">
            <a:off x="1794527" y="1054551"/>
            <a:ext cx="158417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Self-worth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07768" y="764704"/>
            <a:ext cx="388843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 feeling of having respect for yourself and your abilities</a:t>
            </a:r>
          </a:p>
        </p:txBody>
      </p:sp>
      <p:sp>
        <p:nvSpPr>
          <p:cNvPr id="7" name="TextBox 6"/>
          <p:cNvSpPr txBox="1"/>
          <p:nvPr/>
        </p:nvSpPr>
        <p:spPr>
          <a:xfrm rot="20997349">
            <a:off x="1760527" y="2014279"/>
            <a:ext cx="2016224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How you judge yourself</a:t>
            </a:r>
          </a:p>
        </p:txBody>
      </p:sp>
      <p:sp>
        <p:nvSpPr>
          <p:cNvPr id="8" name="TextBox 7"/>
          <p:cNvSpPr txBox="1"/>
          <p:nvPr/>
        </p:nvSpPr>
        <p:spPr>
          <a:xfrm rot="20972779">
            <a:off x="7950099" y="2576895"/>
            <a:ext cx="2589391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Attitude towards </a:t>
            </a:r>
          </a:p>
          <a:p>
            <a:pPr algn="ctr"/>
            <a:r>
              <a:rPr lang="en-GB" sz="2400" b="1" dirty="0"/>
              <a:t>yourself</a:t>
            </a:r>
          </a:p>
        </p:txBody>
      </p:sp>
      <p:sp>
        <p:nvSpPr>
          <p:cNvPr id="9" name="TextBox 8"/>
          <p:cNvSpPr txBox="1"/>
          <p:nvPr/>
        </p:nvSpPr>
        <p:spPr>
          <a:xfrm rot="804209">
            <a:off x="8337469" y="1043600"/>
            <a:ext cx="1893492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Confidence &amp; Satisfaction in oneself</a:t>
            </a:r>
          </a:p>
        </p:txBody>
      </p:sp>
      <p:sp>
        <p:nvSpPr>
          <p:cNvPr id="10" name="TextBox 9"/>
          <p:cNvSpPr txBox="1"/>
          <p:nvPr/>
        </p:nvSpPr>
        <p:spPr>
          <a:xfrm rot="21177281">
            <a:off x="1716086" y="4550574"/>
            <a:ext cx="316835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A sense of personal worth</a:t>
            </a:r>
          </a:p>
        </p:txBody>
      </p:sp>
      <p:sp>
        <p:nvSpPr>
          <p:cNvPr id="11" name="TextBox 10"/>
          <p:cNvSpPr txBox="1"/>
          <p:nvPr/>
        </p:nvSpPr>
        <p:spPr>
          <a:xfrm rot="21177281">
            <a:off x="1836970" y="5243074"/>
            <a:ext cx="3168352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Encompasses beliefs, emotions, pride, triumph &amp; despair</a:t>
            </a:r>
          </a:p>
        </p:txBody>
      </p:sp>
      <p:cxnSp>
        <p:nvCxnSpPr>
          <p:cNvPr id="13" name="Straight Arrow Connector 12"/>
          <p:cNvCxnSpPr>
            <a:stCxn id="10" idx="2"/>
          </p:cNvCxnSpPr>
          <p:nvPr/>
        </p:nvCxnSpPr>
        <p:spPr>
          <a:xfrm>
            <a:off x="3324800" y="4949174"/>
            <a:ext cx="47470" cy="32148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935760" y="1700808"/>
            <a:ext cx="4176464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Reflects a person’s overall emotional evaluation of his/her worth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flipV="1">
            <a:off x="4970560" y="5532175"/>
            <a:ext cx="695542" cy="38559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672336" y="5109297"/>
            <a:ext cx="4176464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I believe I am a bad person, therefore I feel bad about myself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707331" y="6021288"/>
            <a:ext cx="4176464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I believe I am a good writer, therefore I feel good about that.</a:t>
            </a:r>
          </a:p>
        </p:txBody>
      </p:sp>
      <p:cxnSp>
        <p:nvCxnSpPr>
          <p:cNvPr id="20" name="Straight Arrow Connector 19"/>
          <p:cNvCxnSpPr/>
          <p:nvPr/>
        </p:nvCxnSpPr>
        <p:spPr>
          <a:xfrm flipH="1">
            <a:off x="7752184" y="5517232"/>
            <a:ext cx="838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5358039" y="3849947"/>
            <a:ext cx="4928783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Family relationships during childhood are believed to play a crucial part in the development of self-esteem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-1" y="0"/>
            <a:ext cx="12191999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208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  <p:bldP spid="18" grpId="0" animBg="1"/>
      <p:bldP spid="19" grpId="0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95600" y="188640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Beth </a:t>
            </a:r>
            <a:r>
              <a:rPr lang="en-GB" sz="2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yw</a:t>
            </a:r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Hunan </a:t>
            </a:r>
            <a:r>
              <a:rPr lang="en-GB" sz="28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Hyder</a:t>
            </a:r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? / What is Self-confidence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sp>
        <p:nvSpPr>
          <p:cNvPr id="3" name="Flowchart: Process 2"/>
          <p:cNvSpPr/>
          <p:nvPr/>
        </p:nvSpPr>
        <p:spPr>
          <a:xfrm>
            <a:off x="3980610" y="2621756"/>
            <a:ext cx="3816424" cy="1296144"/>
          </a:xfrm>
          <a:prstGeom prst="flowChartProcess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Self  - Confidence</a:t>
            </a:r>
          </a:p>
        </p:txBody>
      </p:sp>
      <p:sp>
        <p:nvSpPr>
          <p:cNvPr id="5" name="TextBox 4"/>
          <p:cNvSpPr txBox="1"/>
          <p:nvPr/>
        </p:nvSpPr>
        <p:spPr>
          <a:xfrm rot="20990665">
            <a:off x="1674205" y="957339"/>
            <a:ext cx="2687137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An exaggerated favourable impression of oneself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02340" y="763090"/>
            <a:ext cx="2772308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A feeling of trust in one’s abilities, qualities and judgements</a:t>
            </a:r>
          </a:p>
        </p:txBody>
      </p:sp>
      <p:sp>
        <p:nvSpPr>
          <p:cNvPr id="7" name="TextBox 6"/>
          <p:cNvSpPr txBox="1"/>
          <p:nvPr/>
        </p:nvSpPr>
        <p:spPr>
          <a:xfrm rot="20924386">
            <a:off x="1907734" y="2169731"/>
            <a:ext cx="1584176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High opinion of oneself</a:t>
            </a:r>
          </a:p>
        </p:txBody>
      </p:sp>
      <p:sp>
        <p:nvSpPr>
          <p:cNvPr id="9" name="TextBox 8"/>
          <p:cNvSpPr txBox="1"/>
          <p:nvPr/>
        </p:nvSpPr>
        <p:spPr>
          <a:xfrm rot="286849">
            <a:off x="7918751" y="940132"/>
            <a:ext cx="252028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Behave confidently because you feel sure of your abilities </a:t>
            </a:r>
            <a:r>
              <a:rPr lang="en-GB" b="1"/>
              <a:t>and value 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4675516" y="4634550"/>
            <a:ext cx="2638448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Belief that you can be successful in your efforts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90584" y="5439218"/>
            <a:ext cx="2808312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Something that you must develop within your mind. It’s not something that you can receive from others</a:t>
            </a:r>
          </a:p>
        </p:txBody>
      </p:sp>
      <p:sp>
        <p:nvSpPr>
          <p:cNvPr id="12" name="TextBox 11"/>
          <p:cNvSpPr txBox="1"/>
          <p:nvPr/>
        </p:nvSpPr>
        <p:spPr>
          <a:xfrm rot="848348">
            <a:off x="7896559" y="3476983"/>
            <a:ext cx="2667673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Behaving calmly because you have no doubts about your ability or knowledge</a:t>
            </a:r>
          </a:p>
        </p:txBody>
      </p:sp>
      <p:sp>
        <p:nvSpPr>
          <p:cNvPr id="13" name="TextBox 12"/>
          <p:cNvSpPr txBox="1"/>
          <p:nvPr/>
        </p:nvSpPr>
        <p:spPr>
          <a:xfrm rot="848348">
            <a:off x="8167283" y="2207332"/>
            <a:ext cx="2226797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A measure of one’s belief in one’s own ability</a:t>
            </a:r>
          </a:p>
        </p:txBody>
      </p:sp>
      <p:sp>
        <p:nvSpPr>
          <p:cNvPr id="14" name="TextBox 13"/>
          <p:cNvSpPr txBox="1"/>
          <p:nvPr/>
        </p:nvSpPr>
        <p:spPr>
          <a:xfrm rot="848348">
            <a:off x="7609283" y="4592804"/>
            <a:ext cx="2925201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Having a general sense of control in one’s life</a:t>
            </a:r>
          </a:p>
        </p:txBody>
      </p:sp>
      <p:sp>
        <p:nvSpPr>
          <p:cNvPr id="15" name="TextBox 14"/>
          <p:cNvSpPr txBox="1"/>
          <p:nvPr/>
        </p:nvSpPr>
        <p:spPr>
          <a:xfrm rot="848348">
            <a:off x="7479459" y="5428478"/>
            <a:ext cx="2925201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Having positive yet realistic views of themselves and their situation</a:t>
            </a:r>
          </a:p>
        </p:txBody>
      </p:sp>
      <p:sp>
        <p:nvSpPr>
          <p:cNvPr id="16" name="TextBox 15"/>
          <p:cNvSpPr txBox="1"/>
          <p:nvPr/>
        </p:nvSpPr>
        <p:spPr>
          <a:xfrm rot="21122562">
            <a:off x="1683200" y="5250775"/>
            <a:ext cx="2805952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Even when expectations are not met, they continue to be positive &amp; accept themselves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214220" y="1856620"/>
            <a:ext cx="3660866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Don’t feel the need to conform in order to be accepted</a:t>
            </a:r>
          </a:p>
        </p:txBody>
      </p:sp>
      <p:sp>
        <p:nvSpPr>
          <p:cNvPr id="18" name="TextBox 17"/>
          <p:cNvSpPr txBox="1"/>
          <p:nvPr/>
        </p:nvSpPr>
        <p:spPr>
          <a:xfrm rot="21195373">
            <a:off x="1679678" y="4172884"/>
            <a:ext cx="233285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Being content with who you are – mentally &amp; physically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208608" y="4039105"/>
            <a:ext cx="336042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Loving yourself the way you are</a:t>
            </a:r>
          </a:p>
        </p:txBody>
      </p:sp>
      <p:sp>
        <p:nvSpPr>
          <p:cNvPr id="20" name="TextBox 19"/>
          <p:cNvSpPr txBox="1"/>
          <p:nvPr/>
        </p:nvSpPr>
        <p:spPr>
          <a:xfrm rot="20924386">
            <a:off x="1629225" y="3056203"/>
            <a:ext cx="2192819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Walking into a room &amp; not caring what others think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-1" y="0"/>
            <a:ext cx="12191999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2140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Process 1"/>
          <p:cNvSpPr/>
          <p:nvPr/>
        </p:nvSpPr>
        <p:spPr>
          <a:xfrm>
            <a:off x="1775520" y="836712"/>
            <a:ext cx="8280920" cy="4320480"/>
          </a:xfrm>
          <a:prstGeom prst="flowChartProcess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pPr algn="ctr"/>
            <a:endParaRPr lang="en-GB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" name="Flowchart: Process 2"/>
          <p:cNvSpPr/>
          <p:nvPr/>
        </p:nvSpPr>
        <p:spPr>
          <a:xfrm>
            <a:off x="1343472" y="332656"/>
            <a:ext cx="11233248" cy="1268760"/>
          </a:xfrm>
          <a:prstGeom prst="flowChartProcess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dirty="0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     </a:t>
            </a:r>
            <a:endParaRPr lang="en-GB" sz="2800" b="1" dirty="0">
              <a:solidFill>
                <a:schemeClr val="tx1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r>
              <a:rPr lang="en-GB" sz="2800" b="1" dirty="0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      3 factor </a:t>
            </a:r>
            <a:r>
              <a:rPr lang="en-GB" sz="2400" b="1" dirty="0" err="1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sydd</a:t>
            </a:r>
            <a:r>
              <a:rPr lang="en-GB" sz="2400" b="1" dirty="0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yn</a:t>
            </a:r>
            <a:r>
              <a:rPr lang="en-GB" sz="2400" b="1" dirty="0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gallu</a:t>
            </a:r>
            <a:r>
              <a:rPr lang="en-GB" sz="2400" b="1" dirty="0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dylanwadu</a:t>
            </a:r>
            <a:r>
              <a:rPr lang="en-GB" sz="2400" b="1" dirty="0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ar</a:t>
            </a:r>
            <a:r>
              <a:rPr lang="en-GB" sz="2400" b="1" dirty="0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Hunan-</a:t>
            </a:r>
            <a:r>
              <a:rPr lang="en-GB" sz="2400" b="1" dirty="0" err="1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Hyder</a:t>
            </a:r>
            <a:endParaRPr lang="en-GB" sz="2400" b="1" dirty="0">
              <a:solidFill>
                <a:schemeClr val="tx1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endParaRPr lang="en-GB" sz="2800" b="1" dirty="0">
              <a:solidFill>
                <a:schemeClr val="tx1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r>
              <a:rPr lang="en-GB" sz="2800" b="1" dirty="0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</a:t>
            </a:r>
            <a:endParaRPr lang="en-GB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endParaRPr lang="en-GB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91544" y="1052736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3  factors </a:t>
            </a:r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that can influence  Self- Confidence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1847528" y="2060848"/>
            <a:ext cx="849694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1: EICH HUN / YOURSELF</a:t>
            </a:r>
          </a:p>
          <a:p>
            <a:endParaRPr lang="en-GB" sz="3200" b="1" dirty="0">
              <a:solidFill>
                <a:srgbClr val="FF0000"/>
              </a:solidFill>
            </a:endParaRPr>
          </a:p>
          <a:p>
            <a:r>
              <a:rPr lang="en-GB" sz="3200" b="1" dirty="0">
                <a:solidFill>
                  <a:srgbClr val="FF0000"/>
                </a:solidFill>
              </a:rPr>
              <a:t>2: POBL O’CH CWMPAS / PEOPLE AROUND YOU</a:t>
            </a:r>
          </a:p>
          <a:p>
            <a:endParaRPr lang="en-GB" sz="3200" b="1" dirty="0">
              <a:solidFill>
                <a:srgbClr val="FF0000"/>
              </a:solidFill>
            </a:endParaRPr>
          </a:p>
          <a:p>
            <a:r>
              <a:rPr lang="en-GB" sz="3200" b="1" dirty="0">
                <a:solidFill>
                  <a:srgbClr val="FF0000"/>
                </a:solidFill>
              </a:rPr>
              <a:t>3: CYFLAWNIAD A LLWYDDIANT / ACHIEVEMENT </a:t>
            </a:r>
          </a:p>
          <a:p>
            <a:r>
              <a:rPr lang="en-GB" sz="3200" b="1" dirty="0">
                <a:solidFill>
                  <a:srgbClr val="FF0000"/>
                </a:solidFill>
              </a:rPr>
              <a:t>    &amp; SUCCESS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1" y="0"/>
            <a:ext cx="12191999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14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03512" y="37502"/>
            <a:ext cx="8964488" cy="6632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1: </a:t>
            </a:r>
            <a:r>
              <a:rPr lang="en-GB" sz="2400" b="1" u="sng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EICH HUN / YOURSELF</a:t>
            </a:r>
            <a:r>
              <a:rPr lang="en-GB" sz="29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:</a:t>
            </a:r>
          </a:p>
          <a:p>
            <a:r>
              <a:rPr lang="en-GB" sz="32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</a:t>
            </a:r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- How you see yourself e.g. As a failure, ugly, overweight etc.  </a:t>
            </a:r>
          </a:p>
          <a:p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 - Confidence has to come from within you. </a:t>
            </a:r>
          </a:p>
          <a:p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 - If you are not feeling good about yourself it will influence </a:t>
            </a:r>
          </a:p>
          <a:p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     your confidence levels.</a:t>
            </a:r>
          </a:p>
          <a:p>
            <a:endParaRPr lang="en-GB" sz="1000" b="1" dirty="0">
              <a:solidFill>
                <a:srgbClr val="FF0000"/>
              </a:solidFill>
            </a:endParaRPr>
          </a:p>
          <a:p>
            <a:r>
              <a:rPr lang="en-GB" sz="2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2: </a:t>
            </a:r>
            <a:r>
              <a:rPr lang="en-GB" sz="2400" b="1" u="sng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POBL O’CH CWMPAS / PEOPLE AROUND YOU</a:t>
            </a:r>
            <a:r>
              <a:rPr lang="en-GB" sz="2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:</a:t>
            </a:r>
          </a:p>
          <a:p>
            <a:r>
              <a:rPr lang="en-GB" sz="2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 </a:t>
            </a:r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- Family, friends, teachers, coaches &amp; peers</a:t>
            </a:r>
          </a:p>
          <a:p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 - Make fun of you, negative comments, domestic abuse, </a:t>
            </a:r>
          </a:p>
          <a:p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   bullying, lack of praise / encouragement</a:t>
            </a:r>
          </a:p>
          <a:p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 - If you have low levels of S.E / S.C and people are putting you </a:t>
            </a:r>
          </a:p>
          <a:p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   down, this will destroy your confidence further </a:t>
            </a:r>
          </a:p>
          <a:p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   (Emotional Abuse)</a:t>
            </a:r>
          </a:p>
          <a:p>
            <a:endParaRPr lang="en-GB" sz="1000" b="1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r>
              <a:rPr lang="en-GB" sz="2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3: </a:t>
            </a:r>
            <a:r>
              <a:rPr lang="en-GB" sz="2400" b="1" u="sng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CYFLAWNIAD A LLWYDDIANT / ACHIEVEMENT &amp; SUCCESS:</a:t>
            </a:r>
          </a:p>
          <a:p>
            <a:r>
              <a:rPr lang="en-GB" sz="32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</a:t>
            </a:r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- Failing to accomplish your goals     - Following a recipe successfully</a:t>
            </a:r>
          </a:p>
          <a:p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- Academic / Sporting / Musical achievements </a:t>
            </a:r>
          </a:p>
          <a:p>
            <a:r>
              <a:rPr lang="en-GB" sz="2400" b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  - Community / Volunteer work         - Making someone laugh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-1" y="0"/>
            <a:ext cx="12191999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173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88272" y="426721"/>
            <a:ext cx="896448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Tasg</a:t>
            </a:r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2: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Edrychwch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y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lluniau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o’r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pobl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enwog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 </a:t>
            </a:r>
          </a:p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gosodwch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nhw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mewn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trefn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gyda’r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rhai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sydd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a’r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hunan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hyder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uwch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y pen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a’r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rhai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gyda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hunan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hyder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isel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y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gwaelod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 2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Look at the pictures of the celebrities </a:t>
            </a:r>
          </a:p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provided and place them in rank order with </a:t>
            </a:r>
          </a:p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those with the highest confidence levels at </a:t>
            </a:r>
          </a:p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the top and those with the lowest </a:t>
            </a:r>
          </a:p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confidence levels at the bottom</a:t>
            </a:r>
          </a:p>
          <a:p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Pupils / groups to feedback on their decisions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-1" y="0"/>
            <a:ext cx="12191999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11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03512" y="3212976"/>
            <a:ext cx="8712968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Katie Price – Constant change of appearance, </a:t>
            </a:r>
            <a:r>
              <a:rPr lang="en-GB" dirty="0" err="1"/>
              <a:t>botox</a:t>
            </a:r>
            <a:r>
              <a:rPr lang="en-GB" dirty="0"/>
              <a:t>, liposuction, hair extensions, false eye lashes, fake tan, several breast enlargements, 3 failed marriages – demonstrates lack of confidence in terms of appearance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03512" y="4365105"/>
            <a:ext cx="8604448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Johnny </a:t>
            </a:r>
            <a:r>
              <a:rPr lang="en-GB" dirty="0" err="1"/>
              <a:t>Depp</a:t>
            </a:r>
            <a:r>
              <a:rPr lang="en-GB" dirty="0"/>
              <a:t> – Constant negative thoughts, low self-esteem, felt ugly, skinny and pale. Even to this day, despite his successful career he suffers with low self-esteem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03512" y="5157193"/>
            <a:ext cx="864096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Victoria Pendleton –Self- harmer,  Lack of success during early career, negative comments from a coach affected confidence.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03512" y="5949281"/>
            <a:ext cx="864096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Kelly Holmes – Self Harmer, lack of success during career due to constant injuries – led to feelings of frustration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703512" y="2348881"/>
            <a:ext cx="864096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Rebecca </a:t>
            </a:r>
            <a:r>
              <a:rPr lang="en-GB" dirty="0" err="1"/>
              <a:t>Adlington</a:t>
            </a:r>
            <a:r>
              <a:rPr lang="en-GB" dirty="0"/>
              <a:t> – Despite being an Olympic swimming champion, she has low esteem with regards to her looks.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3512" y="1196752"/>
            <a:ext cx="8424936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Jay Zee – Successful, Confident, Quotes: past doesn’t determine your present or future, explore all your passions in life, just because you start off on the wrong foot – doesn’t mean this is where you must finish.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75520" y="620688"/>
            <a:ext cx="799288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David Cameron – Prime Minister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-1" y="0"/>
            <a:ext cx="12191999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79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791744" y="2492896"/>
            <a:ext cx="4752528" cy="1224136"/>
          </a:xfrm>
          <a:prstGeom prst="flowChartAlternateProcess">
            <a:avLst/>
          </a:prstGeom>
          <a:ln>
            <a:solidFill>
              <a:srgbClr val="7030A0"/>
            </a:solidFill>
          </a:ln>
        </p:spPr>
        <p:txBody>
          <a:bodyPr>
            <a:normAutofit fontScale="90000" lnSpcReduction="20000"/>
          </a:bodyPr>
          <a:lstStyle/>
          <a:p>
            <a:pPr algn="ctr">
              <a:spcBef>
                <a:spcPct val="0"/>
              </a:spcBef>
              <a:defRPr/>
            </a:pPr>
            <a:r>
              <a:rPr lang="en-GB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Delwedd</a:t>
            </a:r>
            <a:r>
              <a:rPr lang="en-GB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Y </a:t>
            </a:r>
            <a:r>
              <a:rPr lang="en-GB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Corff</a:t>
            </a:r>
            <a:endParaRPr lang="en-GB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  <a:defRPr/>
            </a:pPr>
            <a:r>
              <a:rPr lang="en-GB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Body Image</a:t>
            </a:r>
          </a:p>
        </p:txBody>
      </p:sp>
      <p:pic>
        <p:nvPicPr>
          <p:cNvPr id="1026" name="Picture 2" descr="http://ubdavid.org/youthworld/understanding-true-love/graphics/5_girl-mirror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888" y="3789040"/>
            <a:ext cx="1943100" cy="28575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motherrr.com/Files/Image/girl%20crying%20in%20mirr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06596">
            <a:off x="1784266" y="318021"/>
            <a:ext cx="2617264" cy="2006396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eatingdisorderstreatment.com/wp-content/uploads/2013/05/girl-looking-in-mirro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50427">
            <a:off x="7981926" y="448278"/>
            <a:ext cx="2268757" cy="189262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abovethelaw.com/uploads/2011/08/man-looking-in-the-mirro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3892" y="206890"/>
            <a:ext cx="2088232" cy="196103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i.dailymail.co.uk/i/pix/2012/10/28/article-2224440-15BAF836000005DC-195_634x63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0424">
            <a:off x="1980550" y="3789041"/>
            <a:ext cx="2436841" cy="243684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i.imgur.com/CyeM8Ky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84507">
            <a:off x="7510259" y="3963015"/>
            <a:ext cx="2861431" cy="213906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-1" y="0"/>
            <a:ext cx="12191999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78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850422" y="908720"/>
            <a:ext cx="8640960" cy="4680520"/>
          </a:xfrm>
          <a:prstGeom prst="flowChartAlternateProcess">
            <a:avLst/>
          </a:prstGeom>
          <a:ln>
            <a:solidFill>
              <a:srgbClr val="7030A0"/>
            </a:solidFill>
          </a:ln>
        </p:spPr>
        <p:txBody>
          <a:bodyPr>
            <a:normAutofit fontScale="82500" lnSpcReduction="20000"/>
          </a:bodyPr>
          <a:lstStyle/>
          <a:p>
            <a:pPr>
              <a:spcBef>
                <a:spcPct val="0"/>
              </a:spcBef>
              <a:defRPr/>
            </a:pP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Tasg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3: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Edrychwch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yn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ofalus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ar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glawr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y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cylchgronnau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.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Cwbwlhewch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‘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sesiwn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feddwl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’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gan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ddefnyddio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allwedd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eiriau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/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brawddegion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ar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yr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hyn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chi’n</a:t>
            </a: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gweld</a:t>
            </a:r>
            <a:endParaRPr lang="en-GB" sz="4400" b="1" dirty="0">
              <a:solidFill>
                <a:srgbClr val="FF0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  <a:defRPr/>
            </a:pPr>
            <a:endParaRPr lang="en-GB" sz="4400" b="1" dirty="0">
              <a:solidFill>
                <a:srgbClr val="FF0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defRPr/>
            </a:pPr>
            <a:r>
              <a:rPr lang="en-GB" sz="44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Task 3: Look carefully at these magazine covers. Complete a ‘brain storming’ chart using keywords / sentences on what you see.</a:t>
            </a:r>
          </a:p>
          <a:p>
            <a:pPr algn="ctr">
              <a:spcBef>
                <a:spcPct val="0"/>
              </a:spcBef>
              <a:defRPr/>
            </a:pPr>
            <a:endParaRPr lang="en-GB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  <a:defRPr/>
            </a:pPr>
            <a:endParaRPr lang="en-GB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  <a:defRPr/>
            </a:pPr>
            <a:endParaRPr lang="en-GB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  <a:defRPr/>
            </a:pPr>
            <a:endParaRPr lang="en-GB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  <a:defRPr/>
            </a:pPr>
            <a:endParaRPr lang="en-GB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  <a:defRPr/>
            </a:pPr>
            <a:endParaRPr lang="en-GB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243727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818</Words>
  <Application>Microsoft Office PowerPoint</Application>
  <PresentationFormat>Widescreen</PresentationFormat>
  <Paragraphs>99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L Rees</dc:creator>
  <cp:lastModifiedBy>Catrin L Rees</cp:lastModifiedBy>
  <cp:revision>1</cp:revision>
  <dcterms:created xsi:type="dcterms:W3CDTF">2017-03-13T18:06:11Z</dcterms:created>
  <dcterms:modified xsi:type="dcterms:W3CDTF">2017-03-13T18:06:32Z</dcterms:modified>
</cp:coreProperties>
</file>