
<file path=[Content_Types].xml><?xml version="1.0" encoding="utf-8"?>
<Types xmlns="http://schemas.openxmlformats.org/package/2006/content-types">
  <Default Extension="png" ContentType="image/png"/>
  <Default Extension="m4a" ContentType="audio/mp4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0"/>
  </p:notesMasterIdLst>
  <p:sldIdLst>
    <p:sldId id="273" r:id="rId2"/>
    <p:sldId id="263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Sammy Gibson (2512246)" initials="SG(" lastIdx="2" clrIdx="0">
    <p:extLst>
      <p:ext uri="{19B8F6BF-5375-455C-9EA6-DF929625EA0E}">
        <p15:presenceInfo xmlns:p15="http://schemas.microsoft.com/office/powerpoint/2012/main" userId="Sammy Gibson (2512246)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85505" autoAdjust="0"/>
  </p:normalViewPr>
  <p:slideViewPr>
    <p:cSldViewPr snapToGrid="0">
      <p:cViewPr varScale="1">
        <p:scale>
          <a:sx n="58" d="100"/>
          <a:sy n="58" d="100"/>
        </p:scale>
        <p:origin x="988" y="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commentAuthors" Target="commentAuthor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FACF38E-3187-48FD-975D-A7195DDA9F3D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B8438C4-34BC-4001-9D0F-D46025A6AB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6153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 smtClean="0"/>
              <a:t>Ailadroddwch</a:t>
            </a:r>
            <a:r>
              <a:rPr lang="en-US" baseline="0" dirty="0" smtClean="0"/>
              <a:t> </a:t>
            </a:r>
            <a:r>
              <a:rPr lang="en-US" baseline="0" dirty="0" err="1" smtClean="0"/>
              <a:t>ar</a:t>
            </a:r>
            <a:r>
              <a:rPr lang="en-US" baseline="0" dirty="0" smtClean="0"/>
              <a:t> </a:t>
            </a:r>
            <a:r>
              <a:rPr lang="en-US" baseline="0" dirty="0" err="1" smtClean="0"/>
              <a:t>fy</a:t>
            </a:r>
            <a:r>
              <a:rPr lang="en-US" baseline="0" dirty="0" smtClean="0"/>
              <a:t> </a:t>
            </a:r>
            <a:r>
              <a:rPr lang="en-US" baseline="0" dirty="0" err="1" smtClean="0"/>
              <a:t>ol</a:t>
            </a:r>
            <a:r>
              <a:rPr lang="en-US" baseline="0" dirty="0" smtClean="0"/>
              <a:t> </a:t>
            </a:r>
            <a:r>
              <a:rPr lang="en-US" baseline="0" dirty="0" err="1" smtClean="0"/>
              <a:t>i</a:t>
            </a:r>
            <a:r>
              <a:rPr lang="en-US" baseline="0" dirty="0" smtClean="0"/>
              <a:t>…..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8438C4-34BC-4001-9D0F-D46025A6AB83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735330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 smtClean="0"/>
              <a:t>Bydda</a:t>
            </a:r>
            <a:r>
              <a:rPr lang="en-US" dirty="0" smtClean="0"/>
              <a:t> </a:t>
            </a:r>
            <a:r>
              <a:rPr lang="en-US" dirty="0" err="1" smtClean="0"/>
              <a:t>i’n</a:t>
            </a:r>
            <a:r>
              <a:rPr lang="en-US" dirty="0" smtClean="0"/>
              <a:t> </a:t>
            </a:r>
            <a:r>
              <a:rPr lang="en-US" dirty="0" err="1" smtClean="0"/>
              <a:t>dweud</a:t>
            </a:r>
            <a:r>
              <a:rPr lang="en-US" dirty="0" smtClean="0"/>
              <a:t> y </a:t>
            </a:r>
            <a:r>
              <a:rPr lang="en-US" dirty="0" err="1" smtClean="0"/>
              <a:t>frawddeg</a:t>
            </a:r>
            <a:r>
              <a:rPr lang="en-US" baseline="0" dirty="0" smtClean="0"/>
              <a:t> </a:t>
            </a:r>
            <a:r>
              <a:rPr lang="en-US" baseline="0" dirty="0" err="1" smtClean="0"/>
              <a:t>yn</a:t>
            </a:r>
            <a:r>
              <a:rPr lang="en-US" baseline="0" dirty="0" smtClean="0"/>
              <a:t> </a:t>
            </a:r>
            <a:r>
              <a:rPr lang="en-US" baseline="0" dirty="0" err="1" smtClean="0"/>
              <a:t>Saesneg</a:t>
            </a:r>
            <a:r>
              <a:rPr lang="en-US" baseline="0" dirty="0" smtClean="0"/>
              <a:t>, </a:t>
            </a:r>
            <a:r>
              <a:rPr lang="en-US" baseline="0" dirty="0" err="1" smtClean="0"/>
              <a:t>rydw</a:t>
            </a:r>
            <a:r>
              <a:rPr lang="en-US" baseline="0" dirty="0" smtClean="0"/>
              <a:t> </a:t>
            </a:r>
            <a:r>
              <a:rPr lang="en-US" baseline="0" dirty="0" err="1" smtClean="0"/>
              <a:t>i</a:t>
            </a:r>
            <a:r>
              <a:rPr lang="en-US" baseline="0" dirty="0" smtClean="0"/>
              <a:t> </a:t>
            </a:r>
            <a:r>
              <a:rPr lang="en-US" baseline="0" dirty="0" err="1" smtClean="0"/>
              <a:t>eisiau</a:t>
            </a:r>
            <a:r>
              <a:rPr lang="en-US" baseline="0" dirty="0" smtClean="0"/>
              <a:t> </a:t>
            </a:r>
            <a:r>
              <a:rPr lang="en-US" baseline="0" dirty="0" err="1" smtClean="0"/>
              <a:t>i</a:t>
            </a:r>
            <a:r>
              <a:rPr lang="en-US" baseline="0" dirty="0" smtClean="0"/>
              <a:t> chi </a:t>
            </a:r>
            <a:r>
              <a:rPr lang="en-US" baseline="0" dirty="0" err="1" smtClean="0"/>
              <a:t>ddewis</a:t>
            </a:r>
            <a:r>
              <a:rPr lang="en-US" baseline="0" dirty="0" smtClean="0"/>
              <a:t> y </a:t>
            </a:r>
            <a:r>
              <a:rPr lang="en-US" baseline="0" dirty="0" err="1" smtClean="0"/>
              <a:t>frawddeg</a:t>
            </a:r>
            <a:r>
              <a:rPr lang="en-US" baseline="0" dirty="0" smtClean="0"/>
              <a:t> a </a:t>
            </a:r>
            <a:r>
              <a:rPr lang="en-US" baseline="0" dirty="0" err="1" smtClean="0"/>
              <a:t>dweud</a:t>
            </a:r>
            <a:r>
              <a:rPr lang="en-US" baseline="0" dirty="0" smtClean="0"/>
              <a:t> y </a:t>
            </a:r>
            <a:r>
              <a:rPr lang="en-US" baseline="0" dirty="0" err="1" smtClean="0"/>
              <a:t>frawddeg</a:t>
            </a:r>
            <a:r>
              <a:rPr lang="en-US" baseline="0" dirty="0" smtClean="0"/>
              <a:t> </a:t>
            </a:r>
            <a:r>
              <a:rPr lang="en-US" baseline="0" dirty="0" err="1" smtClean="0"/>
              <a:t>yn</a:t>
            </a:r>
            <a:r>
              <a:rPr lang="en-US" baseline="0" dirty="0" smtClean="0"/>
              <a:t> </a:t>
            </a:r>
            <a:r>
              <a:rPr lang="en-US" baseline="0" dirty="0" err="1" smtClean="0"/>
              <a:t>Gymraeg</a:t>
            </a:r>
            <a:r>
              <a:rPr lang="en-US" baseline="0" dirty="0" smtClean="0"/>
              <a:t>.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8438C4-34BC-4001-9D0F-D46025A6AB83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51600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 smtClean="0"/>
              <a:t>Bydda</a:t>
            </a:r>
            <a:r>
              <a:rPr lang="en-US" dirty="0" smtClean="0"/>
              <a:t> </a:t>
            </a:r>
            <a:r>
              <a:rPr lang="en-US" dirty="0" err="1" smtClean="0"/>
              <a:t>i’n</a:t>
            </a:r>
            <a:r>
              <a:rPr lang="en-US" dirty="0" smtClean="0"/>
              <a:t> </a:t>
            </a:r>
            <a:r>
              <a:rPr lang="en-US" dirty="0" err="1" smtClean="0"/>
              <a:t>meddwl</a:t>
            </a:r>
            <a:r>
              <a:rPr lang="en-US" baseline="0" dirty="0" smtClean="0"/>
              <a:t> am </a:t>
            </a:r>
            <a:r>
              <a:rPr lang="en-US" baseline="0" dirty="0" err="1" smtClean="0"/>
              <a:t>frawddeg</a:t>
            </a:r>
            <a:r>
              <a:rPr lang="en-US" baseline="0" dirty="0" smtClean="0"/>
              <a:t>. </a:t>
            </a:r>
            <a:r>
              <a:rPr lang="en-US" baseline="0" dirty="0" err="1" smtClean="0"/>
              <a:t>Allech</a:t>
            </a:r>
            <a:r>
              <a:rPr lang="en-US" baseline="0" dirty="0" smtClean="0"/>
              <a:t> chi </a:t>
            </a:r>
            <a:r>
              <a:rPr lang="en-US" baseline="0" dirty="0" err="1" smtClean="0"/>
              <a:t>ddyfalu</a:t>
            </a:r>
            <a:r>
              <a:rPr lang="en-US" baseline="0" dirty="0" smtClean="0"/>
              <a:t> y </a:t>
            </a:r>
            <a:r>
              <a:rPr lang="en-US" baseline="0" dirty="0" err="1" smtClean="0"/>
              <a:t>frawddeg</a:t>
            </a:r>
            <a:r>
              <a:rPr lang="en-US" baseline="0" dirty="0" smtClean="0"/>
              <a:t>?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8438C4-34BC-4001-9D0F-D46025A6AB83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415748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C2D2D2-5755-44EC-927D-BCE5EB5E0DC8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12FFD2-7178-4316-A5D1-3CED9CE39B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55859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C2D2D2-5755-44EC-927D-BCE5EB5E0DC8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12FFD2-7178-4316-A5D1-3CED9CE39B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02231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C2D2D2-5755-44EC-927D-BCE5EB5E0DC8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12FFD2-7178-4316-A5D1-3CED9CE39B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67514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C2D2D2-5755-44EC-927D-BCE5EB5E0DC8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12FFD2-7178-4316-A5D1-3CED9CE39B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17880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C2D2D2-5755-44EC-927D-BCE5EB5E0DC8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12FFD2-7178-4316-A5D1-3CED9CE39B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27528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C2D2D2-5755-44EC-927D-BCE5EB5E0DC8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12FFD2-7178-4316-A5D1-3CED9CE39B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3813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C2D2D2-5755-44EC-927D-BCE5EB5E0DC8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12FFD2-7178-4316-A5D1-3CED9CE39B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87735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C2D2D2-5755-44EC-927D-BCE5EB5E0DC8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12FFD2-7178-4316-A5D1-3CED9CE39B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31876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C2D2D2-5755-44EC-927D-BCE5EB5E0DC8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12FFD2-7178-4316-A5D1-3CED9CE39B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0670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C2D2D2-5755-44EC-927D-BCE5EB5E0DC8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12FFD2-7178-4316-A5D1-3CED9CE39B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74385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C2D2D2-5755-44EC-927D-BCE5EB5E0DC8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12FFD2-7178-4316-A5D1-3CED9CE39B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50144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C2D2D2-5755-44EC-927D-BCE5EB5E0DC8}" type="datetimeFigureOut">
              <a:rPr lang="en-GB" smtClean="0"/>
              <a:t>11/03/2026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12FFD2-7178-4316-A5D1-3CED9CE39B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78183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microsoft.com/office/2007/relationships/hdphoto" Target="../media/hdphoto1.wdp"/><Relationship Id="rId4" Type="http://schemas.openxmlformats.org/officeDocument/2006/relationships/image" Target="../media/image7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4" Type="http://schemas.microsoft.com/office/2007/relationships/hdphoto" Target="../media/hdphoto2.wdp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5" Type="http://schemas.microsoft.com/office/2007/relationships/hdphoto" Target="../media/hdphoto3.wdp"/><Relationship Id="rId4" Type="http://schemas.openxmlformats.org/officeDocument/2006/relationships/image" Target="../media/image1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659876" y="2187019"/>
            <a:ext cx="141402" cy="29223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307" y="271314"/>
            <a:ext cx="11355385" cy="6249272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932678" y="2187019"/>
            <a:ext cx="220337" cy="29223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21146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2601799" y="320511"/>
            <a:ext cx="628767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u="sng" dirty="0" smtClean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Mat </a:t>
            </a:r>
            <a:r>
              <a:rPr lang="en-US" sz="3200" b="1" u="sng" dirty="0" err="1" smtClean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Iaith</a:t>
            </a:r>
            <a:r>
              <a:rPr lang="en-US" sz="3200" b="1" u="sng" dirty="0" smtClean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</a:p>
          <a:p>
            <a:pPr algn="ctr"/>
            <a:r>
              <a:rPr lang="en-US" sz="3200" b="1" i="1" dirty="0" err="1" smtClean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Cymharu</a:t>
            </a:r>
            <a:r>
              <a:rPr lang="en-US" sz="3200" b="1" i="1" dirty="0" smtClean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b="1" i="1" dirty="0" err="1" smtClean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Lleoedd</a:t>
            </a:r>
            <a:endParaRPr lang="en-GB" sz="3200" b="1" i="1" dirty="0">
              <a:solidFill>
                <a:schemeClr val="accent6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292230" y="320511"/>
            <a:ext cx="11585543" cy="6297105"/>
          </a:xfrm>
          <a:prstGeom prst="rect">
            <a:avLst/>
          </a:prstGeom>
          <a:noFill/>
          <a:ln w="28575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/>
          <p:cNvSpPr txBox="1"/>
          <p:nvPr/>
        </p:nvSpPr>
        <p:spPr>
          <a:xfrm>
            <a:off x="461914" y="3076835"/>
            <a:ext cx="2912883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Treiglad</a:t>
            </a:r>
            <a:r>
              <a:rPr lang="en-US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Meddal</a:t>
            </a:r>
            <a:r>
              <a:rPr lang="en-US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ôl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‘</a:t>
            </a:r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’: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y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n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oethach</a:t>
            </a:r>
            <a:endParaRPr 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y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n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_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wlypach</a:t>
            </a:r>
            <a:endParaRPr 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 err="1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Treiglad</a:t>
            </a:r>
            <a:r>
              <a:rPr lang="en-US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Llaes</a:t>
            </a:r>
            <a:r>
              <a:rPr lang="en-US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ôl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‘</a:t>
            </a:r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na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’: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n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ymru</a:t>
            </a:r>
            <a:endParaRPr 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n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 err="1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Ph</a:t>
            </a:r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ortiwgal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Cloud 6"/>
          <p:cNvSpPr/>
          <p:nvPr/>
        </p:nvSpPr>
        <p:spPr>
          <a:xfrm>
            <a:off x="975672" y="2205303"/>
            <a:ext cx="1494150" cy="808158"/>
          </a:xfrm>
          <a:prstGeom prst="cloud">
            <a:avLst/>
          </a:prstGeom>
          <a:solidFill>
            <a:schemeClr val="accent6">
              <a:lumMod val="60000"/>
              <a:lumOff val="40000"/>
            </a:schemeClr>
          </a:solidFill>
          <a:ln w="5715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1027520" y="2392917"/>
            <a:ext cx="132600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Gramadeg</a:t>
            </a:r>
            <a:endParaRPr lang="en-US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5946742" y="1654253"/>
            <a:ext cx="5759776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u="sng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Patrwm</a:t>
            </a:r>
            <a:r>
              <a:rPr lang="en-US" sz="2400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u="sng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iaith</a:t>
            </a:r>
            <a:r>
              <a:rPr lang="en-US" sz="2400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endParaRPr lang="en-US" sz="24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Mae _____ </a:t>
            </a:r>
            <a:r>
              <a:rPr 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_</a:t>
            </a:r>
            <a:r>
              <a:rPr 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wlypach</a:t>
            </a: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na</a:t>
            </a: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_____. </a:t>
            </a:r>
          </a:p>
          <a:p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Mae _____ </a:t>
            </a:r>
            <a:r>
              <a:rPr 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</a:t>
            </a:r>
            <a:r>
              <a:rPr 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oethach</a:t>
            </a: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na</a:t>
            </a: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______.  </a:t>
            </a:r>
          </a:p>
          <a:p>
            <a:endParaRPr lang="en-GB" dirty="0"/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"/>
          <a:srcRect l="60643" t="13225" r="21668" b="58145"/>
          <a:stretch/>
        </p:blipFill>
        <p:spPr>
          <a:xfrm>
            <a:off x="5248496" y="2339419"/>
            <a:ext cx="657398" cy="674042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 rotWithShape="1">
          <a:blip r:embed="rId2"/>
          <a:srcRect l="78995" t="20729" r="3707" b="55241"/>
          <a:stretch/>
        </p:blipFill>
        <p:spPr>
          <a:xfrm>
            <a:off x="5202651" y="2966204"/>
            <a:ext cx="788991" cy="694312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 rotWithShape="1">
          <a:blip r:embed="rId2"/>
          <a:srcRect l="60643" t="13225" r="21668" b="58145"/>
          <a:stretch/>
        </p:blipFill>
        <p:spPr>
          <a:xfrm>
            <a:off x="10019315" y="5033323"/>
            <a:ext cx="1348032" cy="1382162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 rotWithShape="1">
          <a:blip r:embed="rId2"/>
          <a:srcRect l="78995" t="20729" r="3707" b="55241"/>
          <a:stretch/>
        </p:blipFill>
        <p:spPr>
          <a:xfrm>
            <a:off x="8250872" y="4949462"/>
            <a:ext cx="1505871" cy="1325167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 rotWithShape="1">
          <a:blip r:embed="rId2"/>
          <a:srcRect l="3923" t="57995" r="70888" b="12000"/>
          <a:stretch/>
        </p:blipFill>
        <p:spPr>
          <a:xfrm>
            <a:off x="6442449" y="5033323"/>
            <a:ext cx="1492606" cy="1126323"/>
          </a:xfrm>
          <a:prstGeom prst="rect">
            <a:avLst/>
          </a:prstGeom>
        </p:spPr>
      </p:pic>
      <p:sp>
        <p:nvSpPr>
          <p:cNvPr id="16" name="TextBox 15"/>
          <p:cNvSpPr txBox="1"/>
          <p:nvPr/>
        </p:nvSpPr>
        <p:spPr>
          <a:xfrm>
            <a:off x="9984943" y="4643765"/>
            <a:ext cx="148000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_</a:t>
            </a:r>
            <a:r>
              <a:rPr lang="en-US" sz="20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wlypach</a:t>
            </a:r>
            <a:r>
              <a:rPr lang="en-US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8311107" y="4649960"/>
            <a:ext cx="148000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</a:t>
            </a:r>
            <a:r>
              <a:rPr lang="en-US" sz="20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oethach</a:t>
            </a:r>
            <a:r>
              <a:rPr lang="en-US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6717619" y="4643765"/>
            <a:ext cx="148000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oerach</a:t>
            </a:r>
            <a:r>
              <a:rPr lang="en-US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" name="TextBox 18"/>
          <p:cNvSpPr txBox="1"/>
          <p:nvPr/>
        </p:nvSpPr>
        <p:spPr>
          <a:xfrm>
            <a:off x="4622140" y="4690336"/>
            <a:ext cx="215515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sychach</a:t>
            </a: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0" name="Picture 1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26990" y="4995725"/>
            <a:ext cx="1278904" cy="12789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45022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2846895" y="216817"/>
            <a:ext cx="6466787" cy="222472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28575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489435" y="301659"/>
            <a:ext cx="9144000" cy="1813138"/>
          </a:xfrm>
        </p:spPr>
        <p:txBody>
          <a:bodyPr>
            <a:normAutofit fontScale="90000"/>
          </a:bodyPr>
          <a:lstStyle/>
          <a:p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Daeryddiaeth</a:t>
            </a:r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53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Cymharu</a:t>
            </a:r>
            <a:r>
              <a:rPr lang="en-US" sz="53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53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Lleoedd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4194926" y="2611225"/>
            <a:ext cx="3893271" cy="4072379"/>
          </a:xfrm>
          <a:prstGeom prst="rect">
            <a:avLst/>
          </a:prstGeom>
          <a:solidFill>
            <a:srgbClr val="FFFFFF"/>
          </a:solidFill>
          <a:ln w="3810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5684" y="3026003"/>
            <a:ext cx="2674541" cy="2766767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72898" y="3121843"/>
            <a:ext cx="2674541" cy="2766767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4440022" y="2754588"/>
            <a:ext cx="3403077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Nod y </a:t>
            </a:r>
            <a:r>
              <a:rPr lang="en-US" sz="2000" b="1" u="sng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Wers</a:t>
            </a:r>
            <a:r>
              <a:rPr lang="en-US" sz="2000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u="sng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heddiw</a:t>
            </a:r>
            <a:r>
              <a:rPr lang="en-US" sz="2000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u="sng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ydy</a:t>
            </a:r>
            <a:r>
              <a:rPr lang="en-US" sz="2000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u="sng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US" sz="2000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0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Adolygu</a:t>
            </a:r>
            <a:r>
              <a:rPr lang="en-US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wlypach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oerach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boethach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sychach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US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Dysgu’r</a:t>
            </a:r>
            <a:r>
              <a:rPr lang="en-US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patrwm</a:t>
            </a:r>
            <a:r>
              <a:rPr lang="en-US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iaith</a:t>
            </a:r>
            <a:r>
              <a:rPr lang="en-US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Mae _____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i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wlypach</a:t>
            </a:r>
            <a:r>
              <a:rPr lang="en-US" sz="2000" i="1" dirty="0" smtClean="0"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r>
              <a:rPr lang="en-US" sz="2000" i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boethach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na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________.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Cymharu</a:t>
            </a:r>
            <a:r>
              <a:rPr lang="en-US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lleoedd</a:t>
            </a:r>
            <a:r>
              <a:rPr lang="en-US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defnyddio’r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patrwm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iaith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187989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loud 5"/>
          <p:cNvSpPr/>
          <p:nvPr/>
        </p:nvSpPr>
        <p:spPr>
          <a:xfrm>
            <a:off x="1220771" y="1074655"/>
            <a:ext cx="6702458" cy="4147794"/>
          </a:xfrm>
          <a:prstGeom prst="cloud">
            <a:avLst/>
          </a:prstGeom>
          <a:solidFill>
            <a:schemeClr val="accent6">
              <a:lumMod val="60000"/>
              <a:lumOff val="40000"/>
            </a:schemeClr>
          </a:solidFill>
          <a:ln w="5715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Box 3"/>
          <p:cNvSpPr txBox="1"/>
          <p:nvPr/>
        </p:nvSpPr>
        <p:spPr>
          <a:xfrm>
            <a:off x="1998482" y="1809724"/>
            <a:ext cx="4958499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Dysgon</a:t>
            </a: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ni’r</a:t>
            </a: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geiriau</a:t>
            </a: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i="1" dirty="0" smtClean="0">
                <a:latin typeface="Arial" panose="020B0604020202020204" pitchFamily="34" charset="0"/>
                <a:cs typeface="Arial" panose="020B0604020202020204" pitchFamily="34" charset="0"/>
              </a:rPr>
              <a:t>‘</a:t>
            </a:r>
            <a:r>
              <a:rPr lang="en-US" sz="2800" b="1" i="1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_</a:t>
            </a:r>
            <a:r>
              <a:rPr lang="en-US" sz="2800" i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wlypach</a:t>
            </a:r>
            <a:r>
              <a:rPr lang="en-US" sz="2800" i="1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2800" i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oerach</a:t>
            </a:r>
            <a:r>
              <a:rPr lang="en-US" sz="2800" i="1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2800" b="1" i="1" dirty="0" err="1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</a:t>
            </a:r>
            <a:r>
              <a:rPr lang="en-US" sz="2800" i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oethach</a:t>
            </a:r>
            <a:r>
              <a:rPr lang="en-US" sz="2800" i="1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2800" i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sychach</a:t>
            </a:r>
            <a:r>
              <a:rPr lang="en-US" sz="2800" i="1" dirty="0" smtClean="0">
                <a:latin typeface="Arial" panose="020B0604020202020204" pitchFamily="34" charset="0"/>
                <a:cs typeface="Arial" panose="020B0604020202020204" pitchFamily="34" charset="0"/>
              </a:rPr>
              <a:t>’ </a:t>
            </a:r>
            <a:r>
              <a:rPr lang="en-US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ddoe</a:t>
            </a: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algn="ctr"/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Heddiw</a:t>
            </a: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byddwn</a:t>
            </a: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ni’n</a:t>
            </a: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ymarfer</a:t>
            </a: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gyflym</a:t>
            </a: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Cloud 6"/>
          <p:cNvSpPr/>
          <p:nvPr/>
        </p:nvSpPr>
        <p:spPr>
          <a:xfrm>
            <a:off x="7998642" y="2371436"/>
            <a:ext cx="3443926" cy="1981200"/>
          </a:xfrm>
          <a:prstGeom prst="cloud">
            <a:avLst/>
          </a:prstGeom>
          <a:solidFill>
            <a:schemeClr val="accent6">
              <a:lumMod val="60000"/>
              <a:lumOff val="40000"/>
            </a:schemeClr>
          </a:solidFill>
          <a:ln w="5715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7998642" y="3008093"/>
            <a:ext cx="3401856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Cofiwch</a:t>
            </a:r>
            <a:r>
              <a:rPr lang="en-US" sz="20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bod</a:t>
            </a:r>
            <a:r>
              <a:rPr lang="en-US" sz="2000" b="1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dirty="0" err="1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Treiglad</a:t>
            </a:r>
            <a:r>
              <a:rPr lang="en-US" sz="2000" b="1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Meddal</a:t>
            </a:r>
            <a:r>
              <a:rPr lang="en-US" sz="20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ôl</a:t>
            </a: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 ‘</a:t>
            </a:r>
            <a:r>
              <a:rPr lang="en-US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’. </a:t>
            </a: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"/>
          <a:srcRect l="16270" t="10581" r="15513" b="13281"/>
          <a:stretch/>
        </p:blipFill>
        <p:spPr>
          <a:xfrm>
            <a:off x="140368" y="63981"/>
            <a:ext cx="1631872" cy="1821380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"/>
          <a:srcRect l="16270" t="10581" r="15513" b="13281"/>
          <a:stretch/>
        </p:blipFill>
        <p:spPr>
          <a:xfrm>
            <a:off x="0" y="4958063"/>
            <a:ext cx="1631872" cy="1821380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 rotWithShape="1">
          <a:blip r:embed="rId2"/>
          <a:srcRect l="16270" t="10581" r="15513" b="13281"/>
          <a:stretch/>
        </p:blipFill>
        <p:spPr>
          <a:xfrm>
            <a:off x="10437043" y="63981"/>
            <a:ext cx="1631872" cy="1821380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 rotWithShape="1">
          <a:blip r:embed="rId2"/>
          <a:srcRect l="16270" t="10581" r="15513" b="13281"/>
          <a:stretch/>
        </p:blipFill>
        <p:spPr>
          <a:xfrm>
            <a:off x="10560128" y="5002430"/>
            <a:ext cx="1631872" cy="18213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68172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282803" y="179109"/>
            <a:ext cx="327110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….</a:t>
            </a:r>
            <a:endParaRPr lang="en-GB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1008668" y="1287530"/>
            <a:ext cx="358218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_</a:t>
            </a:r>
            <a:r>
              <a:rPr lang="en-US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wlypach</a:t>
            </a: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274190" y="4154851"/>
            <a:ext cx="358218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oerach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7931084" y="1328381"/>
            <a:ext cx="358218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err="1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</a:t>
            </a:r>
            <a:r>
              <a:rPr lang="en-US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oethach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8002073" y="4154851"/>
            <a:ext cx="358218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sychach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3"/>
          <a:srcRect l="60643" t="13225" r="21668" b="58145"/>
          <a:stretch/>
        </p:blipFill>
        <p:spPr>
          <a:xfrm>
            <a:off x="959672" y="1810750"/>
            <a:ext cx="1840089" cy="1886677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3553904" y="18151"/>
            <a:ext cx="477467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 err="1" smtClean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Geirfa</a:t>
            </a:r>
            <a:r>
              <a:rPr lang="en-US" sz="3600" b="1" dirty="0" smtClean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600" b="1" dirty="0" err="1" smtClean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bwysig</a:t>
            </a:r>
            <a:r>
              <a:rPr lang="en-US" sz="3600" b="1" dirty="0" smtClean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!!</a:t>
            </a:r>
          </a:p>
          <a:p>
            <a:pPr algn="ctr"/>
            <a:r>
              <a:rPr lang="en-US" sz="3600" b="1" dirty="0" err="1" smtClean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Ydych</a:t>
            </a:r>
            <a:r>
              <a:rPr lang="en-US" sz="3600" b="1" dirty="0" smtClean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600" b="1" dirty="0" err="1" smtClean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chi’n</a:t>
            </a:r>
            <a:r>
              <a:rPr lang="en-US" sz="3600" b="1" dirty="0" smtClean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600" b="1" dirty="0" err="1" smtClean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cofio</a:t>
            </a:r>
            <a:r>
              <a:rPr lang="en-US" sz="3600" b="1" dirty="0" smtClean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 rotWithShape="1">
          <a:blip r:embed="rId3"/>
          <a:srcRect l="78995" t="20729" r="3707" b="55241"/>
          <a:stretch/>
        </p:blipFill>
        <p:spPr>
          <a:xfrm>
            <a:off x="7931084" y="1799061"/>
            <a:ext cx="1791093" cy="1576162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 rotWithShape="1">
          <a:blip r:embed="rId3"/>
          <a:srcRect l="3923" t="57995" r="70888" b="12000"/>
          <a:stretch/>
        </p:blipFill>
        <p:spPr>
          <a:xfrm>
            <a:off x="959672" y="4678071"/>
            <a:ext cx="1835087" cy="1384760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47900" y="4705371"/>
            <a:ext cx="1278904" cy="12789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90655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Callout 3"/>
          <p:cNvSpPr/>
          <p:nvPr/>
        </p:nvSpPr>
        <p:spPr>
          <a:xfrm>
            <a:off x="7484883" y="348792"/>
            <a:ext cx="4110087" cy="3016578"/>
          </a:xfrm>
          <a:prstGeom prst="wedgeEllipseCallout">
            <a:avLst/>
          </a:prstGeom>
          <a:solidFill>
            <a:schemeClr val="accent6">
              <a:lumMod val="40000"/>
              <a:lumOff val="60000"/>
            </a:schemeClr>
          </a:solidFill>
          <a:ln w="28575"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7843100" y="1072251"/>
            <a:ext cx="364817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Bydda</a:t>
            </a: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i’n</a:t>
            </a: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dweud</a:t>
            </a: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gair</a:t>
            </a: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Saesneg</a:t>
            </a: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Rhaid</a:t>
            </a: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chi </a:t>
            </a:r>
            <a:r>
              <a:rPr 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ddweud</a:t>
            </a: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gair</a:t>
            </a: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Gymraeg</a:t>
            </a: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.   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2"/>
          <a:srcRect l="60643" t="13225" r="21668" b="58145"/>
          <a:stretch/>
        </p:blipFill>
        <p:spPr>
          <a:xfrm>
            <a:off x="424207" y="348792"/>
            <a:ext cx="3073138" cy="3150944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"/>
          <a:srcRect l="3923" t="57995" r="70888" b="12000"/>
          <a:stretch/>
        </p:blipFill>
        <p:spPr>
          <a:xfrm>
            <a:off x="4082057" y="3499736"/>
            <a:ext cx="3027866" cy="2284833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2"/>
          <a:srcRect l="78995" t="20729" r="3707" b="55241"/>
          <a:stretch/>
        </p:blipFill>
        <p:spPr>
          <a:xfrm>
            <a:off x="331218" y="3935171"/>
            <a:ext cx="2770201" cy="243777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03420" y="753309"/>
            <a:ext cx="2127317" cy="21273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69493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292231" y="235671"/>
            <a:ext cx="6919274" cy="933253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28575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Box 3"/>
          <p:cNvSpPr txBox="1"/>
          <p:nvPr/>
        </p:nvSpPr>
        <p:spPr>
          <a:xfrm>
            <a:off x="377071" y="409909"/>
            <a:ext cx="651392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i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Patrwm</a:t>
            </a:r>
            <a:r>
              <a:rPr lang="en-US" sz="3200" b="1" i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b="1" i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iaith</a:t>
            </a:r>
            <a:r>
              <a:rPr lang="en-US" sz="3200" b="1" i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b="1" i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newydd</a:t>
            </a:r>
            <a:r>
              <a:rPr lang="en-US" sz="3200" b="1" i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b="1" i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heddiw</a:t>
            </a:r>
            <a:r>
              <a:rPr lang="en-US" sz="3200" b="1" i="1" dirty="0" smtClean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endParaRPr lang="en-GB" sz="3200" b="1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498981" y="2045246"/>
            <a:ext cx="10275217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US" sz="3600" i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Cymru</a:t>
            </a:r>
            <a:r>
              <a:rPr lang="en-US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_</a:t>
            </a:r>
            <a:r>
              <a:rPr lang="en-US" sz="4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wlypach</a:t>
            </a:r>
            <a:r>
              <a:rPr lang="en-US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na</a:t>
            </a:r>
            <a:r>
              <a:rPr lang="en-US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000" b="1" i="1" dirty="0" err="1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Ph</a:t>
            </a:r>
            <a:r>
              <a:rPr lang="en-US" sz="3600" i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ortiwgal</a:t>
            </a:r>
            <a:r>
              <a:rPr lang="en-US" sz="3600" i="1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endParaRPr lang="en-GB" sz="36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1498980" y="4467802"/>
            <a:ext cx="10275217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US" sz="3600" i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Cymru</a:t>
            </a:r>
            <a:r>
              <a:rPr lang="en-US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oerach</a:t>
            </a:r>
            <a:r>
              <a:rPr lang="en-US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na</a:t>
            </a:r>
            <a:r>
              <a:rPr lang="en-US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000" b="1" i="1" dirty="0" err="1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Ph</a:t>
            </a:r>
            <a:r>
              <a:rPr lang="en-US" sz="3600" i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ortiwgal</a:t>
            </a:r>
            <a:r>
              <a:rPr lang="en-US" sz="3600" i="1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endParaRPr lang="en-GB" sz="36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3"/>
          <a:srcRect l="60643" t="13225" r="21668" b="58145"/>
          <a:stretch/>
        </p:blipFill>
        <p:spPr>
          <a:xfrm>
            <a:off x="292231" y="1923069"/>
            <a:ext cx="1206750" cy="1237303"/>
          </a:xfrm>
          <a:prstGeom prst="rect">
            <a:avLst/>
          </a:prstGeom>
        </p:spPr>
      </p:pic>
      <p:sp>
        <p:nvSpPr>
          <p:cNvPr id="10" name="Cloud 9"/>
          <p:cNvSpPr/>
          <p:nvPr/>
        </p:nvSpPr>
        <p:spPr>
          <a:xfrm>
            <a:off x="8064630" y="133331"/>
            <a:ext cx="3115560" cy="1789738"/>
          </a:xfrm>
          <a:prstGeom prst="cloud">
            <a:avLst/>
          </a:prstGeom>
          <a:solidFill>
            <a:schemeClr val="accent6">
              <a:lumMod val="60000"/>
              <a:lumOff val="40000"/>
            </a:schemeClr>
          </a:solidFill>
          <a:ln w="5715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/>
          <p:cNvSpPr txBox="1"/>
          <p:nvPr/>
        </p:nvSpPr>
        <p:spPr>
          <a:xfrm>
            <a:off x="8427563" y="409909"/>
            <a:ext cx="246982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Cofiwch</a:t>
            </a:r>
            <a:r>
              <a:rPr lang="en-US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bod </a:t>
            </a:r>
            <a:r>
              <a:rPr lang="en-US" sz="2400" b="1" dirty="0" err="1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Treiglad</a:t>
            </a:r>
            <a:r>
              <a:rPr lang="en-US" sz="2400" b="1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Llaes</a:t>
            </a:r>
            <a:r>
              <a:rPr lang="en-US" sz="2400" b="1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ôl</a:t>
            </a:r>
            <a:r>
              <a:rPr lang="en-US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‘</a:t>
            </a:r>
            <a:r>
              <a:rPr lang="en-US" sz="24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na</a:t>
            </a:r>
            <a:r>
              <a:rPr lang="en-US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’. </a:t>
            </a: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 rotWithShape="1">
          <a:blip r:embed="rId3"/>
          <a:srcRect l="3923" t="57995" r="70888" b="12000"/>
          <a:stretch/>
        </p:blipFill>
        <p:spPr>
          <a:xfrm>
            <a:off x="138236" y="4460451"/>
            <a:ext cx="1153237" cy="8702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50191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338607" y="661449"/>
            <a:ext cx="10275217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US" sz="3600" i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Portiwga</a:t>
            </a:r>
            <a:r>
              <a:rPr lang="en-US" sz="3600" i="1" dirty="0" err="1">
                <a:latin typeface="Arial" panose="020B0604020202020204" pitchFamily="34" charset="0"/>
                <a:cs typeface="Arial" panose="020B0604020202020204" pitchFamily="34" charset="0"/>
              </a:rPr>
              <a:t>l</a:t>
            </a:r>
            <a:r>
              <a:rPr lang="en-US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dirty="0" err="1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</a:t>
            </a:r>
            <a:r>
              <a:rPr lang="en-US" sz="4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oethach</a:t>
            </a:r>
            <a:r>
              <a:rPr lang="en-US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na</a:t>
            </a:r>
            <a:r>
              <a:rPr lang="en-US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600" b="1" i="1" dirty="0" err="1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</a:t>
            </a:r>
            <a:r>
              <a:rPr lang="en-US" sz="3600" i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ymru</a:t>
            </a:r>
            <a:r>
              <a:rPr lang="en-US" sz="3600" i="1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endParaRPr lang="en-GB" sz="36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1670116" y="3808009"/>
            <a:ext cx="10275217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US" sz="4000" i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Sbaen</a:t>
            </a:r>
            <a:r>
              <a:rPr lang="en-US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sychach</a:t>
            </a:r>
            <a:r>
              <a:rPr lang="en-US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na</a:t>
            </a:r>
            <a:r>
              <a:rPr lang="en-US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600" b="1" i="1" dirty="0" err="1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</a:t>
            </a:r>
            <a:r>
              <a:rPr lang="en-US" sz="3600" i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ymru</a:t>
            </a:r>
            <a:r>
              <a:rPr lang="en-US" sz="3600" i="1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endParaRPr lang="en-GB" sz="36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"/>
          <a:srcRect l="78995" t="20729" r="3707" b="55241"/>
          <a:stretch/>
        </p:blipFill>
        <p:spPr>
          <a:xfrm>
            <a:off x="67268" y="486780"/>
            <a:ext cx="1271339" cy="1118778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68" y="3139125"/>
            <a:ext cx="1438325" cy="14383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67977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val Callout 5"/>
          <p:cNvSpPr/>
          <p:nvPr/>
        </p:nvSpPr>
        <p:spPr>
          <a:xfrm>
            <a:off x="8682087" y="263950"/>
            <a:ext cx="2960016" cy="2253006"/>
          </a:xfrm>
          <a:prstGeom prst="wedgeEllipseCallout">
            <a:avLst/>
          </a:prstGeom>
          <a:solidFill>
            <a:srgbClr val="92D050"/>
          </a:solidFill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Box 3"/>
          <p:cNvSpPr txBox="1"/>
          <p:nvPr/>
        </p:nvSpPr>
        <p:spPr>
          <a:xfrm>
            <a:off x="3403076" y="125402"/>
            <a:ext cx="499620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u="sng" dirty="0" smtClean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‘</a:t>
            </a:r>
            <a:r>
              <a:rPr lang="en-US" sz="3200" b="1" u="sng" dirty="0" err="1" smtClean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Darllen</a:t>
            </a:r>
            <a:r>
              <a:rPr lang="en-US" sz="3200" b="1" u="sng" dirty="0" smtClean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b="1" u="sng" dirty="0" err="1" smtClean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</a:t>
            </a:r>
            <a:r>
              <a:rPr lang="en-US" sz="3200" b="1" u="sng" dirty="0" smtClean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b="1" u="sng" dirty="0" err="1" smtClean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Feddwl</a:t>
            </a:r>
            <a:r>
              <a:rPr lang="en-US" sz="3200" b="1" u="sng" dirty="0" smtClean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’ </a:t>
            </a:r>
            <a:endParaRPr lang="en-GB" sz="3200" b="1" u="sng" dirty="0">
              <a:solidFill>
                <a:schemeClr val="accent6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8858053" y="439565"/>
            <a:ext cx="2608083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Allech</a:t>
            </a: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chi </a:t>
            </a:r>
            <a:r>
              <a:rPr 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ddarllen</a:t>
            </a: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meddwl</a:t>
            </a: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athro</a:t>
            </a: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gyntaf</a:t>
            </a: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neu’ch</a:t>
            </a: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partner? 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3"/>
          <a:srcRect l="8009" t="17859" r="8223" b="19881"/>
          <a:stretch/>
        </p:blipFill>
        <p:spPr>
          <a:xfrm>
            <a:off x="1996871" y="51465"/>
            <a:ext cx="1565154" cy="116329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687118" y="2772953"/>
            <a:ext cx="8501045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600" dirty="0"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US" sz="3600" i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Cymru</a:t>
            </a:r>
            <a:r>
              <a:rPr lang="en-US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6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6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_</a:t>
            </a:r>
            <a:r>
              <a:rPr lang="en-US" sz="3600" dirty="0" err="1">
                <a:latin typeface="Arial" panose="020B0604020202020204" pitchFamily="34" charset="0"/>
                <a:cs typeface="Arial" panose="020B0604020202020204" pitchFamily="34" charset="0"/>
              </a:rPr>
              <a:t>wlypach</a:t>
            </a:r>
            <a:r>
              <a:rPr lang="en-US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600" dirty="0" err="1">
                <a:latin typeface="Arial" panose="020B0604020202020204" pitchFamily="34" charset="0"/>
                <a:cs typeface="Arial" panose="020B0604020202020204" pitchFamily="34" charset="0"/>
              </a:rPr>
              <a:t>na</a:t>
            </a:r>
            <a:r>
              <a:rPr lang="en-US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600" b="1" i="1" dirty="0" err="1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Ph</a:t>
            </a:r>
            <a:r>
              <a:rPr lang="en-US" sz="3600" i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ortiwgal</a:t>
            </a:r>
            <a:r>
              <a:rPr lang="en-US" sz="4400" i="1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endParaRPr lang="en-GB" sz="44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687118" y="4077749"/>
            <a:ext cx="7930376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600" dirty="0"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US" sz="3600" i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Cymru</a:t>
            </a:r>
            <a:r>
              <a:rPr lang="en-US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6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600" dirty="0" err="1">
                <a:latin typeface="Arial" panose="020B0604020202020204" pitchFamily="34" charset="0"/>
                <a:cs typeface="Arial" panose="020B0604020202020204" pitchFamily="34" charset="0"/>
              </a:rPr>
              <a:t>oerach</a:t>
            </a:r>
            <a:r>
              <a:rPr lang="en-US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600" dirty="0" err="1">
                <a:latin typeface="Arial" panose="020B0604020202020204" pitchFamily="34" charset="0"/>
                <a:cs typeface="Arial" panose="020B0604020202020204" pitchFamily="34" charset="0"/>
              </a:rPr>
              <a:t>na</a:t>
            </a:r>
            <a:r>
              <a:rPr lang="en-US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600" b="1" i="1" dirty="0" err="1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Ph</a:t>
            </a:r>
            <a:r>
              <a:rPr lang="en-US" sz="3600" i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ortiwgal</a:t>
            </a:r>
            <a:r>
              <a:rPr lang="en-US" sz="3600" i="1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endParaRPr lang="en-GB" sz="36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687118" y="1719332"/>
            <a:ext cx="1027521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US" sz="4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i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Portiwgal</a:t>
            </a:r>
            <a:r>
              <a:rPr lang="en-US" sz="4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6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600" dirty="0" err="1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</a:t>
            </a:r>
            <a:r>
              <a:rPr lang="en-US" sz="36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oethach</a:t>
            </a:r>
            <a:r>
              <a:rPr lang="en-US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6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na</a:t>
            </a:r>
            <a:r>
              <a:rPr lang="en-US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b="1" i="1" dirty="0" err="1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</a:t>
            </a:r>
            <a:r>
              <a:rPr lang="en-US" sz="3200" i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ymru</a:t>
            </a:r>
            <a:r>
              <a:rPr lang="en-US" sz="3200" i="1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endParaRPr lang="en-GB" sz="28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763570" y="5259435"/>
            <a:ext cx="1027521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US" sz="3200" i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Sbaen</a:t>
            </a:r>
            <a:r>
              <a:rPr lang="en-US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6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6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sychach</a:t>
            </a:r>
            <a:r>
              <a:rPr lang="en-US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6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na</a:t>
            </a:r>
            <a:r>
              <a:rPr lang="en-US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b="1" i="1" dirty="0" err="1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</a:t>
            </a:r>
            <a:r>
              <a:rPr lang="en-US" sz="3200" i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ymru</a:t>
            </a:r>
            <a:r>
              <a:rPr lang="en-US" sz="3200" i="1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endParaRPr lang="en-GB" sz="28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2" name="Picture 11"/>
          <p:cNvPicPr>
            <a:picLocks noChangeAspect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3889" b="76307" l="13889" r="84477"/>
                    </a14:imgEffect>
                  </a14:imgLayer>
                </a14:imgProps>
              </a:ext>
            </a:extLst>
          </a:blip>
          <a:srcRect l="8009" t="17859" r="8223" b="19881"/>
          <a:stretch/>
        </p:blipFill>
        <p:spPr>
          <a:xfrm rot="1496829">
            <a:off x="7285445" y="67367"/>
            <a:ext cx="1565154" cy="11632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57280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2283647" y="188536"/>
            <a:ext cx="669303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u="sng" dirty="0" smtClean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‘</a:t>
            </a:r>
            <a:r>
              <a:rPr lang="en-US" sz="3200" b="1" u="sng" dirty="0" err="1" smtClean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Gwrando</a:t>
            </a:r>
            <a:r>
              <a:rPr lang="en-US" sz="3200" b="1" u="sng" dirty="0" smtClean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sz="3200" b="1" u="sng" dirty="0" err="1" smtClean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llenwch</a:t>
            </a:r>
            <a:r>
              <a:rPr lang="en-US" sz="3200" b="1" u="sng" dirty="0" smtClean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3200" b="1" u="sng" dirty="0" err="1" smtClean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bylchau</a:t>
            </a:r>
            <a:r>
              <a:rPr lang="en-US" sz="3200" b="1" u="sng" dirty="0" smtClean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’ </a:t>
            </a:r>
            <a:endParaRPr lang="en-GB" sz="3200" b="1" u="sng" dirty="0">
              <a:solidFill>
                <a:schemeClr val="accent6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Oval Callout 5"/>
          <p:cNvSpPr/>
          <p:nvPr/>
        </p:nvSpPr>
        <p:spPr>
          <a:xfrm>
            <a:off x="8776357" y="188536"/>
            <a:ext cx="3120272" cy="2488677"/>
          </a:xfrm>
          <a:prstGeom prst="wedgeEllipseCallout">
            <a:avLst/>
          </a:prstGeom>
          <a:solidFill>
            <a:srgbClr val="92D050"/>
          </a:solidFill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9172285" y="617266"/>
            <a:ext cx="2724344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Gwrandewch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ofalus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gyntaf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Allech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chi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ddewis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geiriau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llenwch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bylchau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gywir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2443901" y="1625306"/>
            <a:ext cx="5665510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Rydw</a:t>
            </a: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’n</a:t>
            </a: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hoffi</a:t>
            </a: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Cymru</a:t>
            </a: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. Mae </a:t>
            </a:r>
            <a:r>
              <a:rPr lang="en-US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Cymru</a:t>
            </a: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wlypach</a:t>
            </a: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na</a:t>
            </a: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Ph</a:t>
            </a:r>
            <a:r>
              <a:rPr lang="en-US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ortiwgal</a:t>
            </a: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. Mae </a:t>
            </a:r>
            <a:r>
              <a:rPr lang="en-US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Cymru</a:t>
            </a: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oerach</a:t>
            </a: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na</a:t>
            </a: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Ph</a:t>
            </a:r>
            <a:r>
              <a:rPr lang="en-US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ortiwgal</a:t>
            </a: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hefyd</a:t>
            </a: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Ond</a:t>
            </a: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Portiwgal</a:t>
            </a: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boethach</a:t>
            </a: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na</a:t>
            </a: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</a:t>
            </a:r>
            <a:r>
              <a:rPr lang="en-US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ymru</a:t>
            </a: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Rydw</a:t>
            </a: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’n</a:t>
            </a: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dwlu</a:t>
            </a: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Sbaen</a:t>
            </a: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! Mae </a:t>
            </a:r>
            <a:r>
              <a:rPr lang="en-US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Sbaen</a:t>
            </a: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sychach</a:t>
            </a: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na</a:t>
            </a: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</a:t>
            </a:r>
            <a:r>
              <a:rPr lang="en-US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ymru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ac </a:t>
            </a:r>
            <a:r>
              <a:rPr lang="en-US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Portiwgal</a:t>
            </a: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sychach</a:t>
            </a: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na</a:t>
            </a: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</a:t>
            </a:r>
            <a:r>
              <a:rPr lang="en-US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ymru</a:t>
            </a: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2055043" y="1159496"/>
            <a:ext cx="6381946" cy="4901938"/>
          </a:xfrm>
          <a:prstGeom prst="rect">
            <a:avLst/>
          </a:prstGeom>
          <a:noFill/>
          <a:ln w="762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3590" y="94268"/>
            <a:ext cx="1703489" cy="1743370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336493" y="4875229"/>
            <a:ext cx="1703489" cy="1743370"/>
          </a:xfrm>
          <a:prstGeom prst="rect">
            <a:avLst/>
          </a:prstGeom>
        </p:spPr>
      </p:pic>
      <p:pic>
        <p:nvPicPr>
          <p:cNvPr id="4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85213" y="2474012"/>
            <a:ext cx="1430461" cy="14304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45673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315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Cloud Callout 6"/>
          <p:cNvSpPr/>
          <p:nvPr/>
        </p:nvSpPr>
        <p:spPr>
          <a:xfrm>
            <a:off x="9012024" y="94268"/>
            <a:ext cx="2997724" cy="2328421"/>
          </a:xfrm>
          <a:prstGeom prst="cloudCallout">
            <a:avLst/>
          </a:prstGeom>
          <a:solidFill>
            <a:schemeClr val="accent6">
              <a:lumMod val="40000"/>
              <a:lumOff val="60000"/>
            </a:schemeClr>
          </a:solidFill>
          <a:ln w="28575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/>
          <p:cNvSpPr/>
          <p:nvPr/>
        </p:nvSpPr>
        <p:spPr>
          <a:xfrm>
            <a:off x="2469821" y="961532"/>
            <a:ext cx="6381946" cy="4901938"/>
          </a:xfrm>
          <a:prstGeom prst="rect">
            <a:avLst/>
          </a:prstGeom>
          <a:noFill/>
          <a:ln w="762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9363959" y="442870"/>
            <a:ext cx="2828041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Nawr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rhaid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chi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ddewis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geiriau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llenwch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bylchau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Ysgrifennwch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f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wrdd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bach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gwyn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.  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2528142" y="1466496"/>
            <a:ext cx="6108571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Rydw</a:t>
            </a: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’n</a:t>
            </a: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hoffi</a:t>
            </a: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______. Mae </a:t>
            </a:r>
            <a:r>
              <a:rPr lang="en-US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Cymru</a:t>
            </a: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____________</a:t>
            </a:r>
            <a:r>
              <a:rPr lang="en-US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na</a:t>
            </a: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Ph</a:t>
            </a:r>
            <a:r>
              <a:rPr lang="en-US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ortiwgal</a:t>
            </a: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. Mae </a:t>
            </a:r>
            <a:r>
              <a:rPr lang="en-US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Cymru</a:t>
            </a: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________________</a:t>
            </a:r>
            <a:r>
              <a:rPr lang="en-US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hefyd</a:t>
            </a: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Ond</a:t>
            </a: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Portiwgal</a:t>
            </a: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________ </a:t>
            </a:r>
            <a:r>
              <a:rPr lang="en-US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na</a:t>
            </a: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</a:t>
            </a:r>
            <a:r>
              <a:rPr lang="en-US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ymru</a:t>
            </a: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Rydw</a:t>
            </a: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’n</a:t>
            </a: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dwlu</a:t>
            </a: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Sbaen</a:t>
            </a: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! Mae </a:t>
            </a:r>
            <a:r>
              <a:rPr lang="en-US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Sbaen</a:t>
            </a: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______________________ac </a:t>
            </a:r>
            <a:r>
              <a:rPr lang="en-US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Portiwgal</a:t>
            </a: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_______________.   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3590" y="94268"/>
            <a:ext cx="1703489" cy="1743370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306259" y="4982359"/>
            <a:ext cx="1703489" cy="1743370"/>
          </a:xfrm>
          <a:prstGeom prst="rect">
            <a:avLst/>
          </a:prstGeom>
        </p:spPr>
      </p:pic>
      <p:pic>
        <p:nvPicPr>
          <p:cNvPr id="12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85213" y="2474012"/>
            <a:ext cx="1571866" cy="15718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4481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315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4207" y="457789"/>
            <a:ext cx="11378152" cy="6400211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3968682" y="-126986"/>
            <a:ext cx="464741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u="sng" dirty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‘</a:t>
            </a:r>
            <a:r>
              <a:rPr lang="en-US" sz="3200" b="1" u="sng" dirty="0" err="1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Cyfieithu</a:t>
            </a:r>
            <a:r>
              <a:rPr lang="en-US" sz="3200" b="1" u="sng" dirty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b="1" u="sng" dirty="0" smtClean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Pyramid’</a:t>
            </a:r>
            <a:endParaRPr lang="en-GB" sz="3200" b="1" u="sng" dirty="0">
              <a:solidFill>
                <a:schemeClr val="accent6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Isosceles Triangle 6"/>
          <p:cNvSpPr/>
          <p:nvPr/>
        </p:nvSpPr>
        <p:spPr>
          <a:xfrm>
            <a:off x="424207" y="785607"/>
            <a:ext cx="7286923" cy="5744573"/>
          </a:xfrm>
          <a:prstGeom prst="triangle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/>
          <p:cNvSpPr txBox="1"/>
          <p:nvPr/>
        </p:nvSpPr>
        <p:spPr>
          <a:xfrm>
            <a:off x="3190973" y="1589913"/>
            <a:ext cx="17533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I like Wales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2839824" y="2338044"/>
            <a:ext cx="231899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I like Wales. Wales is wetter than Portugal.   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2085681" y="3362546"/>
            <a:ext cx="382728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I like Wales. Wales is wetter than Portugal. Wales is colder than Portugal too.     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1607268" y="4467353"/>
            <a:ext cx="492079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I like Wales. Wales is wetter than Portugal. Wales is colder than Portugal too. Portugal is hotter than Wales.    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1073476" y="5576759"/>
            <a:ext cx="598837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I like Wales. Wales is wetter than Portugal. Wales is colder than Portugal too. Portugal is hotter than Spain. Spain is drier than Wales.  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14" name="Straight Connector 13"/>
          <p:cNvCxnSpPr/>
          <p:nvPr/>
        </p:nvCxnSpPr>
        <p:spPr>
          <a:xfrm>
            <a:off x="3190973" y="2139885"/>
            <a:ext cx="1753386" cy="0"/>
          </a:xfrm>
          <a:prstGeom prst="line">
            <a:avLst/>
          </a:prstGeom>
          <a:ln w="28575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/>
          <p:cNvCxnSpPr/>
          <p:nvPr/>
        </p:nvCxnSpPr>
        <p:spPr>
          <a:xfrm flipV="1">
            <a:off x="2598656" y="3101419"/>
            <a:ext cx="2925451" cy="10998"/>
          </a:xfrm>
          <a:prstGeom prst="line">
            <a:avLst/>
          </a:prstGeom>
          <a:ln w="28575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V="1">
            <a:off x="1827229" y="4275057"/>
            <a:ext cx="4465160" cy="21487"/>
          </a:xfrm>
          <a:prstGeom prst="line">
            <a:avLst/>
          </a:prstGeom>
          <a:ln w="28575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V="1">
            <a:off x="1073476" y="5438461"/>
            <a:ext cx="5892932" cy="20467"/>
          </a:xfrm>
          <a:prstGeom prst="line">
            <a:avLst/>
          </a:prstGeom>
          <a:ln w="28575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1" name="Picture 20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97006" l="3650" r="9781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574122" y="1479374"/>
            <a:ext cx="2024534" cy="24678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33609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659876" y="1357460"/>
            <a:ext cx="4430598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Rydw</a:t>
            </a: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’n</a:t>
            </a: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hoffi</a:t>
            </a: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Cymru</a:t>
            </a: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Cymru</a:t>
            </a: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wlypach</a:t>
            </a: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na</a:t>
            </a: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Phortiwgal</a:t>
            </a: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Cymru</a:t>
            </a: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oerach</a:t>
            </a: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na</a:t>
            </a: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Phortiwgal</a:t>
            </a: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hefyd</a:t>
            </a: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Portiwgal</a:t>
            </a: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boethach</a:t>
            </a: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na</a:t>
            </a: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Chymru</a:t>
            </a: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Sbaen</a:t>
            </a: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sychach</a:t>
            </a: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na</a:t>
            </a: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Chymru</a:t>
            </a: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461911" y="859748"/>
            <a:ext cx="4619136" cy="4411744"/>
          </a:xfrm>
          <a:prstGeom prst="rect">
            <a:avLst/>
          </a:prstGeom>
          <a:noFill/>
          <a:ln w="762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2"/>
          <a:srcRect r="1845" b="4510"/>
          <a:stretch/>
        </p:blipFill>
        <p:spPr>
          <a:xfrm>
            <a:off x="5793431" y="638076"/>
            <a:ext cx="5741229" cy="52669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17567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val Callout 5"/>
          <p:cNvSpPr/>
          <p:nvPr/>
        </p:nvSpPr>
        <p:spPr>
          <a:xfrm>
            <a:off x="8512404" y="188536"/>
            <a:ext cx="3384225" cy="2724346"/>
          </a:xfrm>
          <a:prstGeom prst="wedgeEllipseCallout">
            <a:avLst/>
          </a:prstGeom>
          <a:solidFill>
            <a:srgbClr val="92D050"/>
          </a:solidFill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Box 3"/>
          <p:cNvSpPr txBox="1"/>
          <p:nvPr/>
        </p:nvSpPr>
        <p:spPr>
          <a:xfrm>
            <a:off x="3035431" y="197962"/>
            <a:ext cx="653277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u="sng" dirty="0" smtClean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‘</a:t>
            </a:r>
            <a:r>
              <a:rPr lang="en-US" sz="3200" b="1" u="sng" dirty="0" err="1" smtClean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Gweithgaredd</a:t>
            </a:r>
            <a:r>
              <a:rPr lang="en-US" sz="3200" b="1" u="sng" dirty="0" smtClean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b="1" u="sng" dirty="0" err="1" smtClean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Ysgrifennu</a:t>
            </a:r>
            <a:r>
              <a:rPr lang="en-US" sz="3200" b="1" u="sng" dirty="0" smtClean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’</a:t>
            </a:r>
            <a:endParaRPr lang="en-GB" sz="3200" b="1" u="sng" dirty="0">
              <a:solidFill>
                <a:schemeClr val="accent6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8638095" y="735101"/>
            <a:ext cx="2994581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Rydw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eisiau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chi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ysgrifennu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brawddeg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bwrdd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Rhaid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chi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ddefnyddio'r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patrwm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iaith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a'r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lluniau</a:t>
            </a:r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"/>
          <a:srcRect t="1" r="77565" b="54313"/>
          <a:stretch/>
        </p:blipFill>
        <p:spPr>
          <a:xfrm>
            <a:off x="1206631" y="2562651"/>
            <a:ext cx="3073138" cy="3046298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1866506" y="2225186"/>
            <a:ext cx="23661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Cymru</a:t>
            </a:r>
            <a:endParaRPr lang="en-GB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6542201" y="2163415"/>
            <a:ext cx="23661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Sbaen</a:t>
            </a:r>
            <a:endParaRPr lang="en-GB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2" name="Picture 11"/>
          <p:cNvPicPr>
            <a:picLocks noChangeAspect="1"/>
          </p:cNvPicPr>
          <p:nvPr/>
        </p:nvPicPr>
        <p:blipFill rotWithShape="1">
          <a:blip r:embed="rId2"/>
          <a:srcRect l="78947" r="-753" b="61639"/>
          <a:stretch/>
        </p:blipFill>
        <p:spPr>
          <a:xfrm>
            <a:off x="5703215" y="2693327"/>
            <a:ext cx="3252248" cy="2784946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560893" y="5680039"/>
            <a:ext cx="119626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Mae ________ </a:t>
            </a:r>
            <a:r>
              <a:rPr lang="en-US" sz="36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 ___________ </a:t>
            </a:r>
            <a:r>
              <a:rPr lang="en-US" sz="36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na</a:t>
            </a:r>
            <a:r>
              <a:rPr lang="en-US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 ____________. </a:t>
            </a: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330266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-556" t="59466" r="75971" b="-5257"/>
          <a:stretch/>
        </p:blipFill>
        <p:spPr>
          <a:xfrm>
            <a:off x="1197204" y="1462070"/>
            <a:ext cx="3582187" cy="324797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/>
          <a:srcRect l="76837" t="59466" r="-1" b="-720"/>
          <a:stretch/>
        </p:blipFill>
        <p:spPr>
          <a:xfrm>
            <a:off x="6655324" y="1216974"/>
            <a:ext cx="3610466" cy="3130183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2083322" y="1330096"/>
            <a:ext cx="23661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Cymru</a:t>
            </a:r>
            <a:endParaRPr lang="en-GB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7561867" y="1349865"/>
            <a:ext cx="23661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Portiwgal</a:t>
            </a:r>
            <a:endParaRPr lang="en-GB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485478" y="5661186"/>
            <a:ext cx="119626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Mae ________ </a:t>
            </a:r>
            <a:r>
              <a:rPr lang="en-US" sz="36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 ___________ </a:t>
            </a:r>
            <a:r>
              <a:rPr lang="en-US" sz="36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na</a:t>
            </a:r>
            <a:r>
              <a:rPr lang="en-US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 ____________. </a:t>
            </a: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798905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-556" t="59466" r="75971" b="-5257"/>
          <a:stretch/>
        </p:blipFill>
        <p:spPr>
          <a:xfrm>
            <a:off x="1225485" y="1505016"/>
            <a:ext cx="3742441" cy="3393278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/>
          <a:srcRect l="78947" r="-753" b="61639"/>
          <a:stretch/>
        </p:blipFill>
        <p:spPr>
          <a:xfrm>
            <a:off x="6655320" y="1580571"/>
            <a:ext cx="3704738" cy="317242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7734862" y="1368940"/>
            <a:ext cx="23661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Sbaen</a:t>
            </a:r>
            <a:endParaRPr lang="en-GB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2177591" y="1373024"/>
            <a:ext cx="23661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Cymru</a:t>
            </a:r>
            <a:endParaRPr lang="en-GB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607310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-556" t="59466" r="75971" b="-5257"/>
          <a:stretch/>
        </p:blipFill>
        <p:spPr>
          <a:xfrm>
            <a:off x="1197204" y="1462070"/>
            <a:ext cx="3582187" cy="3247975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2003196" y="1434703"/>
            <a:ext cx="23661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Cymru</a:t>
            </a:r>
            <a:endParaRPr lang="en-GB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2"/>
          <a:srcRect l="76837" t="59466" r="-1" b="-720"/>
          <a:stretch/>
        </p:blipFill>
        <p:spPr>
          <a:xfrm>
            <a:off x="6655324" y="1216974"/>
            <a:ext cx="3610466" cy="3130183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7693748" y="1434702"/>
            <a:ext cx="23661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Sbaen</a:t>
            </a:r>
            <a:endParaRPr lang="en-GB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272145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2025510" y="295483"/>
            <a:ext cx="7851025" cy="1000274"/>
          </a:xfrm>
          <a:prstGeom prst="rect">
            <a:avLst/>
          </a:prstGeom>
          <a:ln w="28575"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y-GB" altLang="en-US" sz="2400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Asesiad </a:t>
            </a: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y-GB" altLang="en-US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Sut </a:t>
            </a:r>
            <a:r>
              <a:rPr lang="cy-GB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ydych chi’n teimlo am </a:t>
            </a:r>
            <a:r>
              <a:rPr lang="cy-GB" altLang="en-US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eich gwaith heddiw?</a:t>
            </a:r>
            <a:endParaRPr lang="cy-GB" altLang="en-US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y-GB" altLang="en-US" sz="11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cy-GB" altLang="en-US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2531051" y="2866026"/>
            <a:ext cx="6839939" cy="584775"/>
          </a:xfrm>
          <a:prstGeom prst="rect">
            <a:avLst/>
          </a:prstGeom>
          <a:ln w="28575"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y-GB" altLang="en-US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Roeddwch chi’n dda iawn heddiw!</a:t>
            </a:r>
            <a:r>
              <a:rPr lang="cy-GB" altLang="en-US" sz="3200" dirty="0" smtClean="0"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</a:t>
            </a:r>
            <a:endParaRPr lang="cy-GB" altLang="en-US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28360" y="1423140"/>
            <a:ext cx="1226737" cy="1226737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3"/>
          <a:srcRect r="3815" b="11738"/>
          <a:stretch/>
        </p:blipFill>
        <p:spPr>
          <a:xfrm>
            <a:off x="4952018" y="1316000"/>
            <a:ext cx="1458208" cy="1441016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4167" b="98333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6771197" y="1345556"/>
            <a:ext cx="1826050" cy="1304321"/>
          </a:xfrm>
          <a:prstGeom prst="rect">
            <a:avLst/>
          </a:prstGeom>
        </p:spPr>
      </p:pic>
      <p:sp>
        <p:nvSpPr>
          <p:cNvPr id="2" name="Oval Callout 1"/>
          <p:cNvSpPr/>
          <p:nvPr/>
        </p:nvSpPr>
        <p:spPr>
          <a:xfrm>
            <a:off x="683398" y="3543841"/>
            <a:ext cx="3695307" cy="2700779"/>
          </a:xfrm>
          <a:prstGeom prst="wedgeEllipseCallout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Oval Callout 9"/>
          <p:cNvSpPr/>
          <p:nvPr/>
        </p:nvSpPr>
        <p:spPr>
          <a:xfrm>
            <a:off x="7523337" y="3543841"/>
            <a:ext cx="3695307" cy="2700779"/>
          </a:xfrm>
          <a:prstGeom prst="wedgeEllipseCallout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extBox 2"/>
          <p:cNvSpPr txBox="1"/>
          <p:nvPr/>
        </p:nvSpPr>
        <p:spPr>
          <a:xfrm>
            <a:off x="1041616" y="3863177"/>
            <a:ext cx="2978870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Beth </a:t>
            </a:r>
            <a:r>
              <a:rPr lang="en-US" sz="32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rydych</a:t>
            </a:r>
            <a:r>
              <a:rPr lang="en-US" sz="3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chi’n</a:t>
            </a:r>
            <a:r>
              <a:rPr lang="en-US" sz="3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gofio am y </a:t>
            </a:r>
            <a:r>
              <a:rPr lang="en-US" sz="32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gwaith</a:t>
            </a:r>
            <a:r>
              <a:rPr lang="en-US" sz="3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heddiw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  <a:r>
              <a:rPr lang="en-US" sz="3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endParaRPr lang="en-GB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7732298" y="3616957"/>
            <a:ext cx="3486346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Beth </a:t>
            </a:r>
            <a:r>
              <a:rPr lang="en-US" sz="32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fwynheuoch</a:t>
            </a:r>
            <a:r>
              <a:rPr lang="en-US" sz="3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chi am y </a:t>
            </a:r>
            <a:r>
              <a:rPr lang="en-US" sz="32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gwaith</a:t>
            </a:r>
            <a:r>
              <a:rPr lang="en-US" sz="3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heddiw</a:t>
            </a:r>
            <a:r>
              <a:rPr lang="en-US" sz="3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algn="ctr"/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Mwynheais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… </a:t>
            </a:r>
            <a:endParaRPr lang="en-US" sz="2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575485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912</TotalTime>
  <Words>612</Words>
  <Application>Microsoft Office PowerPoint</Application>
  <PresentationFormat>Widescreen</PresentationFormat>
  <Paragraphs>92</Paragraphs>
  <Slides>18</Slides>
  <Notes>3</Notes>
  <HiddenSlides>0</HiddenSlides>
  <MMClips>2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3" baseType="lpstr">
      <vt:lpstr>Arial</vt:lpstr>
      <vt:lpstr>Calibri</vt:lpstr>
      <vt:lpstr>Calibri Light</vt:lpstr>
      <vt:lpstr>Wingdings</vt:lpstr>
      <vt:lpstr>Office Theme</vt:lpstr>
      <vt:lpstr>PowerPoint Presentation</vt:lpstr>
      <vt:lpstr>PowerPoint Presentation</vt:lpstr>
      <vt:lpstr> Daeryddiaeth- Cymharu Lleoedd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Cymharu Lleoedd</dc:title>
  <dc:creator>Sammy Gibson (2512246)</dc:creator>
  <cp:lastModifiedBy>Sammy Gibson (2512246)</cp:lastModifiedBy>
  <cp:revision>112</cp:revision>
  <dcterms:created xsi:type="dcterms:W3CDTF">2026-02-24T09:32:34Z</dcterms:created>
  <dcterms:modified xsi:type="dcterms:W3CDTF">2026-03-11T18:40:34Z</dcterms:modified>
</cp:coreProperties>
</file>