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7" r:id="rId2"/>
    <p:sldId id="258" r:id="rId3"/>
    <p:sldId id="259" r:id="rId4"/>
    <p:sldId id="260" r:id="rId5"/>
    <p:sldId id="261" r:id="rId6"/>
    <p:sldId id="262" r:id="rId7"/>
    <p:sldId id="263" r:id="rId8"/>
    <p:sldId id="264" r:id="rId9"/>
    <p:sldId id="265" r:id="rId10"/>
    <p:sldId id="266" r:id="rId11"/>
    <p:sldId id="267" r:id="rId12"/>
    <p:sldId id="276" r:id="rId13"/>
    <p:sldId id="269" r:id="rId14"/>
    <p:sldId id="270" r:id="rId15"/>
    <p:sldId id="271" r:id="rId16"/>
    <p:sldId id="272" r:id="rId17"/>
    <p:sldId id="273" r:id="rId18"/>
    <p:sldId id="274" r:id="rId19"/>
    <p:sldId id="275" r:id="rId20"/>
    <p:sldId id="277" r:id="rId21"/>
    <p:sldId id="278" r:id="rId22"/>
    <p:sldId id="279" r:id="rId23"/>
    <p:sldId id="280" r:id="rId24"/>
    <p:sldId id="281" r:id="rId25"/>
    <p:sldId id="282" r:id="rId26"/>
    <p:sldId id="283" r:id="rId27"/>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24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F6783191-7FFC-41E1-AC68-087D9D8831FB}" type="datetimeFigureOut">
              <a:rPr lang="en-GB" smtClean="0"/>
              <a:t>02/02/2018</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2DFBB074-38AD-4543-9C36-36DC337D4644}" type="slidenum">
              <a:rPr lang="en-GB" smtClean="0"/>
              <a:t>‹#›</a:t>
            </a:fld>
            <a:endParaRPr lang="en-GB"/>
          </a:p>
        </p:txBody>
      </p:sp>
    </p:spTree>
    <p:extLst>
      <p:ext uri="{BB962C8B-B14F-4D97-AF65-F5344CB8AC3E}">
        <p14:creationId xmlns:p14="http://schemas.microsoft.com/office/powerpoint/2010/main" val="1646961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9DAA9E7-518B-4DF9-A1AE-E2A0735804B7}" type="slidenum">
              <a:rPr lang="en-GB"/>
              <a:pPr fontAlgn="base">
                <a:spcBef>
                  <a:spcPct val="0"/>
                </a:spcBef>
                <a:spcAft>
                  <a:spcPct val="0"/>
                </a:spcAft>
              </a:pPr>
              <a:t>13</a:t>
            </a:fld>
            <a:endParaRPr lang="en-GB"/>
          </a:p>
        </p:txBody>
      </p:sp>
    </p:spTree>
    <p:extLst>
      <p:ext uri="{BB962C8B-B14F-4D97-AF65-F5344CB8AC3E}">
        <p14:creationId xmlns:p14="http://schemas.microsoft.com/office/powerpoint/2010/main" val="1322194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338E669-B3B7-458D-BF74-00AA17C4CBA3}" type="slidenum">
              <a:rPr lang="en-GB"/>
              <a:pPr fontAlgn="base">
                <a:spcBef>
                  <a:spcPct val="0"/>
                </a:spcBef>
                <a:spcAft>
                  <a:spcPct val="0"/>
                </a:spcAft>
              </a:pPr>
              <a:t>14</a:t>
            </a:fld>
            <a:endParaRPr lang="en-GB"/>
          </a:p>
        </p:txBody>
      </p:sp>
    </p:spTree>
    <p:extLst>
      <p:ext uri="{BB962C8B-B14F-4D97-AF65-F5344CB8AC3E}">
        <p14:creationId xmlns:p14="http://schemas.microsoft.com/office/powerpoint/2010/main" val="2979609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C5D90A-6E5D-470C-AC80-ABE87FBF83EE}" type="slidenum">
              <a:rPr lang="en-GB"/>
              <a:pPr fontAlgn="base">
                <a:spcBef>
                  <a:spcPct val="0"/>
                </a:spcBef>
                <a:spcAft>
                  <a:spcPct val="0"/>
                </a:spcAft>
              </a:pPr>
              <a:t>15</a:t>
            </a:fld>
            <a:endParaRPr lang="en-GB"/>
          </a:p>
        </p:txBody>
      </p:sp>
    </p:spTree>
    <p:extLst>
      <p:ext uri="{BB962C8B-B14F-4D97-AF65-F5344CB8AC3E}">
        <p14:creationId xmlns:p14="http://schemas.microsoft.com/office/powerpoint/2010/main" val="1330576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6332900-990F-4DD5-A9A8-C754292C4D20}" type="slidenum">
              <a:rPr lang="en-GB"/>
              <a:pPr fontAlgn="base">
                <a:spcBef>
                  <a:spcPct val="0"/>
                </a:spcBef>
                <a:spcAft>
                  <a:spcPct val="0"/>
                </a:spcAft>
              </a:pPr>
              <a:t>16</a:t>
            </a:fld>
            <a:endParaRPr lang="en-GB"/>
          </a:p>
        </p:txBody>
      </p:sp>
    </p:spTree>
    <p:extLst>
      <p:ext uri="{BB962C8B-B14F-4D97-AF65-F5344CB8AC3E}">
        <p14:creationId xmlns:p14="http://schemas.microsoft.com/office/powerpoint/2010/main" val="2139116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AD9CB97-BB7C-4C0F-9E5E-6EB5D1800D11}" type="slidenum">
              <a:rPr lang="en-GB"/>
              <a:pPr fontAlgn="base">
                <a:spcBef>
                  <a:spcPct val="0"/>
                </a:spcBef>
                <a:spcAft>
                  <a:spcPct val="0"/>
                </a:spcAft>
              </a:pPr>
              <a:t>17</a:t>
            </a:fld>
            <a:endParaRPr lang="en-GB"/>
          </a:p>
        </p:txBody>
      </p:sp>
    </p:spTree>
    <p:extLst>
      <p:ext uri="{BB962C8B-B14F-4D97-AF65-F5344CB8AC3E}">
        <p14:creationId xmlns:p14="http://schemas.microsoft.com/office/powerpoint/2010/main" val="3173015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4C232-4049-42D1-B26C-D61E92F4635D}" type="slidenum">
              <a:rPr lang="en-GB"/>
              <a:pPr fontAlgn="base">
                <a:spcBef>
                  <a:spcPct val="0"/>
                </a:spcBef>
                <a:spcAft>
                  <a:spcPct val="0"/>
                </a:spcAft>
              </a:pPr>
              <a:t>18</a:t>
            </a:fld>
            <a:endParaRPr lang="en-GB"/>
          </a:p>
        </p:txBody>
      </p:sp>
    </p:spTree>
    <p:extLst>
      <p:ext uri="{BB962C8B-B14F-4D97-AF65-F5344CB8AC3E}">
        <p14:creationId xmlns:p14="http://schemas.microsoft.com/office/powerpoint/2010/main" val="3910356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1322036-FE4A-46C3-8CEA-E6936E7D548C}" type="slidenum">
              <a:rPr lang="en-GB"/>
              <a:pPr fontAlgn="base">
                <a:spcBef>
                  <a:spcPct val="0"/>
                </a:spcBef>
                <a:spcAft>
                  <a:spcPct val="0"/>
                </a:spcAft>
              </a:pPr>
              <a:t>19</a:t>
            </a:fld>
            <a:endParaRPr lang="en-GB"/>
          </a:p>
        </p:txBody>
      </p:sp>
    </p:spTree>
    <p:extLst>
      <p:ext uri="{BB962C8B-B14F-4D97-AF65-F5344CB8AC3E}">
        <p14:creationId xmlns:p14="http://schemas.microsoft.com/office/powerpoint/2010/main" val="1534201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865A79FC-7B12-468D-B58A-E6CECE0E2AA2}" type="datetimeFigureOut">
              <a:rPr lang="en-GB" smtClean="0"/>
              <a:t>02/02/2018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44AD61F-80C6-48A6-AE18-5B915165E7E7}"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65A79FC-7B12-468D-B58A-E6CECE0E2AA2}"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D44AD61F-80C6-48A6-AE18-5B915165E7E7}"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865A79FC-7B12-468D-B58A-E6CECE0E2AA2}" type="datetimeFigureOut">
              <a:rPr lang="en-GB" smtClean="0"/>
              <a:t>02/02/2018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44AD61F-80C6-48A6-AE18-5B915165E7E7}"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865A79FC-7B12-468D-B58A-E6CECE0E2AA2}"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AD61F-80C6-48A6-AE18-5B915165E7E7}"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65A79FC-7B12-468D-B58A-E6CECE0E2AA2}" type="datetimeFigureOut">
              <a:rPr lang="en-GB" smtClean="0"/>
              <a:t>02/02/2018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D44AD61F-80C6-48A6-AE18-5B915165E7E7}"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65A79FC-7B12-468D-B58A-E6CECE0E2AA2}" type="datetimeFigureOut">
              <a:rPr lang="en-GB" smtClean="0"/>
              <a:t>02/02/2018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D44AD61F-80C6-48A6-AE18-5B915165E7E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865A79FC-7B12-468D-B58A-E6CECE0E2AA2}" type="datetimeFigureOut">
              <a:rPr lang="en-GB" smtClean="0"/>
              <a:t>02/02/2018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D44AD61F-80C6-48A6-AE18-5B915165E7E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D44AD61F-80C6-48A6-AE18-5B915165E7E7}"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865A79FC-7B12-468D-B58A-E6CECE0E2AA2}" type="datetimeFigureOut">
              <a:rPr lang="en-GB" smtClean="0"/>
              <a:t>02/02/2018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D44AD61F-80C6-48A6-AE18-5B915165E7E7}"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865A79FC-7B12-468D-B58A-E6CECE0E2AA2}" type="datetimeFigureOut">
              <a:rPr lang="en-GB" smtClean="0"/>
              <a:t>02/02/2018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65A79FC-7B12-468D-B58A-E6CECE0E2AA2}"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AD61F-80C6-48A6-AE18-5B915165E7E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D44AD61F-80C6-48A6-AE18-5B915165E7E7}"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65A79FC-7B12-468D-B58A-E6CECE0E2AA2}"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865A79FC-7B12-468D-B58A-E6CECE0E2AA2}" type="datetimeFigureOut">
              <a:rPr lang="en-GB" smtClean="0"/>
              <a:t>02/02/2018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D44AD61F-80C6-48A6-AE18-5B915165E7E7}"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dirty="0"/>
          </a:p>
        </p:txBody>
      </p:sp>
      <p:sp>
        <p:nvSpPr>
          <p:cNvPr id="2" name="Title 1"/>
          <p:cNvSpPr>
            <a:spLocks noGrp="1"/>
          </p:cNvSpPr>
          <p:nvPr>
            <p:ph type="ctrTitle"/>
          </p:nvPr>
        </p:nvSpPr>
        <p:spPr/>
        <p:txBody>
          <a:bodyPr>
            <a:normAutofit fontScale="90000"/>
          </a:bodyPr>
          <a:lstStyle/>
          <a:p>
            <a:r>
              <a:rPr lang="en-GB" dirty="0"/>
              <a:t>Getting the most out of your classes</a:t>
            </a:r>
            <a:br>
              <a:rPr lang="en-GB" dirty="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Classes</a:t>
            </a:r>
            <a:endParaRPr lang="en-GB" dirty="0"/>
          </a:p>
        </p:txBody>
      </p:sp>
      <p:sp>
        <p:nvSpPr>
          <p:cNvPr id="3" name="Content Placeholder 2"/>
          <p:cNvSpPr>
            <a:spLocks noGrp="1"/>
          </p:cNvSpPr>
          <p:nvPr>
            <p:ph sz="quarter" idx="1"/>
          </p:nvPr>
        </p:nvSpPr>
        <p:spPr/>
        <p:txBody>
          <a:bodyPr/>
          <a:lstStyle/>
          <a:p>
            <a:r>
              <a:rPr lang="en-GB" dirty="0" smtClean="0"/>
              <a:t>Lectures</a:t>
            </a:r>
          </a:p>
          <a:p>
            <a:r>
              <a:rPr lang="en-GB" dirty="0" smtClean="0"/>
              <a:t>Seminars</a:t>
            </a:r>
          </a:p>
          <a:p>
            <a:r>
              <a:rPr lang="en-GB" dirty="0" smtClean="0"/>
              <a:t>Workshops</a:t>
            </a:r>
          </a:p>
          <a:p>
            <a:r>
              <a:rPr lang="en-GB" dirty="0" smtClean="0"/>
              <a:t>Fieldtrips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And how to deal with them</a:t>
            </a:r>
            <a:endParaRPr lang="en-GB" dirty="0"/>
          </a:p>
        </p:txBody>
      </p:sp>
      <p:sp>
        <p:nvSpPr>
          <p:cNvPr id="4" name="Title 3"/>
          <p:cNvSpPr>
            <a:spLocks noGrp="1"/>
          </p:cNvSpPr>
          <p:nvPr>
            <p:ph type="title"/>
          </p:nvPr>
        </p:nvSpPr>
        <p:spPr/>
        <p:txBody>
          <a:bodyPr/>
          <a:lstStyle/>
          <a:p>
            <a:r>
              <a:rPr lang="en-GB" dirty="0" smtClean="0"/>
              <a:t>LECTURES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point of LECTURES</a:t>
            </a:r>
            <a:endParaRPr lang="en-GB" dirty="0"/>
          </a:p>
        </p:txBody>
      </p:sp>
      <p:sp>
        <p:nvSpPr>
          <p:cNvPr id="5" name="Content Placeholder 4"/>
          <p:cNvSpPr>
            <a:spLocks noGrp="1"/>
          </p:cNvSpPr>
          <p:nvPr>
            <p:ph sz="quarter" idx="1"/>
          </p:nvPr>
        </p:nvSpPr>
        <p:spPr/>
        <p:txBody>
          <a:bodyPr/>
          <a:lstStyle/>
          <a:p>
            <a:r>
              <a:rPr lang="en-GB" dirty="0" smtClean="0"/>
              <a:t>Lectures provide you with essential knowledge and information</a:t>
            </a:r>
          </a:p>
          <a:p>
            <a:r>
              <a:rPr lang="en-GB" dirty="0" smtClean="0"/>
              <a:t>They are often an </a:t>
            </a:r>
            <a:r>
              <a:rPr lang="en-GB" dirty="0" smtClean="0"/>
              <a:t>introduction.</a:t>
            </a:r>
            <a:endParaRPr lang="en-GB" dirty="0" smtClean="0"/>
          </a:p>
          <a:p>
            <a:r>
              <a:rPr lang="en-GB" dirty="0" smtClean="0"/>
              <a:t>In levels 5 and 6 they often are an in-depth </a:t>
            </a:r>
            <a:r>
              <a:rPr lang="en-GB" dirty="0" smtClean="0"/>
              <a:t>discussion.</a:t>
            </a:r>
            <a:endParaRPr lang="en-GB" dirty="0" smtClean="0"/>
          </a:p>
          <a:p>
            <a:r>
              <a:rPr lang="en-GB" dirty="0" smtClean="0"/>
              <a:t>Usually they are accompanied by a PowerPoint presentation or a handout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HANDOUT</a:t>
            </a:r>
            <a:endParaRPr lang="en-GB" dirty="0"/>
          </a:p>
        </p:txBody>
      </p:sp>
      <p:sp>
        <p:nvSpPr>
          <p:cNvPr id="3" name="Content Placeholder 2"/>
          <p:cNvSpPr>
            <a:spLocks noGrp="1"/>
          </p:cNvSpPr>
          <p:nvPr>
            <p:ph sz="quarter" idx="1"/>
          </p:nvPr>
        </p:nvSpPr>
        <p:spPr/>
        <p:txBody>
          <a:bodyPr/>
          <a:lstStyle/>
          <a:p>
            <a:r>
              <a:rPr lang="en-GB" dirty="0" smtClean="0"/>
              <a:t>Some lecturers will use paper handouts rather than PowerPoint presentations. </a:t>
            </a:r>
          </a:p>
          <a:p>
            <a:r>
              <a:rPr lang="en-GB" dirty="0" smtClean="0"/>
              <a:t>That is usually because it is best if you have the relevant texts in front of you.</a:t>
            </a:r>
          </a:p>
          <a:p>
            <a:r>
              <a:rPr lang="en-GB" dirty="0" smtClean="0"/>
              <a:t>Don’t hesitate to write notes on your handout, especially if you are dealing with specific texts.</a:t>
            </a:r>
          </a:p>
          <a:p>
            <a:r>
              <a:rPr lang="en-GB" dirty="0" smtClean="0"/>
              <a:t>Handouts are as important as PowerPoint presentations, so don’t lose them.</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PowerPoint </a:t>
            </a:r>
            <a:endParaRPr lang="en-GB" dirty="0"/>
          </a:p>
        </p:txBody>
      </p:sp>
      <p:sp>
        <p:nvSpPr>
          <p:cNvPr id="3" name="Content Placeholder 2"/>
          <p:cNvSpPr>
            <a:spLocks noGrp="1"/>
          </p:cNvSpPr>
          <p:nvPr>
            <p:ph sz="quarter" idx="1"/>
          </p:nvPr>
        </p:nvSpPr>
        <p:spPr/>
        <p:txBody>
          <a:bodyPr/>
          <a:lstStyle/>
          <a:p>
            <a:r>
              <a:rPr lang="en-GB" dirty="0" smtClean="0"/>
              <a:t>Some lecturers will generally use PowerPoint presentations rather than handouts</a:t>
            </a:r>
          </a:p>
          <a:p>
            <a:r>
              <a:rPr lang="en-GB" dirty="0" smtClean="0"/>
              <a:t>Often that has to do with the topic needing a presentation of different types of evidence, such as maps, photographs or plans, as well as texts.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and how to retain it</a:t>
            </a:r>
            <a:endParaRPr lang="en-GB" dirty="0"/>
          </a:p>
        </p:txBody>
      </p:sp>
      <p:sp>
        <p:nvSpPr>
          <p:cNvPr id="3" name="Content Placeholder 2"/>
          <p:cNvSpPr>
            <a:spLocks noGrp="1"/>
          </p:cNvSpPr>
          <p:nvPr>
            <p:ph sz="quarter" idx="1"/>
          </p:nvPr>
        </p:nvSpPr>
        <p:spPr/>
        <p:txBody>
          <a:bodyPr/>
          <a:lstStyle/>
          <a:p>
            <a:r>
              <a:rPr lang="en-GB" dirty="0" smtClean="0"/>
              <a:t>In lectures you will need to take notes so that you can retain as much information from the lecturer as possible.</a:t>
            </a:r>
          </a:p>
          <a:p>
            <a:r>
              <a:rPr lang="en-GB" dirty="0" smtClean="0"/>
              <a:t>Taking notes is a skill that you need to learn and you will continuously improve on it over the duration of your studies.</a:t>
            </a:r>
          </a:p>
          <a:p>
            <a:r>
              <a:rPr lang="en-GB" dirty="0" smtClean="0"/>
              <a:t>You can take notes on paper or on an electronic device.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Taking notes</a:t>
            </a:r>
            <a:endParaRPr lang="en-GB" dirty="0"/>
          </a:p>
        </p:txBody>
      </p:sp>
      <p:sp>
        <p:nvSpPr>
          <p:cNvPr id="3" name="Content Placeholder 2"/>
          <p:cNvSpPr>
            <a:spLocks noGrp="1"/>
          </p:cNvSpPr>
          <p:nvPr>
            <p:ph sz="quarter" idx="1"/>
          </p:nvPr>
        </p:nvSpPr>
        <p:spPr/>
        <p:txBody>
          <a:bodyPr/>
          <a:lstStyle/>
          <a:p>
            <a:r>
              <a:rPr lang="en-GB" dirty="0" smtClean="0"/>
              <a:t>There is no one way of taking good notes.</a:t>
            </a:r>
          </a:p>
          <a:p>
            <a:r>
              <a:rPr lang="en-GB" dirty="0" smtClean="0"/>
              <a:t>As you grow into your studies, you will find that your note-taking style changes to suit your individual knowledge and the way you structure your thoughts.</a:t>
            </a:r>
          </a:p>
          <a:p>
            <a:r>
              <a:rPr lang="en-GB" dirty="0" smtClean="0"/>
              <a:t>HOWEVER, you need to try to take down the most pertinent information from a lecture at all instances.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Most pertinent information?</a:t>
            </a:r>
            <a:endParaRPr lang="en-GB" dirty="0"/>
          </a:p>
        </p:txBody>
      </p:sp>
      <p:sp>
        <p:nvSpPr>
          <p:cNvPr id="3" name="Content Placeholder 2"/>
          <p:cNvSpPr>
            <a:spLocks noGrp="1"/>
          </p:cNvSpPr>
          <p:nvPr>
            <p:ph sz="quarter" idx="1"/>
          </p:nvPr>
        </p:nvSpPr>
        <p:spPr/>
        <p:txBody>
          <a:bodyPr/>
          <a:lstStyle/>
          <a:p>
            <a:r>
              <a:rPr lang="en-GB" dirty="0" smtClean="0"/>
              <a:t>Often the lecturer will signal the most important information in a lecture beforehand</a:t>
            </a:r>
          </a:p>
          <a:p>
            <a:r>
              <a:rPr lang="en-GB" dirty="0" smtClean="0"/>
              <a:t>However, most often you will need to be the one to decide what is pertinent and what is not.</a:t>
            </a:r>
          </a:p>
          <a:p>
            <a:r>
              <a:rPr lang="en-GB" dirty="0" smtClean="0"/>
              <a:t>There is always some prioritisation of information required when taking notes, especially on an unfamiliar subject.</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Tips and Tricks</a:t>
            </a:r>
            <a:endParaRPr lang="en-GB" dirty="0"/>
          </a:p>
        </p:txBody>
      </p:sp>
      <p:sp>
        <p:nvSpPr>
          <p:cNvPr id="3" name="Content Placeholder 2"/>
          <p:cNvSpPr>
            <a:spLocks noGrp="1"/>
          </p:cNvSpPr>
          <p:nvPr>
            <p:ph sz="quarter" idx="1"/>
          </p:nvPr>
        </p:nvSpPr>
        <p:spPr/>
        <p:txBody>
          <a:bodyPr/>
          <a:lstStyle/>
          <a:p>
            <a:r>
              <a:rPr lang="en-GB" dirty="0" smtClean="0"/>
              <a:t>Many lectures at UWTSD are recorded.</a:t>
            </a:r>
            <a:endParaRPr lang="en-GB" dirty="0" smtClean="0"/>
          </a:p>
          <a:p>
            <a:r>
              <a:rPr lang="en-GB" dirty="0" smtClean="0"/>
              <a:t>This means that you can </a:t>
            </a:r>
            <a:r>
              <a:rPr lang="en-GB" dirty="0" smtClean="0"/>
              <a:t>watch </a:t>
            </a:r>
            <a:r>
              <a:rPr lang="en-GB" dirty="0" smtClean="0"/>
              <a:t>a lecture as many times as you need during a module.</a:t>
            </a:r>
          </a:p>
          <a:p>
            <a:r>
              <a:rPr lang="en-GB" dirty="0" smtClean="0"/>
              <a:t>Also all materials, such as PowerPoint presentations, handouts, readings, etc, are available on </a:t>
            </a:r>
            <a:r>
              <a:rPr lang="en-GB" dirty="0" smtClean="0"/>
              <a:t>Moodle</a:t>
            </a:r>
            <a:r>
              <a:rPr lang="en-GB" dirty="0" smtClean="0"/>
              <a:t>.</a:t>
            </a:r>
          </a:p>
          <a:p>
            <a:r>
              <a:rPr lang="en-GB" dirty="0" smtClean="0"/>
              <a:t>This means that you can go back over a PowerPoint at your leisure.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theory to practice</a:t>
            </a:r>
            <a:endParaRPr lang="en-GB" dirty="0"/>
          </a:p>
        </p:txBody>
      </p:sp>
      <p:sp>
        <p:nvSpPr>
          <p:cNvPr id="3" name="Content Placeholder 2"/>
          <p:cNvSpPr>
            <a:spLocks noGrp="1"/>
          </p:cNvSpPr>
          <p:nvPr>
            <p:ph sz="quarter" idx="1"/>
          </p:nvPr>
        </p:nvSpPr>
        <p:spPr/>
        <p:txBody>
          <a:bodyPr/>
          <a:lstStyle/>
          <a:p>
            <a:r>
              <a:rPr lang="en-GB" dirty="0" smtClean="0"/>
              <a:t>I will now give a mini-lecture on a topic you </a:t>
            </a:r>
            <a:r>
              <a:rPr lang="en-GB" dirty="0" smtClean="0"/>
              <a:t>will not </a:t>
            </a:r>
            <a:r>
              <a:rPr lang="en-GB" dirty="0" smtClean="0"/>
              <a:t>be familiar with</a:t>
            </a:r>
          </a:p>
          <a:p>
            <a:r>
              <a:rPr lang="en-GB" dirty="0" smtClean="0"/>
              <a:t>Please take as good notes as you can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Please take notes as you would normally in a lecture</a:t>
            </a:r>
            <a:endParaRPr lang="en-GB" dirty="0"/>
          </a:p>
        </p:txBody>
      </p:sp>
      <p:sp>
        <p:nvSpPr>
          <p:cNvPr id="4" name="Title 3"/>
          <p:cNvSpPr>
            <a:spLocks noGrp="1"/>
          </p:cNvSpPr>
          <p:nvPr>
            <p:ph type="title"/>
          </p:nvPr>
        </p:nvSpPr>
        <p:spPr/>
        <p:txBody>
          <a:bodyPr/>
          <a:lstStyle/>
          <a:p>
            <a:r>
              <a:rPr lang="en-GB" dirty="0" smtClean="0"/>
              <a:t>Mock Lecture Exercise Part 1</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r>
              <a:rPr lang="en-GB" smtClean="0"/>
              <a:t>The North</a:t>
            </a:r>
          </a:p>
        </p:txBody>
      </p:sp>
      <p:pic>
        <p:nvPicPr>
          <p:cNvPr id="16386" name="Content Placeholder 5" descr="LEC2 Map1.bmp"/>
          <p:cNvPicPr>
            <a:picLocks noGrp="1" noChangeAspect="1"/>
          </p:cNvPicPr>
          <p:nvPr>
            <p:ph idx="1"/>
          </p:nvPr>
        </p:nvPicPr>
        <p:blipFill>
          <a:blip r:embed="rId3" cstate="print"/>
          <a:srcRect/>
          <a:stretch>
            <a:fillRect/>
          </a:stretch>
        </p:blipFill>
        <p:spPr>
          <a:xfrm>
            <a:off x="2493963" y="1935163"/>
            <a:ext cx="4156075" cy="4389437"/>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en-GB" smtClean="0"/>
              <a:t>The Illyrians</a:t>
            </a:r>
          </a:p>
        </p:txBody>
      </p:sp>
      <p:sp>
        <p:nvSpPr>
          <p:cNvPr id="18434" name="Content Placeholder 2"/>
          <p:cNvSpPr>
            <a:spLocks noGrp="1"/>
          </p:cNvSpPr>
          <p:nvPr>
            <p:ph idx="1"/>
          </p:nvPr>
        </p:nvSpPr>
        <p:spPr>
          <a:xfrm>
            <a:off x="457200" y="1935163"/>
            <a:ext cx="8229600" cy="4637087"/>
          </a:xfrm>
        </p:spPr>
        <p:txBody>
          <a:bodyPr>
            <a:normAutofit fontScale="92500"/>
          </a:bodyPr>
          <a:lstStyle/>
          <a:p>
            <a:r>
              <a:rPr lang="en-GB" smtClean="0"/>
              <a:t>The Illyrians were a large group of related Indo-European tribes, who occupied in classical times the western side of the Balkan range from the head of the Adriatic Sea to the hinterland of the gulf of Valona and extended northwards as far as the eastern Alps and the Danube (see Danuvius) and eastwards into some districts beyond the Balkan range.</a:t>
            </a:r>
          </a:p>
          <a:p>
            <a:r>
              <a:rPr lang="en-GB" smtClean="0"/>
              <a:t>There was a number of Greek colonies on the shores of the Adriatic: Epidamnos, Apollonia, Corcyra Melana.</a:t>
            </a:r>
          </a:p>
          <a:p>
            <a:r>
              <a:rPr lang="en-GB" smtClean="0"/>
              <a:t>There was a number of individual Illyrian tribes: </a:t>
            </a:r>
            <a:r>
              <a:rPr lang="it-IT" smtClean="0"/>
              <a:t>Liburni, Dardani, Ardi a ei, and Autariatae.</a:t>
            </a:r>
            <a:endParaRPr lang="en-GB"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r>
              <a:rPr lang="en-GB" smtClean="0"/>
              <a:t>Illyria and Greek Colonies</a:t>
            </a:r>
          </a:p>
        </p:txBody>
      </p:sp>
      <p:pic>
        <p:nvPicPr>
          <p:cNvPr id="20482" name="Content Placeholder 5" descr="Illyria.jpg"/>
          <p:cNvPicPr>
            <a:picLocks noGrp="1" noChangeAspect="1"/>
          </p:cNvPicPr>
          <p:nvPr>
            <p:ph idx="1"/>
          </p:nvPr>
        </p:nvPicPr>
        <p:blipFill>
          <a:blip r:embed="rId3" cstate="print"/>
          <a:srcRect/>
          <a:stretch>
            <a:fillRect/>
          </a:stretch>
        </p:blipFill>
        <p:spPr>
          <a:xfrm>
            <a:off x="457200" y="2667000"/>
            <a:ext cx="8229600" cy="2925763"/>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0" y="0"/>
            <a:ext cx="8229600" cy="1143000"/>
          </a:xfrm>
        </p:spPr>
        <p:txBody>
          <a:bodyPr/>
          <a:lstStyle/>
          <a:p>
            <a:r>
              <a:rPr lang="en-GB" smtClean="0"/>
              <a:t>The Epirote Issue</a:t>
            </a:r>
          </a:p>
        </p:txBody>
      </p:sp>
      <p:sp>
        <p:nvSpPr>
          <p:cNvPr id="3" name="Content Placeholder 2"/>
          <p:cNvSpPr>
            <a:spLocks noGrp="1"/>
          </p:cNvSpPr>
          <p:nvPr>
            <p:ph sz="half" idx="1"/>
          </p:nvPr>
        </p:nvSpPr>
        <p:spPr>
          <a:xfrm>
            <a:off x="457200" y="1920875"/>
            <a:ext cx="4038600" cy="4433888"/>
          </a:xfrm>
        </p:spPr>
        <p:txBody>
          <a:bodyPr>
            <a:normAutofit fontScale="92500"/>
          </a:bodyPr>
          <a:lstStyle/>
          <a:p>
            <a:pPr marL="274320" indent="-274320" fontAlgn="auto">
              <a:spcAft>
                <a:spcPts val="0"/>
              </a:spcAft>
              <a:buClr>
                <a:schemeClr val="accent3"/>
              </a:buClr>
              <a:buFont typeface="Wingdings 2"/>
              <a:buChar char=""/>
              <a:defRPr/>
            </a:pPr>
            <a:r>
              <a:rPr lang="en-GB" dirty="0" smtClean="0"/>
              <a:t>Macedon was not the only state with an Illyrian problem.</a:t>
            </a:r>
          </a:p>
          <a:p>
            <a:pPr marL="274320" indent="-274320" fontAlgn="auto">
              <a:spcAft>
                <a:spcPts val="0"/>
              </a:spcAft>
              <a:buClr>
                <a:schemeClr val="accent3"/>
              </a:buClr>
              <a:buFont typeface="Wingdings 2"/>
              <a:buChar char=""/>
              <a:defRPr/>
            </a:pPr>
            <a:r>
              <a:rPr lang="en-GB" dirty="0" smtClean="0"/>
              <a:t>The kingdom of Epirus had as many if not more, since it was nearer Illyria. </a:t>
            </a:r>
          </a:p>
          <a:p>
            <a:pPr marL="274320" indent="-274320" fontAlgn="auto">
              <a:spcAft>
                <a:spcPts val="0"/>
              </a:spcAft>
              <a:buClr>
                <a:schemeClr val="accent3"/>
              </a:buClr>
              <a:buFont typeface="Wingdings 2"/>
              <a:buChar char=""/>
              <a:defRPr/>
            </a:pPr>
            <a:r>
              <a:rPr lang="en-GB" dirty="0" smtClean="0"/>
              <a:t>In general terms, any Macedonian solution to the Illyrian problem brought a similar solution, or at least less pressure, upon Epirus.</a:t>
            </a:r>
            <a:endParaRPr lang="en-GB" dirty="0"/>
          </a:p>
        </p:txBody>
      </p:sp>
      <p:pic>
        <p:nvPicPr>
          <p:cNvPr id="22531" name="Content Placeholder 7" descr="594px-EpirusEduMap.jpg"/>
          <p:cNvPicPr>
            <a:picLocks noGrp="1" noChangeAspect="1"/>
          </p:cNvPicPr>
          <p:nvPr>
            <p:ph sz="half" idx="2"/>
          </p:nvPr>
        </p:nvPicPr>
        <p:blipFill>
          <a:blip r:embed="rId3" cstate="print"/>
          <a:srcRect/>
          <a:stretch>
            <a:fillRect/>
          </a:stretch>
        </p:blipFill>
        <p:spPr>
          <a:xfrm>
            <a:off x="4648200" y="1000125"/>
            <a:ext cx="4038600" cy="517683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4"/>
          <p:cNvSpPr>
            <a:spLocks noGrp="1"/>
          </p:cNvSpPr>
          <p:nvPr>
            <p:ph type="title"/>
          </p:nvPr>
        </p:nvSpPr>
        <p:spPr>
          <a:xfrm>
            <a:off x="0" y="0"/>
            <a:ext cx="8229600" cy="1143000"/>
          </a:xfrm>
        </p:spPr>
        <p:txBody>
          <a:bodyPr/>
          <a:lstStyle/>
          <a:p>
            <a:r>
              <a:rPr lang="en-GB" smtClean="0"/>
              <a:t>The Illyrian Ambition</a:t>
            </a:r>
          </a:p>
        </p:txBody>
      </p:sp>
      <p:pic>
        <p:nvPicPr>
          <p:cNvPr id="24578" name="Content Placeholder 6" descr="Illyria.jpg"/>
          <p:cNvPicPr>
            <a:picLocks noGrp="1" noChangeAspect="1"/>
          </p:cNvPicPr>
          <p:nvPr>
            <p:ph idx="1"/>
          </p:nvPr>
        </p:nvPicPr>
        <p:blipFill>
          <a:blip r:embed="rId3" cstate="print"/>
          <a:srcRect/>
          <a:stretch>
            <a:fillRect/>
          </a:stretch>
        </p:blipFill>
        <p:spPr>
          <a:xfrm>
            <a:off x="285750" y="1143000"/>
            <a:ext cx="8229600" cy="2924175"/>
          </a:xfrm>
        </p:spPr>
      </p:pic>
      <p:sp>
        <p:nvSpPr>
          <p:cNvPr id="24579" name="TextBox 8"/>
          <p:cNvSpPr txBox="1">
            <a:spLocks noChangeArrowheads="1"/>
          </p:cNvSpPr>
          <p:nvPr/>
        </p:nvSpPr>
        <p:spPr bwMode="auto">
          <a:xfrm>
            <a:off x="357188" y="4429125"/>
            <a:ext cx="7429500" cy="923925"/>
          </a:xfrm>
          <a:prstGeom prst="rect">
            <a:avLst/>
          </a:prstGeom>
          <a:noFill/>
          <a:ln w="9525">
            <a:noFill/>
            <a:miter lim="800000"/>
            <a:headEnd/>
            <a:tailEnd/>
          </a:ln>
        </p:spPr>
        <p:txBody>
          <a:bodyPr>
            <a:spAutoFit/>
          </a:bodyPr>
          <a:lstStyle/>
          <a:p>
            <a:r>
              <a:rPr lang="en-GB">
                <a:latin typeface="Constantia" pitchFamily="18" charset="0"/>
              </a:rPr>
              <a:t>If the Illyrian tribes conquered Lower Macedonia, then not only would they get the riches of the lowlands of the kingdom but also would get access to the Aegean Sea.</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r>
              <a:rPr lang="en-GB" dirty="0" smtClean="0"/>
              <a:t>Philip and Illyria, </a:t>
            </a:r>
            <a:r>
              <a:rPr lang="en-GB" dirty="0" smtClean="0"/>
              <a:t>358 BCE</a:t>
            </a:r>
            <a:endParaRPr lang="en-GB" dirty="0" smtClean="0"/>
          </a:p>
        </p:txBody>
      </p:sp>
      <p:sp>
        <p:nvSpPr>
          <p:cNvPr id="26626" name="Content Placeholder 2"/>
          <p:cNvSpPr>
            <a:spLocks noGrp="1"/>
          </p:cNvSpPr>
          <p:nvPr>
            <p:ph idx="1"/>
          </p:nvPr>
        </p:nvSpPr>
        <p:spPr/>
        <p:txBody>
          <a:bodyPr/>
          <a:lstStyle/>
          <a:p>
            <a:r>
              <a:rPr lang="en-GB" smtClean="0"/>
              <a:t>In late summer/early autumn 358, Philip attacked the Illyrians who had taken over the region of Lyncus.</a:t>
            </a:r>
          </a:p>
          <a:p>
            <a:r>
              <a:rPr lang="en-GB" smtClean="0"/>
              <a:t>He defeated them using tactics probably learnt during his time in Thebes.</a:t>
            </a:r>
          </a:p>
          <a:p>
            <a:r>
              <a:rPr lang="en-GB" smtClean="0"/>
              <a:t>The Illyrian king, Bardyllis retreated and Philip regained control of Lyncus.</a:t>
            </a:r>
          </a:p>
          <a:p>
            <a:r>
              <a:rPr lang="en-GB" smtClean="0"/>
              <a:t>Part of the peace agreement was the dynastic marriage of Philip with Audata, a princess of the house of Bardyllis.</a:t>
            </a:r>
          </a:p>
          <a:p>
            <a:endParaRPr lang="en-GB"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r>
              <a:rPr lang="en-GB" smtClean="0"/>
              <a:t>The Epirote Consequences</a:t>
            </a:r>
          </a:p>
        </p:txBody>
      </p:sp>
      <p:sp>
        <p:nvSpPr>
          <p:cNvPr id="28674" name="Content Placeholder 2"/>
          <p:cNvSpPr>
            <a:spLocks noGrp="1"/>
          </p:cNvSpPr>
          <p:nvPr>
            <p:ph idx="1"/>
          </p:nvPr>
        </p:nvSpPr>
        <p:spPr/>
        <p:txBody>
          <a:bodyPr/>
          <a:lstStyle/>
          <a:p>
            <a:r>
              <a:rPr lang="en-GB" smtClean="0"/>
              <a:t>The defeat and retreat of the Illyrians relieved the pressure Epirus was under as well.</a:t>
            </a:r>
          </a:p>
          <a:p>
            <a:r>
              <a:rPr lang="en-GB" smtClean="0"/>
              <a:t>The royal house of Illyria, the Molossians, were appropriately grateful to Philip.</a:t>
            </a:r>
          </a:p>
          <a:p>
            <a:r>
              <a:rPr lang="en-GB" smtClean="0"/>
              <a:t>The alliance that resulted not only brought Epirus nearer to Macedon politically but also brought Philip another bride, Olympias.</a:t>
            </a:r>
          </a:p>
          <a:p>
            <a:r>
              <a:rPr lang="en-GB" smtClean="0"/>
              <a:t>The importance of the Epirote alliance cannot be underestimated, since Olympias became queen of Philip’s house (and eventually queen of Macedon).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dirty="0"/>
          </a:p>
        </p:txBody>
      </p:sp>
      <p:sp>
        <p:nvSpPr>
          <p:cNvPr id="4" name="Title 3"/>
          <p:cNvSpPr>
            <a:spLocks noGrp="1"/>
          </p:cNvSpPr>
          <p:nvPr>
            <p:ph type="title"/>
          </p:nvPr>
        </p:nvSpPr>
        <p:spPr/>
        <p:txBody>
          <a:bodyPr/>
          <a:lstStyle/>
          <a:p>
            <a:r>
              <a:rPr lang="en-GB" dirty="0" smtClean="0"/>
              <a:t>Mock Lecture Exercise Part 2</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to do now</a:t>
            </a:r>
            <a:endParaRPr lang="en-GB" dirty="0"/>
          </a:p>
        </p:txBody>
      </p:sp>
      <p:sp>
        <p:nvSpPr>
          <p:cNvPr id="5" name="Content Placeholder 4"/>
          <p:cNvSpPr>
            <a:spLocks noGrp="1"/>
          </p:cNvSpPr>
          <p:nvPr>
            <p:ph sz="quarter" idx="1"/>
          </p:nvPr>
        </p:nvSpPr>
        <p:spPr/>
        <p:txBody>
          <a:bodyPr/>
          <a:lstStyle/>
          <a:p>
            <a:r>
              <a:rPr lang="en-GB" dirty="0" smtClean="0"/>
              <a:t>Please work in groups of </a:t>
            </a:r>
            <a:r>
              <a:rPr lang="en-GB" dirty="0" smtClean="0"/>
              <a:t>2-3.</a:t>
            </a:r>
            <a:endParaRPr lang="en-GB" dirty="0" smtClean="0"/>
          </a:p>
          <a:p>
            <a:r>
              <a:rPr lang="en-GB" dirty="0" smtClean="0"/>
              <a:t>Compare notes.</a:t>
            </a:r>
          </a:p>
          <a:p>
            <a:r>
              <a:rPr lang="en-GB" dirty="0" smtClean="0"/>
              <a:t>What information did you take down?</a:t>
            </a:r>
          </a:p>
          <a:p>
            <a:r>
              <a:rPr lang="en-GB" dirty="0" smtClean="0"/>
              <a:t>What information did you note as important/pertinent?</a:t>
            </a:r>
          </a:p>
          <a:p>
            <a:r>
              <a:rPr lang="en-GB" dirty="0" smtClean="0"/>
              <a:t>What information did the others in your group note as important/pertinent?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The pertinent information </a:t>
            </a:r>
            <a:endParaRPr lang="en-GB" dirty="0"/>
          </a:p>
        </p:txBody>
      </p:sp>
      <p:sp>
        <p:nvSpPr>
          <p:cNvPr id="4" name="Title 3"/>
          <p:cNvSpPr>
            <a:spLocks noGrp="1"/>
          </p:cNvSpPr>
          <p:nvPr>
            <p:ph type="title"/>
          </p:nvPr>
        </p:nvSpPr>
        <p:spPr/>
        <p:txBody>
          <a:bodyPr/>
          <a:lstStyle/>
          <a:p>
            <a:r>
              <a:rPr lang="en-GB" dirty="0" smtClean="0"/>
              <a:t>Mock Lecture Exercise Part 3</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Pertinent information </a:t>
            </a:r>
            <a:endParaRPr lang="en-GB" dirty="0"/>
          </a:p>
        </p:txBody>
      </p:sp>
      <p:sp>
        <p:nvSpPr>
          <p:cNvPr id="5" name="Content Placeholder 4"/>
          <p:cNvSpPr>
            <a:spLocks noGrp="1"/>
          </p:cNvSpPr>
          <p:nvPr>
            <p:ph sz="quarter" idx="1"/>
          </p:nvPr>
        </p:nvSpPr>
        <p:spPr/>
        <p:txBody>
          <a:bodyPr/>
          <a:lstStyle/>
          <a:p>
            <a:r>
              <a:rPr lang="en-GB" dirty="0" smtClean="0"/>
              <a:t>Who were the Illyrians?</a:t>
            </a:r>
          </a:p>
          <a:p>
            <a:r>
              <a:rPr lang="en-GB" dirty="0" smtClean="0"/>
              <a:t>What does tribal mean?</a:t>
            </a:r>
          </a:p>
          <a:p>
            <a:r>
              <a:rPr lang="en-GB" dirty="0" smtClean="0"/>
              <a:t>What were their relationships with the Greek cities (rather than Macedon)?</a:t>
            </a:r>
          </a:p>
          <a:p>
            <a:r>
              <a:rPr lang="en-GB" dirty="0" smtClean="0"/>
              <a:t>What was Epirus?</a:t>
            </a:r>
          </a:p>
          <a:p>
            <a:r>
              <a:rPr lang="en-GB" dirty="0" smtClean="0"/>
              <a:t>What was the interrelation of Epirus and Macedon in relation to the Illyrians?</a:t>
            </a:r>
          </a:p>
          <a:p>
            <a:r>
              <a:rPr lang="en-GB" dirty="0" smtClean="0"/>
              <a:t>Why were the Macedonians and the Illyrians in conflict?</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Pertinent information </a:t>
            </a:r>
            <a:endParaRPr lang="en-GB" dirty="0"/>
          </a:p>
        </p:txBody>
      </p:sp>
      <p:sp>
        <p:nvSpPr>
          <p:cNvPr id="3" name="Content Placeholder 2"/>
          <p:cNvSpPr>
            <a:spLocks noGrp="1"/>
          </p:cNvSpPr>
          <p:nvPr>
            <p:ph sz="quarter" idx="1"/>
          </p:nvPr>
        </p:nvSpPr>
        <p:spPr/>
        <p:txBody>
          <a:bodyPr/>
          <a:lstStyle/>
          <a:p>
            <a:r>
              <a:rPr lang="en-GB" dirty="0" smtClean="0"/>
              <a:t>Who won in 358?</a:t>
            </a:r>
          </a:p>
          <a:p>
            <a:r>
              <a:rPr lang="en-GB" dirty="0" smtClean="0"/>
              <a:t>What did Macedon gain?</a:t>
            </a:r>
          </a:p>
          <a:p>
            <a:r>
              <a:rPr lang="en-GB" dirty="0" smtClean="0"/>
              <a:t>What was the aftermath (dynastic marriage)?</a:t>
            </a:r>
          </a:p>
          <a:p>
            <a:r>
              <a:rPr lang="en-GB" dirty="0" smtClean="0"/>
              <a:t>What does that tell us about Philip’s diplomacy?</a:t>
            </a:r>
          </a:p>
          <a:p>
            <a:r>
              <a:rPr lang="en-GB" dirty="0" smtClean="0"/>
              <a:t>What happened in Epirus due to the 358 events?</a:t>
            </a:r>
          </a:p>
          <a:p>
            <a:r>
              <a:rPr lang="en-GB" dirty="0" smtClean="0"/>
              <a:t>What was the importance and method of the </a:t>
            </a:r>
            <a:r>
              <a:rPr lang="en-GB" dirty="0" err="1" smtClean="0"/>
              <a:t>Epirote</a:t>
            </a:r>
            <a:r>
              <a:rPr lang="en-GB" dirty="0" smtClean="0"/>
              <a:t> alliance?</a:t>
            </a:r>
          </a:p>
          <a:p>
            <a:r>
              <a:rPr lang="en-GB" dirty="0" smtClean="0"/>
              <a:t>Why was the resolution of the Illyrian problem important?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Mock Lecture Exercise Part 4</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Lecturer’s Pertinent Information </a:t>
            </a:r>
            <a:endParaRPr lang="en-GB" dirty="0"/>
          </a:p>
        </p:txBody>
      </p:sp>
      <p:sp>
        <p:nvSpPr>
          <p:cNvPr id="5" name="Content Placeholder 4"/>
          <p:cNvSpPr>
            <a:spLocks noGrp="1"/>
          </p:cNvSpPr>
          <p:nvPr>
            <p:ph sz="quarter" idx="1"/>
          </p:nvPr>
        </p:nvSpPr>
        <p:spPr/>
        <p:txBody>
          <a:bodyPr/>
          <a:lstStyle/>
          <a:p>
            <a:r>
              <a:rPr lang="en-GB" dirty="0" smtClean="0"/>
              <a:t>Discuss in your groups whether you got all the pertinent information that your lecturer would expect you to get</a:t>
            </a:r>
          </a:p>
          <a:p>
            <a:r>
              <a:rPr lang="en-GB" dirty="0" smtClean="0"/>
              <a:t>What did you miss and why?</a:t>
            </a:r>
          </a:p>
          <a:p>
            <a:r>
              <a:rPr lang="en-GB" dirty="0" smtClean="0"/>
              <a:t>What could you have done differently?</a:t>
            </a:r>
          </a:p>
          <a:p>
            <a:r>
              <a:rPr lang="en-GB" dirty="0" smtClean="0"/>
              <a:t>What options do you have now?</a:t>
            </a:r>
          </a:p>
          <a:p>
            <a:pPr>
              <a:buNone/>
            </a:pPr>
            <a:endParaRPr lang="en-GB" dirty="0" smtClean="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51</TotalTime>
  <Words>1029</Words>
  <Application>Microsoft Office PowerPoint</Application>
  <PresentationFormat>On-screen Show (4:3)</PresentationFormat>
  <Paragraphs>102</Paragraphs>
  <Slides>26</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Calibri</vt:lpstr>
      <vt:lpstr>Constantia</vt:lpstr>
      <vt:lpstr>Georgia</vt:lpstr>
      <vt:lpstr>Wingdings</vt:lpstr>
      <vt:lpstr>Wingdings 2</vt:lpstr>
      <vt:lpstr>Civic</vt:lpstr>
      <vt:lpstr>Getting the most out of your classes </vt:lpstr>
      <vt:lpstr>Types of Classes</vt:lpstr>
      <vt:lpstr>LECTURES</vt:lpstr>
      <vt:lpstr>The point of LECTURES</vt:lpstr>
      <vt:lpstr>The HANDOUT</vt:lpstr>
      <vt:lpstr>The PowerPoint </vt:lpstr>
      <vt:lpstr>Information and how to retain it</vt:lpstr>
      <vt:lpstr>Taking notes</vt:lpstr>
      <vt:lpstr>Most pertinent information?</vt:lpstr>
      <vt:lpstr>Tips and Tricks</vt:lpstr>
      <vt:lpstr>From theory to practice</vt:lpstr>
      <vt:lpstr>Mock Lecture Exercise Part 1</vt:lpstr>
      <vt:lpstr>The North</vt:lpstr>
      <vt:lpstr>The Illyrians</vt:lpstr>
      <vt:lpstr>Illyria and Greek Colonies</vt:lpstr>
      <vt:lpstr>The Epirote Issue</vt:lpstr>
      <vt:lpstr>The Illyrian Ambition</vt:lpstr>
      <vt:lpstr>Philip and Illyria, 358 BCE</vt:lpstr>
      <vt:lpstr>The Epirote Consequences</vt:lpstr>
      <vt:lpstr>Mock Lecture Exercise Part 2</vt:lpstr>
      <vt:lpstr>What to do now</vt:lpstr>
      <vt:lpstr>Mock Lecture Exercise Part 3</vt:lpstr>
      <vt:lpstr>Pertinent information </vt:lpstr>
      <vt:lpstr>Pertinent information </vt:lpstr>
      <vt:lpstr>Mock Lecture Exercise Part 4</vt:lpstr>
      <vt:lpstr>The Lecturer’s Pertinent Information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Tools and Notions: Academic Skills for Classics, Classical Studies and Ancient History</dc:title>
  <dc:creator>Errietta Bissa</dc:creator>
  <cp:lastModifiedBy>Errietta Bissa</cp:lastModifiedBy>
  <cp:revision>36</cp:revision>
  <cp:lastPrinted>2018-02-02T13:56:14Z</cp:lastPrinted>
  <dcterms:created xsi:type="dcterms:W3CDTF">2010-10-15T08:06:24Z</dcterms:created>
  <dcterms:modified xsi:type="dcterms:W3CDTF">2018-02-02T13:56:20Z</dcterms:modified>
</cp:coreProperties>
</file>