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8" r:id="rId2"/>
    <p:sldId id="259" r:id="rId3"/>
    <p:sldId id="287" r:id="rId4"/>
    <p:sldId id="280" r:id="rId5"/>
    <p:sldId id="303" r:id="rId6"/>
    <p:sldId id="294" r:id="rId7"/>
    <p:sldId id="283" r:id="rId8"/>
    <p:sldId id="300" r:id="rId9"/>
    <p:sldId id="298" r:id="rId10"/>
    <p:sldId id="301" r:id="rId11"/>
    <p:sldId id="304" r:id="rId12"/>
    <p:sldId id="295" r:id="rId13"/>
    <p:sldId id="296" r:id="rId14"/>
    <p:sldId id="284" r:id="rId15"/>
    <p:sldId id="302" r:id="rId16"/>
    <p:sldId id="297" r:id="rId17"/>
    <p:sldId id="305" r:id="rId18"/>
    <p:sldId id="279" r:id="rId19"/>
    <p:sldId id="276" r:id="rId20"/>
    <p:sldId id="285" r:id="rId21"/>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22" autoAdjust="0"/>
    <p:restoredTop sz="85271" autoAdjust="0"/>
  </p:normalViewPr>
  <p:slideViewPr>
    <p:cSldViewPr>
      <p:cViewPr>
        <p:scale>
          <a:sx n="60" d="100"/>
          <a:sy n="60" d="100"/>
        </p:scale>
        <p:origin x="1734" y="357"/>
      </p:cViewPr>
      <p:guideLst>
        <p:guide orient="horz" pos="2160"/>
        <p:guide pos="2880"/>
      </p:guideLst>
    </p:cSldViewPr>
  </p:slideViewPr>
  <p:notesTextViewPr>
    <p:cViewPr>
      <p:scale>
        <a:sx n="100" d="100"/>
        <a:sy n="100" d="100"/>
      </p:scale>
      <p:origin x="0" y="0"/>
    </p:cViewPr>
  </p:notesTextViewPr>
  <p:notesViewPr>
    <p:cSldViewPr>
      <p:cViewPr varScale="1">
        <p:scale>
          <a:sx n="61" d="100"/>
          <a:sy n="61" d="100"/>
        </p:scale>
        <p:origin x="-2910"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F2BAB1A2-6278-4FF2-A5E1-726AB2A5B4BB}" type="datetimeFigureOut">
              <a:rPr lang="en-GB"/>
              <a:pPr>
                <a:defRPr/>
              </a:pPr>
              <a:t>04/03/2024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265B335D-1718-4660-8976-B33E2F7176C2}" type="slidenum">
              <a:rPr lang="en-GB"/>
              <a:pPr>
                <a:defRPr/>
              </a:pPr>
              <a:t>‹#›</a:t>
            </a:fld>
            <a:endParaRPr lang="en-GB"/>
          </a:p>
        </p:txBody>
      </p:sp>
    </p:spTree>
    <p:extLst>
      <p:ext uri="{BB962C8B-B14F-4D97-AF65-F5344CB8AC3E}">
        <p14:creationId xmlns:p14="http://schemas.microsoft.com/office/powerpoint/2010/main" val="76967582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E28CD2B3-AA96-482B-A0AE-19716A1F0313}" type="slidenum">
              <a:rPr lang="en-GB" altLang="en-US"/>
              <a:pPr fontAlgn="base">
                <a:spcBef>
                  <a:spcPct val="0"/>
                </a:spcBef>
                <a:spcAft>
                  <a:spcPct val="0"/>
                </a:spcAft>
              </a:pPr>
              <a:t>1</a:t>
            </a:fld>
            <a:endParaRPr lang="en-GB" altLang="en-US" dirty="0"/>
          </a:p>
        </p:txBody>
      </p:sp>
    </p:spTree>
    <p:extLst>
      <p:ext uri="{BB962C8B-B14F-4D97-AF65-F5344CB8AC3E}">
        <p14:creationId xmlns:p14="http://schemas.microsoft.com/office/powerpoint/2010/main" val="1773943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Points to consider</a:t>
            </a:r>
          </a:p>
          <a:p>
            <a:r>
              <a:rPr lang="en-GB" sz="1200" kern="1200" dirty="0">
                <a:solidFill>
                  <a:schemeClr val="tx1"/>
                </a:solidFill>
                <a:effectLst/>
                <a:latin typeface="+mn-lt"/>
                <a:ea typeface="+mn-ea"/>
                <a:cs typeface="+mn-cs"/>
              </a:rPr>
              <a:t> </a:t>
            </a:r>
          </a:p>
          <a:p>
            <a:endParaRPr lang="en-GB" dirty="0"/>
          </a:p>
          <a:p>
            <a:r>
              <a:rPr lang="en-GB" dirty="0"/>
              <a:t>Often the only ‘green’ areas left in urban environments.</a:t>
            </a:r>
          </a:p>
          <a:p>
            <a:r>
              <a:rPr lang="en-GB" dirty="0"/>
              <a:t>Biodiversity partnerships,</a:t>
            </a:r>
            <a:r>
              <a:rPr lang="en-GB" baseline="0" dirty="0"/>
              <a:t> recognised that habitats are rare – stone walls, e.g. gravestones good for lichens of 2000 species over a third of them survive in churchyards, each churchyard can have 100 or more species. Stats from the British Lichen Society</a:t>
            </a: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a:t>
            </a:fld>
            <a:endParaRPr lang="en-GB"/>
          </a:p>
        </p:txBody>
      </p:sp>
    </p:spTree>
    <p:extLst>
      <p:ext uri="{BB962C8B-B14F-4D97-AF65-F5344CB8AC3E}">
        <p14:creationId xmlns:p14="http://schemas.microsoft.com/office/powerpoint/2010/main" val="744537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London, 1%</a:t>
            </a:r>
            <a:r>
              <a:rPr lang="en-GB" baseline="0" dirty="0"/>
              <a:t> is cemetery land of greater London. Seems like islands of green in urban areas.</a:t>
            </a:r>
          </a:p>
          <a:p>
            <a:r>
              <a:rPr lang="en-GB" baseline="0" dirty="0"/>
              <a:t>Protected species of bats, lichens, one of the most important areas for conservation in urban environments</a:t>
            </a:r>
          </a:p>
          <a:p>
            <a:r>
              <a:rPr lang="en-GB" baseline="0" dirty="0"/>
              <a:t>Cemeteries often seem to serve the function of parks, they are open access, in public stewardship, maintained – park like, </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3</a:t>
            </a:fld>
            <a:endParaRPr lang="en-GB"/>
          </a:p>
        </p:txBody>
      </p:sp>
    </p:spTree>
    <p:extLst>
      <p:ext uri="{BB962C8B-B14F-4D97-AF65-F5344CB8AC3E}">
        <p14:creationId xmlns:p14="http://schemas.microsoft.com/office/powerpoint/2010/main" val="3295724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Religious grounds and lands, governed by ecclesiastical law, most of which is established through common law – apply for a Faculty to exhume or excavate</a:t>
            </a:r>
          </a:p>
          <a:p>
            <a:r>
              <a:rPr lang="en-GB" sz="1200" kern="1200" dirty="0">
                <a:solidFill>
                  <a:schemeClr val="tx1"/>
                </a:solidFill>
                <a:effectLst/>
                <a:latin typeface="+mn-lt"/>
                <a:ea typeface="+mn-ea"/>
                <a:cs typeface="+mn-cs"/>
              </a:rPr>
              <a:t>Local authorities, secular covered by LACO Local Authorities Cemetery Order 1977 – apply for a License to excavate</a:t>
            </a:r>
          </a:p>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 May surprise you to know that in any burial ground, attached to a church or not, that you do not have to have a service or even someone to conduct it. Even in C of E, can have secular without representative of the church there. This is enshrined in the original burial acts and amendments thereafter the Burial Act of 1852. An area of law that few are really familiar with. First major burial act was in 1852 Victorian period, a period of rapid church expansion as well as secular sector. Graveyards were small, usually squalid/overcrowded and a </a:t>
            </a:r>
            <a:r>
              <a:rPr lang="en-GB" sz="1200" kern="1200" dirty="0" err="1">
                <a:solidFill>
                  <a:schemeClr val="tx1"/>
                </a:solidFill>
                <a:effectLst/>
                <a:latin typeface="+mn-lt"/>
                <a:ea typeface="+mn-ea"/>
                <a:cs typeface="+mn-cs"/>
              </a:rPr>
              <a:t>dange</a:t>
            </a:r>
            <a:r>
              <a:rPr lang="en-GB" sz="1200" kern="1200" dirty="0">
                <a:solidFill>
                  <a:schemeClr val="tx1"/>
                </a:solidFill>
                <a:effectLst/>
                <a:latin typeface="+mn-lt"/>
                <a:ea typeface="+mn-ea"/>
                <a:cs typeface="+mn-cs"/>
              </a:rPr>
              <a:t> to public health. To have folk buried and NOT be dug up was highly desirable.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Private businesses, General Cemetery Company own one,  Created by Act of Parliament,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 governed by the Act that created them.  Apply for permissions to ‘owner’</a:t>
            </a:r>
          </a:p>
          <a:p>
            <a:r>
              <a:rPr lang="en-GB" sz="1200" kern="1200" dirty="0">
                <a:solidFill>
                  <a:schemeClr val="tx1"/>
                </a:solidFill>
                <a:effectLst/>
                <a:latin typeface="+mn-lt"/>
                <a:ea typeface="+mn-ea"/>
                <a:cs typeface="+mn-cs"/>
              </a:rPr>
              <a:t>Private Land burials, more often one or two people buried on land they owned or were associated with. Very unregulated in terms of legislation, depth etc. but has to be free of water courses, drainage ditches etc. So not an obvious option for most suburban gardens. The burial does cause concern to other house owners, let alone police..... But monuments are of concern to the planning office and they rarely go unnoticed. can cause huge issues, house prices can plummet, house sold, land redeveloped, no regulation on being dug up for potato planting, so have to be careful.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Each of the above present us with different set of issues and problems, of archaeological visibility and stumbling across graves unexpectedly.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4</a:t>
            </a:fld>
            <a:endParaRPr lang="en-GB"/>
          </a:p>
        </p:txBody>
      </p:sp>
    </p:spTree>
    <p:extLst>
      <p:ext uri="{BB962C8B-B14F-4D97-AF65-F5344CB8AC3E}">
        <p14:creationId xmlns:p14="http://schemas.microsoft.com/office/powerpoint/2010/main" val="1701210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always been but their origin lay in dealing with mass-overcrowding, pandemics, disease, body-snatching, but also had to become more inclusive. There were growing numbers of non-conformists who had no obvious access rights to churchyards (the claim being they did not believe, did not attend church, did not give donations toward up-keep so why have them). </a:t>
            </a:r>
            <a:r>
              <a:rPr lang="en-GB"/>
              <a:t>Became </a:t>
            </a:r>
            <a:r>
              <a:rPr lang="en-GB" dirty="0"/>
              <a:t>social spaces and places with distinct feels to them.</a:t>
            </a:r>
          </a:p>
          <a:p>
            <a:r>
              <a:rPr lang="en-GB" dirty="0"/>
              <a:t>Shrouded urns, means veil between the living and the dead, can be completely covered or partially uncovered allowing a glimpse through and at. </a:t>
            </a:r>
          </a:p>
        </p:txBody>
      </p:sp>
      <p:sp>
        <p:nvSpPr>
          <p:cNvPr id="4" name="Slide Number Placeholder 3"/>
          <p:cNvSpPr>
            <a:spLocks noGrp="1"/>
          </p:cNvSpPr>
          <p:nvPr>
            <p:ph type="sldNum" sz="quarter" idx="5"/>
          </p:nvPr>
        </p:nvSpPr>
        <p:spPr/>
        <p:txBody>
          <a:bodyPr/>
          <a:lstStyle/>
          <a:p>
            <a:pPr>
              <a:defRPr/>
            </a:pPr>
            <a:fld id="{265B335D-1718-4660-8976-B33E2F7176C2}" type="slidenum">
              <a:rPr lang="en-GB" smtClean="0"/>
              <a:pPr>
                <a:defRPr/>
              </a:pPr>
              <a:t>5</a:t>
            </a:fld>
            <a:endParaRPr lang="en-GB"/>
          </a:p>
        </p:txBody>
      </p:sp>
    </p:spTree>
    <p:extLst>
      <p:ext uri="{BB962C8B-B14F-4D97-AF65-F5344CB8AC3E}">
        <p14:creationId xmlns:p14="http://schemas.microsoft.com/office/powerpoint/2010/main" val="1984061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265B335D-1718-4660-8976-B33E2F7176C2}" type="slidenum">
              <a:rPr lang="en-GB" smtClean="0"/>
              <a:pPr>
                <a:defRPr/>
              </a:pPr>
              <a:t>6</a:t>
            </a:fld>
            <a:endParaRPr lang="en-GB"/>
          </a:p>
        </p:txBody>
      </p:sp>
    </p:spTree>
    <p:extLst>
      <p:ext uri="{BB962C8B-B14F-4D97-AF65-F5344CB8AC3E}">
        <p14:creationId xmlns:p14="http://schemas.microsoft.com/office/powerpoint/2010/main" val="1663640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e.g. Kensal Green Cemetery, designed on the model of the Paris Pere Lachaise cemetery, where Napoleon decreed that every citizen had the right to be buried regardless of race or religion. Became known as the Pleasure Garden Cemeteries. Freddy Mercury cremated there but ashes scattered elsewhere. Often have a long list of rich and famous in them. Became pleasure</a:t>
            </a:r>
            <a:r>
              <a:rPr lang="en-GB" sz="1200" kern="1200" baseline="0" dirty="0">
                <a:solidFill>
                  <a:schemeClr val="tx1"/>
                </a:solidFill>
                <a:effectLst/>
                <a:latin typeface="+mn-lt"/>
                <a:ea typeface="+mn-ea"/>
                <a:cs typeface="+mn-cs"/>
              </a:rPr>
              <a:t> grounds where days out could be spent.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7</a:t>
            </a:fld>
            <a:endParaRPr lang="en-GB"/>
          </a:p>
        </p:txBody>
      </p:sp>
    </p:spTree>
    <p:extLst>
      <p:ext uri="{BB962C8B-B14F-4D97-AF65-F5344CB8AC3E}">
        <p14:creationId xmlns:p14="http://schemas.microsoft.com/office/powerpoint/2010/main" val="13860040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those not able to go on the grand tour, see Doric columns, or the colosseum, or Roman temples, see them in the pleasure grounds. A form of education, enlightenment, </a:t>
            </a:r>
            <a:r>
              <a:rPr lang="en-GB" sz="1200" b="0" i="0" kern="1200" dirty="0">
                <a:solidFill>
                  <a:schemeClr val="tx1"/>
                </a:solidFill>
                <a:effectLst/>
                <a:latin typeface="+mn-lt"/>
                <a:ea typeface="+mn-ea"/>
                <a:cs typeface="+mn-cs"/>
              </a:rPr>
              <a:t>approximately 170,000 people buried in around 53,000 graves across the West Cemetery and the East Cemetery including the most famous…not only architecturally educated on route but politics, economics, social history</a:t>
            </a:r>
          </a:p>
          <a:p>
            <a:r>
              <a:rPr lang="en-GB" sz="1200" b="0" i="0" kern="1200" dirty="0">
                <a:solidFill>
                  <a:schemeClr val="tx1"/>
                </a:solidFill>
                <a:effectLst/>
                <a:latin typeface="+mn-lt"/>
                <a:ea typeface="+mn-ea"/>
                <a:cs typeface="+mn-cs"/>
              </a:rPr>
              <a:t>Such pleasure cemeteries were built just out of the towns, a few miles, allowed a perambulation, carriage or horse ride away. May have had bear-baiting, cock fighting pits, entertainments, refreshments, make them vibrant, spaces filled with noise, laughter, not what we observe in the more recent past in more parochial or provincial settings. BUT even in Lampeter the trappings of a classical education could not be escaped from, Grecian urns, draped or part draped, columns, iconography (laurel  and ivy leaves, poppies, forget-me-not, taken straight form Ophelia's lament to Hamlet Rue is for remembrance….., The idea was that they, the people did interact with the setting and landscape. They learnt to read it in a very different way to us. They with their landscaped gardens, colonnaded buildings, all became expensive to run, so move toward more garden parks, and the development of great Victorian parks, bears and bandstands moved over the road.</a:t>
            </a:r>
            <a:endParaRPr lang="en-GB" dirty="0"/>
          </a:p>
        </p:txBody>
      </p:sp>
      <p:sp>
        <p:nvSpPr>
          <p:cNvPr id="4" name="Slide Number Placeholder 3"/>
          <p:cNvSpPr>
            <a:spLocks noGrp="1"/>
          </p:cNvSpPr>
          <p:nvPr>
            <p:ph type="sldNum" sz="quarter" idx="5"/>
          </p:nvPr>
        </p:nvSpPr>
        <p:spPr/>
        <p:txBody>
          <a:bodyPr/>
          <a:lstStyle/>
          <a:p>
            <a:pPr>
              <a:defRPr/>
            </a:pPr>
            <a:fld id="{265B335D-1718-4660-8976-B33E2F7176C2}" type="slidenum">
              <a:rPr lang="en-GB" smtClean="0"/>
              <a:pPr>
                <a:defRPr/>
              </a:pPr>
              <a:t>8</a:t>
            </a:fld>
            <a:endParaRPr lang="en-GB"/>
          </a:p>
        </p:txBody>
      </p:sp>
    </p:spTree>
    <p:extLst>
      <p:ext uri="{BB962C8B-B14F-4D97-AF65-F5344CB8AC3E}">
        <p14:creationId xmlns:p14="http://schemas.microsoft.com/office/powerpoint/2010/main" val="3450979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Hyde Park today, book tours, and get a glorious view. How we interact, talk to the dead is changing.</a:t>
            </a:r>
          </a:p>
        </p:txBody>
      </p:sp>
      <p:sp>
        <p:nvSpPr>
          <p:cNvPr id="4" name="Slide Number Placeholder 3"/>
          <p:cNvSpPr>
            <a:spLocks noGrp="1"/>
          </p:cNvSpPr>
          <p:nvPr>
            <p:ph type="sldNum" sz="quarter" idx="5"/>
          </p:nvPr>
        </p:nvSpPr>
        <p:spPr/>
        <p:txBody>
          <a:bodyPr/>
          <a:lstStyle/>
          <a:p>
            <a:pPr>
              <a:defRPr/>
            </a:pPr>
            <a:fld id="{265B335D-1718-4660-8976-B33E2F7176C2}" type="slidenum">
              <a:rPr lang="en-GB" smtClean="0"/>
              <a:pPr>
                <a:defRPr/>
              </a:pPr>
              <a:t>9</a:t>
            </a:fld>
            <a:endParaRPr lang="en-GB"/>
          </a:p>
        </p:txBody>
      </p:sp>
    </p:spTree>
    <p:extLst>
      <p:ext uri="{BB962C8B-B14F-4D97-AF65-F5344CB8AC3E}">
        <p14:creationId xmlns:p14="http://schemas.microsoft.com/office/powerpoint/2010/main" val="2752470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t> We live in a world driven by green agendas, sustainability, a crowded world running out of time and space. A clear recognition that graveyards, even if we were all cremated, and only needed little graves are running out. Space is an issue all over the western world, uproar in Paris as graves are cleared, this is an issue across the world, even Mumbai (where we think of as cremations…) Faro, burials for 3-5 years, then get dug up and put in an ossuary, however, have to be removed and often may not be down to a skeletal state, have to be reburied…. Not pleasant for anyone to have to deal with. Towers are proposed for some cities, alternative is to recycle the current grave space</a:t>
            </a:r>
          </a:p>
          <a:p>
            <a:endParaRPr lang="en-GB" dirty="0"/>
          </a:p>
        </p:txBody>
      </p:sp>
      <p:sp>
        <p:nvSpPr>
          <p:cNvPr id="4" name="Slide Number Placeholder 3"/>
          <p:cNvSpPr>
            <a:spLocks noGrp="1"/>
          </p:cNvSpPr>
          <p:nvPr>
            <p:ph type="sldNum" sz="quarter" idx="5"/>
          </p:nvPr>
        </p:nvSpPr>
        <p:spPr/>
        <p:txBody>
          <a:bodyPr/>
          <a:lstStyle/>
          <a:p>
            <a:pPr>
              <a:defRPr/>
            </a:pPr>
            <a:fld id="{265B335D-1718-4660-8976-B33E2F7176C2}" type="slidenum">
              <a:rPr lang="en-GB" smtClean="0"/>
              <a:pPr>
                <a:defRPr/>
              </a:pPr>
              <a:t>10</a:t>
            </a:fld>
            <a:endParaRPr lang="en-GB"/>
          </a:p>
        </p:txBody>
      </p:sp>
    </p:spTree>
    <p:extLst>
      <p:ext uri="{BB962C8B-B14F-4D97-AF65-F5344CB8AC3E}">
        <p14:creationId xmlns:p14="http://schemas.microsoft.com/office/powerpoint/2010/main" val="185961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VERTICAL CEMETERY</a:t>
            </a:r>
            <a:br>
              <a:rPr lang="en-GB" dirty="0"/>
            </a:br>
            <a:r>
              <a:rPr lang="en-GB" sz="1200" b="0" i="0" kern="1200" dirty="0">
                <a:solidFill>
                  <a:schemeClr val="tx1"/>
                </a:solidFill>
                <a:effectLst/>
                <a:latin typeface="+mn-lt"/>
                <a:ea typeface="+mn-ea"/>
                <a:cs typeface="+mn-cs"/>
              </a:rPr>
              <a:t>The design proposal concerns burials, hosted in a vertical structure. The structure itself is an intermingling of solid and void parts, the succession of which varies, creating different densities -and subsequently light qualities. The graves are incorporated in the solid concrete blocks, as clustered chambers with minimum dimensions, one chamber on top of each other -maximum number of graves in height: 3. Each block may host up to six graves. The rest of the block’s space is filled with soil and plants are grown on the top. Ramps to upper levels creates a journey</a:t>
            </a:r>
            <a:endParaRPr lang="en-GB" dirty="0"/>
          </a:p>
        </p:txBody>
      </p:sp>
      <p:sp>
        <p:nvSpPr>
          <p:cNvPr id="4" name="Slide Number Placeholder 3"/>
          <p:cNvSpPr>
            <a:spLocks noGrp="1"/>
          </p:cNvSpPr>
          <p:nvPr>
            <p:ph type="sldNum" sz="quarter" idx="5"/>
          </p:nvPr>
        </p:nvSpPr>
        <p:spPr/>
        <p:txBody>
          <a:bodyPr/>
          <a:lstStyle/>
          <a:p>
            <a:pPr>
              <a:defRPr/>
            </a:pPr>
            <a:fld id="{265B335D-1718-4660-8976-B33E2F7176C2}" type="slidenum">
              <a:rPr lang="en-GB" smtClean="0"/>
              <a:pPr>
                <a:defRPr/>
              </a:pPr>
              <a:t>11</a:t>
            </a:fld>
            <a:endParaRPr lang="en-GB"/>
          </a:p>
        </p:txBody>
      </p:sp>
    </p:spTree>
    <p:extLst>
      <p:ext uri="{BB962C8B-B14F-4D97-AF65-F5344CB8AC3E}">
        <p14:creationId xmlns:p14="http://schemas.microsoft.com/office/powerpoint/2010/main" val="41624506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with a traditional burial or cremation is that often you cannot be buried or cremated with your pet. Animals, however precious or exotic cannot go with you. They can go in Pet Cemeteries on their own but rarely with humans. You cannot be cremated with animals as their ashes are considered ‘waste’ and are legislated </a:t>
            </a:r>
            <a:r>
              <a:rPr lang="en-GB" dirty="0" err="1"/>
              <a:t>differentlyby</a:t>
            </a:r>
            <a:r>
              <a:rPr lang="en-GB" dirty="0"/>
              <a:t> the environment agency.  Commercialisation of the industry is going apace. A clear recognition that graveyards, traditional burials or cremations do not serve the modern consumer. Also, that in death one can serve a purpose, be useful, contribute to the planet.</a:t>
            </a:r>
          </a:p>
          <a:p>
            <a:endParaRPr lang="en-GB" dirty="0"/>
          </a:p>
        </p:txBody>
      </p:sp>
      <p:sp>
        <p:nvSpPr>
          <p:cNvPr id="4" name="Slide Number Placeholder 3"/>
          <p:cNvSpPr>
            <a:spLocks noGrp="1"/>
          </p:cNvSpPr>
          <p:nvPr>
            <p:ph type="sldNum" sz="quarter" idx="5"/>
          </p:nvPr>
        </p:nvSpPr>
        <p:spPr/>
        <p:txBody>
          <a:bodyPr/>
          <a:lstStyle/>
          <a:p>
            <a:pPr>
              <a:defRPr/>
            </a:pPr>
            <a:fld id="{265B335D-1718-4660-8976-B33E2F7176C2}" type="slidenum">
              <a:rPr lang="en-GB" smtClean="0"/>
              <a:pPr>
                <a:defRPr/>
              </a:pPr>
              <a:t>12</a:t>
            </a:fld>
            <a:endParaRPr lang="en-GB"/>
          </a:p>
        </p:txBody>
      </p:sp>
    </p:spTree>
    <p:extLst>
      <p:ext uri="{BB962C8B-B14F-4D97-AF65-F5344CB8AC3E}">
        <p14:creationId xmlns:p14="http://schemas.microsoft.com/office/powerpoint/2010/main" val="31035400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Unlike the rather stringent regulations governing a traditional burial at sea, these seem relatively </a:t>
            </a:r>
            <a:r>
              <a:rPr lang="en-GB" dirty="0" err="1"/>
              <a:t>unfertered</a:t>
            </a:r>
            <a:r>
              <a:rPr lang="en-GB" dirty="0"/>
              <a:t> from legal speak.</a:t>
            </a:r>
          </a:p>
        </p:txBody>
      </p:sp>
      <p:sp>
        <p:nvSpPr>
          <p:cNvPr id="4" name="Slide Number Placeholder 3"/>
          <p:cNvSpPr>
            <a:spLocks noGrp="1"/>
          </p:cNvSpPr>
          <p:nvPr>
            <p:ph type="sldNum" sz="quarter" idx="5"/>
          </p:nvPr>
        </p:nvSpPr>
        <p:spPr/>
        <p:txBody>
          <a:bodyPr/>
          <a:lstStyle/>
          <a:p>
            <a:pPr>
              <a:defRPr/>
            </a:pPr>
            <a:fld id="{265B335D-1718-4660-8976-B33E2F7176C2}" type="slidenum">
              <a:rPr lang="en-GB" smtClean="0"/>
              <a:pPr>
                <a:defRPr/>
              </a:pPr>
              <a:t>13</a:t>
            </a:fld>
            <a:endParaRPr lang="en-GB"/>
          </a:p>
        </p:txBody>
      </p:sp>
    </p:spTree>
    <p:extLst>
      <p:ext uri="{BB962C8B-B14F-4D97-AF65-F5344CB8AC3E}">
        <p14:creationId xmlns:p14="http://schemas.microsoft.com/office/powerpoint/2010/main" val="4995115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Increasingly independent organisations, private companies, individuals, cooperatives use woodlands, or areas of natural land own for more naturalistic less 'commercial and organised experience.  There is not one agenda here, not</a:t>
            </a:r>
            <a:r>
              <a:rPr lang="en-GB" sz="1200" kern="1200" baseline="0" dirty="0">
                <a:solidFill>
                  <a:schemeClr val="tx1"/>
                </a:solidFill>
                <a:effectLst/>
                <a:latin typeface="+mn-lt"/>
                <a:ea typeface="+mn-ea"/>
                <a:cs typeface="+mn-cs"/>
              </a:rPr>
              <a:t> a single coherent focus or user group – loosely affiliated around a set of ideas concerning expense, environment, ecological, sustainable, alternative, intimate or personal, less ‘processed’. </a:t>
            </a:r>
            <a:r>
              <a:rPr lang="en-GB" sz="1200" kern="1200" dirty="0">
                <a:solidFill>
                  <a:schemeClr val="tx1"/>
                </a:solidFill>
                <a:effectLst/>
                <a:latin typeface="+mn-lt"/>
                <a:ea typeface="+mn-ea"/>
                <a:cs typeface="+mn-cs"/>
              </a:rPr>
              <a:t>Where the focus is the environmental impact, sustainability of burial practice within a 'green' agenda.  Often called Woodland Burials, Willow or Green Burials,  Less well regulated and although they do not comply with various legal acts and amendments not with LACO 1977, but do sign up to a code of practice., they are more problematic when it comes to rights of exhumation, or even protection once dead. Open to just about anyone, religious or secular, believers in any spirituality or not. Undertake cremations as well as burials. First one in Carlisle 1993 so a recent development. However longer known in the Continent – turn of the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1917</a:t>
            </a:r>
            <a:r>
              <a:rPr lang="en-GB" sz="1200" kern="1200" baseline="0" dirty="0">
                <a:solidFill>
                  <a:schemeClr val="tx1"/>
                </a:solidFill>
                <a:effectLst/>
                <a:latin typeface="+mn-lt"/>
                <a:ea typeface="+mn-ea"/>
                <a:cs typeface="+mn-cs"/>
              </a:rPr>
              <a:t>.  These are a fast growing phenomenon and a massive increase in the UK (very few in Wales). Now over 270 such organisations. </a:t>
            </a:r>
            <a:r>
              <a:rPr lang="en-GB" sz="1200" kern="1200" dirty="0">
                <a:solidFill>
                  <a:schemeClr val="tx1"/>
                </a:solidFill>
                <a:effectLst/>
                <a:latin typeface="+mn-lt"/>
                <a:ea typeface="+mn-ea"/>
                <a:cs typeface="+mn-cs"/>
              </a:rPr>
              <a:t>Consequence of burial place and pattern, less visible to the archaeologist..... Or very obvious! Largely under-researched area of archaeology.</a:t>
            </a:r>
          </a:p>
          <a:p>
            <a:pPr marL="0" marR="0" indent="0" algn="l" defTabSz="914400" rtl="0" eaLnBrk="1" fontAlgn="base" latinLnBrk="0" hangingPunct="1">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The first cremation, sanctioned was in 1883 now 70% opt for this.</a:t>
            </a:r>
            <a:r>
              <a:rPr lang="en-GB" sz="1200" kern="1200" baseline="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14</a:t>
            </a:fld>
            <a:endParaRPr lang="en-GB"/>
          </a:p>
        </p:txBody>
      </p:sp>
    </p:spTree>
    <p:extLst>
      <p:ext uri="{BB962C8B-B14F-4D97-AF65-F5344CB8AC3E}">
        <p14:creationId xmlns:p14="http://schemas.microsoft.com/office/powerpoint/2010/main" val="18581286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Alkaline hydrolysis is said to be much more environmentally friendly than conventional cremation with a very low carbon footprint, water cremation, </a:t>
            </a:r>
            <a:r>
              <a:rPr lang="en-GB" sz="1200" b="0" i="0" kern="1200" dirty="0" err="1">
                <a:solidFill>
                  <a:schemeClr val="tx1"/>
                </a:solidFill>
                <a:effectLst/>
                <a:latin typeface="+mn-lt"/>
                <a:ea typeface="+mn-ea"/>
                <a:cs typeface="+mn-cs"/>
              </a:rPr>
              <a:t>aquacremation</a:t>
            </a:r>
            <a:r>
              <a:rPr lang="en-GB" sz="1200" b="0" i="0" kern="1200" dirty="0">
                <a:solidFill>
                  <a:schemeClr val="tx1"/>
                </a:solidFill>
                <a:effectLst/>
                <a:latin typeface="+mn-lt"/>
                <a:ea typeface="+mn-ea"/>
                <a:cs typeface="+mn-cs"/>
              </a:rPr>
              <a:t>, uses water mostly to reduce to fine powder. IN UK company called </a:t>
            </a:r>
            <a:r>
              <a:rPr lang="en-GB" sz="1200" b="0" i="0" kern="1200" dirty="0" err="1">
                <a:solidFill>
                  <a:schemeClr val="tx1"/>
                </a:solidFill>
                <a:effectLst/>
                <a:latin typeface="+mn-lt"/>
                <a:ea typeface="+mn-ea"/>
                <a:cs typeface="+mn-cs"/>
              </a:rPr>
              <a:t>Resumation</a:t>
            </a:r>
            <a:r>
              <a:rPr lang="en-GB" sz="1200" b="0" i="0" kern="1200" dirty="0">
                <a:solidFill>
                  <a:schemeClr val="tx1"/>
                </a:solidFill>
                <a:effectLst/>
                <a:latin typeface="+mn-lt"/>
                <a:ea typeface="+mn-ea"/>
                <a:cs typeface="+mn-cs"/>
              </a:rPr>
              <a:t>, have a site near Leeds and a license. The COOP did announce they would offer it.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machine weighs each body and calculates how much water and potassium hydroxide (caustic avid, lye = soap) to add, roughly a ratio of 65lb per 600lb of water, put under pressure and in hours (about four or so) can cremate what is left of the bones which come out like white powder, very like four and about 30% more than through standard cremation.  Can then dispose of how you wish. Less carbon, fewer toxic emissions, less time to process (can be better for families), may yet be cheaper, </a:t>
            </a:r>
          </a:p>
          <a:p>
            <a:r>
              <a:rPr lang="en-GB" sz="1200" b="0" i="0" kern="1200" dirty="0">
                <a:solidFill>
                  <a:schemeClr val="tx1"/>
                </a:solidFill>
                <a:effectLst/>
                <a:latin typeface="+mn-lt"/>
                <a:ea typeface="+mn-ea"/>
                <a:cs typeface="+mn-cs"/>
              </a:rPr>
              <a:t>Thames Water company looking at this…..currently vs 400 kg per body of standard cremation, c=burials account for 16% of mercury in the soil, from tooth fillings, not nice not sustainable..</a:t>
            </a:r>
          </a:p>
          <a:p>
            <a:endParaRPr lang="en-GB" dirty="0"/>
          </a:p>
        </p:txBody>
      </p:sp>
      <p:sp>
        <p:nvSpPr>
          <p:cNvPr id="4" name="Slide Number Placeholder 3"/>
          <p:cNvSpPr>
            <a:spLocks noGrp="1"/>
          </p:cNvSpPr>
          <p:nvPr>
            <p:ph type="sldNum" sz="quarter" idx="5"/>
          </p:nvPr>
        </p:nvSpPr>
        <p:spPr/>
        <p:txBody>
          <a:bodyPr/>
          <a:lstStyle/>
          <a:p>
            <a:pPr>
              <a:defRPr/>
            </a:pPr>
            <a:fld id="{265B335D-1718-4660-8976-B33E2F7176C2}" type="slidenum">
              <a:rPr lang="en-GB" smtClean="0"/>
              <a:pPr>
                <a:defRPr/>
              </a:pPr>
              <a:t>15</a:t>
            </a:fld>
            <a:endParaRPr lang="en-GB"/>
          </a:p>
        </p:txBody>
      </p:sp>
    </p:spTree>
    <p:extLst>
      <p:ext uri="{BB962C8B-B14F-4D97-AF65-F5344CB8AC3E}">
        <p14:creationId xmlns:p14="http://schemas.microsoft.com/office/powerpoint/2010/main" val="14741045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b="0" i="0" dirty="0">
                <a:solidFill>
                  <a:srgbClr val="2E4558"/>
                </a:solidFill>
                <a:effectLst/>
                <a:latin typeface="Open Sans" panose="020B0606030504020204" pitchFamily="34" charset="0"/>
              </a:rPr>
              <a:t>Facebook has </a:t>
            </a:r>
            <a:r>
              <a:rPr lang="en-GB" b="1" i="0" dirty="0">
                <a:solidFill>
                  <a:srgbClr val="2E4558"/>
                </a:solidFill>
                <a:effectLst/>
                <a:latin typeface="Open Sans" panose="020B0606030504020204" pitchFamily="34" charset="0"/>
              </a:rPr>
              <a:t>“memorialisation settings”</a:t>
            </a:r>
            <a:r>
              <a:rPr lang="en-GB" b="0" i="0" dirty="0">
                <a:solidFill>
                  <a:srgbClr val="2E4558"/>
                </a:solidFill>
                <a:effectLst/>
                <a:latin typeface="Open Sans" panose="020B0606030504020204" pitchFamily="34" charset="0"/>
              </a:rPr>
              <a:t> which allow users to nominate a legacy contact who can manage their profile if they pass away.</a:t>
            </a:r>
            <a:endParaRPr lang="en-GB" dirty="0"/>
          </a:p>
          <a:p>
            <a:endParaRPr lang="en-GB" dirty="0"/>
          </a:p>
        </p:txBody>
      </p:sp>
      <p:sp>
        <p:nvSpPr>
          <p:cNvPr id="4" name="Slide Number Placeholder 3"/>
          <p:cNvSpPr>
            <a:spLocks noGrp="1"/>
          </p:cNvSpPr>
          <p:nvPr>
            <p:ph type="sldNum" sz="quarter" idx="5"/>
          </p:nvPr>
        </p:nvSpPr>
        <p:spPr/>
        <p:txBody>
          <a:bodyPr/>
          <a:lstStyle/>
          <a:p>
            <a:pPr>
              <a:defRPr/>
            </a:pPr>
            <a:fld id="{265B335D-1718-4660-8976-B33E2F7176C2}" type="slidenum">
              <a:rPr lang="en-GB" smtClean="0"/>
              <a:pPr>
                <a:defRPr/>
              </a:pPr>
              <a:t>17</a:t>
            </a:fld>
            <a:endParaRPr lang="en-GB"/>
          </a:p>
        </p:txBody>
      </p:sp>
    </p:spTree>
    <p:extLst>
      <p:ext uri="{BB962C8B-B14F-4D97-AF65-F5344CB8AC3E}">
        <p14:creationId xmlns:p14="http://schemas.microsoft.com/office/powerpoint/2010/main" val="1721983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Cemeteries research questions</a:t>
            </a:r>
          </a:p>
          <a:p>
            <a:r>
              <a:rPr lang="en-GB" sz="1200" kern="1200" dirty="0">
                <a:solidFill>
                  <a:schemeClr val="tx1"/>
                </a:solidFill>
                <a:effectLst/>
                <a:latin typeface="+mn-lt"/>
                <a:ea typeface="+mn-ea"/>
                <a:cs typeface="+mn-cs"/>
              </a:rPr>
              <a:t>For the most part the origin of a church, and the associated graveyard, its foundation, it's reason for being is often a central research question. What relationship is there between the existing features in a landscape that a church with a graveyard was put there. More times than not, in Wales, England, is that a the area that is bounded by the church, impinges on an existing prehistoric monument. As examples, I'm East Anglia, Springfield Lyons, Essex, early Anglo Saxon cemetery is superimposed on a circular Bronze Age enclosure. Archaeologists see a pattern in this, that the location or placement of a graveyard owes their existence to earlier monuments. </a:t>
            </a:r>
          </a:p>
          <a:p>
            <a:endParaRPr lang="en-GB" sz="1200" kern="1200" dirty="0">
              <a:solidFill>
                <a:schemeClr val="tx1"/>
              </a:solidFill>
              <a:effectLst/>
              <a:latin typeface="+mn-lt"/>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r>
              <a:rPr lang="en-GB" dirty="0"/>
              <a:t>Commonalities – what is the same as elsewhere, where are the parallels? Horse Head graves, weaponry or ceramic styles – what do they tell us? Equally what are </a:t>
            </a:r>
            <a:r>
              <a:rPr lang="en-GB" dirty="0" err="1"/>
              <a:t>th</a:t>
            </a:r>
            <a:r>
              <a:rPr lang="en-GB" dirty="0"/>
              <a:t> </a:t>
            </a:r>
            <a:r>
              <a:rPr lang="en-GB" dirty="0" err="1"/>
              <a:t>edifferences</a:t>
            </a:r>
            <a:endParaRPr lang="en-GB" dirty="0"/>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Once one gets to the bodies, numbers are a key question, as the question of gender, age, number of occupants in each grave, relatedness of multiple occupants dominate. Along side this are issue relating to the architecture of the burial, location within the cemetery, orientation, grave furnishings (A whole host of ways of describing grave goods), if there is a coffin, shroud, capped, not capped, stone sided or not, headings, footings etc. From all of this we try to get idea of population, demographics, longevity of use, social relations, kinship, attitude, along with an understanding of the sub-Roman period. </a:t>
            </a:r>
            <a:r>
              <a:rPr lang="en-GB" sz="1200" kern="1200" dirty="0" err="1">
                <a:solidFill>
                  <a:schemeClr val="tx1"/>
                </a:solidFill>
                <a:effectLst/>
                <a:latin typeface="+mn-lt"/>
                <a:ea typeface="+mn-ea"/>
                <a:cs typeface="+mn-cs"/>
              </a:rPr>
              <a:t>jUst</a:t>
            </a:r>
            <a:r>
              <a:rPr lang="en-GB" sz="1200" kern="1200" dirty="0">
                <a:solidFill>
                  <a:schemeClr val="tx1"/>
                </a:solidFill>
                <a:effectLst/>
                <a:latin typeface="+mn-lt"/>
                <a:ea typeface="+mn-ea"/>
                <a:cs typeface="+mn-cs"/>
              </a:rPr>
              <a:t> what did happen between Roman and Early Christian Era.</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18</a:t>
            </a:fld>
            <a:endParaRPr lang="en-GB"/>
          </a:p>
        </p:txBody>
      </p:sp>
    </p:spTree>
    <p:extLst>
      <p:ext uri="{BB962C8B-B14F-4D97-AF65-F5344CB8AC3E}">
        <p14:creationId xmlns:p14="http://schemas.microsoft.com/office/powerpoint/2010/main" val="32898834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Lots of folk can do the archaeology the method the technique but it is not for all</a:t>
            </a:r>
          </a:p>
          <a:p>
            <a:r>
              <a:rPr lang="en-GB" dirty="0"/>
              <a:t>What we do in them</a:t>
            </a:r>
            <a:r>
              <a:rPr lang="en-GB" baseline="0" dirty="0"/>
              <a:t> reflects present day sensibilities</a:t>
            </a:r>
          </a:p>
          <a:p>
            <a:r>
              <a:rPr lang="en-GB" baseline="0" dirty="0"/>
              <a:t>NOT just for burial……</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19</a:t>
            </a:fld>
            <a:endParaRPr lang="en-GB"/>
          </a:p>
        </p:txBody>
      </p:sp>
    </p:spTree>
    <p:extLst>
      <p:ext uri="{BB962C8B-B14F-4D97-AF65-F5344CB8AC3E}">
        <p14:creationId xmlns:p14="http://schemas.microsoft.com/office/powerpoint/2010/main" val="18492712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E4558"/>
                </a:solidFill>
                <a:effectLst/>
                <a:latin typeface="Open Sans" panose="020B0606030504020204" pitchFamily="34" charset="0"/>
              </a:rPr>
              <a:t>Facebook has </a:t>
            </a:r>
            <a:r>
              <a:rPr lang="en-GB" b="1" i="0" dirty="0">
                <a:solidFill>
                  <a:srgbClr val="2E4558"/>
                </a:solidFill>
                <a:effectLst/>
                <a:latin typeface="Open Sans" panose="020B0606030504020204" pitchFamily="34" charset="0"/>
              </a:rPr>
              <a:t>“memorialisation settings”</a:t>
            </a:r>
            <a:r>
              <a:rPr lang="en-GB" b="0" i="0" dirty="0">
                <a:solidFill>
                  <a:srgbClr val="2E4558"/>
                </a:solidFill>
                <a:effectLst/>
                <a:latin typeface="Open Sans" panose="020B0606030504020204" pitchFamily="34" charset="0"/>
              </a:rPr>
              <a:t> which allow users to nominate a legacy contact who can manage their profile if they pass away.</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20</a:t>
            </a:fld>
            <a:endParaRPr lang="en-GB"/>
          </a:p>
        </p:txBody>
      </p:sp>
    </p:spTree>
    <p:extLst>
      <p:ext uri="{BB962C8B-B14F-4D97-AF65-F5344CB8AC3E}">
        <p14:creationId xmlns:p14="http://schemas.microsoft.com/office/powerpoint/2010/main" val="2736559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ltGray">
          <a:xfrm>
            <a:off x="0" y="0"/>
            <a:ext cx="9144000" cy="513556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5127625"/>
            <a:ext cx="9144000" cy="46038"/>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ctrTitle"/>
          </p:nvPr>
        </p:nvSpPr>
        <p:spPr>
          <a:xfrm>
            <a:off x="685800" y="3355848"/>
            <a:ext cx="8077200" cy="1673352"/>
          </a:xfrm>
        </p:spPr>
        <p:txBody>
          <a:bodyPr tIns="0" bIns="0" anchor="t"/>
          <a:lstStyle>
            <a:lvl1pPr algn="l">
              <a:defRPr sz="4700" b="1"/>
            </a:lvl1pPr>
            <a:extLst/>
          </a:lstStyle>
          <a:p>
            <a:r>
              <a:rPr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lang="en-US"/>
              <a:t>Click to edit Master subtitle style</a:t>
            </a:r>
          </a:p>
        </p:txBody>
      </p:sp>
      <p:sp>
        <p:nvSpPr>
          <p:cNvPr id="6" name="Date Placeholder 3"/>
          <p:cNvSpPr>
            <a:spLocks noGrp="1"/>
          </p:cNvSpPr>
          <p:nvPr>
            <p:ph type="dt" sz="half" idx="10"/>
          </p:nvPr>
        </p:nvSpPr>
        <p:spPr/>
        <p:txBody>
          <a:bodyPr/>
          <a:lstStyle>
            <a:lvl1pPr>
              <a:defRPr/>
            </a:lvl1pPr>
          </a:lstStyle>
          <a:p>
            <a:pPr>
              <a:defRPr/>
            </a:pPr>
            <a:fld id="{8FA71DF3-FD17-4116-B039-3B76E74E450C}" type="datetimeFigureOut">
              <a:rPr lang="en-GB"/>
              <a:pPr>
                <a:defRPr/>
              </a:pPr>
              <a:t>04/03/2024</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CAC36C9-8DF1-4827-AEED-9F366E1FB6DD}" type="slidenum">
              <a:rPr lang="en-GB"/>
              <a:pPr>
                <a:defRPr/>
              </a:pPr>
              <a:t>‹#›</a:t>
            </a:fld>
            <a:endParaRPr lang="en-GB"/>
          </a:p>
        </p:txBody>
      </p:sp>
    </p:spTree>
    <p:extLst>
      <p:ext uri="{BB962C8B-B14F-4D97-AF65-F5344CB8AC3E}">
        <p14:creationId xmlns:p14="http://schemas.microsoft.com/office/powerpoint/2010/main" val="2316270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837755C7-DDA6-4116-A5A4-8D28C00B11D7}" type="datetimeFigureOut">
              <a:rPr lang="en-GB"/>
              <a:pPr>
                <a:defRPr/>
              </a:pPr>
              <a:t>04/03/2024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7B48A93-CBBA-4C68-93E0-4F27E1B20F44}" type="slidenum">
              <a:rPr lang="en-GB"/>
              <a:pPr>
                <a:defRPr/>
              </a:pPr>
              <a:t>‹#›</a:t>
            </a:fld>
            <a:endParaRPr lang="en-GB"/>
          </a:p>
        </p:txBody>
      </p:sp>
    </p:spTree>
    <p:extLst>
      <p:ext uri="{BB962C8B-B14F-4D97-AF65-F5344CB8AC3E}">
        <p14:creationId xmlns:p14="http://schemas.microsoft.com/office/powerpoint/2010/main" val="320465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bwMode="ltGray">
          <a:xfrm>
            <a:off x="0" y="0"/>
            <a:ext cx="9144000" cy="26019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2601913"/>
            <a:ext cx="9144000" cy="46037"/>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749808" y="118872"/>
            <a:ext cx="8013192" cy="1636776"/>
          </a:xfrm>
        </p:spPr>
        <p:txBody>
          <a:bodyPr tIns="0" rIns="91440" bIns="0" anchor="b"/>
          <a:lstStyle>
            <a:lvl1pPr algn="l">
              <a:defRPr sz="4700" b="1" cap="none" baseline="0"/>
            </a:lvl1pPr>
            <a:extLst/>
          </a:lstStyle>
          <a:p>
            <a:r>
              <a:rPr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lstStyle>
          <a:p>
            <a:pPr>
              <a:defRPr/>
            </a:pPr>
            <a:fld id="{86FF08BF-3078-4F89-B026-E2578C7F02D7}" type="datetimeFigureOut">
              <a:rPr lang="en-GB"/>
              <a:pPr>
                <a:defRPr/>
              </a:pPr>
              <a:t>04/03/2024</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9FBB50E-D75E-447D-8FBD-7B772FB8893D}" type="slidenum">
              <a:rPr lang="en-GB"/>
              <a:pPr>
                <a:defRPr/>
              </a:pPr>
              <a:t>‹#›</a:t>
            </a:fld>
            <a:endParaRPr lang="en-GB"/>
          </a:p>
        </p:txBody>
      </p:sp>
    </p:spTree>
    <p:extLst>
      <p:ext uri="{BB962C8B-B14F-4D97-AF65-F5344CB8AC3E}">
        <p14:creationId xmlns:p14="http://schemas.microsoft.com/office/powerpoint/2010/main" val="1337699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B4AE6B92-B16F-47C1-9A5B-07A3242056F6}" type="datetimeFigureOut">
              <a:rPr lang="en-GB"/>
              <a:pPr>
                <a:defRPr/>
              </a:pPr>
              <a:t>04/03/2024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C6B5F30-AE8A-459A-A193-B89EA73A4CA9}" type="slidenum">
              <a:rPr lang="en-GB"/>
              <a:pPr>
                <a:defRPr/>
              </a:pPr>
              <a:t>‹#›</a:t>
            </a:fld>
            <a:endParaRPr lang="en-GB"/>
          </a:p>
        </p:txBody>
      </p:sp>
    </p:spTree>
    <p:extLst>
      <p:ext uri="{BB962C8B-B14F-4D97-AF65-F5344CB8AC3E}">
        <p14:creationId xmlns:p14="http://schemas.microsoft.com/office/powerpoint/2010/main" val="3977593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E6B5F158-7174-4E43-80BE-9C62473BC76B}" type="datetimeFigureOut">
              <a:rPr lang="en-GB"/>
              <a:pPr>
                <a:defRPr/>
              </a:pPr>
              <a:t>04/03/2024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24E5295-0F49-45DA-9A35-5FF94EC0CD72}" type="slidenum">
              <a:rPr lang="en-GB"/>
              <a:pPr>
                <a:defRPr/>
              </a:pPr>
              <a:t>‹#›</a:t>
            </a:fld>
            <a:endParaRPr lang="en-GB"/>
          </a:p>
        </p:txBody>
      </p:sp>
    </p:spTree>
    <p:extLst>
      <p:ext uri="{BB962C8B-B14F-4D97-AF65-F5344CB8AC3E}">
        <p14:creationId xmlns:p14="http://schemas.microsoft.com/office/powerpoint/2010/main" val="1665330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B306BEA0-6781-4D5C-B463-BFC53DDD4582}" type="datetimeFigureOut">
              <a:rPr lang="en-GB"/>
              <a:pPr>
                <a:defRPr/>
              </a:pPr>
              <a:t>04/03/2024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E949460E-F0D0-4865-9B18-D64DE2E89497}" type="slidenum">
              <a:rPr lang="en-GB"/>
              <a:pPr>
                <a:defRPr/>
              </a:pPr>
              <a:t>‹#›</a:t>
            </a:fld>
            <a:endParaRPr lang="en-GB"/>
          </a:p>
        </p:txBody>
      </p:sp>
    </p:spTree>
    <p:extLst>
      <p:ext uri="{BB962C8B-B14F-4D97-AF65-F5344CB8AC3E}">
        <p14:creationId xmlns:p14="http://schemas.microsoft.com/office/powerpoint/2010/main" val="2765589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E4EE1A3F-9C0B-4D85-B177-06C5301AEDA6}" type="datetimeFigureOut">
              <a:rPr lang="en-GB"/>
              <a:pPr>
                <a:defRPr/>
              </a:pPr>
              <a:t>04/03/2024</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pPr>
              <a:defRPr/>
            </a:pPr>
            <a:fld id="{6BA5960D-6BB6-4ED3-BE9B-DEE635A05523}" type="slidenum">
              <a:rPr lang="en-GB"/>
              <a:pPr>
                <a:defRPr/>
              </a:pPr>
              <a:t>‹#›</a:t>
            </a:fld>
            <a:endParaRPr lang="en-GB"/>
          </a:p>
        </p:txBody>
      </p:sp>
    </p:spTree>
    <p:extLst>
      <p:ext uri="{BB962C8B-B14F-4D97-AF65-F5344CB8AC3E}">
        <p14:creationId xmlns:p14="http://schemas.microsoft.com/office/powerpoint/2010/main" val="3515797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7838" y="152400"/>
            <a:ext cx="2523744" cy="978408"/>
          </a:xfrm>
        </p:spPr>
        <p:txBody>
          <a:bodyPr lIns="73152" bIns="0" anchor="b">
            <a:sp3d prstMaterial="matte"/>
          </a:bodyPr>
          <a:lstStyle>
            <a:lvl1pPr algn="l">
              <a:defRPr sz="2000" b="0"/>
            </a:lvl1pPr>
            <a:extLst/>
          </a:lstStyle>
          <a:p>
            <a:r>
              <a:rPr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p:txBody>
          <a:bodyPr/>
          <a:lstStyle>
            <a:lvl1pPr>
              <a:defRPr/>
            </a:lvl1pPr>
          </a:lstStyle>
          <a:p>
            <a:pPr>
              <a:defRPr/>
            </a:pPr>
            <a:fld id="{DACBE3B8-359E-4815-92FC-106DB01FE254}" type="datetimeFigureOut">
              <a:rPr lang="en-GB"/>
              <a:pPr>
                <a:defRPr/>
              </a:pPr>
              <a:t>04/03/2024</a:t>
            </a:fld>
            <a:endParaRPr lang="en-GB"/>
          </a:p>
        </p:txBody>
      </p:sp>
      <p:sp>
        <p:nvSpPr>
          <p:cNvPr id="8" name="Footer Placeholder 5"/>
          <p:cNvSpPr>
            <a:spLocks noGrp="1"/>
          </p:cNvSpPr>
          <p:nvPr>
            <p:ph type="ftr" sz="quarter" idx="11"/>
          </p:nvPr>
        </p:nvSpPr>
        <p:spPr/>
        <p:txBody>
          <a:bodyPr/>
          <a:lstStyle>
            <a:lvl1pPr>
              <a:defRPr/>
            </a:lvl1pPr>
          </a:lstStyle>
          <a:p>
            <a:pPr>
              <a:defRPr/>
            </a:pPr>
            <a:endParaRPr lang="en-GB"/>
          </a:p>
        </p:txBody>
      </p:sp>
      <p:sp>
        <p:nvSpPr>
          <p:cNvPr id="9" name="Slide Number Placeholder 6"/>
          <p:cNvSpPr>
            <a:spLocks noGrp="1"/>
          </p:cNvSpPr>
          <p:nvPr>
            <p:ph type="sldNum" sz="quarter" idx="12"/>
          </p:nvPr>
        </p:nvSpPr>
        <p:spPr/>
        <p:txBody>
          <a:bodyPr/>
          <a:lstStyle>
            <a:lvl1pPr>
              <a:defRPr/>
            </a:lvl1pPr>
          </a:lstStyle>
          <a:p>
            <a:pPr>
              <a:defRPr/>
            </a:pPr>
            <a:fld id="{36943226-A22A-49D0-B147-10D38D663C5F}" type="slidenum">
              <a:rPr lang="en-GB"/>
              <a:pPr>
                <a:defRPr/>
              </a:pPr>
              <a:t>‹#›</a:t>
            </a:fld>
            <a:endParaRPr lang="en-GB"/>
          </a:p>
        </p:txBody>
      </p:sp>
    </p:spTree>
    <p:extLst>
      <p:ext uri="{BB962C8B-B14F-4D97-AF65-F5344CB8AC3E}">
        <p14:creationId xmlns:p14="http://schemas.microsoft.com/office/powerpoint/2010/main" val="3443863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pPr lvl="0"/>
            <a:r>
              <a:rPr lang="en-US" noProof="0"/>
              <a:t>Click icon to add picture</a:t>
            </a:r>
            <a:endParaRPr lang="en-US" noProof="0"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a:xfrm>
            <a:off x="165100" y="1169988"/>
            <a:ext cx="2522538" cy="201612"/>
          </a:xfrm>
        </p:spPr>
        <p:txBody>
          <a:bodyPr/>
          <a:lstStyle>
            <a:lvl1pPr>
              <a:defRPr/>
            </a:lvl1pPr>
          </a:lstStyle>
          <a:p>
            <a:pPr>
              <a:defRPr/>
            </a:pPr>
            <a:fld id="{A7BA9BA1-B1CD-41E9-B0EE-554D40F1155D}" type="datetimeFigureOut">
              <a:rPr lang="en-GB"/>
              <a:pPr>
                <a:defRPr/>
              </a:pPr>
              <a:t>04/03/2024</a:t>
            </a:fld>
            <a:endParaRPr lang="en-GB"/>
          </a:p>
        </p:txBody>
      </p:sp>
      <p:sp>
        <p:nvSpPr>
          <p:cNvPr id="8" name="Footer Placeholder 5"/>
          <p:cNvSpPr>
            <a:spLocks noGrp="1"/>
          </p:cNvSpPr>
          <p:nvPr>
            <p:ph type="ftr" sz="quarter" idx="11"/>
          </p:nvPr>
        </p:nvSpPr>
        <p:spPr>
          <a:xfrm>
            <a:off x="3035300" y="1169988"/>
            <a:ext cx="5194300" cy="201612"/>
          </a:xfrm>
        </p:spPr>
        <p:txBody>
          <a:bodyPr/>
          <a:lstStyle>
            <a:lvl1pPr>
              <a:defRPr>
                <a:solidFill>
                  <a:prstClr val="black">
                    <a:shade val="50000"/>
                  </a:prstClr>
                </a:solidFill>
              </a:defRPr>
            </a:lvl1pPr>
          </a:lstStyle>
          <a:p>
            <a:pPr>
              <a:defRPr/>
            </a:pPr>
            <a:endParaRPr lang="en-GB"/>
          </a:p>
        </p:txBody>
      </p:sp>
      <p:sp>
        <p:nvSpPr>
          <p:cNvPr id="9" name="Slide Number Placeholder 6"/>
          <p:cNvSpPr>
            <a:spLocks noGrp="1"/>
          </p:cNvSpPr>
          <p:nvPr>
            <p:ph type="sldNum" sz="quarter" idx="12"/>
          </p:nvPr>
        </p:nvSpPr>
        <p:spPr>
          <a:xfrm>
            <a:off x="8339138" y="1169988"/>
            <a:ext cx="733425" cy="201612"/>
          </a:xfrm>
        </p:spPr>
        <p:txBody>
          <a:bodyPr/>
          <a:lstStyle>
            <a:lvl1pPr>
              <a:defRPr/>
            </a:lvl1pPr>
          </a:lstStyle>
          <a:p>
            <a:pPr>
              <a:defRPr/>
            </a:pPr>
            <a:fld id="{F3C17732-338E-4E58-B95A-EDA22FC1C889}" type="slidenum">
              <a:rPr lang="en-GB"/>
              <a:pPr>
                <a:defRPr/>
              </a:pPr>
              <a:t>‹#›</a:t>
            </a:fld>
            <a:endParaRPr lang="en-GB"/>
          </a:p>
        </p:txBody>
      </p:sp>
    </p:spTree>
    <p:extLst>
      <p:ext uri="{BB962C8B-B14F-4D97-AF65-F5344CB8AC3E}">
        <p14:creationId xmlns:p14="http://schemas.microsoft.com/office/powerpoint/2010/main" val="4118666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8796825B-A4FC-4681-B6C3-5E42520783EA}" type="datetimeFigureOut">
              <a:rPr lang="en-GB"/>
              <a:pPr>
                <a:defRPr/>
              </a:pPr>
              <a:t>04/03/2024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F5A581D-987D-4D3C-9A03-AAA985424406}" type="slidenum">
              <a:rPr lang="en-GB"/>
              <a:pPr>
                <a:defRPr/>
              </a:pPr>
              <a:t>‹#›</a:t>
            </a:fld>
            <a:endParaRPr lang="en-GB"/>
          </a:p>
        </p:txBody>
      </p:sp>
    </p:spTree>
    <p:extLst>
      <p:ext uri="{BB962C8B-B14F-4D97-AF65-F5344CB8AC3E}">
        <p14:creationId xmlns:p14="http://schemas.microsoft.com/office/powerpoint/2010/main" val="1160919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invGray">
          <a:xfrm>
            <a:off x="6599238" y="0"/>
            <a:ext cx="46037"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ltGray">
          <a:xfrm>
            <a:off x="6648450" y="0"/>
            <a:ext cx="2514600"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Vertical Title 1"/>
          <p:cNvSpPr>
            <a:spLocks noGrp="1"/>
          </p:cNvSpPr>
          <p:nvPr>
            <p:ph type="title" orient="vert"/>
          </p:nvPr>
        </p:nvSpPr>
        <p:spPr>
          <a:xfrm>
            <a:off x="6781800" y="274640"/>
            <a:ext cx="19050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p:cNvSpPr>
            <a:spLocks noGrp="1"/>
          </p:cNvSpPr>
          <p:nvPr>
            <p:ph type="dt" sz="half" idx="10"/>
          </p:nvPr>
        </p:nvSpPr>
        <p:spPr/>
        <p:txBody>
          <a:bodyPr/>
          <a:lstStyle>
            <a:lvl1pPr>
              <a:defRPr/>
            </a:lvl1pPr>
          </a:lstStyle>
          <a:p>
            <a:pPr>
              <a:defRPr/>
            </a:pPr>
            <a:fld id="{691DC0B2-6EBB-4E1E-AE1E-2E049998EEFE}" type="datetimeFigureOut">
              <a:rPr lang="en-GB"/>
              <a:pPr>
                <a:defRPr/>
              </a:pPr>
              <a:t>04/03/2024</a:t>
            </a:fld>
            <a:endParaRPr lang="en-GB"/>
          </a:p>
        </p:txBody>
      </p:sp>
      <p:sp>
        <p:nvSpPr>
          <p:cNvPr id="7" name="Footer Placeholder 4"/>
          <p:cNvSpPr>
            <a:spLocks noGrp="1"/>
          </p:cNvSpPr>
          <p:nvPr>
            <p:ph type="ftr" sz="quarter" idx="11"/>
          </p:nvPr>
        </p:nvSpPr>
        <p:spPr>
          <a:xfrm>
            <a:off x="2640013" y="6376988"/>
            <a:ext cx="3836987" cy="365125"/>
          </a:xfrm>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6F1B53AD-63A7-4A8A-B743-9E8F3D3FC198}" type="slidenum">
              <a:rPr lang="en-GB"/>
              <a:pPr>
                <a:defRPr/>
              </a:pPr>
              <a:t>‹#›</a:t>
            </a:fld>
            <a:endParaRPr lang="en-GB"/>
          </a:p>
        </p:txBody>
      </p:sp>
    </p:spTree>
    <p:extLst>
      <p:ext uri="{BB962C8B-B14F-4D97-AF65-F5344CB8AC3E}">
        <p14:creationId xmlns:p14="http://schemas.microsoft.com/office/powerpoint/2010/main" val="4118592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6688"/>
            <a:ext cx="9144000" cy="4445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Rectangle 6"/>
          <p:cNvSpPr/>
          <p:nvPr/>
        </p:nvSpPr>
        <p:spPr bwMode="ltGray">
          <a:xfrm>
            <a:off x="0" y="0"/>
            <a:ext cx="9144000" cy="14335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Placeholder 1"/>
          <p:cNvSpPr>
            <a:spLocks noGrp="1"/>
          </p:cNvSpPr>
          <p:nvPr>
            <p:ph type="title"/>
          </p:nvPr>
        </p:nvSpPr>
        <p:spPr>
          <a:xfrm>
            <a:off x="457200" y="152400"/>
            <a:ext cx="8229600" cy="1250950"/>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lang="en-US"/>
              <a:t>Click to edit Master title style</a:t>
            </a:r>
          </a:p>
        </p:txBody>
      </p:sp>
      <p:sp>
        <p:nvSpPr>
          <p:cNvPr id="1029" name="Text Placeholder 2"/>
          <p:cNvSpPr>
            <a:spLocks noGrp="1"/>
          </p:cNvSpPr>
          <p:nvPr>
            <p:ph type="body" idx="1"/>
          </p:nvPr>
        </p:nvSpPr>
        <p:spPr bwMode="auto">
          <a:xfrm>
            <a:off x="457200" y="1774825"/>
            <a:ext cx="8229600"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4864" tIns="9144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477000"/>
            <a:ext cx="2133600" cy="274638"/>
          </a:xfrm>
          <a:prstGeom prst="rect">
            <a:avLst/>
          </a:prstGeom>
        </p:spPr>
        <p:txBody>
          <a:bodyPr vert="horz" lIns="109728" rIns="45720" bIns="0" rtlCol="0" anchor="b"/>
          <a:lstStyle>
            <a:lvl1pPr algn="l"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44E2F031-0227-4D72-AE35-6F3FD824FDA5}" type="datetimeFigureOut">
              <a:rPr lang="en-GB"/>
              <a:pPr>
                <a:defRPr/>
              </a:pPr>
              <a:t>04/03/2024</a:t>
            </a:fld>
            <a:endParaRPr lang="en-GB"/>
          </a:p>
        </p:txBody>
      </p:sp>
      <p:sp>
        <p:nvSpPr>
          <p:cNvPr id="5" name="Footer Placeholder 4"/>
          <p:cNvSpPr>
            <a:spLocks noGrp="1"/>
          </p:cNvSpPr>
          <p:nvPr>
            <p:ph type="ftr" sz="quarter" idx="3"/>
          </p:nvPr>
        </p:nvSpPr>
        <p:spPr>
          <a:xfrm>
            <a:off x="2640013" y="6477000"/>
            <a:ext cx="5508625" cy="274638"/>
          </a:xfrm>
          <a:prstGeom prst="rect">
            <a:avLst/>
          </a:prstGeom>
        </p:spPr>
        <p:txBody>
          <a:bodyPr vert="horz" lIns="45720" rIns="45720" bIns="0" rtlCol="0" anchor="b"/>
          <a:lstStyle>
            <a:lvl1pPr algn="l" eaLnBrk="1" fontAlgn="auto" latinLnBrk="0" hangingPunct="1">
              <a:spcBef>
                <a:spcPts val="0"/>
              </a:spcBef>
              <a:spcAft>
                <a:spcPts val="0"/>
              </a:spcAft>
              <a:defRPr kumimoji="0" sz="1200">
                <a:solidFill>
                  <a:prstClr val="white">
                    <a:tint val="95000"/>
                  </a:prstClr>
                </a:solidFill>
                <a:latin typeface="+mn-lt"/>
                <a:cs typeface="+mn-cs"/>
              </a:defRPr>
            </a:lvl1pPr>
            <a:extLst/>
          </a:lstStyle>
          <a:p>
            <a:pPr>
              <a:defRPr/>
            </a:pPr>
            <a:endParaRPr lang="en-GB"/>
          </a:p>
        </p:txBody>
      </p:sp>
      <p:sp>
        <p:nvSpPr>
          <p:cNvPr id="6" name="Slide Number Placeholder 5"/>
          <p:cNvSpPr>
            <a:spLocks noGrp="1"/>
          </p:cNvSpPr>
          <p:nvPr>
            <p:ph type="sldNum" sz="quarter" idx="4"/>
          </p:nvPr>
        </p:nvSpPr>
        <p:spPr>
          <a:xfrm>
            <a:off x="8204200" y="6477000"/>
            <a:ext cx="733425" cy="274638"/>
          </a:xfrm>
          <a:prstGeom prst="rect">
            <a:avLst/>
          </a:prstGeom>
        </p:spPr>
        <p:txBody>
          <a:bodyPr vert="horz" bIns="0" rtlCol="0" anchor="b"/>
          <a:lstStyle>
            <a:lvl1pPr algn="r"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35D5616D-D029-4EE7-9454-BDBF24B3321A}"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83" r:id="rId1"/>
    <p:sldLayoutId id="2147483678" r:id="rId2"/>
    <p:sldLayoutId id="2147483684" r:id="rId3"/>
    <p:sldLayoutId id="2147483679" r:id="rId4"/>
    <p:sldLayoutId id="2147483680" r:id="rId5"/>
    <p:sldLayoutId id="2147483681" r:id="rId6"/>
    <p:sldLayoutId id="2147483685" r:id="rId7"/>
    <p:sldLayoutId id="2147483686" r:id="rId8"/>
    <p:sldLayoutId id="2147483687" r:id="rId9"/>
    <p:sldLayoutId id="2147483682" r:id="rId10"/>
    <p:sldLayoutId id="2147483688" r:id="rId11"/>
  </p:sldLayoutIdLst>
  <p:txStyles>
    <p:titleStyle>
      <a:lvl1pPr algn="l" rtl="0" fontAlgn="base">
        <a:spcBef>
          <a:spcPct val="0"/>
        </a:spcBef>
        <a:spcAft>
          <a:spcPct val="0"/>
        </a:spcAft>
        <a:defRPr sz="4500" b="1" kern="1200">
          <a:solidFill>
            <a:srgbClr val="FFC800"/>
          </a:solidFill>
          <a:latin typeface="+mj-lt"/>
          <a:ea typeface="+mj-ea"/>
          <a:cs typeface="+mj-cs"/>
        </a:defRPr>
      </a:lvl1pPr>
      <a:lvl2pPr algn="l" rtl="0" fontAlgn="base">
        <a:spcBef>
          <a:spcPct val="0"/>
        </a:spcBef>
        <a:spcAft>
          <a:spcPct val="0"/>
        </a:spcAft>
        <a:defRPr sz="4500" b="1">
          <a:solidFill>
            <a:srgbClr val="FFC800"/>
          </a:solidFill>
          <a:latin typeface="Calibri" pitchFamily="34" charset="0"/>
        </a:defRPr>
      </a:lvl2pPr>
      <a:lvl3pPr algn="l" rtl="0" fontAlgn="base">
        <a:spcBef>
          <a:spcPct val="0"/>
        </a:spcBef>
        <a:spcAft>
          <a:spcPct val="0"/>
        </a:spcAft>
        <a:defRPr sz="4500" b="1">
          <a:solidFill>
            <a:srgbClr val="FFC800"/>
          </a:solidFill>
          <a:latin typeface="Calibri" pitchFamily="34" charset="0"/>
        </a:defRPr>
      </a:lvl3pPr>
      <a:lvl4pPr algn="l" rtl="0" fontAlgn="base">
        <a:spcBef>
          <a:spcPct val="0"/>
        </a:spcBef>
        <a:spcAft>
          <a:spcPct val="0"/>
        </a:spcAft>
        <a:defRPr sz="4500" b="1">
          <a:solidFill>
            <a:srgbClr val="FFC800"/>
          </a:solidFill>
          <a:latin typeface="Calibri" pitchFamily="34" charset="0"/>
        </a:defRPr>
      </a:lvl4pPr>
      <a:lvl5pPr algn="l" rtl="0" fontAlgn="base">
        <a:spcBef>
          <a:spcPct val="0"/>
        </a:spcBef>
        <a:spcAft>
          <a:spcPct val="0"/>
        </a:spcAft>
        <a:defRPr sz="4500" b="1">
          <a:solidFill>
            <a:srgbClr val="FFC800"/>
          </a:solidFill>
          <a:latin typeface="Calibri" pitchFamily="34" charset="0"/>
        </a:defRPr>
      </a:lvl5pPr>
      <a:lvl6pPr marL="457200" algn="l" rtl="0" fontAlgn="base">
        <a:spcBef>
          <a:spcPct val="0"/>
        </a:spcBef>
        <a:spcAft>
          <a:spcPct val="0"/>
        </a:spcAft>
        <a:defRPr sz="4500" b="1">
          <a:solidFill>
            <a:srgbClr val="FFC800"/>
          </a:solidFill>
          <a:latin typeface="Calibri" pitchFamily="34" charset="0"/>
        </a:defRPr>
      </a:lvl6pPr>
      <a:lvl7pPr marL="914400" algn="l" rtl="0" fontAlgn="base">
        <a:spcBef>
          <a:spcPct val="0"/>
        </a:spcBef>
        <a:spcAft>
          <a:spcPct val="0"/>
        </a:spcAft>
        <a:defRPr sz="4500" b="1">
          <a:solidFill>
            <a:srgbClr val="FFC800"/>
          </a:solidFill>
          <a:latin typeface="Calibri" pitchFamily="34" charset="0"/>
        </a:defRPr>
      </a:lvl7pPr>
      <a:lvl8pPr marL="1371600" algn="l" rtl="0" fontAlgn="base">
        <a:spcBef>
          <a:spcPct val="0"/>
        </a:spcBef>
        <a:spcAft>
          <a:spcPct val="0"/>
        </a:spcAft>
        <a:defRPr sz="4500" b="1">
          <a:solidFill>
            <a:srgbClr val="FFC800"/>
          </a:solidFill>
          <a:latin typeface="Calibri" pitchFamily="34" charset="0"/>
        </a:defRPr>
      </a:lvl8pPr>
      <a:lvl9pPr marL="1828800" algn="l" rtl="0" fontAlgn="base">
        <a:spcBef>
          <a:spcPct val="0"/>
        </a:spcBef>
        <a:spcAft>
          <a:spcPct val="0"/>
        </a:spcAft>
        <a:defRPr sz="4500" b="1">
          <a:solidFill>
            <a:srgbClr val="FFC800"/>
          </a:solidFill>
          <a:latin typeface="Calibri" pitchFamily="34" charset="0"/>
        </a:defRPr>
      </a:lvl9pPr>
      <a:extLst/>
    </p:titleStyle>
    <p:bodyStyle>
      <a:lvl1pPr marL="438150" indent="-319088" algn="l" rtl="0" fontAlgn="base">
        <a:spcBef>
          <a:spcPct val="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730250" indent="-273050" algn="l" rtl="0" fontAlgn="base">
        <a:spcBef>
          <a:spcPct val="20000"/>
        </a:spcBef>
        <a:spcAft>
          <a:spcPct val="0"/>
        </a:spcAft>
        <a:buClr>
          <a:schemeClr val="accent2"/>
        </a:buClr>
        <a:buSzPct val="90000"/>
        <a:buFont typeface="Wingdings" pitchFamily="2" charset="2"/>
        <a:buChar char=""/>
        <a:defRPr sz="2800" kern="1200">
          <a:solidFill>
            <a:schemeClr val="tx1"/>
          </a:solidFill>
          <a:latin typeface="+mn-lt"/>
          <a:ea typeface="+mn-ea"/>
          <a:cs typeface="+mn-cs"/>
        </a:defRPr>
      </a:lvl2pPr>
      <a:lvl3pPr marL="995363" indent="-228600" algn="l" rtl="0" fontAlgn="base">
        <a:spcBef>
          <a:spcPct val="20000"/>
        </a:spcBef>
        <a:spcAft>
          <a:spcPct val="0"/>
        </a:spcAft>
        <a:buClr>
          <a:srgbClr val="E66C7D"/>
        </a:buClr>
        <a:buFont typeface="Arial" charset="0"/>
        <a:buChar char="▪"/>
        <a:defRPr sz="2400" kern="1200">
          <a:solidFill>
            <a:schemeClr val="tx1"/>
          </a:solidFill>
          <a:latin typeface="+mn-lt"/>
          <a:ea typeface="+mn-ea"/>
          <a:cs typeface="+mn-cs"/>
        </a:defRPr>
      </a:lvl3pPr>
      <a:lvl4pPr marL="1216025" indent="-182563" algn="l" rtl="0" fontAlgn="base">
        <a:spcBef>
          <a:spcPct val="20000"/>
        </a:spcBef>
        <a:spcAft>
          <a:spcPct val="0"/>
        </a:spcAft>
        <a:buClr>
          <a:srgbClr val="6BB76D"/>
        </a:buClr>
        <a:buFont typeface="Arial" charset="0"/>
        <a:buChar char="▪"/>
        <a:defRPr sz="2000" kern="1200">
          <a:solidFill>
            <a:schemeClr val="tx1"/>
          </a:solidFill>
          <a:latin typeface="+mn-lt"/>
          <a:ea typeface="+mn-ea"/>
          <a:cs typeface="+mn-cs"/>
        </a:defRPr>
      </a:lvl4pPr>
      <a:lvl5pPr marL="1425575" indent="-182563" algn="l" rtl="0" fontAlgn="base">
        <a:spcBef>
          <a:spcPct val="20000"/>
        </a:spcBef>
        <a:spcAft>
          <a:spcPct val="0"/>
        </a:spcAft>
        <a:buClr>
          <a:srgbClr val="E88651"/>
        </a:buClr>
        <a:buFont typeface="Wingdings 3" pitchFamily="18" charset="2"/>
        <a:buChar char=""/>
        <a:defRPr lang="en-US" sz="2000" kern="120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www.designboom.com/project/a-vertical-cemetery/"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www.eternalreefs.com/"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dn.theculturetrip.com/wp-content/uploads/2017/06/new-reef-balls-underwater-with-diver-smaller-size.jpg" TargetMode="External"/><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Subtitle 3"/>
          <p:cNvSpPr>
            <a:spLocks noGrp="1"/>
          </p:cNvSpPr>
          <p:nvPr>
            <p:ph type="subTitle" idx="1"/>
          </p:nvPr>
        </p:nvSpPr>
        <p:spPr>
          <a:xfrm>
            <a:off x="323850" y="1828800"/>
            <a:ext cx="8439150" cy="1500188"/>
          </a:xfrm>
        </p:spPr>
        <p:txBody>
          <a:bodyPr/>
          <a:lstStyle/>
          <a:p>
            <a:r>
              <a:rPr lang="en-GB" altLang="en-US" sz="2800" dirty="0"/>
              <a:t>Talking to the Dead</a:t>
            </a:r>
          </a:p>
        </p:txBody>
      </p:sp>
      <p:sp>
        <p:nvSpPr>
          <p:cNvPr id="8196" name="TextBox 4"/>
          <p:cNvSpPr txBox="1">
            <a:spLocks noChangeArrowheads="1"/>
          </p:cNvSpPr>
          <p:nvPr/>
        </p:nvSpPr>
        <p:spPr bwMode="auto">
          <a:xfrm>
            <a:off x="1331913" y="5732463"/>
            <a:ext cx="47719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ltLang="en-US" dirty="0"/>
              <a:t>Introduction to Fieldwork</a:t>
            </a:r>
          </a:p>
          <a:p>
            <a:r>
              <a:rPr lang="en-GB" altLang="en-US" dirty="0"/>
              <a:t>School of Archaeology, History and Anthropology</a:t>
            </a:r>
          </a:p>
        </p:txBody>
      </p:sp>
      <p:sp>
        <p:nvSpPr>
          <p:cNvPr id="2" name="Title 1"/>
          <p:cNvSpPr>
            <a:spLocks noGrp="1"/>
          </p:cNvSpPr>
          <p:nvPr>
            <p:ph type="ctrTitle"/>
          </p:nvPr>
        </p:nvSpPr>
        <p:spPr>
          <a:xfrm>
            <a:off x="251520" y="3355848"/>
            <a:ext cx="8511480" cy="1673352"/>
          </a:xfrm>
        </p:spPr>
        <p:txBody>
          <a:bodyPr/>
          <a:lstStyle/>
          <a:p>
            <a:pPr fontAlgn="auto">
              <a:spcAft>
                <a:spcPts val="0"/>
              </a:spcAft>
              <a:defRPr/>
            </a:pPr>
            <a:r>
              <a:rPr lang="en-GB" sz="4400" dirty="0">
                <a:solidFill>
                  <a:schemeClr val="accent1">
                    <a:satMod val="150000"/>
                  </a:schemeClr>
                </a:solidFill>
              </a:rPr>
              <a:t>Cemeteries, Cremations and Commemoratives to come</a:t>
            </a:r>
            <a:endParaRPr lang="en-GB" sz="2800" dirty="0">
              <a:solidFill>
                <a:schemeClr val="accent1">
                  <a:satMod val="15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Points to consider</a:t>
            </a:r>
          </a:p>
        </p:txBody>
      </p:sp>
      <p:sp>
        <p:nvSpPr>
          <p:cNvPr id="3" name="Content Placeholder 2"/>
          <p:cNvSpPr>
            <a:spLocks noGrp="1"/>
          </p:cNvSpPr>
          <p:nvPr>
            <p:ph idx="1"/>
          </p:nvPr>
        </p:nvSpPr>
        <p:spPr>
          <a:xfrm>
            <a:off x="0" y="1910307"/>
            <a:ext cx="5940152" cy="4625975"/>
          </a:xfrm>
        </p:spPr>
        <p:txBody>
          <a:bodyPr/>
          <a:lstStyle/>
          <a:p>
            <a:r>
              <a:rPr lang="en-GB" dirty="0"/>
              <a:t>We are not the only stakeholders</a:t>
            </a:r>
          </a:p>
          <a:p>
            <a:r>
              <a:rPr lang="en-GB" dirty="0"/>
              <a:t>Sensitive issues </a:t>
            </a:r>
          </a:p>
          <a:p>
            <a:pPr lvl="1"/>
            <a:r>
              <a:rPr lang="en-GB" dirty="0"/>
              <a:t>Ethics</a:t>
            </a:r>
          </a:p>
          <a:p>
            <a:pPr lvl="1"/>
            <a:r>
              <a:rPr lang="en-GB" dirty="0"/>
              <a:t>Emotion/emotive</a:t>
            </a:r>
          </a:p>
          <a:p>
            <a:r>
              <a:rPr lang="en-GB" dirty="0"/>
              <a:t>Sensitive environments</a:t>
            </a:r>
          </a:p>
          <a:p>
            <a:pPr lvl="1"/>
            <a:r>
              <a:rPr lang="en-GB" dirty="0"/>
              <a:t>Flora and fauna</a:t>
            </a:r>
          </a:p>
          <a:p>
            <a:pPr lvl="1"/>
            <a:r>
              <a:rPr lang="en-GB" dirty="0"/>
              <a:t>Preserve AND easy to access</a:t>
            </a:r>
          </a:p>
          <a:p>
            <a:endParaRPr lang="en-GB"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51772"/>
          <a:stretch/>
        </p:blipFill>
        <p:spPr>
          <a:xfrm>
            <a:off x="5580112" y="1591400"/>
            <a:ext cx="3363755" cy="5231004"/>
          </a:xfrm>
          <a:prstGeom prst="rect">
            <a:avLst/>
          </a:prstGeom>
        </p:spPr>
      </p:pic>
      <p:sp>
        <p:nvSpPr>
          <p:cNvPr id="4" name="TextBox 3"/>
          <p:cNvSpPr txBox="1"/>
          <p:nvPr/>
        </p:nvSpPr>
        <p:spPr>
          <a:xfrm>
            <a:off x="0" y="6156123"/>
            <a:ext cx="9144000" cy="523220"/>
          </a:xfrm>
          <a:prstGeom prst="rect">
            <a:avLst/>
          </a:prstGeom>
          <a:noFill/>
        </p:spPr>
        <p:txBody>
          <a:bodyPr wrap="square" rtlCol="0">
            <a:spAutoFit/>
          </a:bodyPr>
          <a:lstStyle/>
          <a:p>
            <a:r>
              <a:rPr lang="en-GB" sz="2800" dirty="0">
                <a:solidFill>
                  <a:schemeClr val="accent1">
                    <a:lumMod val="60000"/>
                    <a:lumOff val="40000"/>
                  </a:schemeClr>
                </a:solidFill>
              </a:rPr>
              <a:t>It is not just about the archaeology, heritage, anthropology…..</a:t>
            </a:r>
          </a:p>
        </p:txBody>
      </p:sp>
    </p:spTree>
    <p:extLst>
      <p:ext uri="{BB962C8B-B14F-4D97-AF65-F5344CB8AC3E}">
        <p14:creationId xmlns:p14="http://schemas.microsoft.com/office/powerpoint/2010/main" val="953354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822"/>
            <a:ext cx="8229600" cy="1252728"/>
          </a:xfrm>
        </p:spPr>
        <p:txBody>
          <a:bodyPr>
            <a:normAutofit/>
          </a:bodyPr>
          <a:lstStyle/>
          <a:p>
            <a:r>
              <a:rPr lang="en-GB" dirty="0" err="1"/>
              <a:t>Oystermouth</a:t>
            </a:r>
            <a:r>
              <a:rPr lang="en-GB" dirty="0"/>
              <a:t>, Swansea</a:t>
            </a:r>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l="-905" t="13896" r="905" b="11486"/>
          <a:stretch/>
        </p:blipFill>
        <p:spPr>
          <a:xfrm>
            <a:off x="4384923" y="1484784"/>
            <a:ext cx="4759077" cy="4734824"/>
          </a:xfrm>
        </p:spPr>
      </p:pic>
      <p:sp>
        <p:nvSpPr>
          <p:cNvPr id="5" name="TextBox 4"/>
          <p:cNvSpPr txBox="1"/>
          <p:nvPr/>
        </p:nvSpPr>
        <p:spPr>
          <a:xfrm>
            <a:off x="161249" y="1772924"/>
            <a:ext cx="8821502" cy="5078313"/>
          </a:xfrm>
          <a:prstGeom prst="rect">
            <a:avLst/>
          </a:prstGeom>
          <a:noFill/>
        </p:spPr>
        <p:txBody>
          <a:bodyPr wrap="square" rtlCol="0">
            <a:spAutoFit/>
          </a:bodyPr>
          <a:lstStyle/>
          <a:p>
            <a:pPr marL="285750" indent="-285750">
              <a:buFont typeface="Arial" panose="020B0604020202020204" pitchFamily="34" charset="0"/>
              <a:buChar char="•"/>
            </a:pPr>
            <a:r>
              <a:rPr lang="en-GB" sz="3600" dirty="0"/>
              <a:t>Cemetery</a:t>
            </a:r>
          </a:p>
          <a:p>
            <a:pPr marL="285750" indent="-285750">
              <a:buFont typeface="Arial" panose="020B0604020202020204" pitchFamily="34" charset="0"/>
              <a:buChar char="•"/>
            </a:pPr>
            <a:r>
              <a:rPr lang="en-GB" sz="3600" dirty="0"/>
              <a:t>Castle</a:t>
            </a:r>
          </a:p>
          <a:p>
            <a:pPr marL="285750" indent="-285750">
              <a:buFont typeface="Arial" panose="020B0604020202020204" pitchFamily="34" charset="0"/>
              <a:buChar char="•"/>
            </a:pPr>
            <a:r>
              <a:rPr lang="en-GB" sz="3600" dirty="0"/>
              <a:t>Peel Wood</a:t>
            </a:r>
          </a:p>
          <a:p>
            <a:pPr marL="285750" indent="-285750">
              <a:buFont typeface="Arial" panose="020B0604020202020204" pitchFamily="34" charset="0"/>
              <a:buChar char="•"/>
            </a:pPr>
            <a:endParaRPr lang="en-GB" sz="3600" dirty="0"/>
          </a:p>
          <a:p>
            <a:pPr marL="285750" indent="-285750">
              <a:buFont typeface="Arial" panose="020B0604020202020204" pitchFamily="34" charset="0"/>
              <a:buChar char="•"/>
            </a:pPr>
            <a:endParaRPr lang="en-GB" sz="3600" dirty="0"/>
          </a:p>
          <a:p>
            <a:endParaRPr lang="en-GB" sz="3600" dirty="0"/>
          </a:p>
          <a:p>
            <a:pPr marL="285750" indent="-285750">
              <a:buFont typeface="Arial" panose="020B0604020202020204" pitchFamily="34" charset="0"/>
              <a:buChar char="•"/>
            </a:pPr>
            <a:r>
              <a:rPr lang="en-GB" sz="3600" dirty="0"/>
              <a:t>Site of Importance for Nature Conservation</a:t>
            </a:r>
          </a:p>
          <a:p>
            <a:r>
              <a:rPr lang="en-GB" sz="3600" dirty="0"/>
              <a:t>(SINC8)</a:t>
            </a:r>
          </a:p>
          <a:p>
            <a:pPr marL="285750" indent="-285750">
              <a:buFont typeface="Arial" panose="020B0604020202020204" pitchFamily="34" charset="0"/>
              <a:buChar char="•"/>
            </a:pPr>
            <a:r>
              <a:rPr lang="en-GB" sz="3600" dirty="0"/>
              <a:t>Tree Preservation Order (TPO)</a:t>
            </a:r>
          </a:p>
        </p:txBody>
      </p:sp>
    </p:spTree>
    <p:extLst>
      <p:ext uri="{BB962C8B-B14F-4D97-AF65-F5344CB8AC3E}">
        <p14:creationId xmlns:p14="http://schemas.microsoft.com/office/powerpoint/2010/main" val="3024200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Cemeteries who owns the dead?</a:t>
            </a:r>
          </a:p>
        </p:txBody>
      </p:sp>
      <p:sp>
        <p:nvSpPr>
          <p:cNvPr id="3" name="Content Placeholder 2"/>
          <p:cNvSpPr>
            <a:spLocks noGrp="1"/>
          </p:cNvSpPr>
          <p:nvPr>
            <p:ph idx="1"/>
          </p:nvPr>
        </p:nvSpPr>
        <p:spPr>
          <a:xfrm>
            <a:off x="169168" y="1484784"/>
            <a:ext cx="4906888" cy="4625975"/>
          </a:xfrm>
        </p:spPr>
        <p:txBody>
          <a:bodyPr/>
          <a:lstStyle/>
          <a:p>
            <a:r>
              <a:rPr lang="en-GB" dirty="0"/>
              <a:t>Church – ecclesiastical law</a:t>
            </a:r>
          </a:p>
          <a:p>
            <a:r>
              <a:rPr lang="en-GB" dirty="0"/>
              <a:t>Local Authorities (LACO 1977)</a:t>
            </a:r>
          </a:p>
          <a:p>
            <a:r>
              <a:rPr lang="en-GB" dirty="0"/>
              <a:t>Private, </a:t>
            </a:r>
          </a:p>
          <a:p>
            <a:pPr lvl="1"/>
            <a:r>
              <a:rPr lang="en-GB" dirty="0"/>
              <a:t>business, organisations – Act of Parliament</a:t>
            </a:r>
          </a:p>
          <a:p>
            <a:pPr lvl="1"/>
            <a:r>
              <a:rPr lang="en-GB" dirty="0"/>
              <a:t>Individuals, cooperatives ‘private land’ burials – not legislated</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9641" t="-50610" r="9713" b="-6164"/>
          <a:stretch/>
        </p:blipFill>
        <p:spPr>
          <a:xfrm rot="5400000">
            <a:off x="4234647" y="264437"/>
            <a:ext cx="7423540" cy="5452689"/>
          </a:xfrm>
          <a:prstGeom prst="rect">
            <a:avLst/>
          </a:prstGeom>
        </p:spPr>
      </p:pic>
    </p:spTree>
    <p:extLst>
      <p:ext uri="{BB962C8B-B14F-4D97-AF65-F5344CB8AC3E}">
        <p14:creationId xmlns:p14="http://schemas.microsoft.com/office/powerpoint/2010/main" val="1938475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4935-37F6-430C-BB29-3B8240B4D23D}"/>
              </a:ext>
            </a:extLst>
          </p:cNvPr>
          <p:cNvSpPr>
            <a:spLocks noGrp="1"/>
          </p:cNvSpPr>
          <p:nvPr>
            <p:ph type="title"/>
          </p:nvPr>
        </p:nvSpPr>
        <p:spPr/>
        <p:txBody>
          <a:bodyPr/>
          <a:lstStyle/>
          <a:p>
            <a:r>
              <a:rPr lang="en-GB" dirty="0"/>
              <a:t>Graveyards: symbolic spaces</a:t>
            </a:r>
          </a:p>
        </p:txBody>
      </p:sp>
      <p:pic>
        <p:nvPicPr>
          <p:cNvPr id="1026" name="Picture 2" descr="Archaeology of graveyards - Department of Archaeology, Classics and  Egyptology - University of Liverpool">
            <a:extLst>
              <a:ext uri="{FF2B5EF4-FFF2-40B4-BE49-F238E27FC236}">
                <a16:creationId xmlns:a16="http://schemas.microsoft.com/office/drawing/2014/main" id="{EED3F412-CE68-46F7-A8BF-F788355F73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670"/>
          <a:stretch/>
        </p:blipFill>
        <p:spPr bwMode="auto">
          <a:xfrm>
            <a:off x="107503" y="1756393"/>
            <a:ext cx="4087479" cy="497204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Language of Death: 15 Gravestone Symbols Explained | Urbanist">
            <a:extLst>
              <a:ext uri="{FF2B5EF4-FFF2-40B4-BE49-F238E27FC236}">
                <a16:creationId xmlns:a16="http://schemas.microsoft.com/office/drawing/2014/main" id="{8F001D14-CA1A-41F9-8EF6-25C7343CEB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7416" y="1756393"/>
            <a:ext cx="3345213" cy="33452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0EF5F0D-25D0-460A-ABA7-F03894A52352}"/>
              </a:ext>
            </a:extLst>
          </p:cNvPr>
          <p:cNvSpPr txBox="1"/>
          <p:nvPr/>
        </p:nvSpPr>
        <p:spPr>
          <a:xfrm>
            <a:off x="4355976" y="5661248"/>
            <a:ext cx="3517310" cy="523220"/>
          </a:xfrm>
          <a:prstGeom prst="rect">
            <a:avLst/>
          </a:prstGeom>
          <a:noFill/>
        </p:spPr>
        <p:txBody>
          <a:bodyPr wrap="none" rtlCol="0">
            <a:spAutoFit/>
          </a:bodyPr>
          <a:lstStyle/>
          <a:p>
            <a:r>
              <a:rPr lang="en-GB" sz="2800" dirty="0"/>
              <a:t>Potent with symbolism</a:t>
            </a:r>
          </a:p>
        </p:txBody>
      </p:sp>
    </p:spTree>
    <p:extLst>
      <p:ext uri="{BB962C8B-B14F-4D97-AF65-F5344CB8AC3E}">
        <p14:creationId xmlns:p14="http://schemas.microsoft.com/office/powerpoint/2010/main" val="2939240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2400"/>
            <a:ext cx="9001000" cy="1250950"/>
          </a:xfrm>
        </p:spPr>
        <p:txBody>
          <a:bodyPr>
            <a:normAutofit fontScale="90000"/>
          </a:bodyPr>
          <a:lstStyle/>
          <a:p>
            <a:r>
              <a:rPr lang="en-GB" dirty="0"/>
              <a:t>Whitby: two cemeteries: question of style, form, function, with distinct ‘feel’</a:t>
            </a: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5470" r="3034" b="8795"/>
          <a:stretch/>
        </p:blipFill>
        <p:spPr>
          <a:xfrm>
            <a:off x="3860915" y="3321223"/>
            <a:ext cx="5103573" cy="338437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1571857"/>
            <a:ext cx="3453910" cy="5284108"/>
          </a:xfrm>
          <a:prstGeom prst="rect">
            <a:avLst/>
          </a:prstGeom>
        </p:spPr>
      </p:pic>
      <p:sp>
        <p:nvSpPr>
          <p:cNvPr id="3" name="TextBox 2">
            <a:extLst>
              <a:ext uri="{FF2B5EF4-FFF2-40B4-BE49-F238E27FC236}">
                <a16:creationId xmlns:a16="http://schemas.microsoft.com/office/drawing/2014/main" id="{42F53958-BE78-4ADD-2B05-54D188F98525}"/>
              </a:ext>
            </a:extLst>
          </p:cNvPr>
          <p:cNvSpPr txBox="1"/>
          <p:nvPr/>
        </p:nvSpPr>
        <p:spPr>
          <a:xfrm>
            <a:off x="3779912" y="1916832"/>
            <a:ext cx="3744416" cy="923330"/>
          </a:xfrm>
          <a:prstGeom prst="rect">
            <a:avLst/>
          </a:prstGeom>
          <a:noFill/>
        </p:spPr>
        <p:txBody>
          <a:bodyPr wrap="square" rtlCol="0">
            <a:spAutoFit/>
          </a:bodyPr>
          <a:lstStyle/>
          <a:p>
            <a:r>
              <a:rPr lang="en-GB" dirty="0"/>
              <a:t>Whitby Abbey burial ground, left, </a:t>
            </a:r>
          </a:p>
          <a:p>
            <a:r>
              <a:rPr lang="en-GB"/>
              <a:t>and </a:t>
            </a:r>
          </a:p>
          <a:p>
            <a:r>
              <a:rPr lang="en-GB"/>
              <a:t>Whitby </a:t>
            </a:r>
            <a:r>
              <a:rPr lang="en-GB" dirty="0"/>
              <a:t>Cemetery (municipal) </a:t>
            </a:r>
            <a:r>
              <a:rPr lang="en-GB"/>
              <a:t>below.</a:t>
            </a:r>
            <a:endParaRPr lang="en-GB" dirty="0"/>
          </a:p>
        </p:txBody>
      </p:sp>
    </p:spTree>
    <p:extLst>
      <p:ext uri="{BB962C8B-B14F-4D97-AF65-F5344CB8AC3E}">
        <p14:creationId xmlns:p14="http://schemas.microsoft.com/office/powerpoint/2010/main" val="1474212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310" y="155448"/>
            <a:ext cx="6168882" cy="1252728"/>
          </a:xfrm>
        </p:spPr>
        <p:txBody>
          <a:bodyPr>
            <a:normAutofit fontScale="90000"/>
          </a:bodyPr>
          <a:lstStyle/>
          <a:p>
            <a:r>
              <a:rPr lang="en-GB" dirty="0"/>
              <a:t>Kensal Green: A pleasure garden cemetery </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31232" t="11003" r="31044" b="5689"/>
          <a:stretch/>
        </p:blipFill>
        <p:spPr>
          <a:xfrm>
            <a:off x="5943211" y="887088"/>
            <a:ext cx="3069479" cy="5083823"/>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27454" t="12496" r="20254" b="14589"/>
          <a:stretch/>
        </p:blipFill>
        <p:spPr>
          <a:xfrm>
            <a:off x="3879563" y="3845847"/>
            <a:ext cx="2880320" cy="3012153"/>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b="23296"/>
          <a:stretch/>
        </p:blipFill>
        <p:spPr>
          <a:xfrm>
            <a:off x="8407" y="1512108"/>
            <a:ext cx="4687827" cy="2696797"/>
          </a:xfrm>
          <a:prstGeom prst="rect">
            <a:avLst/>
          </a:prstGeom>
        </p:spPr>
      </p:pic>
      <p:pic>
        <p:nvPicPr>
          <p:cNvPr id="4" name="Content Placeholder 3"/>
          <p:cNvPicPr>
            <a:picLocks noGrp="1" noChangeAspect="1"/>
          </p:cNvPicPr>
          <p:nvPr>
            <p:ph idx="1"/>
          </p:nvPr>
        </p:nvPicPr>
        <p:blipFill rotWithShape="1">
          <a:blip r:embed="rId6" cstate="print">
            <a:extLst>
              <a:ext uri="{28A0092B-C50C-407E-A947-70E740481C1C}">
                <a14:useLocalDpi xmlns:a14="http://schemas.microsoft.com/office/drawing/2010/main" val="0"/>
              </a:ext>
            </a:extLst>
          </a:blip>
          <a:srcRect l="10314" t="6933" r="4754" b="12180"/>
          <a:stretch/>
        </p:blipFill>
        <p:spPr>
          <a:xfrm>
            <a:off x="8407" y="4208905"/>
            <a:ext cx="3757469" cy="2683906"/>
          </a:xfrm>
        </p:spPr>
      </p:pic>
    </p:spTree>
    <p:extLst>
      <p:ext uri="{BB962C8B-B14F-4D97-AF65-F5344CB8AC3E}">
        <p14:creationId xmlns:p14="http://schemas.microsoft.com/office/powerpoint/2010/main" val="2299722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3A296-1B24-45E5-8A0E-A51561A9A0E9}"/>
              </a:ext>
            </a:extLst>
          </p:cNvPr>
          <p:cNvSpPr>
            <a:spLocks noGrp="1"/>
          </p:cNvSpPr>
          <p:nvPr>
            <p:ph type="title"/>
          </p:nvPr>
        </p:nvSpPr>
        <p:spPr/>
        <p:txBody>
          <a:bodyPr>
            <a:normAutofit/>
          </a:bodyPr>
          <a:lstStyle/>
          <a:p>
            <a:r>
              <a:rPr lang="en-GB" dirty="0"/>
              <a:t>Highgate Cemetery</a:t>
            </a:r>
          </a:p>
        </p:txBody>
      </p:sp>
      <p:pic>
        <p:nvPicPr>
          <p:cNvPr id="1026" name="Picture 2" descr="See the source image">
            <a:extLst>
              <a:ext uri="{FF2B5EF4-FFF2-40B4-BE49-F238E27FC236}">
                <a16:creationId xmlns:a16="http://schemas.microsoft.com/office/drawing/2014/main" id="{CC8ED575-6841-4E05-AE4C-D9F36079FF8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9512" y="2204864"/>
            <a:ext cx="4992091" cy="332983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22AB6F34-0E97-437A-B75D-DD22EF396AC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115" t="-61" r="15245" b="61"/>
          <a:stretch/>
        </p:blipFill>
        <p:spPr bwMode="auto">
          <a:xfrm>
            <a:off x="5300618" y="2204864"/>
            <a:ext cx="3663870" cy="39003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6A733BB-9A11-4C38-8AE2-F42B496152EB}"/>
              </a:ext>
            </a:extLst>
          </p:cNvPr>
          <p:cNvSpPr txBox="1"/>
          <p:nvPr/>
        </p:nvSpPr>
        <p:spPr>
          <a:xfrm>
            <a:off x="1043608" y="5920584"/>
            <a:ext cx="3910879" cy="523220"/>
          </a:xfrm>
          <a:prstGeom prst="rect">
            <a:avLst/>
          </a:prstGeom>
          <a:noFill/>
        </p:spPr>
        <p:txBody>
          <a:bodyPr wrap="none" rtlCol="0">
            <a:spAutoFit/>
          </a:bodyPr>
          <a:lstStyle/>
          <a:p>
            <a:r>
              <a:rPr lang="en-GB" sz="2800" dirty="0"/>
              <a:t>Education </a:t>
            </a:r>
            <a:r>
              <a:rPr lang="en-GB" sz="2800" dirty="0">
                <a:solidFill>
                  <a:srgbClr val="FFC000"/>
                </a:solidFill>
              </a:rPr>
              <a:t>Entertainment</a:t>
            </a:r>
          </a:p>
        </p:txBody>
      </p:sp>
    </p:spTree>
    <p:extLst>
      <p:ext uri="{BB962C8B-B14F-4D97-AF65-F5344CB8AC3E}">
        <p14:creationId xmlns:p14="http://schemas.microsoft.com/office/powerpoint/2010/main" val="3348848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3A296-1B24-45E5-8A0E-A51561A9A0E9}"/>
              </a:ext>
            </a:extLst>
          </p:cNvPr>
          <p:cNvSpPr>
            <a:spLocks noGrp="1"/>
          </p:cNvSpPr>
          <p:nvPr>
            <p:ph type="title"/>
          </p:nvPr>
        </p:nvSpPr>
        <p:spPr/>
        <p:txBody>
          <a:bodyPr/>
          <a:lstStyle/>
          <a:p>
            <a:r>
              <a:rPr lang="en-GB" dirty="0"/>
              <a:t>Are they all about the past?</a:t>
            </a:r>
          </a:p>
        </p:txBody>
      </p:sp>
      <p:pic>
        <p:nvPicPr>
          <p:cNvPr id="1028" name="Picture 4">
            <a:extLst>
              <a:ext uri="{FF2B5EF4-FFF2-40B4-BE49-F238E27FC236}">
                <a16:creationId xmlns:a16="http://schemas.microsoft.com/office/drawing/2014/main" id="{2F9707D7-6C94-4432-96D1-F2B4297766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791" y="1605816"/>
            <a:ext cx="6840760" cy="525218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F952ADE-E8CE-4ABD-B74D-186883016A17}"/>
              </a:ext>
            </a:extLst>
          </p:cNvPr>
          <p:cNvSpPr txBox="1"/>
          <p:nvPr/>
        </p:nvSpPr>
        <p:spPr>
          <a:xfrm>
            <a:off x="7222993" y="3825110"/>
            <a:ext cx="1654235" cy="646331"/>
          </a:xfrm>
          <a:prstGeom prst="rect">
            <a:avLst/>
          </a:prstGeom>
          <a:noFill/>
        </p:spPr>
        <p:txBody>
          <a:bodyPr wrap="none" rtlCol="0">
            <a:spAutoFit/>
          </a:bodyPr>
          <a:lstStyle/>
          <a:p>
            <a:r>
              <a:rPr lang="en-GB" sz="3600" b="1" dirty="0"/>
              <a:t>Leisure</a:t>
            </a:r>
            <a:r>
              <a:rPr lang="en-GB" sz="3600" b="1" dirty="0">
                <a:solidFill>
                  <a:srgbClr val="0070C0"/>
                </a:solidFill>
              </a:rPr>
              <a:t> </a:t>
            </a:r>
          </a:p>
        </p:txBody>
      </p:sp>
      <p:sp>
        <p:nvSpPr>
          <p:cNvPr id="9" name="TextBox 8">
            <a:extLst>
              <a:ext uri="{FF2B5EF4-FFF2-40B4-BE49-F238E27FC236}">
                <a16:creationId xmlns:a16="http://schemas.microsoft.com/office/drawing/2014/main" id="{D6F68018-8274-420E-AC28-486A66B6E4C7}"/>
              </a:ext>
            </a:extLst>
          </p:cNvPr>
          <p:cNvSpPr txBox="1"/>
          <p:nvPr/>
        </p:nvSpPr>
        <p:spPr>
          <a:xfrm>
            <a:off x="7222993" y="2010549"/>
            <a:ext cx="1340560" cy="523220"/>
          </a:xfrm>
          <a:prstGeom prst="rect">
            <a:avLst/>
          </a:prstGeom>
          <a:noFill/>
        </p:spPr>
        <p:txBody>
          <a:bodyPr wrap="none" rtlCol="0">
            <a:spAutoFit/>
          </a:bodyPr>
          <a:lstStyle/>
          <a:p>
            <a:r>
              <a:rPr lang="en-GB" sz="2800" dirty="0"/>
              <a:t>Tourism</a:t>
            </a:r>
          </a:p>
        </p:txBody>
      </p:sp>
      <p:sp>
        <p:nvSpPr>
          <p:cNvPr id="11" name="TextBox 10">
            <a:extLst>
              <a:ext uri="{FF2B5EF4-FFF2-40B4-BE49-F238E27FC236}">
                <a16:creationId xmlns:a16="http://schemas.microsoft.com/office/drawing/2014/main" id="{34AD2BA5-E692-4120-B9C5-7A310518836E}"/>
              </a:ext>
            </a:extLst>
          </p:cNvPr>
          <p:cNvSpPr txBox="1"/>
          <p:nvPr/>
        </p:nvSpPr>
        <p:spPr>
          <a:xfrm>
            <a:off x="7893273" y="3010162"/>
            <a:ext cx="1250727" cy="461665"/>
          </a:xfrm>
          <a:prstGeom prst="rect">
            <a:avLst/>
          </a:prstGeom>
          <a:noFill/>
        </p:spPr>
        <p:txBody>
          <a:bodyPr wrap="none" rtlCol="0">
            <a:spAutoFit/>
          </a:bodyPr>
          <a:lstStyle/>
          <a:p>
            <a:r>
              <a:rPr lang="en-GB" sz="2400" dirty="0">
                <a:solidFill>
                  <a:srgbClr val="FFC000"/>
                </a:solidFill>
              </a:rPr>
              <a:t>Heritage</a:t>
            </a:r>
          </a:p>
        </p:txBody>
      </p:sp>
      <p:sp>
        <p:nvSpPr>
          <p:cNvPr id="12" name="TextBox 11">
            <a:extLst>
              <a:ext uri="{FF2B5EF4-FFF2-40B4-BE49-F238E27FC236}">
                <a16:creationId xmlns:a16="http://schemas.microsoft.com/office/drawing/2014/main" id="{49FDA0B1-E080-4C19-AE93-26534C549480}"/>
              </a:ext>
            </a:extLst>
          </p:cNvPr>
          <p:cNvSpPr txBox="1"/>
          <p:nvPr/>
        </p:nvSpPr>
        <p:spPr>
          <a:xfrm>
            <a:off x="7092280" y="6009004"/>
            <a:ext cx="2498895" cy="523220"/>
          </a:xfrm>
          <a:prstGeom prst="rect">
            <a:avLst/>
          </a:prstGeom>
          <a:noFill/>
        </p:spPr>
        <p:txBody>
          <a:bodyPr wrap="square" rtlCol="0">
            <a:spAutoFit/>
          </a:bodyPr>
          <a:lstStyle/>
          <a:p>
            <a:r>
              <a:rPr lang="en-GB" sz="2800" dirty="0"/>
              <a:t>Management</a:t>
            </a:r>
          </a:p>
        </p:txBody>
      </p:sp>
      <p:sp>
        <p:nvSpPr>
          <p:cNvPr id="13" name="TextBox 12">
            <a:extLst>
              <a:ext uri="{FF2B5EF4-FFF2-40B4-BE49-F238E27FC236}">
                <a16:creationId xmlns:a16="http://schemas.microsoft.com/office/drawing/2014/main" id="{68810988-C8CB-4F29-B034-4653EFE6001A}"/>
              </a:ext>
            </a:extLst>
          </p:cNvPr>
          <p:cNvSpPr txBox="1"/>
          <p:nvPr/>
        </p:nvSpPr>
        <p:spPr>
          <a:xfrm>
            <a:off x="7380312" y="4941168"/>
            <a:ext cx="1539268" cy="923330"/>
          </a:xfrm>
          <a:prstGeom prst="rect">
            <a:avLst/>
          </a:prstGeom>
          <a:noFill/>
        </p:spPr>
        <p:txBody>
          <a:bodyPr wrap="none" rtlCol="0">
            <a:spAutoFit/>
          </a:bodyPr>
          <a:lstStyle/>
          <a:p>
            <a:pPr marL="285750" indent="-285750">
              <a:buFont typeface="Arial" panose="020B0604020202020204" pitchFamily="34" charset="0"/>
              <a:buChar char="•"/>
            </a:pPr>
            <a:r>
              <a:rPr lang="en-GB" dirty="0"/>
              <a:t>Visitor flow</a:t>
            </a:r>
          </a:p>
          <a:p>
            <a:pPr marL="285750" indent="-285750">
              <a:buFont typeface="Arial" panose="020B0604020202020204" pitchFamily="34" charset="0"/>
              <a:buChar char="•"/>
            </a:pPr>
            <a:r>
              <a:rPr lang="en-GB" dirty="0"/>
              <a:t>Footfall</a:t>
            </a:r>
          </a:p>
          <a:p>
            <a:pPr marL="285750" indent="-285750">
              <a:buFont typeface="Arial" panose="020B0604020202020204" pitchFamily="34" charset="0"/>
              <a:buChar char="•"/>
            </a:pPr>
            <a:r>
              <a:rPr lang="en-GB" dirty="0"/>
              <a:t>facilities</a:t>
            </a:r>
          </a:p>
        </p:txBody>
      </p:sp>
    </p:spTree>
    <p:extLst>
      <p:ext uri="{BB962C8B-B14F-4D97-AF65-F5344CB8AC3E}">
        <p14:creationId xmlns:p14="http://schemas.microsoft.com/office/powerpoint/2010/main" val="2779637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D3910-947E-46E9-9DF8-D97BAA2C6972}"/>
              </a:ext>
            </a:extLst>
          </p:cNvPr>
          <p:cNvSpPr>
            <a:spLocks noGrp="1"/>
          </p:cNvSpPr>
          <p:nvPr>
            <p:ph type="title"/>
          </p:nvPr>
        </p:nvSpPr>
        <p:spPr/>
        <p:txBody>
          <a:bodyPr/>
          <a:lstStyle/>
          <a:p>
            <a:r>
              <a:rPr lang="en-GB" dirty="0"/>
              <a:t>Recycle and recycling</a:t>
            </a:r>
          </a:p>
        </p:txBody>
      </p:sp>
      <p:sp>
        <p:nvSpPr>
          <p:cNvPr id="3" name="Content Placeholder 2">
            <a:extLst>
              <a:ext uri="{FF2B5EF4-FFF2-40B4-BE49-F238E27FC236}">
                <a16:creationId xmlns:a16="http://schemas.microsoft.com/office/drawing/2014/main" id="{48AED79D-E07C-4890-B4F1-791B2F116CB8}"/>
              </a:ext>
            </a:extLst>
          </p:cNvPr>
          <p:cNvSpPr>
            <a:spLocks noGrp="1"/>
          </p:cNvSpPr>
          <p:nvPr>
            <p:ph idx="1"/>
          </p:nvPr>
        </p:nvSpPr>
        <p:spPr>
          <a:xfrm>
            <a:off x="-49452" y="1774825"/>
            <a:ext cx="3535602" cy="4625975"/>
          </a:xfrm>
        </p:spPr>
        <p:txBody>
          <a:bodyPr/>
          <a:lstStyle/>
          <a:p>
            <a:r>
              <a:rPr lang="en-GB" dirty="0"/>
              <a:t>Washington, Jewish cemetery</a:t>
            </a:r>
          </a:p>
          <a:p>
            <a:pPr lvl="1"/>
            <a:r>
              <a:rPr lang="en-GB" dirty="0"/>
              <a:t>Highly religious</a:t>
            </a:r>
          </a:p>
          <a:p>
            <a:pPr lvl="1"/>
            <a:r>
              <a:rPr lang="en-GB" dirty="0"/>
              <a:t>Not cremated</a:t>
            </a:r>
          </a:p>
          <a:p>
            <a:r>
              <a:rPr lang="en-GB" dirty="0"/>
              <a:t>Faro, Portugal</a:t>
            </a:r>
          </a:p>
          <a:p>
            <a:pPr lvl="1"/>
            <a:r>
              <a:rPr lang="en-GB" dirty="0"/>
              <a:t>Short lease 3-5 years</a:t>
            </a:r>
          </a:p>
          <a:p>
            <a:pPr lvl="1"/>
            <a:r>
              <a:rPr lang="en-GB" dirty="0"/>
              <a:t>Can buy longer lease but</a:t>
            </a:r>
          </a:p>
          <a:p>
            <a:pPr marL="457200" lvl="1" indent="0">
              <a:buNone/>
            </a:pPr>
            <a:endParaRPr lang="en-GB" dirty="0"/>
          </a:p>
        </p:txBody>
      </p:sp>
      <p:sp>
        <p:nvSpPr>
          <p:cNvPr id="4" name="Rectangle 3">
            <a:extLst>
              <a:ext uri="{FF2B5EF4-FFF2-40B4-BE49-F238E27FC236}">
                <a16:creationId xmlns:a16="http://schemas.microsoft.com/office/drawing/2014/main" id="{AC0D554D-D5F5-4742-AA6E-C7457989948B}"/>
              </a:ext>
            </a:extLst>
          </p:cNvPr>
          <p:cNvSpPr/>
          <p:nvPr/>
        </p:nvSpPr>
        <p:spPr>
          <a:xfrm>
            <a:off x="2286000" y="3013502"/>
            <a:ext cx="4572000" cy="830997"/>
          </a:xfrm>
          <a:prstGeom prst="rect">
            <a:avLst/>
          </a:prstGeom>
        </p:spPr>
        <p:txBody>
          <a:bodyPr>
            <a:spAutoFit/>
          </a:bodyPr>
          <a:lstStyle/>
          <a:p>
            <a:pPr lvl="0">
              <a:spcBef>
                <a:spcPct val="30000"/>
              </a:spcBef>
            </a:pPr>
            <a:r>
              <a:rPr lang="en-GB" sz="1200" dirty="0">
                <a:solidFill>
                  <a:prstClr val="black"/>
                </a:solidFill>
                <a:latin typeface="Calibri"/>
                <a:cs typeface="+mn-cs"/>
              </a:rPr>
              <a:t>Commercialisation of the industry is going apace. A clear recognition that grave yards, even if we were all cremated, and only needed little graves are running out. Space is an issue all over the western world, uproar in Paris as graves are cleared, </a:t>
            </a:r>
          </a:p>
        </p:txBody>
      </p:sp>
      <p:pic>
        <p:nvPicPr>
          <p:cNvPr id="6" name="Picture 5">
            <a:extLst>
              <a:ext uri="{FF2B5EF4-FFF2-40B4-BE49-F238E27FC236}">
                <a16:creationId xmlns:a16="http://schemas.microsoft.com/office/drawing/2014/main" id="{2A0BC93F-F1EA-4399-8701-6782EDD2201A}"/>
              </a:ext>
            </a:extLst>
          </p:cNvPr>
          <p:cNvPicPr>
            <a:picLocks noChangeAspect="1"/>
          </p:cNvPicPr>
          <p:nvPr/>
        </p:nvPicPr>
        <p:blipFill>
          <a:blip r:embed="rId3"/>
          <a:stretch>
            <a:fillRect/>
          </a:stretch>
        </p:blipFill>
        <p:spPr>
          <a:xfrm>
            <a:off x="3206659" y="1774824"/>
            <a:ext cx="5986793" cy="4750520"/>
          </a:xfrm>
          <a:prstGeom prst="rect">
            <a:avLst/>
          </a:prstGeom>
        </p:spPr>
      </p:pic>
    </p:spTree>
    <p:extLst>
      <p:ext uri="{BB962C8B-B14F-4D97-AF65-F5344CB8AC3E}">
        <p14:creationId xmlns:p14="http://schemas.microsoft.com/office/powerpoint/2010/main" val="1503201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265F1-A0F8-418A-916F-47B98C1BB9C9}"/>
              </a:ext>
            </a:extLst>
          </p:cNvPr>
          <p:cNvSpPr>
            <a:spLocks noGrp="1"/>
          </p:cNvSpPr>
          <p:nvPr>
            <p:ph type="title"/>
          </p:nvPr>
        </p:nvSpPr>
        <p:spPr/>
        <p:txBody>
          <a:bodyPr/>
          <a:lstStyle/>
          <a:p>
            <a:r>
              <a:rPr lang="en-GB" dirty="0"/>
              <a:t>The only way is up…..</a:t>
            </a:r>
          </a:p>
        </p:txBody>
      </p:sp>
      <p:pic>
        <p:nvPicPr>
          <p:cNvPr id="1026" name="Picture 2" descr="See the source image">
            <a:extLst>
              <a:ext uri="{FF2B5EF4-FFF2-40B4-BE49-F238E27FC236}">
                <a16:creationId xmlns:a16="http://schemas.microsoft.com/office/drawing/2014/main" id="{4E96EC92-B024-42BA-BE82-F0B09F3FC8A7}"/>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457200" y="2585867"/>
            <a:ext cx="4038600" cy="299912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47091601-EAB1-4AEB-A53E-13A6FA675A06}"/>
              </a:ext>
            </a:extLst>
          </p:cNvPr>
          <p:cNvSpPr>
            <a:spLocks noGrp="1"/>
          </p:cNvSpPr>
          <p:nvPr>
            <p:ph sz="half" idx="2"/>
          </p:nvPr>
        </p:nvSpPr>
        <p:spPr/>
        <p:txBody>
          <a:bodyPr/>
          <a:lstStyle/>
          <a:p>
            <a:r>
              <a:rPr lang="en-GB" dirty="0"/>
              <a:t>Proposal, an architectural team in  Switzerland</a:t>
            </a:r>
          </a:p>
          <a:p>
            <a:r>
              <a:rPr lang="en-GB" dirty="0"/>
              <a:t>Graves, up to six people with grass, planting and irrigation</a:t>
            </a:r>
          </a:p>
          <a:p>
            <a:r>
              <a:rPr lang="en-GB" dirty="0"/>
              <a:t>Designed with ramps, creates a journey, processual, to upper levels</a:t>
            </a:r>
          </a:p>
        </p:txBody>
      </p:sp>
      <p:sp>
        <p:nvSpPr>
          <p:cNvPr id="5" name="Rectangle 4">
            <a:extLst>
              <a:ext uri="{FF2B5EF4-FFF2-40B4-BE49-F238E27FC236}">
                <a16:creationId xmlns:a16="http://schemas.microsoft.com/office/drawing/2014/main" id="{2B75CA09-7AA4-42E5-934E-CEDF81769D70}"/>
              </a:ext>
            </a:extLst>
          </p:cNvPr>
          <p:cNvSpPr/>
          <p:nvPr/>
        </p:nvSpPr>
        <p:spPr>
          <a:xfrm>
            <a:off x="539552" y="5877272"/>
            <a:ext cx="4572000" cy="646331"/>
          </a:xfrm>
          <a:prstGeom prst="rect">
            <a:avLst/>
          </a:prstGeom>
        </p:spPr>
        <p:txBody>
          <a:bodyPr>
            <a:spAutoFit/>
          </a:bodyPr>
          <a:lstStyle/>
          <a:p>
            <a:r>
              <a:rPr lang="en-GB" dirty="0">
                <a:hlinkClick r:id="rId4"/>
              </a:rPr>
              <a:t>https://www.designboom.com/project/a-vertical-cemetery/</a:t>
            </a:r>
            <a:endParaRPr lang="en-GB" dirty="0"/>
          </a:p>
        </p:txBody>
      </p:sp>
    </p:spTree>
    <p:extLst>
      <p:ext uri="{BB962C8B-B14F-4D97-AF65-F5344CB8AC3E}">
        <p14:creationId xmlns:p14="http://schemas.microsoft.com/office/powerpoint/2010/main" val="453645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BAC21-A9D1-4183-97AA-4678D2D06B62}"/>
              </a:ext>
            </a:extLst>
          </p:cNvPr>
          <p:cNvSpPr>
            <a:spLocks noGrp="1"/>
          </p:cNvSpPr>
          <p:nvPr>
            <p:ph type="title"/>
          </p:nvPr>
        </p:nvSpPr>
        <p:spPr/>
        <p:txBody>
          <a:bodyPr/>
          <a:lstStyle/>
          <a:p>
            <a:r>
              <a:rPr lang="en-GB" dirty="0"/>
              <a:t>Recycle: Eternal Reefs, Atlanta</a:t>
            </a:r>
          </a:p>
        </p:txBody>
      </p:sp>
      <p:sp>
        <p:nvSpPr>
          <p:cNvPr id="5" name="Content Placeholder 4">
            <a:extLst>
              <a:ext uri="{FF2B5EF4-FFF2-40B4-BE49-F238E27FC236}">
                <a16:creationId xmlns:a16="http://schemas.microsoft.com/office/drawing/2014/main" id="{48C4482C-0FB6-4D4B-B1A7-9821B44E2A3D}"/>
              </a:ext>
            </a:extLst>
          </p:cNvPr>
          <p:cNvSpPr>
            <a:spLocks noGrp="1"/>
          </p:cNvSpPr>
          <p:nvPr>
            <p:ph sz="half" idx="1"/>
          </p:nvPr>
        </p:nvSpPr>
        <p:spPr/>
        <p:txBody>
          <a:bodyPr/>
          <a:lstStyle/>
          <a:p>
            <a:endParaRPr lang="en-GB"/>
          </a:p>
        </p:txBody>
      </p:sp>
      <p:sp>
        <p:nvSpPr>
          <p:cNvPr id="6" name="Content Placeholder 5">
            <a:extLst>
              <a:ext uri="{FF2B5EF4-FFF2-40B4-BE49-F238E27FC236}">
                <a16:creationId xmlns:a16="http://schemas.microsoft.com/office/drawing/2014/main" id="{8B0340F8-B237-46FD-AFC0-6CB6100D166F}"/>
              </a:ext>
            </a:extLst>
          </p:cNvPr>
          <p:cNvSpPr>
            <a:spLocks noGrp="1"/>
          </p:cNvSpPr>
          <p:nvPr>
            <p:ph sz="half" idx="2"/>
          </p:nvPr>
        </p:nvSpPr>
        <p:spPr>
          <a:xfrm>
            <a:off x="4648200" y="1773936"/>
            <a:ext cx="4038600" cy="3599280"/>
          </a:xfrm>
        </p:spPr>
        <p:txBody>
          <a:bodyPr/>
          <a:lstStyle/>
          <a:p>
            <a:r>
              <a:rPr lang="en-GB" dirty="0"/>
              <a:t>Single, multiple, with your pet or pets…</a:t>
            </a:r>
          </a:p>
          <a:p>
            <a:r>
              <a:rPr lang="en-GB" dirty="0"/>
              <a:t>Up to 15 people in a single ball </a:t>
            </a:r>
          </a:p>
          <a:p>
            <a:r>
              <a:rPr lang="en-GB" dirty="0"/>
              <a:t>Over 2000 placed by 2019</a:t>
            </a:r>
          </a:p>
          <a:p>
            <a:r>
              <a:rPr lang="en-GB" dirty="0"/>
              <a:t>Deep sea, erosional places, reefs, keys</a:t>
            </a:r>
          </a:p>
        </p:txBody>
      </p:sp>
      <p:pic>
        <p:nvPicPr>
          <p:cNvPr id="1026" name="Picture 2" descr="Eternal Reefs sinks 12 artificial reefs off Santa Rosa Island in the Gulf of Mexico on Monday, Sept. 16, 2019. The company specializes in incorporating your loved ones cremated remains into &quot;reef balls&quot; for underwater fish habitats.">
            <a:extLst>
              <a:ext uri="{FF2B5EF4-FFF2-40B4-BE49-F238E27FC236}">
                <a16:creationId xmlns:a16="http://schemas.microsoft.com/office/drawing/2014/main" id="{41A43986-056E-4B5D-8E10-1DE5D240A3F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8730" t="10802" r="2536" b="5816"/>
          <a:stretch/>
        </p:blipFill>
        <p:spPr bwMode="auto">
          <a:xfrm>
            <a:off x="239440" y="1701118"/>
            <a:ext cx="4408760" cy="476945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885054AB-95F0-44AE-AD01-C8A1069E3214}"/>
              </a:ext>
            </a:extLst>
          </p:cNvPr>
          <p:cNvSpPr/>
          <p:nvPr/>
        </p:nvSpPr>
        <p:spPr>
          <a:xfrm>
            <a:off x="5004048" y="5791139"/>
            <a:ext cx="3528392" cy="369332"/>
          </a:xfrm>
          <a:prstGeom prst="rect">
            <a:avLst/>
          </a:prstGeom>
        </p:spPr>
        <p:txBody>
          <a:bodyPr wrap="square">
            <a:spAutoFit/>
          </a:bodyPr>
          <a:lstStyle/>
          <a:p>
            <a:r>
              <a:rPr lang="en-GB" dirty="0">
                <a:hlinkClick r:id="rId4"/>
              </a:rPr>
              <a:t>https://www.eternalreefs.com/</a:t>
            </a:r>
            <a:endParaRPr lang="en-GB" dirty="0"/>
          </a:p>
        </p:txBody>
      </p:sp>
    </p:spTree>
    <p:extLst>
      <p:ext uri="{BB962C8B-B14F-4D97-AF65-F5344CB8AC3E}">
        <p14:creationId xmlns:p14="http://schemas.microsoft.com/office/powerpoint/2010/main" val="3996875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96BA895-E380-42B0-BA0B-A7C05891CE72}"/>
              </a:ext>
            </a:extLst>
          </p:cNvPr>
          <p:cNvSpPr>
            <a:spLocks noGrp="1"/>
          </p:cNvSpPr>
          <p:nvPr>
            <p:ph type="title"/>
          </p:nvPr>
        </p:nvSpPr>
        <p:spPr/>
        <p:txBody>
          <a:bodyPr/>
          <a:lstStyle/>
          <a:p>
            <a:r>
              <a:rPr lang="en-GB" dirty="0"/>
              <a:t>A greener way to go</a:t>
            </a:r>
          </a:p>
        </p:txBody>
      </p:sp>
      <p:pic>
        <p:nvPicPr>
          <p:cNvPr id="8" name="Content Placeholder 7">
            <a:extLst>
              <a:ext uri="{FF2B5EF4-FFF2-40B4-BE49-F238E27FC236}">
                <a16:creationId xmlns:a16="http://schemas.microsoft.com/office/drawing/2014/main" id="{61E62C30-90A8-4E64-A3FA-896898C5637A}"/>
              </a:ext>
            </a:extLst>
          </p:cNvPr>
          <p:cNvPicPr>
            <a:picLocks noGrp="1" noChangeAspect="1"/>
          </p:cNvPicPr>
          <p:nvPr>
            <p:ph idx="1"/>
          </p:nvPr>
        </p:nvPicPr>
        <p:blipFill>
          <a:blip r:embed="rId3"/>
          <a:stretch>
            <a:fillRect/>
          </a:stretch>
        </p:blipFill>
        <p:spPr>
          <a:xfrm>
            <a:off x="266400" y="2700598"/>
            <a:ext cx="4371211" cy="3286029"/>
          </a:xfrm>
          <a:prstGeom prst="rect">
            <a:avLst/>
          </a:prstGeom>
        </p:spPr>
      </p:pic>
      <p:pic>
        <p:nvPicPr>
          <p:cNvPr id="2050" name="Picture 2">
            <a:extLst>
              <a:ext uri="{FF2B5EF4-FFF2-40B4-BE49-F238E27FC236}">
                <a16:creationId xmlns:a16="http://schemas.microsoft.com/office/drawing/2014/main" id="{9D6C606B-1A22-4C3D-84D6-6CC2FFE675D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588" r="23226"/>
          <a:stretch/>
        </p:blipFill>
        <p:spPr bwMode="auto">
          <a:xfrm>
            <a:off x="4897095" y="1586808"/>
            <a:ext cx="4008829" cy="522117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019AACA5-61A5-4084-A07A-3593E48F2FA3}"/>
              </a:ext>
            </a:extLst>
          </p:cNvPr>
          <p:cNvSpPr/>
          <p:nvPr/>
        </p:nvSpPr>
        <p:spPr>
          <a:xfrm>
            <a:off x="238076" y="1879864"/>
            <a:ext cx="5453544" cy="400110"/>
          </a:xfrm>
          <a:prstGeom prst="rect">
            <a:avLst/>
          </a:prstGeom>
        </p:spPr>
        <p:txBody>
          <a:bodyPr wrap="none">
            <a:spAutoFit/>
          </a:bodyPr>
          <a:lstStyle/>
          <a:p>
            <a:r>
              <a:rPr lang="en-GB" sz="2000" dirty="0"/>
              <a:t>The dead give protection, but who protects them?</a:t>
            </a:r>
          </a:p>
        </p:txBody>
      </p:sp>
      <p:sp>
        <p:nvSpPr>
          <p:cNvPr id="10" name="Rectangle 9">
            <a:extLst>
              <a:ext uri="{FF2B5EF4-FFF2-40B4-BE49-F238E27FC236}">
                <a16:creationId xmlns:a16="http://schemas.microsoft.com/office/drawing/2014/main" id="{9DCAFD14-2026-48CD-A9AC-BF985F42C4E6}"/>
              </a:ext>
            </a:extLst>
          </p:cNvPr>
          <p:cNvSpPr/>
          <p:nvPr/>
        </p:nvSpPr>
        <p:spPr>
          <a:xfrm>
            <a:off x="325095" y="6166473"/>
            <a:ext cx="4572000" cy="461665"/>
          </a:xfrm>
          <a:prstGeom prst="rect">
            <a:avLst/>
          </a:prstGeom>
        </p:spPr>
        <p:txBody>
          <a:bodyPr>
            <a:spAutoFit/>
          </a:bodyPr>
          <a:lstStyle/>
          <a:p>
            <a:r>
              <a:rPr lang="en-GB" sz="1200" dirty="0">
                <a:hlinkClick r:id="rId5"/>
              </a:rPr>
              <a:t>https://cdn.theculturetrip.com/wp-content/uploads/2017/06/new-reef-balls-underwater-with-diver-smaller-size.jpg</a:t>
            </a:r>
            <a:endParaRPr lang="en-GB" sz="1200" dirty="0"/>
          </a:p>
        </p:txBody>
      </p:sp>
    </p:spTree>
    <p:extLst>
      <p:ext uri="{BB962C8B-B14F-4D97-AF65-F5344CB8AC3E}">
        <p14:creationId xmlns:p14="http://schemas.microsoft.com/office/powerpoint/2010/main" val="3044289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324528" cy="1250950"/>
          </a:xfrm>
        </p:spPr>
        <p:txBody>
          <a:bodyPr>
            <a:normAutofit fontScale="90000"/>
          </a:bodyPr>
          <a:lstStyle/>
          <a:p>
            <a:r>
              <a:rPr lang="en-GB" dirty="0"/>
              <a:t>Green or Woodland or Willow Natural burials but not  regulated</a:t>
            </a:r>
          </a:p>
        </p:txBody>
      </p:sp>
      <p:pic>
        <p:nvPicPr>
          <p:cNvPr id="5" name="Picture 4"/>
          <p:cNvPicPr>
            <a:picLocks noChangeAspect="1"/>
          </p:cNvPicPr>
          <p:nvPr/>
        </p:nvPicPr>
        <p:blipFill>
          <a:blip r:embed="rId3"/>
          <a:stretch>
            <a:fillRect/>
          </a:stretch>
        </p:blipFill>
        <p:spPr>
          <a:xfrm>
            <a:off x="1158902" y="2502188"/>
            <a:ext cx="5194538" cy="3024336"/>
          </a:xfrm>
          <a:prstGeom prst="rect">
            <a:avLst/>
          </a:prstGeom>
        </p:spPr>
      </p:pic>
      <p:sp>
        <p:nvSpPr>
          <p:cNvPr id="6" name="TextBox 5"/>
          <p:cNvSpPr txBox="1"/>
          <p:nvPr/>
        </p:nvSpPr>
        <p:spPr>
          <a:xfrm>
            <a:off x="270934" y="5157192"/>
            <a:ext cx="4229058" cy="738664"/>
          </a:xfrm>
          <a:prstGeom prst="rect">
            <a:avLst/>
          </a:prstGeom>
          <a:noFill/>
        </p:spPr>
        <p:txBody>
          <a:bodyPr wrap="square" rtlCol="0">
            <a:spAutoFit/>
          </a:bodyPr>
          <a:lstStyle/>
          <a:p>
            <a:endParaRPr lang="en-GB" sz="2400" dirty="0"/>
          </a:p>
          <a:p>
            <a:endParaRPr lang="en-GB" dirty="0"/>
          </a:p>
        </p:txBody>
      </p:sp>
      <p:sp>
        <p:nvSpPr>
          <p:cNvPr id="8" name="TextBox 7"/>
          <p:cNvSpPr txBox="1"/>
          <p:nvPr/>
        </p:nvSpPr>
        <p:spPr>
          <a:xfrm>
            <a:off x="457837" y="1790383"/>
            <a:ext cx="11750011" cy="461665"/>
          </a:xfrm>
          <a:prstGeom prst="rect">
            <a:avLst/>
          </a:prstGeom>
          <a:noFill/>
        </p:spPr>
        <p:txBody>
          <a:bodyPr wrap="square" rtlCol="0">
            <a:spAutoFit/>
          </a:bodyPr>
          <a:lstStyle/>
          <a:p>
            <a:r>
              <a:rPr lang="en-GB" sz="2400" dirty="0"/>
              <a:t>Here, it may be principled but  the dead get little protection</a:t>
            </a:r>
          </a:p>
        </p:txBody>
      </p:sp>
    </p:spTree>
    <p:extLst>
      <p:ext uri="{BB962C8B-B14F-4D97-AF65-F5344CB8AC3E}">
        <p14:creationId xmlns:p14="http://schemas.microsoft.com/office/powerpoint/2010/main" val="1159106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AA27D-E4CB-4168-808D-695D1BEFB356}"/>
              </a:ext>
            </a:extLst>
          </p:cNvPr>
          <p:cNvSpPr>
            <a:spLocks noGrp="1"/>
          </p:cNvSpPr>
          <p:nvPr>
            <p:ph type="title"/>
          </p:nvPr>
        </p:nvSpPr>
        <p:spPr/>
        <p:txBody>
          <a:bodyPr/>
          <a:lstStyle/>
          <a:p>
            <a:r>
              <a:rPr lang="en-GB" dirty="0"/>
              <a:t>Dissolve the Dead: Bio-cremation</a:t>
            </a:r>
          </a:p>
        </p:txBody>
      </p:sp>
      <p:sp>
        <p:nvSpPr>
          <p:cNvPr id="3" name="Content Placeholder 2">
            <a:extLst>
              <a:ext uri="{FF2B5EF4-FFF2-40B4-BE49-F238E27FC236}">
                <a16:creationId xmlns:a16="http://schemas.microsoft.com/office/drawing/2014/main" id="{2FDD574A-0F30-45C3-9323-DED360EFCBAB}"/>
              </a:ext>
            </a:extLst>
          </p:cNvPr>
          <p:cNvSpPr>
            <a:spLocks noGrp="1"/>
          </p:cNvSpPr>
          <p:nvPr>
            <p:ph idx="1"/>
          </p:nvPr>
        </p:nvSpPr>
        <p:spPr>
          <a:xfrm>
            <a:off x="457200" y="1774825"/>
            <a:ext cx="3754760" cy="4625975"/>
          </a:xfrm>
        </p:spPr>
        <p:txBody>
          <a:bodyPr/>
          <a:lstStyle/>
          <a:p>
            <a:r>
              <a:rPr lang="en-GB" dirty="0"/>
              <a:t>Alkaline hydrolysis</a:t>
            </a:r>
          </a:p>
          <a:p>
            <a:pPr marL="119062" indent="0">
              <a:buNone/>
            </a:pPr>
            <a:r>
              <a:rPr lang="en-GB" dirty="0"/>
              <a:t>hot water and chemicals very  environmentally friendly</a:t>
            </a:r>
          </a:p>
          <a:p>
            <a:r>
              <a:rPr lang="en-GB" dirty="0"/>
              <a:t>Mostly in  N. America and Canada….and Pudsey, Leeds</a:t>
            </a:r>
          </a:p>
        </p:txBody>
      </p:sp>
      <p:pic>
        <p:nvPicPr>
          <p:cNvPr id="3074" name="Picture 2" descr="See the source image">
            <a:extLst>
              <a:ext uri="{FF2B5EF4-FFF2-40B4-BE49-F238E27FC236}">
                <a16:creationId xmlns:a16="http://schemas.microsoft.com/office/drawing/2014/main" id="{581DB1A9-C4A8-4721-A761-AE9D8CA477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0504" y="1916832"/>
            <a:ext cx="4488160" cy="2524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563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00C97-A9DB-4B74-8F9E-8D0DB6D5502F}"/>
              </a:ext>
            </a:extLst>
          </p:cNvPr>
          <p:cNvSpPr>
            <a:spLocks noGrp="1"/>
          </p:cNvSpPr>
          <p:nvPr>
            <p:ph type="title"/>
          </p:nvPr>
        </p:nvSpPr>
        <p:spPr>
          <a:xfrm>
            <a:off x="457200" y="155448"/>
            <a:ext cx="8435280" cy="1252728"/>
          </a:xfrm>
        </p:spPr>
        <p:txBody>
          <a:bodyPr>
            <a:normAutofit fontScale="90000"/>
          </a:bodyPr>
          <a:lstStyle/>
          <a:p>
            <a:r>
              <a:rPr lang="en-GB" dirty="0"/>
              <a:t>The </a:t>
            </a:r>
            <a:r>
              <a:rPr lang="en-GB" dirty="0" err="1"/>
              <a:t>Capsula</a:t>
            </a:r>
            <a:r>
              <a:rPr lang="en-GB" dirty="0"/>
              <a:t> Mundi Project, Italy 2015</a:t>
            </a:r>
          </a:p>
        </p:txBody>
      </p:sp>
      <p:sp>
        <p:nvSpPr>
          <p:cNvPr id="3" name="Content Placeholder 2">
            <a:extLst>
              <a:ext uri="{FF2B5EF4-FFF2-40B4-BE49-F238E27FC236}">
                <a16:creationId xmlns:a16="http://schemas.microsoft.com/office/drawing/2014/main" id="{EFC68D35-1AF9-471F-8438-E8532E144DB3}"/>
              </a:ext>
            </a:extLst>
          </p:cNvPr>
          <p:cNvSpPr>
            <a:spLocks noGrp="1"/>
          </p:cNvSpPr>
          <p:nvPr>
            <p:ph idx="1"/>
          </p:nvPr>
        </p:nvSpPr>
        <p:spPr>
          <a:xfrm>
            <a:off x="457200" y="1774825"/>
            <a:ext cx="3792421" cy="4625975"/>
          </a:xfrm>
        </p:spPr>
        <p:txBody>
          <a:bodyPr/>
          <a:lstStyle/>
          <a:p>
            <a:pPr marL="119062" indent="0">
              <a:buNone/>
            </a:pPr>
            <a:r>
              <a:rPr lang="en-GB" dirty="0"/>
              <a:t>Body pods – new meaning to the family tree</a:t>
            </a:r>
          </a:p>
        </p:txBody>
      </p:sp>
      <p:pic>
        <p:nvPicPr>
          <p:cNvPr id="3076" name="Picture 4" descr="See the source image">
            <a:extLst>
              <a:ext uri="{FF2B5EF4-FFF2-40B4-BE49-F238E27FC236}">
                <a16:creationId xmlns:a16="http://schemas.microsoft.com/office/drawing/2014/main" id="{A219DB4E-A545-4495-8C3F-6F4F3FE447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491064"/>
            <a:ext cx="3792421" cy="5184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0106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0E012-0868-EF36-037B-712190FF3945}"/>
              </a:ext>
            </a:extLst>
          </p:cNvPr>
          <p:cNvSpPr>
            <a:spLocks noGrp="1"/>
          </p:cNvSpPr>
          <p:nvPr>
            <p:ph type="title"/>
          </p:nvPr>
        </p:nvSpPr>
        <p:spPr/>
        <p:txBody>
          <a:bodyPr/>
          <a:lstStyle/>
          <a:p>
            <a:r>
              <a:rPr lang="en-GB" dirty="0"/>
              <a:t>Digital </a:t>
            </a:r>
            <a:r>
              <a:rPr lang="en-GB" dirty="0" err="1"/>
              <a:t>mourining</a:t>
            </a:r>
            <a:endParaRPr lang="en-GB" dirty="0"/>
          </a:p>
        </p:txBody>
      </p:sp>
      <p:sp>
        <p:nvSpPr>
          <p:cNvPr id="3" name="Content Placeholder 2">
            <a:extLst>
              <a:ext uri="{FF2B5EF4-FFF2-40B4-BE49-F238E27FC236}">
                <a16:creationId xmlns:a16="http://schemas.microsoft.com/office/drawing/2014/main" id="{CA32F37C-0273-3D7D-8038-24E68ADC8974}"/>
              </a:ext>
            </a:extLst>
          </p:cNvPr>
          <p:cNvSpPr>
            <a:spLocks noGrp="1"/>
          </p:cNvSpPr>
          <p:nvPr>
            <p:ph idx="1"/>
          </p:nvPr>
        </p:nvSpPr>
        <p:spPr>
          <a:xfrm>
            <a:off x="54928" y="1772816"/>
            <a:ext cx="4762872" cy="4625975"/>
          </a:xfrm>
        </p:spPr>
        <p:txBody>
          <a:bodyPr/>
          <a:lstStyle/>
          <a:p>
            <a:r>
              <a:rPr lang="en-GB" dirty="0"/>
              <a:t>Impact of social media, research focus on grief, (maintaining bonds, relationships etc)</a:t>
            </a:r>
          </a:p>
          <a:p>
            <a:r>
              <a:rPr lang="en-GB" dirty="0"/>
              <a:t>Who has access to the dead, who ‘owns’ their fb pages, for example = possessions</a:t>
            </a:r>
          </a:p>
          <a:p>
            <a:r>
              <a:rPr lang="en-GB" dirty="0"/>
              <a:t>Offers opportunities, tensions and challenges</a:t>
            </a:r>
          </a:p>
        </p:txBody>
      </p:sp>
      <p:pic>
        <p:nvPicPr>
          <p:cNvPr id="1026" name="Picture 2">
            <a:extLst>
              <a:ext uri="{FF2B5EF4-FFF2-40B4-BE49-F238E27FC236}">
                <a16:creationId xmlns:a16="http://schemas.microsoft.com/office/drawing/2014/main" id="{4D21C708-1057-3095-CC09-CBD8E96226D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88024" y="2780928"/>
            <a:ext cx="4077843" cy="2293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2901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73" y="151547"/>
            <a:ext cx="8229600" cy="1252728"/>
          </a:xfrm>
        </p:spPr>
        <p:txBody>
          <a:bodyPr>
            <a:normAutofit fontScale="90000"/>
          </a:bodyPr>
          <a:lstStyle/>
          <a:p>
            <a:br>
              <a:rPr lang="en-GB" dirty="0"/>
            </a:br>
            <a:r>
              <a:rPr lang="en-GB" dirty="0"/>
              <a:t>Cemeteries research questions</a:t>
            </a:r>
            <a:br>
              <a:rPr lang="en-GB" dirty="0"/>
            </a:br>
            <a:endParaRPr lang="en-GB" dirty="0"/>
          </a:p>
        </p:txBody>
      </p:sp>
      <p:sp>
        <p:nvSpPr>
          <p:cNvPr id="3" name="Content Placeholder 2"/>
          <p:cNvSpPr>
            <a:spLocks noGrp="1"/>
          </p:cNvSpPr>
          <p:nvPr>
            <p:ph idx="1"/>
          </p:nvPr>
        </p:nvSpPr>
        <p:spPr>
          <a:xfrm>
            <a:off x="1" y="1774824"/>
            <a:ext cx="5264796" cy="4625975"/>
          </a:xfrm>
        </p:spPr>
        <p:txBody>
          <a:bodyPr/>
          <a:lstStyle/>
          <a:p>
            <a:r>
              <a:rPr lang="en-GB" dirty="0"/>
              <a:t>Foundation – why there?</a:t>
            </a:r>
          </a:p>
          <a:p>
            <a:r>
              <a:rPr lang="en-GB" dirty="0"/>
              <a:t>Commonalities and conversely </a:t>
            </a:r>
          </a:p>
          <a:p>
            <a:r>
              <a:rPr lang="en-GB" dirty="0"/>
              <a:t>What are the differences?</a:t>
            </a:r>
          </a:p>
          <a:p>
            <a:r>
              <a:rPr lang="en-GB" dirty="0"/>
              <a:t>Bodies &amp; type of burial</a:t>
            </a:r>
          </a:p>
          <a:p>
            <a:pPr lvl="1"/>
            <a:r>
              <a:rPr lang="en-GB" dirty="0"/>
              <a:t>demographics</a:t>
            </a:r>
          </a:p>
          <a:p>
            <a:r>
              <a:rPr lang="en-GB" dirty="0"/>
              <a:t>Symbolism</a:t>
            </a:r>
          </a:p>
          <a:p>
            <a:r>
              <a:rPr lang="en-GB" dirty="0"/>
              <a:t>Social organisation, </a:t>
            </a:r>
          </a:p>
          <a:p>
            <a:pPr lvl="1"/>
            <a:r>
              <a:rPr lang="en-GB" dirty="0"/>
              <a:t>Kinship, Status, Health, wealth, well-being………</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135388" y="1838594"/>
            <a:ext cx="5724128" cy="4293096"/>
          </a:xfrm>
          <a:prstGeom prst="rect">
            <a:avLst/>
          </a:prstGeom>
        </p:spPr>
      </p:pic>
      <p:sp>
        <p:nvSpPr>
          <p:cNvPr id="5" name="TextBox 4"/>
          <p:cNvSpPr txBox="1"/>
          <p:nvPr/>
        </p:nvSpPr>
        <p:spPr>
          <a:xfrm>
            <a:off x="4570665" y="6070004"/>
            <a:ext cx="4573335" cy="646331"/>
          </a:xfrm>
          <a:prstGeom prst="rect">
            <a:avLst/>
          </a:prstGeom>
          <a:noFill/>
        </p:spPr>
        <p:txBody>
          <a:bodyPr wrap="square" rtlCol="0">
            <a:spAutoFit/>
          </a:bodyPr>
          <a:lstStyle/>
          <a:p>
            <a:r>
              <a:rPr lang="en-GB" dirty="0"/>
              <a:t>Headstone set into the wall – Holy Island (</a:t>
            </a:r>
            <a:r>
              <a:rPr lang="en-GB" dirty="0" err="1"/>
              <a:t>Lindisfarne</a:t>
            </a:r>
            <a:r>
              <a:rPr lang="en-GB" dirty="0"/>
              <a:t>) – we all know what this means!</a:t>
            </a:r>
          </a:p>
        </p:txBody>
      </p:sp>
    </p:spTree>
    <p:extLst>
      <p:ext uri="{BB962C8B-B14F-4D97-AF65-F5344CB8AC3E}">
        <p14:creationId xmlns:p14="http://schemas.microsoft.com/office/powerpoint/2010/main" val="3434336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Last thoughts</a:t>
            </a:r>
          </a:p>
        </p:txBody>
      </p:sp>
      <p:sp>
        <p:nvSpPr>
          <p:cNvPr id="3" name="Content Placeholder 2"/>
          <p:cNvSpPr>
            <a:spLocks noGrp="1"/>
          </p:cNvSpPr>
          <p:nvPr>
            <p:ph idx="1"/>
          </p:nvPr>
        </p:nvSpPr>
        <p:spPr>
          <a:xfrm>
            <a:off x="54335" y="1742794"/>
            <a:ext cx="4830542" cy="4625975"/>
          </a:xfrm>
        </p:spPr>
        <p:txBody>
          <a:bodyPr/>
          <a:lstStyle/>
          <a:p>
            <a:r>
              <a:rPr lang="en-GB" dirty="0"/>
              <a:t>Cemetery archaeology is not for all</a:t>
            </a:r>
          </a:p>
          <a:p>
            <a:r>
              <a:rPr lang="en-GB" dirty="0"/>
              <a:t>Emotional and emotive</a:t>
            </a:r>
          </a:p>
          <a:p>
            <a:r>
              <a:rPr lang="en-GB" dirty="0"/>
              <a:t>Are about the living as much as the dead</a:t>
            </a:r>
          </a:p>
          <a:p>
            <a:r>
              <a:rPr lang="en-GB" dirty="0"/>
              <a:t>NOT just for burials….</a:t>
            </a:r>
          </a:p>
          <a:p>
            <a:r>
              <a:rPr lang="en-GB" dirty="0"/>
              <a:t>Not just about the law</a:t>
            </a:r>
          </a:p>
          <a:p>
            <a:pPr marL="119062" indent="0">
              <a:buNone/>
            </a:pPr>
            <a:r>
              <a:rPr lang="en-GB" sz="2800" dirty="0"/>
              <a:t>publicity, press, reputation</a:t>
            </a:r>
          </a:p>
          <a:p>
            <a:pPr marL="119062" indent="0">
              <a:buNone/>
            </a:pPr>
            <a:endParaRPr lang="en-GB" sz="2800" dirty="0"/>
          </a:p>
          <a:p>
            <a:pPr marL="119062" indent="0">
              <a:buNone/>
            </a:pPr>
            <a:endParaRPr lang="en-GB" sz="2800" dirty="0"/>
          </a:p>
          <a:p>
            <a:endParaRPr lang="en-GB" dirty="0"/>
          </a:p>
        </p:txBody>
      </p:sp>
      <p:pic>
        <p:nvPicPr>
          <p:cNvPr id="4" name="Picture 3"/>
          <p:cNvPicPr>
            <a:picLocks noChangeAspect="1"/>
          </p:cNvPicPr>
          <p:nvPr/>
        </p:nvPicPr>
        <p:blipFill>
          <a:blip r:embed="rId3"/>
          <a:stretch>
            <a:fillRect/>
          </a:stretch>
        </p:blipFill>
        <p:spPr>
          <a:xfrm>
            <a:off x="4884877" y="3734776"/>
            <a:ext cx="4114957" cy="2994430"/>
          </a:xfrm>
          <a:prstGeom prst="rect">
            <a:avLst/>
          </a:prstGeom>
        </p:spPr>
      </p:pic>
      <p:pic>
        <p:nvPicPr>
          <p:cNvPr id="6" name="Picture 5"/>
          <p:cNvPicPr>
            <a:picLocks noChangeAspect="1"/>
          </p:cNvPicPr>
          <p:nvPr/>
        </p:nvPicPr>
        <p:blipFill>
          <a:blip r:embed="rId4"/>
          <a:stretch>
            <a:fillRect/>
          </a:stretch>
        </p:blipFill>
        <p:spPr>
          <a:xfrm>
            <a:off x="5787578" y="118680"/>
            <a:ext cx="3371380" cy="3810330"/>
          </a:xfrm>
          <a:prstGeom prst="rect">
            <a:avLst/>
          </a:prstGeom>
        </p:spPr>
      </p:pic>
      <p:sp>
        <p:nvSpPr>
          <p:cNvPr id="7" name="Rectangle 6"/>
          <p:cNvSpPr/>
          <p:nvPr/>
        </p:nvSpPr>
        <p:spPr>
          <a:xfrm>
            <a:off x="54335" y="6364322"/>
            <a:ext cx="4617226" cy="369332"/>
          </a:xfrm>
          <a:prstGeom prst="rect">
            <a:avLst/>
          </a:prstGeom>
        </p:spPr>
        <p:txBody>
          <a:bodyPr wrap="none">
            <a:spAutoFit/>
          </a:bodyPr>
          <a:lstStyle/>
          <a:p>
            <a:pPr marL="119062" indent="0">
              <a:buNone/>
            </a:pPr>
            <a:r>
              <a:rPr lang="en-GB" dirty="0"/>
              <a:t>(Martin in Everton Cemetery - with more hair)</a:t>
            </a:r>
          </a:p>
        </p:txBody>
      </p:sp>
    </p:spTree>
    <p:extLst>
      <p:ext uri="{BB962C8B-B14F-4D97-AF65-F5344CB8AC3E}">
        <p14:creationId xmlns:p14="http://schemas.microsoft.com/office/powerpoint/2010/main" val="1207649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Cemetery: research strategies</a:t>
            </a:r>
          </a:p>
        </p:txBody>
      </p:sp>
      <p:sp>
        <p:nvSpPr>
          <p:cNvPr id="5" name="Content Placeholder 4"/>
          <p:cNvSpPr>
            <a:spLocks noGrp="1"/>
          </p:cNvSpPr>
          <p:nvPr>
            <p:ph idx="1"/>
          </p:nvPr>
        </p:nvSpPr>
        <p:spPr>
          <a:xfrm>
            <a:off x="457200" y="1628800"/>
            <a:ext cx="8229600" cy="4625975"/>
          </a:xfrm>
        </p:spPr>
        <p:txBody>
          <a:bodyPr/>
          <a:lstStyle/>
          <a:p>
            <a:endParaRPr lang="en-GB" dirty="0"/>
          </a:p>
          <a:p>
            <a:r>
              <a:rPr lang="en-GB" dirty="0"/>
              <a:t>Reports often give summary of evidence, then catalogue – don’t expect ‘meaning’ as such</a:t>
            </a:r>
          </a:p>
          <a:p>
            <a:r>
              <a:rPr lang="en-GB" dirty="0"/>
              <a:t>Change with society norms and expectations</a:t>
            </a:r>
          </a:p>
          <a:p>
            <a:r>
              <a:rPr lang="en-GB" dirty="0"/>
              <a:t>Digital mourning, environmentalism, increased secularism and fundamentalism all shape their future</a:t>
            </a:r>
          </a:p>
          <a:p>
            <a:endParaRPr lang="en-GB" dirty="0"/>
          </a:p>
          <a:p>
            <a:endParaRPr lang="en-GB" dirty="0"/>
          </a:p>
        </p:txBody>
      </p:sp>
    </p:spTree>
    <p:extLst>
      <p:ext uri="{BB962C8B-B14F-4D97-AF65-F5344CB8AC3E}">
        <p14:creationId xmlns:p14="http://schemas.microsoft.com/office/powerpoint/2010/main" val="24292525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0</TotalTime>
  <Words>2801</Words>
  <Application>Microsoft Office PowerPoint</Application>
  <PresentationFormat>On-screen Show (4:3)</PresentationFormat>
  <Paragraphs>172</Paragraphs>
  <Slides>20</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Open Sans</vt:lpstr>
      <vt:lpstr>Wingdings</vt:lpstr>
      <vt:lpstr>Wingdings 2</vt:lpstr>
      <vt:lpstr>Wingdings 3</vt:lpstr>
      <vt:lpstr>Module</vt:lpstr>
      <vt:lpstr>Cemeteries, Cremations and Commemoratives to come</vt:lpstr>
      <vt:lpstr>Points to consider</vt:lpstr>
      <vt:lpstr>Oystermouth, Swansea</vt:lpstr>
      <vt:lpstr>Cemeteries who owns the dead?</vt:lpstr>
      <vt:lpstr>Graveyards: symbolic spaces</vt:lpstr>
      <vt:lpstr>Whitby: two cemeteries: question of style, form, function, with distinct ‘feel’</vt:lpstr>
      <vt:lpstr>Kensal Green: A pleasure garden cemetery </vt:lpstr>
      <vt:lpstr>Highgate Cemetery</vt:lpstr>
      <vt:lpstr>Are they all about the past?</vt:lpstr>
      <vt:lpstr>Recycle and recycling</vt:lpstr>
      <vt:lpstr>The only way is up…..</vt:lpstr>
      <vt:lpstr>Recycle: Eternal Reefs, Atlanta</vt:lpstr>
      <vt:lpstr>A greener way to go</vt:lpstr>
      <vt:lpstr>Green or Woodland or Willow Natural burials but not  regulated</vt:lpstr>
      <vt:lpstr>Dissolve the Dead: Bio-cremation</vt:lpstr>
      <vt:lpstr>The Capsula Mundi Project, Italy 2015</vt:lpstr>
      <vt:lpstr>Digital mourining</vt:lpstr>
      <vt:lpstr> Cemeteries research questions </vt:lpstr>
      <vt:lpstr>Last thoughts</vt:lpstr>
      <vt:lpstr>Cemetery: research strategies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Battlefield Trauma</dc:title>
  <dc:creator>Ros Coard</dc:creator>
  <cp:lastModifiedBy>Ros Coard</cp:lastModifiedBy>
  <cp:revision>149</cp:revision>
  <cp:lastPrinted>2016-04-20T09:02:24Z</cp:lastPrinted>
  <dcterms:created xsi:type="dcterms:W3CDTF">2014-04-08T15:02:52Z</dcterms:created>
  <dcterms:modified xsi:type="dcterms:W3CDTF">2024-03-04T10:28:16Z</dcterms:modified>
</cp:coreProperties>
</file>