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8" r:id="rId3"/>
    <p:sldId id="268" r:id="rId4"/>
    <p:sldId id="267" r:id="rId5"/>
    <p:sldId id="260" r:id="rId6"/>
    <p:sldId id="261" r:id="rId7"/>
    <p:sldId id="262" r:id="rId8"/>
    <p:sldId id="264" r:id="rId9"/>
    <p:sldId id="263" r:id="rId10"/>
    <p:sldId id="266" r:id="rId11"/>
    <p:sldId id="256"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29" autoAdjust="0"/>
    <p:restoredTop sz="83917" autoAdjust="0"/>
  </p:normalViewPr>
  <p:slideViewPr>
    <p:cSldViewPr snapToGrid="0">
      <p:cViewPr varScale="1">
        <p:scale>
          <a:sx n="70" d="100"/>
          <a:sy n="70" d="100"/>
        </p:scale>
        <p:origin x="5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71C44C-FB8B-48F9-9973-B8DA37626072}" type="doc">
      <dgm:prSet loTypeId="urn:microsoft.com/office/officeart/2016/7/layout/BasicLinearProcessNumbered" loCatId="process" qsTypeId="urn:microsoft.com/office/officeart/2005/8/quickstyle/simple4" qsCatId="simple" csTypeId="urn:microsoft.com/office/officeart/2005/8/colors/accent6_1" csCatId="accent6"/>
      <dgm:spPr/>
      <dgm:t>
        <a:bodyPr/>
        <a:lstStyle/>
        <a:p>
          <a:endParaRPr lang="en-US"/>
        </a:p>
      </dgm:t>
    </dgm:pt>
    <dgm:pt modelId="{068F2DC2-5A34-43AE-80FC-4681DF3FE7B1}">
      <dgm:prSet/>
      <dgm:spPr/>
      <dgm:t>
        <a:bodyPr/>
        <a:lstStyle/>
        <a:p>
          <a:r>
            <a:rPr lang="en-GB"/>
            <a:t>Employ people with disabilities </a:t>
          </a:r>
          <a:endParaRPr lang="en-US"/>
        </a:p>
      </dgm:t>
    </dgm:pt>
    <dgm:pt modelId="{AA120F05-250C-4DCA-B981-4ADB46CDB1D6}" type="parTrans" cxnId="{902CBA8F-D850-45AD-94AF-8241DC8738F0}">
      <dgm:prSet/>
      <dgm:spPr/>
      <dgm:t>
        <a:bodyPr/>
        <a:lstStyle/>
        <a:p>
          <a:endParaRPr lang="en-US"/>
        </a:p>
      </dgm:t>
    </dgm:pt>
    <dgm:pt modelId="{D6068959-E98A-46E8-BF09-FCF56809C117}" type="sibTrans" cxnId="{902CBA8F-D850-45AD-94AF-8241DC8738F0}">
      <dgm:prSet phldrT="1" phldr="0"/>
      <dgm:spPr/>
      <dgm:t>
        <a:bodyPr/>
        <a:lstStyle/>
        <a:p>
          <a:r>
            <a:rPr lang="en-US"/>
            <a:t>1</a:t>
          </a:r>
        </a:p>
      </dgm:t>
    </dgm:pt>
    <dgm:pt modelId="{0E692A10-E74E-43AC-ACC1-3C80B3B36D57}">
      <dgm:prSet/>
      <dgm:spPr/>
      <dgm:t>
        <a:bodyPr/>
        <a:lstStyle/>
        <a:p>
          <a:r>
            <a:rPr lang="en-GB"/>
            <a:t>Integrate disability in school curriculum</a:t>
          </a:r>
          <a:endParaRPr lang="en-US"/>
        </a:p>
      </dgm:t>
    </dgm:pt>
    <dgm:pt modelId="{327AB6A3-C435-49A5-BD8E-E9C21ED25DEF}" type="parTrans" cxnId="{35C68A67-CEB3-4CC6-8E8B-35904408083A}">
      <dgm:prSet/>
      <dgm:spPr/>
      <dgm:t>
        <a:bodyPr/>
        <a:lstStyle/>
        <a:p>
          <a:endParaRPr lang="en-US"/>
        </a:p>
      </dgm:t>
    </dgm:pt>
    <dgm:pt modelId="{8AB3FFF7-B1A0-40C1-BA52-3DCFB7ABEFEF}" type="sibTrans" cxnId="{35C68A67-CEB3-4CC6-8E8B-35904408083A}">
      <dgm:prSet phldrT="2" phldr="0"/>
      <dgm:spPr/>
      <dgm:t>
        <a:bodyPr/>
        <a:lstStyle/>
        <a:p>
          <a:r>
            <a:rPr lang="en-US"/>
            <a:t>2</a:t>
          </a:r>
        </a:p>
      </dgm:t>
    </dgm:pt>
    <dgm:pt modelId="{B735F2A3-F6F3-4E9E-821F-2473AAA3B727}">
      <dgm:prSet/>
      <dgm:spPr/>
      <dgm:t>
        <a:bodyPr/>
        <a:lstStyle/>
        <a:p>
          <a:r>
            <a:rPr lang="en-GB"/>
            <a:t>Promote social inclusion especially in schools </a:t>
          </a:r>
          <a:endParaRPr lang="en-US"/>
        </a:p>
      </dgm:t>
    </dgm:pt>
    <dgm:pt modelId="{AC2ED215-A457-4EBB-A3A5-57BE16A3E03A}" type="parTrans" cxnId="{634D8C3D-2AE4-43D3-8E2F-E598576E184E}">
      <dgm:prSet/>
      <dgm:spPr/>
      <dgm:t>
        <a:bodyPr/>
        <a:lstStyle/>
        <a:p>
          <a:endParaRPr lang="en-US"/>
        </a:p>
      </dgm:t>
    </dgm:pt>
    <dgm:pt modelId="{B63FBFA2-F20F-4083-AE95-93F8AFFB2C29}" type="sibTrans" cxnId="{634D8C3D-2AE4-43D3-8E2F-E598576E184E}">
      <dgm:prSet phldrT="3" phldr="0"/>
      <dgm:spPr/>
      <dgm:t>
        <a:bodyPr/>
        <a:lstStyle/>
        <a:p>
          <a:r>
            <a:rPr lang="en-US"/>
            <a:t>3</a:t>
          </a:r>
        </a:p>
      </dgm:t>
    </dgm:pt>
    <dgm:pt modelId="{1E8AEF73-6D37-4AB5-BDB5-A8982B052B92}">
      <dgm:prSet/>
      <dgm:spPr/>
      <dgm:t>
        <a:bodyPr/>
        <a:lstStyle/>
        <a:p>
          <a:r>
            <a:rPr lang="en-GB"/>
            <a:t>Realize that People with Disabilities are Humans too</a:t>
          </a:r>
          <a:endParaRPr lang="en-US"/>
        </a:p>
      </dgm:t>
    </dgm:pt>
    <dgm:pt modelId="{5E80979B-BFFD-4B08-941C-4E46E207D8DF}" type="parTrans" cxnId="{096FA7A6-1D5B-4B22-A4AE-7BC6F15B261C}">
      <dgm:prSet/>
      <dgm:spPr/>
      <dgm:t>
        <a:bodyPr/>
        <a:lstStyle/>
        <a:p>
          <a:endParaRPr lang="en-US"/>
        </a:p>
      </dgm:t>
    </dgm:pt>
    <dgm:pt modelId="{CEDC31A2-63E8-43B4-880F-5A1CE5A6EE01}" type="sibTrans" cxnId="{096FA7A6-1D5B-4B22-A4AE-7BC6F15B261C}">
      <dgm:prSet phldrT="4" phldr="0"/>
      <dgm:spPr/>
      <dgm:t>
        <a:bodyPr/>
        <a:lstStyle/>
        <a:p>
          <a:r>
            <a:rPr lang="en-US"/>
            <a:t>4</a:t>
          </a:r>
        </a:p>
      </dgm:t>
    </dgm:pt>
    <dgm:pt modelId="{D7DD9C0D-F5B4-48A0-87AE-A4ACAC296816}" type="pres">
      <dgm:prSet presAssocID="{CA71C44C-FB8B-48F9-9973-B8DA37626072}" presName="Name0" presStyleCnt="0">
        <dgm:presLayoutVars>
          <dgm:animLvl val="lvl"/>
          <dgm:resizeHandles val="exact"/>
        </dgm:presLayoutVars>
      </dgm:prSet>
      <dgm:spPr/>
    </dgm:pt>
    <dgm:pt modelId="{9F69FC61-7CB1-49AB-9528-7091690940E8}" type="pres">
      <dgm:prSet presAssocID="{068F2DC2-5A34-43AE-80FC-4681DF3FE7B1}" presName="compositeNode" presStyleCnt="0">
        <dgm:presLayoutVars>
          <dgm:bulletEnabled val="1"/>
        </dgm:presLayoutVars>
      </dgm:prSet>
      <dgm:spPr/>
    </dgm:pt>
    <dgm:pt modelId="{BA5FB1BF-9054-4C75-AD41-DA02BB890386}" type="pres">
      <dgm:prSet presAssocID="{068F2DC2-5A34-43AE-80FC-4681DF3FE7B1}" presName="bgRect" presStyleLbl="bgAccFollowNode1" presStyleIdx="0" presStyleCnt="4"/>
      <dgm:spPr/>
    </dgm:pt>
    <dgm:pt modelId="{7E9E06DB-43EC-43E0-8BF7-7DC678447561}" type="pres">
      <dgm:prSet presAssocID="{D6068959-E98A-46E8-BF09-FCF56809C117}" presName="sibTransNodeCircle" presStyleLbl="alignNode1" presStyleIdx="0" presStyleCnt="8">
        <dgm:presLayoutVars>
          <dgm:chMax val="0"/>
          <dgm:bulletEnabled/>
        </dgm:presLayoutVars>
      </dgm:prSet>
      <dgm:spPr/>
    </dgm:pt>
    <dgm:pt modelId="{44FF3516-F31A-4EBE-9ACC-66CB495465A4}" type="pres">
      <dgm:prSet presAssocID="{068F2DC2-5A34-43AE-80FC-4681DF3FE7B1}" presName="bottomLine" presStyleLbl="alignNode1" presStyleIdx="1" presStyleCnt="8">
        <dgm:presLayoutVars/>
      </dgm:prSet>
      <dgm:spPr/>
    </dgm:pt>
    <dgm:pt modelId="{7C900382-7D7E-42CC-92C4-FCCAFEF801FE}" type="pres">
      <dgm:prSet presAssocID="{068F2DC2-5A34-43AE-80FC-4681DF3FE7B1}" presName="nodeText" presStyleLbl="bgAccFollowNode1" presStyleIdx="0" presStyleCnt="4">
        <dgm:presLayoutVars>
          <dgm:bulletEnabled val="1"/>
        </dgm:presLayoutVars>
      </dgm:prSet>
      <dgm:spPr/>
    </dgm:pt>
    <dgm:pt modelId="{FDCA1C6D-BC01-4872-AF1C-54CEA5A9343F}" type="pres">
      <dgm:prSet presAssocID="{D6068959-E98A-46E8-BF09-FCF56809C117}" presName="sibTrans" presStyleCnt="0"/>
      <dgm:spPr/>
    </dgm:pt>
    <dgm:pt modelId="{FCC30053-2CEC-40A3-BCAD-4C874612DB85}" type="pres">
      <dgm:prSet presAssocID="{0E692A10-E74E-43AC-ACC1-3C80B3B36D57}" presName="compositeNode" presStyleCnt="0">
        <dgm:presLayoutVars>
          <dgm:bulletEnabled val="1"/>
        </dgm:presLayoutVars>
      </dgm:prSet>
      <dgm:spPr/>
    </dgm:pt>
    <dgm:pt modelId="{073CD2AD-C7A2-4F29-A863-BAB31057AEDF}" type="pres">
      <dgm:prSet presAssocID="{0E692A10-E74E-43AC-ACC1-3C80B3B36D57}" presName="bgRect" presStyleLbl="bgAccFollowNode1" presStyleIdx="1" presStyleCnt="4"/>
      <dgm:spPr/>
    </dgm:pt>
    <dgm:pt modelId="{C6AA3BB8-805E-4298-A257-AA7FBC5D7DB1}" type="pres">
      <dgm:prSet presAssocID="{8AB3FFF7-B1A0-40C1-BA52-3DCFB7ABEFEF}" presName="sibTransNodeCircle" presStyleLbl="alignNode1" presStyleIdx="2" presStyleCnt="8">
        <dgm:presLayoutVars>
          <dgm:chMax val="0"/>
          <dgm:bulletEnabled/>
        </dgm:presLayoutVars>
      </dgm:prSet>
      <dgm:spPr/>
    </dgm:pt>
    <dgm:pt modelId="{3F60ADE6-64AA-45E4-9E26-A0422AC24474}" type="pres">
      <dgm:prSet presAssocID="{0E692A10-E74E-43AC-ACC1-3C80B3B36D57}" presName="bottomLine" presStyleLbl="alignNode1" presStyleIdx="3" presStyleCnt="8">
        <dgm:presLayoutVars/>
      </dgm:prSet>
      <dgm:spPr/>
    </dgm:pt>
    <dgm:pt modelId="{BF6848D2-1A6C-4A8F-AAB6-C60BDB8A6A4C}" type="pres">
      <dgm:prSet presAssocID="{0E692A10-E74E-43AC-ACC1-3C80B3B36D57}" presName="nodeText" presStyleLbl="bgAccFollowNode1" presStyleIdx="1" presStyleCnt="4">
        <dgm:presLayoutVars>
          <dgm:bulletEnabled val="1"/>
        </dgm:presLayoutVars>
      </dgm:prSet>
      <dgm:spPr/>
    </dgm:pt>
    <dgm:pt modelId="{21FB2D30-C19D-4EBE-89B8-0CCB2D915D49}" type="pres">
      <dgm:prSet presAssocID="{8AB3FFF7-B1A0-40C1-BA52-3DCFB7ABEFEF}" presName="sibTrans" presStyleCnt="0"/>
      <dgm:spPr/>
    </dgm:pt>
    <dgm:pt modelId="{63A446F9-55FB-47D9-9758-628AEBB5D64D}" type="pres">
      <dgm:prSet presAssocID="{B735F2A3-F6F3-4E9E-821F-2473AAA3B727}" presName="compositeNode" presStyleCnt="0">
        <dgm:presLayoutVars>
          <dgm:bulletEnabled val="1"/>
        </dgm:presLayoutVars>
      </dgm:prSet>
      <dgm:spPr/>
    </dgm:pt>
    <dgm:pt modelId="{B227F77F-F41B-430A-B21E-232D64E749BA}" type="pres">
      <dgm:prSet presAssocID="{B735F2A3-F6F3-4E9E-821F-2473AAA3B727}" presName="bgRect" presStyleLbl="bgAccFollowNode1" presStyleIdx="2" presStyleCnt="4"/>
      <dgm:spPr/>
    </dgm:pt>
    <dgm:pt modelId="{7BBF1850-E1B7-4974-A779-08766B14D4BF}" type="pres">
      <dgm:prSet presAssocID="{B63FBFA2-F20F-4083-AE95-93F8AFFB2C29}" presName="sibTransNodeCircle" presStyleLbl="alignNode1" presStyleIdx="4" presStyleCnt="8">
        <dgm:presLayoutVars>
          <dgm:chMax val="0"/>
          <dgm:bulletEnabled/>
        </dgm:presLayoutVars>
      </dgm:prSet>
      <dgm:spPr/>
    </dgm:pt>
    <dgm:pt modelId="{7CE75229-BC93-415B-95DC-ADBDDD6A6BB4}" type="pres">
      <dgm:prSet presAssocID="{B735F2A3-F6F3-4E9E-821F-2473AAA3B727}" presName="bottomLine" presStyleLbl="alignNode1" presStyleIdx="5" presStyleCnt="8">
        <dgm:presLayoutVars/>
      </dgm:prSet>
      <dgm:spPr/>
    </dgm:pt>
    <dgm:pt modelId="{32E011CA-F729-4491-A4B5-BA9C1D0FCD6D}" type="pres">
      <dgm:prSet presAssocID="{B735F2A3-F6F3-4E9E-821F-2473AAA3B727}" presName="nodeText" presStyleLbl="bgAccFollowNode1" presStyleIdx="2" presStyleCnt="4">
        <dgm:presLayoutVars>
          <dgm:bulletEnabled val="1"/>
        </dgm:presLayoutVars>
      </dgm:prSet>
      <dgm:spPr/>
    </dgm:pt>
    <dgm:pt modelId="{ABA6D5C4-A993-4B84-8AF6-8D19F0C5C201}" type="pres">
      <dgm:prSet presAssocID="{B63FBFA2-F20F-4083-AE95-93F8AFFB2C29}" presName="sibTrans" presStyleCnt="0"/>
      <dgm:spPr/>
    </dgm:pt>
    <dgm:pt modelId="{1708A3B0-459B-4281-9CD8-0B54FFA54DA1}" type="pres">
      <dgm:prSet presAssocID="{1E8AEF73-6D37-4AB5-BDB5-A8982B052B92}" presName="compositeNode" presStyleCnt="0">
        <dgm:presLayoutVars>
          <dgm:bulletEnabled val="1"/>
        </dgm:presLayoutVars>
      </dgm:prSet>
      <dgm:spPr/>
    </dgm:pt>
    <dgm:pt modelId="{2B32F763-25E0-4760-86AA-65BF46CE4645}" type="pres">
      <dgm:prSet presAssocID="{1E8AEF73-6D37-4AB5-BDB5-A8982B052B92}" presName="bgRect" presStyleLbl="bgAccFollowNode1" presStyleIdx="3" presStyleCnt="4"/>
      <dgm:spPr/>
    </dgm:pt>
    <dgm:pt modelId="{EF726F8F-46F0-4015-90A4-A6C2F9C1A34A}" type="pres">
      <dgm:prSet presAssocID="{CEDC31A2-63E8-43B4-880F-5A1CE5A6EE01}" presName="sibTransNodeCircle" presStyleLbl="alignNode1" presStyleIdx="6" presStyleCnt="8">
        <dgm:presLayoutVars>
          <dgm:chMax val="0"/>
          <dgm:bulletEnabled/>
        </dgm:presLayoutVars>
      </dgm:prSet>
      <dgm:spPr/>
    </dgm:pt>
    <dgm:pt modelId="{31EE0AF6-B928-48FB-A58B-B77D31F0C0D0}" type="pres">
      <dgm:prSet presAssocID="{1E8AEF73-6D37-4AB5-BDB5-A8982B052B92}" presName="bottomLine" presStyleLbl="alignNode1" presStyleIdx="7" presStyleCnt="8">
        <dgm:presLayoutVars/>
      </dgm:prSet>
      <dgm:spPr/>
    </dgm:pt>
    <dgm:pt modelId="{581DCCEE-24C4-4A8D-88F6-BC3B2A64C3EE}" type="pres">
      <dgm:prSet presAssocID="{1E8AEF73-6D37-4AB5-BDB5-A8982B052B92}" presName="nodeText" presStyleLbl="bgAccFollowNode1" presStyleIdx="3" presStyleCnt="4">
        <dgm:presLayoutVars>
          <dgm:bulletEnabled val="1"/>
        </dgm:presLayoutVars>
      </dgm:prSet>
      <dgm:spPr/>
    </dgm:pt>
  </dgm:ptLst>
  <dgm:cxnLst>
    <dgm:cxn modelId="{98A5BA06-C9E2-44C5-B798-68B25DACFAF5}" type="presOf" srcId="{0E692A10-E74E-43AC-ACC1-3C80B3B36D57}" destId="{BF6848D2-1A6C-4A8F-AAB6-C60BDB8A6A4C}" srcOrd="1" destOrd="0" presId="urn:microsoft.com/office/officeart/2016/7/layout/BasicLinearProcessNumbered"/>
    <dgm:cxn modelId="{2AA8DA25-A6D0-423B-9A4C-4B3D55E6D7DF}" type="presOf" srcId="{D6068959-E98A-46E8-BF09-FCF56809C117}" destId="{7E9E06DB-43EC-43E0-8BF7-7DC678447561}" srcOrd="0" destOrd="0" presId="urn:microsoft.com/office/officeart/2016/7/layout/BasicLinearProcessNumbered"/>
    <dgm:cxn modelId="{6D771436-9A72-43E9-A6C7-D8791DA1419A}" type="presOf" srcId="{B735F2A3-F6F3-4E9E-821F-2473AAA3B727}" destId="{32E011CA-F729-4491-A4B5-BA9C1D0FCD6D}" srcOrd="1" destOrd="0" presId="urn:microsoft.com/office/officeart/2016/7/layout/BasicLinearProcessNumbered"/>
    <dgm:cxn modelId="{634D8C3D-2AE4-43D3-8E2F-E598576E184E}" srcId="{CA71C44C-FB8B-48F9-9973-B8DA37626072}" destId="{B735F2A3-F6F3-4E9E-821F-2473AAA3B727}" srcOrd="2" destOrd="0" parTransId="{AC2ED215-A457-4EBB-A3A5-57BE16A3E03A}" sibTransId="{B63FBFA2-F20F-4083-AE95-93F8AFFB2C29}"/>
    <dgm:cxn modelId="{4C908963-FECD-4905-9CB8-6C7865D0FA66}" type="presOf" srcId="{CA71C44C-FB8B-48F9-9973-B8DA37626072}" destId="{D7DD9C0D-F5B4-48A0-87AE-A4ACAC296816}" srcOrd="0" destOrd="0" presId="urn:microsoft.com/office/officeart/2016/7/layout/BasicLinearProcessNumbered"/>
    <dgm:cxn modelId="{35C68A67-CEB3-4CC6-8E8B-35904408083A}" srcId="{CA71C44C-FB8B-48F9-9973-B8DA37626072}" destId="{0E692A10-E74E-43AC-ACC1-3C80B3B36D57}" srcOrd="1" destOrd="0" parTransId="{327AB6A3-C435-49A5-BD8E-E9C21ED25DEF}" sibTransId="{8AB3FFF7-B1A0-40C1-BA52-3DCFB7ABEFEF}"/>
    <dgm:cxn modelId="{CC20124B-DDB8-4AC6-B433-1CAD6CCB9D34}" type="presOf" srcId="{8AB3FFF7-B1A0-40C1-BA52-3DCFB7ABEFEF}" destId="{C6AA3BB8-805E-4298-A257-AA7FBC5D7DB1}" srcOrd="0" destOrd="0" presId="urn:microsoft.com/office/officeart/2016/7/layout/BasicLinearProcessNumbered"/>
    <dgm:cxn modelId="{752FC875-4737-448F-A687-943D7E2480B4}" type="presOf" srcId="{068F2DC2-5A34-43AE-80FC-4681DF3FE7B1}" destId="{7C900382-7D7E-42CC-92C4-FCCAFEF801FE}" srcOrd="1" destOrd="0" presId="urn:microsoft.com/office/officeart/2016/7/layout/BasicLinearProcessNumbered"/>
    <dgm:cxn modelId="{A6B7628A-9C9A-4205-96A4-B0E04FF1971A}" type="presOf" srcId="{068F2DC2-5A34-43AE-80FC-4681DF3FE7B1}" destId="{BA5FB1BF-9054-4C75-AD41-DA02BB890386}" srcOrd="0" destOrd="0" presId="urn:microsoft.com/office/officeart/2016/7/layout/BasicLinearProcessNumbered"/>
    <dgm:cxn modelId="{902CBA8F-D850-45AD-94AF-8241DC8738F0}" srcId="{CA71C44C-FB8B-48F9-9973-B8DA37626072}" destId="{068F2DC2-5A34-43AE-80FC-4681DF3FE7B1}" srcOrd="0" destOrd="0" parTransId="{AA120F05-250C-4DCA-B981-4ADB46CDB1D6}" sibTransId="{D6068959-E98A-46E8-BF09-FCF56809C117}"/>
    <dgm:cxn modelId="{8E72A296-051E-4025-B3D1-2CE9D32CF44F}" type="presOf" srcId="{B63FBFA2-F20F-4083-AE95-93F8AFFB2C29}" destId="{7BBF1850-E1B7-4974-A779-08766B14D4BF}" srcOrd="0" destOrd="0" presId="urn:microsoft.com/office/officeart/2016/7/layout/BasicLinearProcessNumbered"/>
    <dgm:cxn modelId="{096FA7A6-1D5B-4B22-A4AE-7BC6F15B261C}" srcId="{CA71C44C-FB8B-48F9-9973-B8DA37626072}" destId="{1E8AEF73-6D37-4AB5-BDB5-A8982B052B92}" srcOrd="3" destOrd="0" parTransId="{5E80979B-BFFD-4B08-941C-4E46E207D8DF}" sibTransId="{CEDC31A2-63E8-43B4-880F-5A1CE5A6EE01}"/>
    <dgm:cxn modelId="{09EBC9A8-55B9-412E-8C1A-00AFB4EF735F}" type="presOf" srcId="{CEDC31A2-63E8-43B4-880F-5A1CE5A6EE01}" destId="{EF726F8F-46F0-4015-90A4-A6C2F9C1A34A}" srcOrd="0" destOrd="0" presId="urn:microsoft.com/office/officeart/2016/7/layout/BasicLinearProcessNumbered"/>
    <dgm:cxn modelId="{E4F2ADBF-FCD1-4213-B144-6063C190E622}" type="presOf" srcId="{1E8AEF73-6D37-4AB5-BDB5-A8982B052B92}" destId="{581DCCEE-24C4-4A8D-88F6-BC3B2A64C3EE}" srcOrd="1" destOrd="0" presId="urn:microsoft.com/office/officeart/2016/7/layout/BasicLinearProcessNumbered"/>
    <dgm:cxn modelId="{70B967CC-840E-4989-900F-CF6C722ED86D}" type="presOf" srcId="{0E692A10-E74E-43AC-ACC1-3C80B3B36D57}" destId="{073CD2AD-C7A2-4F29-A863-BAB31057AEDF}" srcOrd="0" destOrd="0" presId="urn:microsoft.com/office/officeart/2016/7/layout/BasicLinearProcessNumbered"/>
    <dgm:cxn modelId="{3AA503CE-195C-47D5-8036-523038877F36}" type="presOf" srcId="{1E8AEF73-6D37-4AB5-BDB5-A8982B052B92}" destId="{2B32F763-25E0-4760-86AA-65BF46CE4645}" srcOrd="0" destOrd="0" presId="urn:microsoft.com/office/officeart/2016/7/layout/BasicLinearProcessNumbered"/>
    <dgm:cxn modelId="{8468CADE-72EC-42DF-B1EC-F1E357A16D73}" type="presOf" srcId="{B735F2A3-F6F3-4E9E-821F-2473AAA3B727}" destId="{B227F77F-F41B-430A-B21E-232D64E749BA}" srcOrd="0" destOrd="0" presId="urn:microsoft.com/office/officeart/2016/7/layout/BasicLinearProcessNumbered"/>
    <dgm:cxn modelId="{6ADACACC-DF9D-45D6-B921-A851CBFFD9AC}" type="presParOf" srcId="{D7DD9C0D-F5B4-48A0-87AE-A4ACAC296816}" destId="{9F69FC61-7CB1-49AB-9528-7091690940E8}" srcOrd="0" destOrd="0" presId="urn:microsoft.com/office/officeart/2016/7/layout/BasicLinearProcessNumbered"/>
    <dgm:cxn modelId="{017F67E7-DD04-45E9-980B-A1C034C97A7B}" type="presParOf" srcId="{9F69FC61-7CB1-49AB-9528-7091690940E8}" destId="{BA5FB1BF-9054-4C75-AD41-DA02BB890386}" srcOrd="0" destOrd="0" presId="urn:microsoft.com/office/officeart/2016/7/layout/BasicLinearProcessNumbered"/>
    <dgm:cxn modelId="{74BD8278-C5E7-4395-B4EF-686E6EBD581D}" type="presParOf" srcId="{9F69FC61-7CB1-49AB-9528-7091690940E8}" destId="{7E9E06DB-43EC-43E0-8BF7-7DC678447561}" srcOrd="1" destOrd="0" presId="urn:microsoft.com/office/officeart/2016/7/layout/BasicLinearProcessNumbered"/>
    <dgm:cxn modelId="{FDC2BCA6-EA90-4DE9-8BF8-CB6EDE840893}" type="presParOf" srcId="{9F69FC61-7CB1-49AB-9528-7091690940E8}" destId="{44FF3516-F31A-4EBE-9ACC-66CB495465A4}" srcOrd="2" destOrd="0" presId="urn:microsoft.com/office/officeart/2016/7/layout/BasicLinearProcessNumbered"/>
    <dgm:cxn modelId="{94F2F601-B4AA-4C7E-979B-F598EE219119}" type="presParOf" srcId="{9F69FC61-7CB1-49AB-9528-7091690940E8}" destId="{7C900382-7D7E-42CC-92C4-FCCAFEF801FE}" srcOrd="3" destOrd="0" presId="urn:microsoft.com/office/officeart/2016/7/layout/BasicLinearProcessNumbered"/>
    <dgm:cxn modelId="{04251EAE-0230-4744-AB13-ED955C9F89BC}" type="presParOf" srcId="{D7DD9C0D-F5B4-48A0-87AE-A4ACAC296816}" destId="{FDCA1C6D-BC01-4872-AF1C-54CEA5A9343F}" srcOrd="1" destOrd="0" presId="urn:microsoft.com/office/officeart/2016/7/layout/BasicLinearProcessNumbered"/>
    <dgm:cxn modelId="{39F8C722-B712-4AAA-A1E7-159AEE42EF10}" type="presParOf" srcId="{D7DD9C0D-F5B4-48A0-87AE-A4ACAC296816}" destId="{FCC30053-2CEC-40A3-BCAD-4C874612DB85}" srcOrd="2" destOrd="0" presId="urn:microsoft.com/office/officeart/2016/7/layout/BasicLinearProcessNumbered"/>
    <dgm:cxn modelId="{8A3F1A7F-178B-4EA8-B9AB-4AD2833124F4}" type="presParOf" srcId="{FCC30053-2CEC-40A3-BCAD-4C874612DB85}" destId="{073CD2AD-C7A2-4F29-A863-BAB31057AEDF}" srcOrd="0" destOrd="0" presId="urn:microsoft.com/office/officeart/2016/7/layout/BasicLinearProcessNumbered"/>
    <dgm:cxn modelId="{7319A2C1-0F45-46CE-9763-74F6C6BCF494}" type="presParOf" srcId="{FCC30053-2CEC-40A3-BCAD-4C874612DB85}" destId="{C6AA3BB8-805E-4298-A257-AA7FBC5D7DB1}" srcOrd="1" destOrd="0" presId="urn:microsoft.com/office/officeart/2016/7/layout/BasicLinearProcessNumbered"/>
    <dgm:cxn modelId="{FF3FDA88-E72E-4479-9108-8DDA996F3F49}" type="presParOf" srcId="{FCC30053-2CEC-40A3-BCAD-4C874612DB85}" destId="{3F60ADE6-64AA-45E4-9E26-A0422AC24474}" srcOrd="2" destOrd="0" presId="urn:microsoft.com/office/officeart/2016/7/layout/BasicLinearProcessNumbered"/>
    <dgm:cxn modelId="{4D3EBBFA-5196-4DE7-91F8-6799EEE12F8A}" type="presParOf" srcId="{FCC30053-2CEC-40A3-BCAD-4C874612DB85}" destId="{BF6848D2-1A6C-4A8F-AAB6-C60BDB8A6A4C}" srcOrd="3" destOrd="0" presId="urn:microsoft.com/office/officeart/2016/7/layout/BasicLinearProcessNumbered"/>
    <dgm:cxn modelId="{1F1A1475-9DA1-4519-9483-2467AA9BF73A}" type="presParOf" srcId="{D7DD9C0D-F5B4-48A0-87AE-A4ACAC296816}" destId="{21FB2D30-C19D-4EBE-89B8-0CCB2D915D49}" srcOrd="3" destOrd="0" presId="urn:microsoft.com/office/officeart/2016/7/layout/BasicLinearProcessNumbered"/>
    <dgm:cxn modelId="{B900D9AE-40DF-4337-B7CA-FC2FB765834F}" type="presParOf" srcId="{D7DD9C0D-F5B4-48A0-87AE-A4ACAC296816}" destId="{63A446F9-55FB-47D9-9758-628AEBB5D64D}" srcOrd="4" destOrd="0" presId="urn:microsoft.com/office/officeart/2016/7/layout/BasicLinearProcessNumbered"/>
    <dgm:cxn modelId="{210545C8-1910-488D-97CC-00920AC597DF}" type="presParOf" srcId="{63A446F9-55FB-47D9-9758-628AEBB5D64D}" destId="{B227F77F-F41B-430A-B21E-232D64E749BA}" srcOrd="0" destOrd="0" presId="urn:microsoft.com/office/officeart/2016/7/layout/BasicLinearProcessNumbered"/>
    <dgm:cxn modelId="{7746C4B5-14AB-48F3-AC41-703FE3F7078A}" type="presParOf" srcId="{63A446F9-55FB-47D9-9758-628AEBB5D64D}" destId="{7BBF1850-E1B7-4974-A779-08766B14D4BF}" srcOrd="1" destOrd="0" presId="urn:microsoft.com/office/officeart/2016/7/layout/BasicLinearProcessNumbered"/>
    <dgm:cxn modelId="{4EF7A16F-E8BA-4448-900A-4504FE7CABAB}" type="presParOf" srcId="{63A446F9-55FB-47D9-9758-628AEBB5D64D}" destId="{7CE75229-BC93-415B-95DC-ADBDDD6A6BB4}" srcOrd="2" destOrd="0" presId="urn:microsoft.com/office/officeart/2016/7/layout/BasicLinearProcessNumbered"/>
    <dgm:cxn modelId="{58091C3B-CC6B-4CEF-857A-BC228B3BEC93}" type="presParOf" srcId="{63A446F9-55FB-47D9-9758-628AEBB5D64D}" destId="{32E011CA-F729-4491-A4B5-BA9C1D0FCD6D}" srcOrd="3" destOrd="0" presId="urn:microsoft.com/office/officeart/2016/7/layout/BasicLinearProcessNumbered"/>
    <dgm:cxn modelId="{F04AC58A-F448-4968-9087-1644099058F1}" type="presParOf" srcId="{D7DD9C0D-F5B4-48A0-87AE-A4ACAC296816}" destId="{ABA6D5C4-A993-4B84-8AF6-8D19F0C5C201}" srcOrd="5" destOrd="0" presId="urn:microsoft.com/office/officeart/2016/7/layout/BasicLinearProcessNumbered"/>
    <dgm:cxn modelId="{35818997-AF7B-4217-A6E2-D5EB21F731B7}" type="presParOf" srcId="{D7DD9C0D-F5B4-48A0-87AE-A4ACAC296816}" destId="{1708A3B0-459B-4281-9CD8-0B54FFA54DA1}" srcOrd="6" destOrd="0" presId="urn:microsoft.com/office/officeart/2016/7/layout/BasicLinearProcessNumbered"/>
    <dgm:cxn modelId="{DC126183-A760-4EE7-8416-04776944D96C}" type="presParOf" srcId="{1708A3B0-459B-4281-9CD8-0B54FFA54DA1}" destId="{2B32F763-25E0-4760-86AA-65BF46CE4645}" srcOrd="0" destOrd="0" presId="urn:microsoft.com/office/officeart/2016/7/layout/BasicLinearProcessNumbered"/>
    <dgm:cxn modelId="{AD02645C-F03D-4AA1-815C-CF92E77A93AD}" type="presParOf" srcId="{1708A3B0-459B-4281-9CD8-0B54FFA54DA1}" destId="{EF726F8F-46F0-4015-90A4-A6C2F9C1A34A}" srcOrd="1" destOrd="0" presId="urn:microsoft.com/office/officeart/2016/7/layout/BasicLinearProcessNumbered"/>
    <dgm:cxn modelId="{D154F9EC-6D49-4FFF-8268-4C4C82B45D1B}" type="presParOf" srcId="{1708A3B0-459B-4281-9CD8-0B54FFA54DA1}" destId="{31EE0AF6-B928-48FB-A58B-B77D31F0C0D0}" srcOrd="2" destOrd="0" presId="urn:microsoft.com/office/officeart/2016/7/layout/BasicLinearProcessNumbered"/>
    <dgm:cxn modelId="{967B7EF7-D985-423E-B8D8-F7B55BE1476E}" type="presParOf" srcId="{1708A3B0-459B-4281-9CD8-0B54FFA54DA1}" destId="{581DCCEE-24C4-4A8D-88F6-BC3B2A64C3EE}"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FB1BF-9054-4C75-AD41-DA02BB890386}">
      <dsp:nvSpPr>
        <dsp:cNvPr id="0" name=""/>
        <dsp:cNvSpPr/>
      </dsp:nvSpPr>
      <dsp:spPr>
        <a:xfrm>
          <a:off x="3080" y="366405"/>
          <a:ext cx="2444055" cy="3421677"/>
        </a:xfrm>
        <a:prstGeom prst="rect">
          <a:avLst/>
        </a:prstGeom>
        <a:solidFill>
          <a:schemeClr val="lt1">
            <a:alpha val="90000"/>
            <a:tint val="40000"/>
            <a:hueOff val="0"/>
            <a:satOff val="0"/>
            <a:lumOff val="0"/>
            <a:alphaOff val="0"/>
          </a:schemeClr>
        </a:solidFill>
        <a:ln w="6350" cap="flat" cmpd="sng" algn="ctr">
          <a:solidFill>
            <a:schemeClr val="accent6">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1066800">
            <a:lnSpc>
              <a:spcPct val="90000"/>
            </a:lnSpc>
            <a:spcBef>
              <a:spcPct val="0"/>
            </a:spcBef>
            <a:spcAft>
              <a:spcPct val="35000"/>
            </a:spcAft>
            <a:buNone/>
          </a:pPr>
          <a:r>
            <a:rPr lang="en-GB" sz="2400" kern="1200"/>
            <a:t>Employ people with disabilities </a:t>
          </a:r>
          <a:endParaRPr lang="en-US" sz="2400" kern="1200"/>
        </a:p>
      </dsp:txBody>
      <dsp:txXfrm>
        <a:off x="3080" y="1666642"/>
        <a:ext cx="2444055" cy="2053006"/>
      </dsp:txXfrm>
    </dsp:sp>
    <dsp:sp modelId="{7E9E06DB-43EC-43E0-8BF7-7DC678447561}">
      <dsp:nvSpPr>
        <dsp:cNvPr id="0" name=""/>
        <dsp:cNvSpPr/>
      </dsp:nvSpPr>
      <dsp:spPr>
        <a:xfrm>
          <a:off x="711856" y="708572"/>
          <a:ext cx="1026503" cy="1026503"/>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w="6350" cap="flat" cmpd="sng" algn="ctr">
          <a:solidFill>
            <a:schemeClr val="accent6">
              <a:shade val="80000"/>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858900"/>
        <a:ext cx="725847" cy="725847"/>
      </dsp:txXfrm>
    </dsp:sp>
    <dsp:sp modelId="{44FF3516-F31A-4EBE-9ACC-66CB495465A4}">
      <dsp:nvSpPr>
        <dsp:cNvPr id="0" name=""/>
        <dsp:cNvSpPr/>
      </dsp:nvSpPr>
      <dsp:spPr>
        <a:xfrm>
          <a:off x="3080" y="3788010"/>
          <a:ext cx="2444055" cy="72"/>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w="6350" cap="flat" cmpd="sng" algn="ctr">
          <a:solidFill>
            <a:schemeClr val="accent6">
              <a:shade val="80000"/>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73CD2AD-C7A2-4F29-A863-BAB31057AEDF}">
      <dsp:nvSpPr>
        <dsp:cNvPr id="0" name=""/>
        <dsp:cNvSpPr/>
      </dsp:nvSpPr>
      <dsp:spPr>
        <a:xfrm>
          <a:off x="2691541" y="366405"/>
          <a:ext cx="2444055" cy="3421677"/>
        </a:xfrm>
        <a:prstGeom prst="rect">
          <a:avLst/>
        </a:prstGeom>
        <a:solidFill>
          <a:schemeClr val="lt1">
            <a:alpha val="90000"/>
            <a:tint val="40000"/>
            <a:hueOff val="0"/>
            <a:satOff val="0"/>
            <a:lumOff val="0"/>
            <a:alphaOff val="0"/>
          </a:schemeClr>
        </a:solidFill>
        <a:ln w="6350" cap="flat" cmpd="sng" algn="ctr">
          <a:solidFill>
            <a:schemeClr val="accent6">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1066800">
            <a:lnSpc>
              <a:spcPct val="90000"/>
            </a:lnSpc>
            <a:spcBef>
              <a:spcPct val="0"/>
            </a:spcBef>
            <a:spcAft>
              <a:spcPct val="35000"/>
            </a:spcAft>
            <a:buNone/>
          </a:pPr>
          <a:r>
            <a:rPr lang="en-GB" sz="2400" kern="1200"/>
            <a:t>Integrate disability in school curriculum</a:t>
          </a:r>
          <a:endParaRPr lang="en-US" sz="2400" kern="1200"/>
        </a:p>
      </dsp:txBody>
      <dsp:txXfrm>
        <a:off x="2691541" y="1666642"/>
        <a:ext cx="2444055" cy="2053006"/>
      </dsp:txXfrm>
    </dsp:sp>
    <dsp:sp modelId="{C6AA3BB8-805E-4298-A257-AA7FBC5D7DB1}">
      <dsp:nvSpPr>
        <dsp:cNvPr id="0" name=""/>
        <dsp:cNvSpPr/>
      </dsp:nvSpPr>
      <dsp:spPr>
        <a:xfrm>
          <a:off x="3400317" y="708572"/>
          <a:ext cx="1026503" cy="1026503"/>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w="6350" cap="flat" cmpd="sng" algn="ctr">
          <a:solidFill>
            <a:schemeClr val="accent6">
              <a:shade val="80000"/>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858900"/>
        <a:ext cx="725847" cy="725847"/>
      </dsp:txXfrm>
    </dsp:sp>
    <dsp:sp modelId="{3F60ADE6-64AA-45E4-9E26-A0422AC24474}">
      <dsp:nvSpPr>
        <dsp:cNvPr id="0" name=""/>
        <dsp:cNvSpPr/>
      </dsp:nvSpPr>
      <dsp:spPr>
        <a:xfrm>
          <a:off x="2691541" y="3788010"/>
          <a:ext cx="2444055" cy="72"/>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w="6350" cap="flat" cmpd="sng" algn="ctr">
          <a:solidFill>
            <a:schemeClr val="accent6">
              <a:shade val="80000"/>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227F77F-F41B-430A-B21E-232D64E749BA}">
      <dsp:nvSpPr>
        <dsp:cNvPr id="0" name=""/>
        <dsp:cNvSpPr/>
      </dsp:nvSpPr>
      <dsp:spPr>
        <a:xfrm>
          <a:off x="5380002" y="366405"/>
          <a:ext cx="2444055" cy="3421677"/>
        </a:xfrm>
        <a:prstGeom prst="rect">
          <a:avLst/>
        </a:prstGeom>
        <a:solidFill>
          <a:schemeClr val="lt1">
            <a:alpha val="90000"/>
            <a:tint val="40000"/>
            <a:hueOff val="0"/>
            <a:satOff val="0"/>
            <a:lumOff val="0"/>
            <a:alphaOff val="0"/>
          </a:schemeClr>
        </a:solidFill>
        <a:ln w="6350" cap="flat" cmpd="sng" algn="ctr">
          <a:solidFill>
            <a:schemeClr val="accent6">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1066800">
            <a:lnSpc>
              <a:spcPct val="90000"/>
            </a:lnSpc>
            <a:spcBef>
              <a:spcPct val="0"/>
            </a:spcBef>
            <a:spcAft>
              <a:spcPct val="35000"/>
            </a:spcAft>
            <a:buNone/>
          </a:pPr>
          <a:r>
            <a:rPr lang="en-GB" sz="2400" kern="1200"/>
            <a:t>Promote social inclusion especially in schools </a:t>
          </a:r>
          <a:endParaRPr lang="en-US" sz="2400" kern="1200"/>
        </a:p>
      </dsp:txBody>
      <dsp:txXfrm>
        <a:off x="5380002" y="1666642"/>
        <a:ext cx="2444055" cy="2053006"/>
      </dsp:txXfrm>
    </dsp:sp>
    <dsp:sp modelId="{7BBF1850-E1B7-4974-A779-08766B14D4BF}">
      <dsp:nvSpPr>
        <dsp:cNvPr id="0" name=""/>
        <dsp:cNvSpPr/>
      </dsp:nvSpPr>
      <dsp:spPr>
        <a:xfrm>
          <a:off x="6088778" y="708572"/>
          <a:ext cx="1026503" cy="1026503"/>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w="6350" cap="flat" cmpd="sng" algn="ctr">
          <a:solidFill>
            <a:schemeClr val="accent6">
              <a:shade val="80000"/>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858900"/>
        <a:ext cx="725847" cy="725847"/>
      </dsp:txXfrm>
    </dsp:sp>
    <dsp:sp modelId="{7CE75229-BC93-415B-95DC-ADBDDD6A6BB4}">
      <dsp:nvSpPr>
        <dsp:cNvPr id="0" name=""/>
        <dsp:cNvSpPr/>
      </dsp:nvSpPr>
      <dsp:spPr>
        <a:xfrm>
          <a:off x="5380002" y="3788010"/>
          <a:ext cx="2444055" cy="72"/>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w="6350" cap="flat" cmpd="sng" algn="ctr">
          <a:solidFill>
            <a:schemeClr val="accent6">
              <a:shade val="80000"/>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B32F763-25E0-4760-86AA-65BF46CE4645}">
      <dsp:nvSpPr>
        <dsp:cNvPr id="0" name=""/>
        <dsp:cNvSpPr/>
      </dsp:nvSpPr>
      <dsp:spPr>
        <a:xfrm>
          <a:off x="8068463" y="366405"/>
          <a:ext cx="2444055" cy="3421677"/>
        </a:xfrm>
        <a:prstGeom prst="rect">
          <a:avLst/>
        </a:prstGeom>
        <a:solidFill>
          <a:schemeClr val="lt1">
            <a:alpha val="90000"/>
            <a:tint val="40000"/>
            <a:hueOff val="0"/>
            <a:satOff val="0"/>
            <a:lumOff val="0"/>
            <a:alphaOff val="0"/>
          </a:schemeClr>
        </a:solidFill>
        <a:ln w="6350" cap="flat" cmpd="sng" algn="ctr">
          <a:solidFill>
            <a:schemeClr val="accent6">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1066800">
            <a:lnSpc>
              <a:spcPct val="90000"/>
            </a:lnSpc>
            <a:spcBef>
              <a:spcPct val="0"/>
            </a:spcBef>
            <a:spcAft>
              <a:spcPct val="35000"/>
            </a:spcAft>
            <a:buNone/>
          </a:pPr>
          <a:r>
            <a:rPr lang="en-GB" sz="2400" kern="1200"/>
            <a:t>Realize that People with Disabilities are Humans too</a:t>
          </a:r>
          <a:endParaRPr lang="en-US" sz="2400" kern="1200"/>
        </a:p>
      </dsp:txBody>
      <dsp:txXfrm>
        <a:off x="8068463" y="1666642"/>
        <a:ext cx="2444055" cy="2053006"/>
      </dsp:txXfrm>
    </dsp:sp>
    <dsp:sp modelId="{EF726F8F-46F0-4015-90A4-A6C2F9C1A34A}">
      <dsp:nvSpPr>
        <dsp:cNvPr id="0" name=""/>
        <dsp:cNvSpPr/>
      </dsp:nvSpPr>
      <dsp:spPr>
        <a:xfrm>
          <a:off x="8777239" y="708572"/>
          <a:ext cx="1026503" cy="1026503"/>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w="6350" cap="flat" cmpd="sng" algn="ctr">
          <a:solidFill>
            <a:schemeClr val="accent6">
              <a:shade val="80000"/>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858900"/>
        <a:ext cx="725847" cy="725847"/>
      </dsp:txXfrm>
    </dsp:sp>
    <dsp:sp modelId="{31EE0AF6-B928-48FB-A58B-B77D31F0C0D0}">
      <dsp:nvSpPr>
        <dsp:cNvPr id="0" name=""/>
        <dsp:cNvSpPr/>
      </dsp:nvSpPr>
      <dsp:spPr>
        <a:xfrm>
          <a:off x="8068463" y="3788010"/>
          <a:ext cx="2444055" cy="72"/>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w="6350" cap="flat" cmpd="sng" algn="ctr">
          <a:solidFill>
            <a:schemeClr val="accent6">
              <a:shade val="80000"/>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9A807E-C5E3-43C1-B51B-15C2EFDF8ADF}" type="datetimeFigureOut">
              <a:rPr lang="en-GB" smtClean="0"/>
              <a:t>07/01/2018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52219F-8FAC-4732-A357-8E91BAFC5D07}" type="slidenum">
              <a:rPr lang="en-GB" smtClean="0"/>
              <a:t>‹#›</a:t>
            </a:fld>
            <a:endParaRPr lang="en-GB"/>
          </a:p>
        </p:txBody>
      </p:sp>
    </p:spTree>
    <p:extLst>
      <p:ext uri="{BB962C8B-B14F-4D97-AF65-F5344CB8AC3E}">
        <p14:creationId xmlns:p14="http://schemas.microsoft.com/office/powerpoint/2010/main" val="1112496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Referenced </a:t>
            </a:r>
          </a:p>
        </p:txBody>
      </p:sp>
      <p:sp>
        <p:nvSpPr>
          <p:cNvPr id="4" name="Slide Number Placeholder 3"/>
          <p:cNvSpPr>
            <a:spLocks noGrp="1"/>
          </p:cNvSpPr>
          <p:nvPr>
            <p:ph type="sldNum" sz="quarter" idx="10"/>
          </p:nvPr>
        </p:nvSpPr>
        <p:spPr/>
        <p:txBody>
          <a:bodyPr/>
          <a:lstStyle/>
          <a:p>
            <a:fld id="{3A52219F-8FAC-4732-A357-8E91BAFC5D07}" type="slidenum">
              <a:rPr lang="en-GB" smtClean="0"/>
              <a:t>1</a:t>
            </a:fld>
            <a:endParaRPr lang="en-GB"/>
          </a:p>
        </p:txBody>
      </p:sp>
    </p:spTree>
    <p:extLst>
      <p:ext uri="{BB962C8B-B14F-4D97-AF65-F5344CB8AC3E}">
        <p14:creationId xmlns:p14="http://schemas.microsoft.com/office/powerpoint/2010/main" val="4033628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Referenced </a:t>
            </a:r>
          </a:p>
        </p:txBody>
      </p:sp>
      <p:sp>
        <p:nvSpPr>
          <p:cNvPr id="4" name="Slide Number Placeholder 3"/>
          <p:cNvSpPr>
            <a:spLocks noGrp="1"/>
          </p:cNvSpPr>
          <p:nvPr>
            <p:ph type="sldNum" sz="quarter" idx="10"/>
          </p:nvPr>
        </p:nvSpPr>
        <p:spPr/>
        <p:txBody>
          <a:bodyPr/>
          <a:lstStyle/>
          <a:p>
            <a:fld id="{3A52219F-8FAC-4732-A357-8E91BAFC5D07}" type="slidenum">
              <a:rPr lang="en-GB" smtClean="0"/>
              <a:t>2</a:t>
            </a:fld>
            <a:endParaRPr lang="en-GB"/>
          </a:p>
        </p:txBody>
      </p:sp>
    </p:spTree>
    <p:extLst>
      <p:ext uri="{BB962C8B-B14F-4D97-AF65-F5344CB8AC3E}">
        <p14:creationId xmlns:p14="http://schemas.microsoft.com/office/powerpoint/2010/main" val="27793537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52219F-8FAC-4732-A357-8E91BAFC5D07}" type="slidenum">
              <a:rPr lang="en-GB" smtClean="0"/>
              <a:t>3</a:t>
            </a:fld>
            <a:endParaRPr lang="en-GB"/>
          </a:p>
        </p:txBody>
      </p:sp>
    </p:spTree>
    <p:extLst>
      <p:ext uri="{BB962C8B-B14F-4D97-AF65-F5344CB8AC3E}">
        <p14:creationId xmlns:p14="http://schemas.microsoft.com/office/powerpoint/2010/main" val="1402828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Referenced </a:t>
            </a:r>
          </a:p>
        </p:txBody>
      </p:sp>
      <p:sp>
        <p:nvSpPr>
          <p:cNvPr id="4" name="Slide Number Placeholder 3"/>
          <p:cNvSpPr>
            <a:spLocks noGrp="1"/>
          </p:cNvSpPr>
          <p:nvPr>
            <p:ph type="sldNum" sz="quarter" idx="10"/>
          </p:nvPr>
        </p:nvSpPr>
        <p:spPr/>
        <p:txBody>
          <a:bodyPr/>
          <a:lstStyle/>
          <a:p>
            <a:fld id="{3A52219F-8FAC-4732-A357-8E91BAFC5D07}" type="slidenum">
              <a:rPr lang="en-GB" smtClean="0"/>
              <a:t>4</a:t>
            </a:fld>
            <a:endParaRPr lang="en-GB"/>
          </a:p>
        </p:txBody>
      </p:sp>
    </p:spTree>
    <p:extLst>
      <p:ext uri="{BB962C8B-B14F-4D97-AF65-F5344CB8AC3E}">
        <p14:creationId xmlns:p14="http://schemas.microsoft.com/office/powerpoint/2010/main" val="16706085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Referenced </a:t>
            </a:r>
          </a:p>
        </p:txBody>
      </p:sp>
      <p:sp>
        <p:nvSpPr>
          <p:cNvPr id="4" name="Slide Number Placeholder 3"/>
          <p:cNvSpPr>
            <a:spLocks noGrp="1"/>
          </p:cNvSpPr>
          <p:nvPr>
            <p:ph type="sldNum" sz="quarter" idx="10"/>
          </p:nvPr>
        </p:nvSpPr>
        <p:spPr/>
        <p:txBody>
          <a:bodyPr/>
          <a:lstStyle/>
          <a:p>
            <a:fld id="{3A52219F-8FAC-4732-A357-8E91BAFC5D07}" type="slidenum">
              <a:rPr lang="en-GB" smtClean="0"/>
              <a:t>5</a:t>
            </a:fld>
            <a:endParaRPr lang="en-GB"/>
          </a:p>
        </p:txBody>
      </p:sp>
    </p:spTree>
    <p:extLst>
      <p:ext uri="{BB962C8B-B14F-4D97-AF65-F5344CB8AC3E}">
        <p14:creationId xmlns:p14="http://schemas.microsoft.com/office/powerpoint/2010/main" val="1184964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52219F-8FAC-4732-A357-8E91BAFC5D07}" type="slidenum">
              <a:rPr lang="en-GB" smtClean="0"/>
              <a:t>6</a:t>
            </a:fld>
            <a:endParaRPr lang="en-GB"/>
          </a:p>
        </p:txBody>
      </p:sp>
    </p:spTree>
    <p:extLst>
      <p:ext uri="{BB962C8B-B14F-4D97-AF65-F5344CB8AC3E}">
        <p14:creationId xmlns:p14="http://schemas.microsoft.com/office/powerpoint/2010/main" val="2952511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referenced</a:t>
            </a:r>
          </a:p>
        </p:txBody>
      </p:sp>
      <p:sp>
        <p:nvSpPr>
          <p:cNvPr id="4" name="Slide Number Placeholder 3"/>
          <p:cNvSpPr>
            <a:spLocks noGrp="1"/>
          </p:cNvSpPr>
          <p:nvPr>
            <p:ph type="sldNum" sz="quarter" idx="10"/>
          </p:nvPr>
        </p:nvSpPr>
        <p:spPr/>
        <p:txBody>
          <a:bodyPr/>
          <a:lstStyle/>
          <a:p>
            <a:fld id="{3A52219F-8FAC-4732-A357-8E91BAFC5D07}" type="slidenum">
              <a:rPr lang="en-GB" smtClean="0"/>
              <a:t>7</a:t>
            </a:fld>
            <a:endParaRPr lang="en-GB"/>
          </a:p>
        </p:txBody>
      </p:sp>
    </p:spTree>
    <p:extLst>
      <p:ext uri="{BB962C8B-B14F-4D97-AF65-F5344CB8AC3E}">
        <p14:creationId xmlns:p14="http://schemas.microsoft.com/office/powerpoint/2010/main" val="3167470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Referenced </a:t>
            </a:r>
          </a:p>
        </p:txBody>
      </p:sp>
      <p:sp>
        <p:nvSpPr>
          <p:cNvPr id="4" name="Slide Number Placeholder 3"/>
          <p:cNvSpPr>
            <a:spLocks noGrp="1"/>
          </p:cNvSpPr>
          <p:nvPr>
            <p:ph type="sldNum" sz="quarter" idx="10"/>
          </p:nvPr>
        </p:nvSpPr>
        <p:spPr/>
        <p:txBody>
          <a:bodyPr/>
          <a:lstStyle/>
          <a:p>
            <a:fld id="{3A52219F-8FAC-4732-A357-8E91BAFC5D07}" type="slidenum">
              <a:rPr lang="en-GB" smtClean="0"/>
              <a:t>9</a:t>
            </a:fld>
            <a:endParaRPr lang="en-GB"/>
          </a:p>
        </p:txBody>
      </p:sp>
    </p:spTree>
    <p:extLst>
      <p:ext uri="{BB962C8B-B14F-4D97-AF65-F5344CB8AC3E}">
        <p14:creationId xmlns:p14="http://schemas.microsoft.com/office/powerpoint/2010/main" val="12476244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Referenced </a:t>
            </a:r>
          </a:p>
        </p:txBody>
      </p:sp>
      <p:sp>
        <p:nvSpPr>
          <p:cNvPr id="4" name="Slide Number Placeholder 3"/>
          <p:cNvSpPr>
            <a:spLocks noGrp="1"/>
          </p:cNvSpPr>
          <p:nvPr>
            <p:ph type="sldNum" sz="quarter" idx="10"/>
          </p:nvPr>
        </p:nvSpPr>
        <p:spPr/>
        <p:txBody>
          <a:bodyPr/>
          <a:lstStyle/>
          <a:p>
            <a:fld id="{3A52219F-8FAC-4732-A357-8E91BAFC5D07}" type="slidenum">
              <a:rPr lang="en-GB" smtClean="0"/>
              <a:t>10</a:t>
            </a:fld>
            <a:endParaRPr lang="en-GB"/>
          </a:p>
        </p:txBody>
      </p:sp>
    </p:spTree>
    <p:extLst>
      <p:ext uri="{BB962C8B-B14F-4D97-AF65-F5344CB8AC3E}">
        <p14:creationId xmlns:p14="http://schemas.microsoft.com/office/powerpoint/2010/main" val="2355866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87AAA-5CAD-4932-ADF4-5074A8BAA5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E78C2B-808E-44E8-9DE1-9603002B29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EF609F-DF6F-490C-B473-4079F40592CE}"/>
              </a:ext>
            </a:extLst>
          </p:cNvPr>
          <p:cNvSpPr>
            <a:spLocks noGrp="1"/>
          </p:cNvSpPr>
          <p:nvPr>
            <p:ph type="dt" sz="half" idx="10"/>
          </p:nvPr>
        </p:nvSpPr>
        <p:spPr/>
        <p:txBody>
          <a:bodyPr/>
          <a:lstStyle/>
          <a:p>
            <a:fld id="{62E3FFF5-3A8A-4193-B539-F8F0D8AF8FA8}" type="datetimeFigureOut">
              <a:rPr lang="en-GB" smtClean="0"/>
              <a:t>07/01/2018</a:t>
            </a:fld>
            <a:endParaRPr lang="en-GB"/>
          </a:p>
        </p:txBody>
      </p:sp>
      <p:sp>
        <p:nvSpPr>
          <p:cNvPr id="5" name="Footer Placeholder 4">
            <a:extLst>
              <a:ext uri="{FF2B5EF4-FFF2-40B4-BE49-F238E27FC236}">
                <a16:creationId xmlns:a16="http://schemas.microsoft.com/office/drawing/2014/main" id="{1C2E82E8-C91D-4A33-AA66-4EE438A021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FF8A6D-FEB1-427E-9A6B-75B20D7DC51F}"/>
              </a:ext>
            </a:extLst>
          </p:cNvPr>
          <p:cNvSpPr>
            <a:spLocks noGrp="1"/>
          </p:cNvSpPr>
          <p:nvPr>
            <p:ph type="sldNum" sz="quarter" idx="12"/>
          </p:nvPr>
        </p:nvSpPr>
        <p:spPr/>
        <p:txBody>
          <a:bodyPr/>
          <a:lstStyle/>
          <a:p>
            <a:fld id="{28D849AB-3A5C-48FC-BDC7-AC71BFF76EDC}" type="slidenum">
              <a:rPr lang="en-GB" smtClean="0"/>
              <a:t>‹#›</a:t>
            </a:fld>
            <a:endParaRPr lang="en-GB"/>
          </a:p>
        </p:txBody>
      </p:sp>
    </p:spTree>
    <p:extLst>
      <p:ext uri="{BB962C8B-B14F-4D97-AF65-F5344CB8AC3E}">
        <p14:creationId xmlns:p14="http://schemas.microsoft.com/office/powerpoint/2010/main" val="3972971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FB1B7-4651-4BE3-A805-A5FE86FC4F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FE095-690F-4EC3-B568-3B264C9FF18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548543-BAB8-4C5F-B75E-AFC9601A8E99}"/>
              </a:ext>
            </a:extLst>
          </p:cNvPr>
          <p:cNvSpPr>
            <a:spLocks noGrp="1"/>
          </p:cNvSpPr>
          <p:nvPr>
            <p:ph type="dt" sz="half" idx="10"/>
          </p:nvPr>
        </p:nvSpPr>
        <p:spPr/>
        <p:txBody>
          <a:bodyPr/>
          <a:lstStyle/>
          <a:p>
            <a:fld id="{62E3FFF5-3A8A-4193-B539-F8F0D8AF8FA8}" type="datetimeFigureOut">
              <a:rPr lang="en-GB" smtClean="0"/>
              <a:t>07/01/2018</a:t>
            </a:fld>
            <a:endParaRPr lang="en-GB"/>
          </a:p>
        </p:txBody>
      </p:sp>
      <p:sp>
        <p:nvSpPr>
          <p:cNvPr id="5" name="Footer Placeholder 4">
            <a:extLst>
              <a:ext uri="{FF2B5EF4-FFF2-40B4-BE49-F238E27FC236}">
                <a16:creationId xmlns:a16="http://schemas.microsoft.com/office/drawing/2014/main" id="{A1EDFDA9-1E29-47BF-9051-DB032DCE7A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E497CE-3D91-4C06-A8A1-72AA0677EF11}"/>
              </a:ext>
            </a:extLst>
          </p:cNvPr>
          <p:cNvSpPr>
            <a:spLocks noGrp="1"/>
          </p:cNvSpPr>
          <p:nvPr>
            <p:ph type="sldNum" sz="quarter" idx="12"/>
          </p:nvPr>
        </p:nvSpPr>
        <p:spPr/>
        <p:txBody>
          <a:bodyPr/>
          <a:lstStyle/>
          <a:p>
            <a:fld id="{28D849AB-3A5C-48FC-BDC7-AC71BFF76EDC}" type="slidenum">
              <a:rPr lang="en-GB" smtClean="0"/>
              <a:t>‹#›</a:t>
            </a:fld>
            <a:endParaRPr lang="en-GB"/>
          </a:p>
        </p:txBody>
      </p:sp>
    </p:spTree>
    <p:extLst>
      <p:ext uri="{BB962C8B-B14F-4D97-AF65-F5344CB8AC3E}">
        <p14:creationId xmlns:p14="http://schemas.microsoft.com/office/powerpoint/2010/main" val="705428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7E456-A49A-428E-BADA-BD0BC54C43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09EBCF-D841-4F92-8C4C-4FAC6D5BEF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9A4D0C-3287-4B47-93FA-0BA4B4190EF4}"/>
              </a:ext>
            </a:extLst>
          </p:cNvPr>
          <p:cNvSpPr>
            <a:spLocks noGrp="1"/>
          </p:cNvSpPr>
          <p:nvPr>
            <p:ph type="dt" sz="half" idx="10"/>
          </p:nvPr>
        </p:nvSpPr>
        <p:spPr/>
        <p:txBody>
          <a:bodyPr/>
          <a:lstStyle/>
          <a:p>
            <a:fld id="{62E3FFF5-3A8A-4193-B539-F8F0D8AF8FA8}" type="datetimeFigureOut">
              <a:rPr lang="en-GB" smtClean="0"/>
              <a:t>07/01/2018</a:t>
            </a:fld>
            <a:endParaRPr lang="en-GB"/>
          </a:p>
        </p:txBody>
      </p:sp>
      <p:sp>
        <p:nvSpPr>
          <p:cNvPr id="5" name="Footer Placeholder 4">
            <a:extLst>
              <a:ext uri="{FF2B5EF4-FFF2-40B4-BE49-F238E27FC236}">
                <a16:creationId xmlns:a16="http://schemas.microsoft.com/office/drawing/2014/main" id="{5C19D595-3567-4E98-AC58-0EFA59D00B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4EF47-5F00-4BD0-AF24-404D2B021F51}"/>
              </a:ext>
            </a:extLst>
          </p:cNvPr>
          <p:cNvSpPr>
            <a:spLocks noGrp="1"/>
          </p:cNvSpPr>
          <p:nvPr>
            <p:ph type="sldNum" sz="quarter" idx="12"/>
          </p:nvPr>
        </p:nvSpPr>
        <p:spPr/>
        <p:txBody>
          <a:bodyPr/>
          <a:lstStyle/>
          <a:p>
            <a:fld id="{28D849AB-3A5C-48FC-BDC7-AC71BFF76EDC}" type="slidenum">
              <a:rPr lang="en-GB" smtClean="0"/>
              <a:t>‹#›</a:t>
            </a:fld>
            <a:endParaRPr lang="en-GB"/>
          </a:p>
        </p:txBody>
      </p:sp>
    </p:spTree>
    <p:extLst>
      <p:ext uri="{BB962C8B-B14F-4D97-AF65-F5344CB8AC3E}">
        <p14:creationId xmlns:p14="http://schemas.microsoft.com/office/powerpoint/2010/main" val="519698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DFF3F-E5DF-4862-870D-4B806D7FD7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998F5A-C895-47F1-A4DD-793E3B10F9F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67F4A3-00BB-4471-8BE7-D517B121264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4A6EA3-01F9-4E08-AC38-620CC036C314}"/>
              </a:ext>
            </a:extLst>
          </p:cNvPr>
          <p:cNvSpPr>
            <a:spLocks noGrp="1"/>
          </p:cNvSpPr>
          <p:nvPr>
            <p:ph type="dt" sz="half" idx="10"/>
          </p:nvPr>
        </p:nvSpPr>
        <p:spPr/>
        <p:txBody>
          <a:bodyPr/>
          <a:lstStyle/>
          <a:p>
            <a:fld id="{62E3FFF5-3A8A-4193-B539-F8F0D8AF8FA8}" type="datetimeFigureOut">
              <a:rPr lang="en-GB" smtClean="0"/>
              <a:t>07/01/2018</a:t>
            </a:fld>
            <a:endParaRPr lang="en-GB"/>
          </a:p>
        </p:txBody>
      </p:sp>
      <p:sp>
        <p:nvSpPr>
          <p:cNvPr id="6" name="Footer Placeholder 5">
            <a:extLst>
              <a:ext uri="{FF2B5EF4-FFF2-40B4-BE49-F238E27FC236}">
                <a16:creationId xmlns:a16="http://schemas.microsoft.com/office/drawing/2014/main" id="{747C4645-93AF-413F-B751-D219D07BB0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C8134E-AA1A-4975-9A40-135B47AD1314}"/>
              </a:ext>
            </a:extLst>
          </p:cNvPr>
          <p:cNvSpPr>
            <a:spLocks noGrp="1"/>
          </p:cNvSpPr>
          <p:nvPr>
            <p:ph type="sldNum" sz="quarter" idx="12"/>
          </p:nvPr>
        </p:nvSpPr>
        <p:spPr/>
        <p:txBody>
          <a:bodyPr/>
          <a:lstStyle/>
          <a:p>
            <a:fld id="{28D849AB-3A5C-48FC-BDC7-AC71BFF76EDC}" type="slidenum">
              <a:rPr lang="en-GB" smtClean="0"/>
              <a:t>‹#›</a:t>
            </a:fld>
            <a:endParaRPr lang="en-GB"/>
          </a:p>
        </p:txBody>
      </p:sp>
    </p:spTree>
    <p:extLst>
      <p:ext uri="{BB962C8B-B14F-4D97-AF65-F5344CB8AC3E}">
        <p14:creationId xmlns:p14="http://schemas.microsoft.com/office/powerpoint/2010/main" val="1448316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88AE4-5760-4EA6-9319-C8065AC5F1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CE4442-9ADB-4B29-922B-33D7DD41DD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8CE3AC5-6A23-4733-A97D-0DFEA0593BD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E39927-5B5F-4C8D-9AE5-D97185006B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CE7A3C5-32F9-4177-AD38-3ACFD3B057A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810382D-E0C0-4666-A740-B97C52F35A47}"/>
              </a:ext>
            </a:extLst>
          </p:cNvPr>
          <p:cNvSpPr>
            <a:spLocks noGrp="1"/>
          </p:cNvSpPr>
          <p:nvPr>
            <p:ph type="dt" sz="half" idx="10"/>
          </p:nvPr>
        </p:nvSpPr>
        <p:spPr/>
        <p:txBody>
          <a:bodyPr/>
          <a:lstStyle/>
          <a:p>
            <a:fld id="{62E3FFF5-3A8A-4193-B539-F8F0D8AF8FA8}" type="datetimeFigureOut">
              <a:rPr lang="en-GB" smtClean="0"/>
              <a:t>07/01/2018</a:t>
            </a:fld>
            <a:endParaRPr lang="en-GB"/>
          </a:p>
        </p:txBody>
      </p:sp>
      <p:sp>
        <p:nvSpPr>
          <p:cNvPr id="8" name="Footer Placeholder 7">
            <a:extLst>
              <a:ext uri="{FF2B5EF4-FFF2-40B4-BE49-F238E27FC236}">
                <a16:creationId xmlns:a16="http://schemas.microsoft.com/office/drawing/2014/main" id="{C5875D4B-BFED-44CC-9451-010DCBAFBB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5A0D43-6E34-457E-9DC6-8DD14A2533FF}"/>
              </a:ext>
            </a:extLst>
          </p:cNvPr>
          <p:cNvSpPr>
            <a:spLocks noGrp="1"/>
          </p:cNvSpPr>
          <p:nvPr>
            <p:ph type="sldNum" sz="quarter" idx="12"/>
          </p:nvPr>
        </p:nvSpPr>
        <p:spPr/>
        <p:txBody>
          <a:bodyPr/>
          <a:lstStyle/>
          <a:p>
            <a:fld id="{28D849AB-3A5C-48FC-BDC7-AC71BFF76EDC}" type="slidenum">
              <a:rPr lang="en-GB" smtClean="0"/>
              <a:t>‹#›</a:t>
            </a:fld>
            <a:endParaRPr lang="en-GB"/>
          </a:p>
        </p:txBody>
      </p:sp>
    </p:spTree>
    <p:extLst>
      <p:ext uri="{BB962C8B-B14F-4D97-AF65-F5344CB8AC3E}">
        <p14:creationId xmlns:p14="http://schemas.microsoft.com/office/powerpoint/2010/main" val="3017463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6DB8-A91C-4F39-945D-16BA3B61E0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35EDCE-B405-4188-81C7-2CF9B1004207}"/>
              </a:ext>
            </a:extLst>
          </p:cNvPr>
          <p:cNvSpPr>
            <a:spLocks noGrp="1"/>
          </p:cNvSpPr>
          <p:nvPr>
            <p:ph type="dt" sz="half" idx="10"/>
          </p:nvPr>
        </p:nvSpPr>
        <p:spPr/>
        <p:txBody>
          <a:bodyPr/>
          <a:lstStyle/>
          <a:p>
            <a:fld id="{62E3FFF5-3A8A-4193-B539-F8F0D8AF8FA8}" type="datetimeFigureOut">
              <a:rPr lang="en-GB" smtClean="0"/>
              <a:t>07/01/2018</a:t>
            </a:fld>
            <a:endParaRPr lang="en-GB"/>
          </a:p>
        </p:txBody>
      </p:sp>
      <p:sp>
        <p:nvSpPr>
          <p:cNvPr id="4" name="Footer Placeholder 3">
            <a:extLst>
              <a:ext uri="{FF2B5EF4-FFF2-40B4-BE49-F238E27FC236}">
                <a16:creationId xmlns:a16="http://schemas.microsoft.com/office/drawing/2014/main" id="{0D3314DC-DDED-4C1A-BD8A-237827A0FA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8A9B20-9825-402C-914D-CA78D31BB2D1}"/>
              </a:ext>
            </a:extLst>
          </p:cNvPr>
          <p:cNvSpPr>
            <a:spLocks noGrp="1"/>
          </p:cNvSpPr>
          <p:nvPr>
            <p:ph type="sldNum" sz="quarter" idx="12"/>
          </p:nvPr>
        </p:nvSpPr>
        <p:spPr/>
        <p:txBody>
          <a:bodyPr/>
          <a:lstStyle/>
          <a:p>
            <a:fld id="{28D849AB-3A5C-48FC-BDC7-AC71BFF76EDC}" type="slidenum">
              <a:rPr lang="en-GB" smtClean="0"/>
              <a:t>‹#›</a:t>
            </a:fld>
            <a:endParaRPr lang="en-GB"/>
          </a:p>
        </p:txBody>
      </p:sp>
    </p:spTree>
    <p:extLst>
      <p:ext uri="{BB962C8B-B14F-4D97-AF65-F5344CB8AC3E}">
        <p14:creationId xmlns:p14="http://schemas.microsoft.com/office/powerpoint/2010/main" val="1434345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00C980-7524-43E3-B150-282783FD13BB}"/>
              </a:ext>
            </a:extLst>
          </p:cNvPr>
          <p:cNvSpPr>
            <a:spLocks noGrp="1"/>
          </p:cNvSpPr>
          <p:nvPr>
            <p:ph type="dt" sz="half" idx="10"/>
          </p:nvPr>
        </p:nvSpPr>
        <p:spPr/>
        <p:txBody>
          <a:bodyPr/>
          <a:lstStyle/>
          <a:p>
            <a:fld id="{62E3FFF5-3A8A-4193-B539-F8F0D8AF8FA8}" type="datetimeFigureOut">
              <a:rPr lang="en-GB" smtClean="0"/>
              <a:t>07/01/2018</a:t>
            </a:fld>
            <a:endParaRPr lang="en-GB"/>
          </a:p>
        </p:txBody>
      </p:sp>
      <p:sp>
        <p:nvSpPr>
          <p:cNvPr id="3" name="Footer Placeholder 2">
            <a:extLst>
              <a:ext uri="{FF2B5EF4-FFF2-40B4-BE49-F238E27FC236}">
                <a16:creationId xmlns:a16="http://schemas.microsoft.com/office/drawing/2014/main" id="{8145B3D8-9747-46D4-8F7E-8472E02005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DD2484-6D45-492C-99D8-55C9EEF41617}"/>
              </a:ext>
            </a:extLst>
          </p:cNvPr>
          <p:cNvSpPr>
            <a:spLocks noGrp="1"/>
          </p:cNvSpPr>
          <p:nvPr>
            <p:ph type="sldNum" sz="quarter" idx="12"/>
          </p:nvPr>
        </p:nvSpPr>
        <p:spPr/>
        <p:txBody>
          <a:bodyPr/>
          <a:lstStyle/>
          <a:p>
            <a:fld id="{28D849AB-3A5C-48FC-BDC7-AC71BFF76EDC}" type="slidenum">
              <a:rPr lang="en-GB" smtClean="0"/>
              <a:t>‹#›</a:t>
            </a:fld>
            <a:endParaRPr lang="en-GB"/>
          </a:p>
        </p:txBody>
      </p:sp>
    </p:spTree>
    <p:extLst>
      <p:ext uri="{BB962C8B-B14F-4D97-AF65-F5344CB8AC3E}">
        <p14:creationId xmlns:p14="http://schemas.microsoft.com/office/powerpoint/2010/main" val="1855999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76932-BB16-4A98-A303-EA37C43364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E533B5-59A9-4F77-984A-C2B321F602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FAB96C-6371-4D5C-B299-4CA3009A13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C2FC12A-E3F9-4E29-8C73-23220209D1AD}"/>
              </a:ext>
            </a:extLst>
          </p:cNvPr>
          <p:cNvSpPr>
            <a:spLocks noGrp="1"/>
          </p:cNvSpPr>
          <p:nvPr>
            <p:ph type="dt" sz="half" idx="10"/>
          </p:nvPr>
        </p:nvSpPr>
        <p:spPr/>
        <p:txBody>
          <a:bodyPr/>
          <a:lstStyle/>
          <a:p>
            <a:fld id="{62E3FFF5-3A8A-4193-B539-F8F0D8AF8FA8}" type="datetimeFigureOut">
              <a:rPr lang="en-GB" smtClean="0"/>
              <a:t>07/01/2018</a:t>
            </a:fld>
            <a:endParaRPr lang="en-GB"/>
          </a:p>
        </p:txBody>
      </p:sp>
      <p:sp>
        <p:nvSpPr>
          <p:cNvPr id="6" name="Footer Placeholder 5">
            <a:extLst>
              <a:ext uri="{FF2B5EF4-FFF2-40B4-BE49-F238E27FC236}">
                <a16:creationId xmlns:a16="http://schemas.microsoft.com/office/drawing/2014/main" id="{137F9C76-92A0-42E3-BC2A-7D30F0A9ED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3FF4BE-40B7-4E95-8E31-D810B85D2AF8}"/>
              </a:ext>
            </a:extLst>
          </p:cNvPr>
          <p:cNvSpPr>
            <a:spLocks noGrp="1"/>
          </p:cNvSpPr>
          <p:nvPr>
            <p:ph type="sldNum" sz="quarter" idx="12"/>
          </p:nvPr>
        </p:nvSpPr>
        <p:spPr/>
        <p:txBody>
          <a:bodyPr/>
          <a:lstStyle/>
          <a:p>
            <a:fld id="{28D849AB-3A5C-48FC-BDC7-AC71BFF76EDC}" type="slidenum">
              <a:rPr lang="en-GB" smtClean="0"/>
              <a:t>‹#›</a:t>
            </a:fld>
            <a:endParaRPr lang="en-GB"/>
          </a:p>
        </p:txBody>
      </p:sp>
    </p:spTree>
    <p:extLst>
      <p:ext uri="{BB962C8B-B14F-4D97-AF65-F5344CB8AC3E}">
        <p14:creationId xmlns:p14="http://schemas.microsoft.com/office/powerpoint/2010/main" val="1475355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F681E-CA20-497C-B3AE-8E47BCD882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25463C-2208-4353-BDE1-230C1705D9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828CE7-2B84-4A81-9190-E276AA2312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985D3F1-DFD3-405B-8493-3B8C3B80097E}"/>
              </a:ext>
            </a:extLst>
          </p:cNvPr>
          <p:cNvSpPr>
            <a:spLocks noGrp="1"/>
          </p:cNvSpPr>
          <p:nvPr>
            <p:ph type="dt" sz="half" idx="10"/>
          </p:nvPr>
        </p:nvSpPr>
        <p:spPr/>
        <p:txBody>
          <a:bodyPr/>
          <a:lstStyle/>
          <a:p>
            <a:fld id="{62E3FFF5-3A8A-4193-B539-F8F0D8AF8FA8}" type="datetimeFigureOut">
              <a:rPr lang="en-GB" smtClean="0"/>
              <a:t>07/01/2018</a:t>
            </a:fld>
            <a:endParaRPr lang="en-GB"/>
          </a:p>
        </p:txBody>
      </p:sp>
      <p:sp>
        <p:nvSpPr>
          <p:cNvPr id="6" name="Footer Placeholder 5">
            <a:extLst>
              <a:ext uri="{FF2B5EF4-FFF2-40B4-BE49-F238E27FC236}">
                <a16:creationId xmlns:a16="http://schemas.microsoft.com/office/drawing/2014/main" id="{3F58E5CB-DD5D-4A01-AB4B-0DD731C17B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481E43-0B95-4F4A-9998-9A967AB85E66}"/>
              </a:ext>
            </a:extLst>
          </p:cNvPr>
          <p:cNvSpPr>
            <a:spLocks noGrp="1"/>
          </p:cNvSpPr>
          <p:nvPr>
            <p:ph type="sldNum" sz="quarter" idx="12"/>
          </p:nvPr>
        </p:nvSpPr>
        <p:spPr/>
        <p:txBody>
          <a:bodyPr/>
          <a:lstStyle/>
          <a:p>
            <a:fld id="{28D849AB-3A5C-48FC-BDC7-AC71BFF76EDC}" type="slidenum">
              <a:rPr lang="en-GB" smtClean="0"/>
              <a:t>‹#›</a:t>
            </a:fld>
            <a:endParaRPr lang="en-GB"/>
          </a:p>
        </p:txBody>
      </p:sp>
    </p:spTree>
    <p:extLst>
      <p:ext uri="{BB962C8B-B14F-4D97-AF65-F5344CB8AC3E}">
        <p14:creationId xmlns:p14="http://schemas.microsoft.com/office/powerpoint/2010/main" val="3002007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70398-A2C5-4513-B143-C4112399E0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1B4847-C37D-426D-81F9-975EC4B8904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FC8199-3181-4182-B495-AC847EA891E6}"/>
              </a:ext>
            </a:extLst>
          </p:cNvPr>
          <p:cNvSpPr>
            <a:spLocks noGrp="1"/>
          </p:cNvSpPr>
          <p:nvPr>
            <p:ph type="dt" sz="half" idx="10"/>
          </p:nvPr>
        </p:nvSpPr>
        <p:spPr/>
        <p:txBody>
          <a:bodyPr/>
          <a:lstStyle/>
          <a:p>
            <a:fld id="{62E3FFF5-3A8A-4193-B539-F8F0D8AF8FA8}" type="datetimeFigureOut">
              <a:rPr lang="en-GB" smtClean="0"/>
              <a:t>07/01/2018</a:t>
            </a:fld>
            <a:endParaRPr lang="en-GB"/>
          </a:p>
        </p:txBody>
      </p:sp>
      <p:sp>
        <p:nvSpPr>
          <p:cNvPr id="5" name="Footer Placeholder 4">
            <a:extLst>
              <a:ext uri="{FF2B5EF4-FFF2-40B4-BE49-F238E27FC236}">
                <a16:creationId xmlns:a16="http://schemas.microsoft.com/office/drawing/2014/main" id="{EA931931-1D8C-47BC-8A76-51FFFB092F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D8E537-60C3-4E67-99F0-2F316CEDB123}"/>
              </a:ext>
            </a:extLst>
          </p:cNvPr>
          <p:cNvSpPr>
            <a:spLocks noGrp="1"/>
          </p:cNvSpPr>
          <p:nvPr>
            <p:ph type="sldNum" sz="quarter" idx="12"/>
          </p:nvPr>
        </p:nvSpPr>
        <p:spPr/>
        <p:txBody>
          <a:bodyPr/>
          <a:lstStyle/>
          <a:p>
            <a:fld id="{28D849AB-3A5C-48FC-BDC7-AC71BFF76EDC}" type="slidenum">
              <a:rPr lang="en-GB" smtClean="0"/>
              <a:t>‹#›</a:t>
            </a:fld>
            <a:endParaRPr lang="en-GB"/>
          </a:p>
        </p:txBody>
      </p:sp>
    </p:spTree>
    <p:extLst>
      <p:ext uri="{BB962C8B-B14F-4D97-AF65-F5344CB8AC3E}">
        <p14:creationId xmlns:p14="http://schemas.microsoft.com/office/powerpoint/2010/main" val="2966945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892ACF-2084-4DD9-8D32-8ACBF9AE0A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65A4EA-32FB-4EF2-868E-51A89EF8C27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71DDCF-9FF9-4D0F-8A9E-B9DE47740268}"/>
              </a:ext>
            </a:extLst>
          </p:cNvPr>
          <p:cNvSpPr>
            <a:spLocks noGrp="1"/>
          </p:cNvSpPr>
          <p:nvPr>
            <p:ph type="dt" sz="half" idx="10"/>
          </p:nvPr>
        </p:nvSpPr>
        <p:spPr/>
        <p:txBody>
          <a:bodyPr/>
          <a:lstStyle/>
          <a:p>
            <a:fld id="{62E3FFF5-3A8A-4193-B539-F8F0D8AF8FA8}" type="datetimeFigureOut">
              <a:rPr lang="en-GB" smtClean="0"/>
              <a:t>07/01/2018</a:t>
            </a:fld>
            <a:endParaRPr lang="en-GB"/>
          </a:p>
        </p:txBody>
      </p:sp>
      <p:sp>
        <p:nvSpPr>
          <p:cNvPr id="5" name="Footer Placeholder 4">
            <a:extLst>
              <a:ext uri="{FF2B5EF4-FFF2-40B4-BE49-F238E27FC236}">
                <a16:creationId xmlns:a16="http://schemas.microsoft.com/office/drawing/2014/main" id="{9E34CA00-E00F-4599-80B2-24490D2E31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8811BA-36BA-4C25-9311-3EB5DF81CF24}"/>
              </a:ext>
            </a:extLst>
          </p:cNvPr>
          <p:cNvSpPr>
            <a:spLocks noGrp="1"/>
          </p:cNvSpPr>
          <p:nvPr>
            <p:ph type="sldNum" sz="quarter" idx="12"/>
          </p:nvPr>
        </p:nvSpPr>
        <p:spPr/>
        <p:txBody>
          <a:bodyPr/>
          <a:lstStyle/>
          <a:p>
            <a:fld id="{28D849AB-3A5C-48FC-BDC7-AC71BFF76EDC}" type="slidenum">
              <a:rPr lang="en-GB" smtClean="0"/>
              <a:t>‹#›</a:t>
            </a:fld>
            <a:endParaRPr lang="en-GB"/>
          </a:p>
        </p:txBody>
      </p:sp>
    </p:spTree>
    <p:extLst>
      <p:ext uri="{BB962C8B-B14F-4D97-AF65-F5344CB8AC3E}">
        <p14:creationId xmlns:p14="http://schemas.microsoft.com/office/powerpoint/2010/main" val="602011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616D62-265B-48E3-9DCB-6AB1553204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3E4E4B-5DF5-404A-A171-DE68736042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EC1FAE-D434-46DB-8C7A-1AA7AA38DD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E3FFF5-3A8A-4193-B539-F8F0D8AF8FA8}" type="datetimeFigureOut">
              <a:rPr lang="en-GB" smtClean="0"/>
              <a:t>07/01/2018</a:t>
            </a:fld>
            <a:endParaRPr lang="en-GB"/>
          </a:p>
        </p:txBody>
      </p:sp>
      <p:sp>
        <p:nvSpPr>
          <p:cNvPr id="5" name="Footer Placeholder 4">
            <a:extLst>
              <a:ext uri="{FF2B5EF4-FFF2-40B4-BE49-F238E27FC236}">
                <a16:creationId xmlns:a16="http://schemas.microsoft.com/office/drawing/2014/main" id="{C139982F-9FC3-4610-BD34-5820E53B49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28D9FFC-134D-4002-B206-56079AE168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D849AB-3A5C-48FC-BDC7-AC71BFF76EDC}" type="slidenum">
              <a:rPr lang="en-GB" smtClean="0"/>
              <a:t>‹#›</a:t>
            </a:fld>
            <a:endParaRPr lang="en-GB"/>
          </a:p>
        </p:txBody>
      </p:sp>
    </p:spTree>
    <p:extLst>
      <p:ext uri="{BB962C8B-B14F-4D97-AF65-F5344CB8AC3E}">
        <p14:creationId xmlns:p14="http://schemas.microsoft.com/office/powerpoint/2010/main" val="25230434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sychologydictionary.org/labeling-theory/#ixzz52YvzfwV9"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12" Type="http://schemas.openxmlformats.org/officeDocument/2006/relationships/image" Target="../media/image17.jpeg"/><Relationship Id="rId2" Type="http://schemas.openxmlformats.org/officeDocument/2006/relationships/image" Target="../media/image7.jpeg"/><Relationship Id="rId1" Type="http://schemas.openxmlformats.org/officeDocument/2006/relationships/slideLayout" Target="../slideLayouts/slideLayout1.xml"/><Relationship Id="rId6" Type="http://schemas.openxmlformats.org/officeDocument/2006/relationships/image" Target="../media/image11.jpeg"/><Relationship Id="rId11" Type="http://schemas.openxmlformats.org/officeDocument/2006/relationships/image" Target="../media/image16.jpeg"/><Relationship Id="rId5" Type="http://schemas.openxmlformats.org/officeDocument/2006/relationships/image" Target="../media/image10.jpeg"/><Relationship Id="rId10" Type="http://schemas.openxmlformats.org/officeDocument/2006/relationships/image" Target="../media/image15.jpeg"/><Relationship Id="rId4" Type="http://schemas.openxmlformats.org/officeDocument/2006/relationships/image" Target="../media/image9.jpeg"/><Relationship Id="rId9" Type="http://schemas.openxmlformats.org/officeDocument/2006/relationships/image" Target="../media/image14.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56A9FB-A437-4B00-BDA1-1810CE437C7F}"/>
              </a:ext>
            </a:extLst>
          </p:cNvPr>
          <p:cNvSpPr>
            <a:spLocks noGrp="1"/>
          </p:cNvSpPr>
          <p:nvPr>
            <p:ph idx="1"/>
          </p:nvPr>
        </p:nvSpPr>
        <p:spPr>
          <a:xfrm>
            <a:off x="986790" y="788670"/>
            <a:ext cx="10515600" cy="1748790"/>
          </a:xfrm>
        </p:spPr>
        <p:txBody>
          <a:bodyPr>
            <a:normAutofit fontScale="47500" lnSpcReduction="20000"/>
          </a:bodyPr>
          <a:lstStyle/>
          <a:p>
            <a:pPr marL="0" indent="0" algn="ctr">
              <a:buNone/>
            </a:pPr>
            <a:r>
              <a:rPr lang="en-GB" sz="8000" b="1" u="sng" dirty="0"/>
              <a:t>Why does society deem it necessary to Label?</a:t>
            </a:r>
          </a:p>
          <a:p>
            <a:pPr marL="0" indent="0" algn="ctr">
              <a:buNone/>
            </a:pPr>
            <a:endParaRPr lang="en-GB" sz="4000" b="1" u="sng" dirty="0">
              <a:solidFill>
                <a:srgbClr val="00B050"/>
              </a:solidFill>
            </a:endParaRPr>
          </a:p>
          <a:p>
            <a:pPr marL="0" indent="0" algn="ctr">
              <a:buNone/>
            </a:pPr>
            <a:r>
              <a:rPr lang="en-GB" sz="5100" b="1" u="sng" dirty="0">
                <a:solidFill>
                  <a:srgbClr val="00B050"/>
                </a:solidFill>
              </a:rPr>
              <a:t>‘disabled people’ </a:t>
            </a:r>
            <a:r>
              <a:rPr lang="en-GB" sz="5100" b="1" u="sng" dirty="0"/>
              <a:t>or </a:t>
            </a:r>
            <a:r>
              <a:rPr lang="en-GB" sz="5100" b="1" u="sng" dirty="0">
                <a:solidFill>
                  <a:srgbClr val="FF0000"/>
                </a:solidFill>
              </a:rPr>
              <a:t>‘people with disabilities’? </a:t>
            </a:r>
          </a:p>
        </p:txBody>
      </p:sp>
      <p:pic>
        <p:nvPicPr>
          <p:cNvPr id="1026" name="Picture 2" descr="Image result for labelling disabled people">
            <a:extLst>
              <a:ext uri="{FF2B5EF4-FFF2-40B4-BE49-F238E27FC236}">
                <a16:creationId xmlns:a16="http://schemas.microsoft.com/office/drawing/2014/main" id="{E6F29753-CB5A-47B2-A436-3AF887255C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3305" y="1974496"/>
            <a:ext cx="4422569" cy="418338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1B03C6C-DF60-4BF9-A298-0C56318D1481}"/>
              </a:ext>
            </a:extLst>
          </p:cNvPr>
          <p:cNvSpPr txBox="1"/>
          <p:nvPr/>
        </p:nvSpPr>
        <p:spPr>
          <a:xfrm>
            <a:off x="2882143" y="6157876"/>
            <a:ext cx="6724891" cy="369332"/>
          </a:xfrm>
          <a:prstGeom prst="rect">
            <a:avLst/>
          </a:prstGeom>
          <a:noFill/>
        </p:spPr>
        <p:txBody>
          <a:bodyPr wrap="square" rtlCol="0">
            <a:spAutoFit/>
          </a:bodyPr>
          <a:lstStyle/>
          <a:p>
            <a:pPr algn="ctr"/>
            <a:r>
              <a:rPr lang="en-GB" u="sng" dirty="0"/>
              <a:t>By Leah Moon – 1602228</a:t>
            </a:r>
          </a:p>
        </p:txBody>
      </p:sp>
      <p:sp>
        <p:nvSpPr>
          <p:cNvPr id="4" name="TextBox 3">
            <a:extLst>
              <a:ext uri="{FF2B5EF4-FFF2-40B4-BE49-F238E27FC236}">
                <a16:creationId xmlns:a16="http://schemas.microsoft.com/office/drawing/2014/main" id="{10985952-34EB-4B8B-A49E-AFD0E77BA309}"/>
              </a:ext>
            </a:extLst>
          </p:cNvPr>
          <p:cNvSpPr txBox="1"/>
          <p:nvPr/>
        </p:nvSpPr>
        <p:spPr>
          <a:xfrm>
            <a:off x="5994828" y="5691550"/>
            <a:ext cx="2333767" cy="261610"/>
          </a:xfrm>
          <a:prstGeom prst="rect">
            <a:avLst/>
          </a:prstGeom>
          <a:noFill/>
        </p:spPr>
        <p:txBody>
          <a:bodyPr wrap="square" rtlCol="0">
            <a:spAutoFit/>
          </a:bodyPr>
          <a:lstStyle/>
          <a:p>
            <a:r>
              <a:rPr lang="en-GB" sz="1100" dirty="0"/>
              <a:t>(Scoopnest.com, 2017)</a:t>
            </a:r>
          </a:p>
        </p:txBody>
      </p:sp>
    </p:spTree>
    <p:extLst>
      <p:ext uri="{BB962C8B-B14F-4D97-AF65-F5344CB8AC3E}">
        <p14:creationId xmlns:p14="http://schemas.microsoft.com/office/powerpoint/2010/main" val="2094518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410FDF-630B-4633-BB9C-B03137B5C69B}"/>
              </a:ext>
            </a:extLst>
          </p:cNvPr>
          <p:cNvSpPr>
            <a:spLocks noGrp="1"/>
          </p:cNvSpPr>
          <p:nvPr>
            <p:ph idx="1"/>
          </p:nvPr>
        </p:nvSpPr>
        <p:spPr>
          <a:xfrm>
            <a:off x="266700" y="339724"/>
            <a:ext cx="11711940" cy="6381115"/>
          </a:xfrm>
        </p:spPr>
        <p:txBody>
          <a:bodyPr/>
          <a:lstStyle/>
          <a:p>
            <a:pPr marL="0" indent="0">
              <a:buNone/>
            </a:pPr>
            <a:r>
              <a:rPr lang="en-GB" dirty="0">
                <a:solidFill>
                  <a:srgbClr val="FF0000"/>
                </a:solidFill>
              </a:rPr>
              <a:t>Disability</a:t>
            </a:r>
            <a:r>
              <a:rPr lang="en-GB" dirty="0"/>
              <a:t> is understood as:</a:t>
            </a:r>
          </a:p>
          <a:p>
            <a:pPr marL="0" indent="0">
              <a:buNone/>
            </a:pPr>
            <a:endParaRPr lang="en-GB" dirty="0"/>
          </a:p>
          <a:p>
            <a:pPr marL="0" indent="0">
              <a:buNone/>
            </a:pPr>
            <a:r>
              <a:rPr lang="en-GB" dirty="0"/>
              <a:t>‘A physical or mental condition that limits a person’s movements, senses, or activities. </a:t>
            </a:r>
            <a:r>
              <a:rPr lang="en-GB" i="1" dirty="0"/>
              <a:t>‘children with severe physical disabilities’</a:t>
            </a:r>
            <a:r>
              <a:rPr lang="en-GB" dirty="0"/>
              <a:t>.’                                            </a:t>
            </a:r>
          </a:p>
          <a:p>
            <a:pPr marL="0" indent="0" algn="r">
              <a:buNone/>
            </a:pPr>
            <a:r>
              <a:rPr lang="en-GB" sz="1600" dirty="0"/>
              <a:t>(English oxford living dictionaries, 2017)   </a:t>
            </a:r>
            <a:endParaRPr lang="en-GB" dirty="0"/>
          </a:p>
          <a:p>
            <a:pPr marL="0" indent="0">
              <a:buNone/>
            </a:pPr>
            <a:endParaRPr lang="en-GB" dirty="0"/>
          </a:p>
          <a:p>
            <a:pPr marL="0" indent="0">
              <a:buNone/>
            </a:pPr>
            <a:r>
              <a:rPr lang="en-GB" dirty="0"/>
              <a:t>‘any restriction or lack (resulting from impairment) of ability to perform an activity in the manner or within the range considered normal for a human being.’ </a:t>
            </a:r>
          </a:p>
          <a:p>
            <a:pPr marL="0" indent="0" algn="r">
              <a:buNone/>
            </a:pPr>
            <a:r>
              <a:rPr lang="en-GB" sz="1600" dirty="0"/>
              <a:t>(Cameron, 2014)</a:t>
            </a:r>
            <a:endParaRPr lang="en-GB" dirty="0"/>
          </a:p>
          <a:p>
            <a:pPr marL="0" indent="0">
              <a:buNone/>
            </a:pPr>
            <a:endParaRPr lang="en-GB" dirty="0"/>
          </a:p>
          <a:p>
            <a:pPr marL="0" indent="0">
              <a:buNone/>
            </a:pPr>
            <a:r>
              <a:rPr lang="en-GB" dirty="0"/>
              <a:t>‘an umbrella term, covering impairments, activity limitations, and participation restrictions’. </a:t>
            </a:r>
          </a:p>
          <a:p>
            <a:pPr marL="0" indent="0" algn="r">
              <a:buNone/>
            </a:pPr>
            <a:r>
              <a:rPr lang="en-GB" sz="1600" dirty="0"/>
              <a:t>(Mallett and Slater, 2014)</a:t>
            </a:r>
          </a:p>
          <a:p>
            <a:pPr marL="0" indent="0">
              <a:buNone/>
            </a:pPr>
            <a:endParaRPr lang="en-GB" dirty="0"/>
          </a:p>
          <a:p>
            <a:pPr marL="0" indent="0">
              <a:buNone/>
            </a:pPr>
            <a:endParaRPr lang="en-GB" dirty="0">
              <a:solidFill>
                <a:srgbClr val="FF0000"/>
              </a:solidFill>
            </a:endParaRPr>
          </a:p>
        </p:txBody>
      </p:sp>
    </p:spTree>
    <p:extLst>
      <p:ext uri="{BB962C8B-B14F-4D97-AF65-F5344CB8AC3E}">
        <p14:creationId xmlns:p14="http://schemas.microsoft.com/office/powerpoint/2010/main" val="1734771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B0DF90E-6BAD-4E82-8FDF-717C9A3573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3">
            <a:extLst>
              <a:ext uri="{FF2B5EF4-FFF2-40B4-BE49-F238E27FC236}">
                <a16:creationId xmlns:a16="http://schemas.microsoft.com/office/drawing/2014/main" id="{13DCC859-0434-4BB8-B6C5-09C88AE698F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1">
            <a:extLst>
              <a:ext uri="{FF2B5EF4-FFF2-40B4-BE49-F238E27FC236}">
                <a16:creationId xmlns:a16="http://schemas.microsoft.com/office/drawing/2014/main" id="{08E7ACFB-B791-4C23-8B17-013FEDC09A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AD2296C-705B-48D4-BE30-C952FF18BAE0}"/>
              </a:ext>
            </a:extLst>
          </p:cNvPr>
          <p:cNvSpPr>
            <a:spLocks noGrp="1"/>
          </p:cNvSpPr>
          <p:nvPr>
            <p:ph type="title"/>
          </p:nvPr>
        </p:nvSpPr>
        <p:spPr>
          <a:xfrm>
            <a:off x="838200" y="965627"/>
            <a:ext cx="10520702" cy="1325563"/>
          </a:xfrm>
        </p:spPr>
        <p:txBody>
          <a:bodyPr>
            <a:normAutofit/>
          </a:bodyPr>
          <a:lstStyle/>
          <a:p>
            <a:pPr algn="ctr"/>
            <a:r>
              <a:rPr lang="en-GB" u="sng" dirty="0"/>
              <a:t>How society can be more inclusive</a:t>
            </a:r>
            <a:br>
              <a:rPr lang="en-GB" dirty="0"/>
            </a:br>
            <a:endParaRPr lang="en-GB" dirty="0"/>
          </a:p>
        </p:txBody>
      </p:sp>
      <p:graphicFrame>
        <p:nvGraphicFramePr>
          <p:cNvPr id="12" name="Content Placeholder 2"/>
          <p:cNvGraphicFramePr>
            <a:graphicFrameLocks noGrp="1"/>
          </p:cNvGraphicFramePr>
          <p:nvPr>
            <p:ph idx="1"/>
            <p:extLst>
              <p:ext uri="{D42A27DB-BD31-4B8C-83A1-F6EECF244321}">
                <p14:modId xmlns:p14="http://schemas.microsoft.com/office/powerpoint/2010/main" val="4106523945"/>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850501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Freeform: Shape 70">
            <a:extLst>
              <a:ext uri="{FF2B5EF4-FFF2-40B4-BE49-F238E27FC236}">
                <a16:creationId xmlns:a16="http://schemas.microsoft.com/office/drawing/2014/main" id="{40BF962F-4C6F-461E-86F2-C43F56CC939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3" name="Freeform: Shape 72">
            <a:extLst>
              <a:ext uri="{FF2B5EF4-FFF2-40B4-BE49-F238E27FC236}">
                <a16:creationId xmlns:a16="http://schemas.microsoft.com/office/drawing/2014/main" id="{2E94A4F7-38E4-45EA-8E2E-CE1B5766B4F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chemeClr val="tx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Image result for labelling disabled people">
            <a:extLst>
              <a:ext uri="{FF2B5EF4-FFF2-40B4-BE49-F238E27FC236}">
                <a16:creationId xmlns:a16="http://schemas.microsoft.com/office/drawing/2014/main" id="{83CFF085-F865-4D45-B1E6-677CE04A37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3088" y="2662692"/>
            <a:ext cx="5170711" cy="3024865"/>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05C7EBC3-4672-4DAB-81C2-58661FAFAED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7575E-D75A-4444-B1A7-D4DAC255D90A}"/>
              </a:ext>
            </a:extLst>
          </p:cNvPr>
          <p:cNvSpPr>
            <a:spLocks noGrp="1"/>
          </p:cNvSpPr>
          <p:nvPr>
            <p:ph type="title"/>
          </p:nvPr>
        </p:nvSpPr>
        <p:spPr>
          <a:xfrm>
            <a:off x="838200" y="365126"/>
            <a:ext cx="5340605" cy="1146176"/>
          </a:xfrm>
        </p:spPr>
        <p:txBody>
          <a:bodyPr>
            <a:normAutofit/>
          </a:bodyPr>
          <a:lstStyle/>
          <a:p>
            <a:r>
              <a:rPr lang="en-GB"/>
              <a:t>Why Label?</a:t>
            </a:r>
            <a:endParaRPr lang="en-GB" dirty="0"/>
          </a:p>
        </p:txBody>
      </p:sp>
      <p:sp>
        <p:nvSpPr>
          <p:cNvPr id="3" name="Content Placeholder 2">
            <a:extLst>
              <a:ext uri="{FF2B5EF4-FFF2-40B4-BE49-F238E27FC236}">
                <a16:creationId xmlns:a16="http://schemas.microsoft.com/office/drawing/2014/main" id="{1F8E076C-39FD-453E-89FB-79A95B25DEC6}"/>
              </a:ext>
            </a:extLst>
          </p:cNvPr>
          <p:cNvSpPr>
            <a:spLocks noGrp="1"/>
          </p:cNvSpPr>
          <p:nvPr>
            <p:ph idx="1"/>
          </p:nvPr>
        </p:nvSpPr>
        <p:spPr>
          <a:xfrm>
            <a:off x="838200" y="2173288"/>
            <a:ext cx="3603171" cy="3639684"/>
          </a:xfrm>
        </p:spPr>
        <p:txBody>
          <a:bodyPr anchor="ctr">
            <a:normAutofit/>
          </a:bodyPr>
          <a:lstStyle/>
          <a:p>
            <a:pPr marL="0" indent="0">
              <a:buNone/>
            </a:pPr>
            <a:r>
              <a:rPr lang="en-GB" sz="1900" dirty="0">
                <a:solidFill>
                  <a:schemeClr val="bg1"/>
                </a:solidFill>
              </a:rPr>
              <a:t>A Label can simply be a medical or educational diagnosis. We can devalue an individual as a human being when they are referred to by their medical or educational diagnosis. (Snow, 2003). </a:t>
            </a:r>
          </a:p>
          <a:p>
            <a:pPr marL="0" indent="0">
              <a:buNone/>
            </a:pPr>
            <a:r>
              <a:rPr lang="en-GB" sz="1900" dirty="0">
                <a:solidFill>
                  <a:schemeClr val="bg1"/>
                </a:solidFill>
              </a:rPr>
              <a:t>Labels can be used in communication with other professionals enabling correct services needed for an individual with disabilities, but these labels do not tell us anything about the person. (Darrow &amp; Hurt, 1998). </a:t>
            </a:r>
          </a:p>
          <a:p>
            <a:pPr marL="0" indent="0">
              <a:buNone/>
            </a:pPr>
            <a:endParaRPr lang="en-GB" sz="1900" dirty="0">
              <a:solidFill>
                <a:schemeClr val="bg1"/>
              </a:solidFill>
            </a:endParaRPr>
          </a:p>
        </p:txBody>
      </p:sp>
      <p:sp>
        <p:nvSpPr>
          <p:cNvPr id="4" name="TextBox 3">
            <a:extLst>
              <a:ext uri="{FF2B5EF4-FFF2-40B4-BE49-F238E27FC236}">
                <a16:creationId xmlns:a16="http://schemas.microsoft.com/office/drawing/2014/main" id="{6CA6FEE2-30B6-45E7-B20F-E99089D4E123}"/>
              </a:ext>
            </a:extLst>
          </p:cNvPr>
          <p:cNvSpPr txBox="1"/>
          <p:nvPr/>
        </p:nvSpPr>
        <p:spPr>
          <a:xfrm>
            <a:off x="9852912" y="5487962"/>
            <a:ext cx="2339088" cy="261610"/>
          </a:xfrm>
          <a:prstGeom prst="rect">
            <a:avLst/>
          </a:prstGeom>
          <a:noFill/>
        </p:spPr>
        <p:txBody>
          <a:bodyPr wrap="square" rtlCol="0">
            <a:spAutoFit/>
          </a:bodyPr>
          <a:lstStyle/>
          <a:p>
            <a:r>
              <a:rPr lang="en-GB" sz="1100" dirty="0"/>
              <a:t>(google images, 2018)</a:t>
            </a:r>
          </a:p>
        </p:txBody>
      </p:sp>
    </p:spTree>
    <p:extLst>
      <p:ext uri="{BB962C8B-B14F-4D97-AF65-F5344CB8AC3E}">
        <p14:creationId xmlns:p14="http://schemas.microsoft.com/office/powerpoint/2010/main" val="389164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4BBCA-F19D-4EED-BDD2-BDED11B26C64}"/>
              </a:ext>
            </a:extLst>
          </p:cNvPr>
          <p:cNvSpPr>
            <a:spLocks noGrp="1"/>
          </p:cNvSpPr>
          <p:nvPr>
            <p:ph type="title"/>
          </p:nvPr>
        </p:nvSpPr>
        <p:spPr>
          <a:xfrm>
            <a:off x="895350" y="273685"/>
            <a:ext cx="10515600" cy="1325563"/>
          </a:xfrm>
        </p:spPr>
        <p:txBody>
          <a:bodyPr/>
          <a:lstStyle/>
          <a:p>
            <a:pPr algn="ctr"/>
            <a:r>
              <a:rPr lang="en-GB" u="sng" dirty="0"/>
              <a:t>Positive Aspects To Being Labelled, Disabled. </a:t>
            </a:r>
          </a:p>
        </p:txBody>
      </p:sp>
      <p:sp>
        <p:nvSpPr>
          <p:cNvPr id="3" name="Content Placeholder 2">
            <a:extLst>
              <a:ext uri="{FF2B5EF4-FFF2-40B4-BE49-F238E27FC236}">
                <a16:creationId xmlns:a16="http://schemas.microsoft.com/office/drawing/2014/main" id="{8689C43B-5062-4C95-A170-0C42F855E472}"/>
              </a:ext>
            </a:extLst>
          </p:cNvPr>
          <p:cNvSpPr>
            <a:spLocks noGrp="1"/>
          </p:cNvSpPr>
          <p:nvPr>
            <p:ph idx="1"/>
          </p:nvPr>
        </p:nvSpPr>
        <p:spPr>
          <a:xfrm>
            <a:off x="137160" y="1599248"/>
            <a:ext cx="11864340" cy="4746626"/>
          </a:xfrm>
        </p:spPr>
        <p:txBody>
          <a:bodyPr>
            <a:normAutofit/>
          </a:bodyPr>
          <a:lstStyle/>
          <a:p>
            <a:r>
              <a:rPr lang="en-GB" sz="2400" dirty="0">
                <a:solidFill>
                  <a:srgbClr val="7030A0"/>
                </a:solidFill>
              </a:rPr>
              <a:t>Parliamentary and local funding of special education programs are established on categories of disabilities.</a:t>
            </a:r>
          </a:p>
          <a:p>
            <a:r>
              <a:rPr lang="en-GB" sz="2400" dirty="0">
                <a:solidFill>
                  <a:srgbClr val="7030A0"/>
                </a:solidFill>
              </a:rPr>
              <a:t>Labelling may make the majority without disabilities more tolerant of the minority with disabilities. Such as the actions of a child recognised as having intellectual disability might be accepted, whereas the manners of a peer without intellectual disability would be criticized.</a:t>
            </a:r>
          </a:p>
          <a:p>
            <a:r>
              <a:rPr lang="en-GB" sz="2400" dirty="0">
                <a:solidFill>
                  <a:srgbClr val="7030A0"/>
                </a:solidFill>
              </a:rPr>
              <a:t>Labelling enables professionals to communicate with one another because each categorical label expresses an overall idea about learning individualities.</a:t>
            </a:r>
          </a:p>
          <a:p>
            <a:r>
              <a:rPr lang="en-GB" sz="2400" dirty="0">
                <a:solidFill>
                  <a:srgbClr val="7030A0"/>
                </a:solidFill>
              </a:rPr>
              <a:t>Labelling the disability focuses on the problem for the public. Labelling can trigger social concern and aid advocacy determinations.</a:t>
            </a:r>
          </a:p>
          <a:p>
            <a:r>
              <a:rPr lang="en-GB" sz="2400" dirty="0">
                <a:solidFill>
                  <a:srgbClr val="7030A0"/>
                </a:solidFill>
              </a:rPr>
              <a:t>Labelling has directed the growth of specific teaching methods, assessment approaches, and behavioural interventions that are beneficial for educators of all students.</a:t>
            </a:r>
            <a:r>
              <a:rPr lang="en-GB" sz="2400" dirty="0"/>
              <a:t> </a:t>
            </a:r>
          </a:p>
          <a:p>
            <a:pPr marL="0" indent="0" algn="r">
              <a:buNone/>
            </a:pPr>
            <a:r>
              <a:rPr lang="en-GB" sz="1100" i="1" dirty="0"/>
              <a:t>(M. Henley, R. Ramsey, R. Algozzine. 2009)</a:t>
            </a:r>
            <a:endParaRPr lang="en-GB" sz="1100" dirty="0"/>
          </a:p>
          <a:p>
            <a:pPr marL="0" indent="0" algn="r">
              <a:buNone/>
            </a:pPr>
            <a:endParaRPr lang="en-GB" sz="2400" dirty="0"/>
          </a:p>
        </p:txBody>
      </p:sp>
    </p:spTree>
    <p:extLst>
      <p:ext uri="{BB962C8B-B14F-4D97-AF65-F5344CB8AC3E}">
        <p14:creationId xmlns:p14="http://schemas.microsoft.com/office/powerpoint/2010/main" val="2545592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D6006-B063-4E00-B603-77131CD27580}"/>
              </a:ext>
            </a:extLst>
          </p:cNvPr>
          <p:cNvSpPr>
            <a:spLocks noGrp="1"/>
          </p:cNvSpPr>
          <p:nvPr>
            <p:ph type="title"/>
          </p:nvPr>
        </p:nvSpPr>
        <p:spPr/>
        <p:txBody>
          <a:bodyPr/>
          <a:lstStyle/>
          <a:p>
            <a:r>
              <a:rPr lang="en-GB" u="sng" dirty="0"/>
              <a:t>Negative Aspects To Being Labelled, Disabled. </a:t>
            </a:r>
            <a:endParaRPr lang="en-GB" dirty="0"/>
          </a:p>
        </p:txBody>
      </p:sp>
      <p:sp>
        <p:nvSpPr>
          <p:cNvPr id="3" name="Content Placeholder 2">
            <a:extLst>
              <a:ext uri="{FF2B5EF4-FFF2-40B4-BE49-F238E27FC236}">
                <a16:creationId xmlns:a16="http://schemas.microsoft.com/office/drawing/2014/main" id="{74F7FCD6-CA9A-4199-8F52-0D30B2603E3A}"/>
              </a:ext>
            </a:extLst>
          </p:cNvPr>
          <p:cNvSpPr>
            <a:spLocks noGrp="1"/>
          </p:cNvSpPr>
          <p:nvPr>
            <p:ph idx="1"/>
          </p:nvPr>
        </p:nvSpPr>
        <p:spPr>
          <a:xfrm>
            <a:off x="838200" y="1593612"/>
            <a:ext cx="10515600" cy="5025551"/>
          </a:xfrm>
        </p:spPr>
        <p:txBody>
          <a:bodyPr/>
          <a:lstStyle/>
          <a:p>
            <a:r>
              <a:rPr lang="en-GB" dirty="0">
                <a:solidFill>
                  <a:srgbClr val="7030A0"/>
                </a:solidFill>
              </a:rPr>
              <a:t>Labels can create expectations that are based on previous experiences or hearsay.</a:t>
            </a:r>
          </a:p>
          <a:p>
            <a:r>
              <a:rPr lang="en-GB" dirty="0">
                <a:solidFill>
                  <a:srgbClr val="7030A0"/>
                </a:solidFill>
              </a:rPr>
              <a:t>A disability is not the most important descriptor of any individual. It is best to focus on the person first and not the disability. Defining persons by their disability, as if the disability comprises the entirety of the person, often isolates or segregates people.</a:t>
            </a:r>
          </a:p>
          <a:p>
            <a:r>
              <a:rPr lang="en-GB" dirty="0">
                <a:solidFill>
                  <a:srgbClr val="7030A0"/>
                </a:solidFill>
              </a:rPr>
              <a:t>disability labelling is the potential for such labels to cause individuals to be singled out and even ridiculed. </a:t>
            </a:r>
          </a:p>
          <a:p>
            <a:r>
              <a:rPr lang="en-GB" dirty="0">
                <a:solidFill>
                  <a:srgbClr val="7030A0"/>
                </a:solidFill>
              </a:rPr>
              <a:t>Disability labels focus on what individuals cannot do, not on what they can do, this creates low self esteem and low self image.</a:t>
            </a:r>
          </a:p>
          <a:p>
            <a:pPr marL="0" indent="0">
              <a:buNone/>
            </a:pPr>
            <a:endParaRPr lang="en-GB" dirty="0"/>
          </a:p>
        </p:txBody>
      </p:sp>
    </p:spTree>
    <p:extLst>
      <p:ext uri="{BB962C8B-B14F-4D97-AF65-F5344CB8AC3E}">
        <p14:creationId xmlns:p14="http://schemas.microsoft.com/office/powerpoint/2010/main" val="3059876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2790989-A3A7-465A-8ADC-C2840E474E1C}"/>
              </a:ext>
            </a:extLst>
          </p:cNvPr>
          <p:cNvSpPr txBox="1"/>
          <p:nvPr/>
        </p:nvSpPr>
        <p:spPr>
          <a:xfrm>
            <a:off x="2290001" y="791640"/>
            <a:ext cx="3242367" cy="523220"/>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Labelling Theory </a:t>
            </a:r>
          </a:p>
        </p:txBody>
      </p:sp>
      <p:sp>
        <p:nvSpPr>
          <p:cNvPr id="6" name="TextBox 5">
            <a:extLst>
              <a:ext uri="{FF2B5EF4-FFF2-40B4-BE49-F238E27FC236}">
                <a16:creationId xmlns:a16="http://schemas.microsoft.com/office/drawing/2014/main" id="{C847247E-D781-4736-ADEE-598B6BB2968E}"/>
              </a:ext>
            </a:extLst>
          </p:cNvPr>
          <p:cNvSpPr txBox="1"/>
          <p:nvPr/>
        </p:nvSpPr>
        <p:spPr>
          <a:xfrm>
            <a:off x="165975" y="1464985"/>
            <a:ext cx="7490417" cy="4647426"/>
          </a:xfrm>
          <a:prstGeom prst="rect">
            <a:avLst/>
          </a:prstGeom>
          <a:noFill/>
        </p:spPr>
        <p:txBody>
          <a:bodyPr wrap="square" rtlCol="0">
            <a:spAutoFit/>
          </a:bodyPr>
          <a:lstStyle/>
          <a:p>
            <a:pPr algn="ctr"/>
            <a:r>
              <a:rPr lang="en-GB" sz="2400" b="1" dirty="0"/>
              <a:t>Labelling theory</a:t>
            </a:r>
            <a:r>
              <a:rPr lang="en-GB" sz="2400" dirty="0"/>
              <a:t> was created by Howard Becker in 1963.</a:t>
            </a:r>
          </a:p>
          <a:p>
            <a:pPr algn="ctr"/>
            <a:r>
              <a:rPr lang="en-GB" sz="2400" dirty="0"/>
              <a:t>"Labelling Theory is the sociological hypothesis that describing an individual in terms of behavioural characteristics. </a:t>
            </a:r>
            <a:r>
              <a:rPr lang="en-GB" sz="1400" dirty="0">
                <a:hlinkClick r:id="rId3"/>
              </a:rPr>
              <a:t>(Psychology Dictionary)</a:t>
            </a:r>
            <a:endParaRPr lang="en-GB" sz="1400" dirty="0"/>
          </a:p>
          <a:p>
            <a:pPr algn="ctr"/>
            <a:endParaRPr lang="en-GB" sz="1400" dirty="0"/>
          </a:p>
          <a:p>
            <a:pPr algn="ctr"/>
            <a:r>
              <a:rPr lang="en-GB" sz="2400" dirty="0"/>
              <a:t>Labelling theory is a theory based on self- identity and behaviours of people which may be inclined by judgments made by others to describe or classify the individual.    </a:t>
            </a:r>
          </a:p>
          <a:p>
            <a:pPr algn="ctr"/>
            <a:endParaRPr lang="en-GB" sz="2400" dirty="0"/>
          </a:p>
          <a:p>
            <a:pPr algn="ctr"/>
            <a:r>
              <a:rPr lang="en-GB" sz="2400" dirty="0"/>
              <a:t>The labelling theory is linked with the theories of self-fulfilling prophecy and stereotyping.  </a:t>
            </a:r>
          </a:p>
          <a:p>
            <a:pPr algn="ctr"/>
            <a:r>
              <a:rPr lang="en-GB" dirty="0"/>
              <a:t>                                                                                                             </a:t>
            </a:r>
            <a:r>
              <a:rPr lang="en-GB" sz="1200" dirty="0"/>
              <a:t>(Nugent, P. 2013) </a:t>
            </a:r>
          </a:p>
          <a:p>
            <a:endParaRPr lang="en-GB" sz="2400" dirty="0"/>
          </a:p>
        </p:txBody>
      </p:sp>
      <p:pic>
        <p:nvPicPr>
          <p:cNvPr id="2050" name="Picture 2" descr="Related image">
            <a:extLst>
              <a:ext uri="{FF2B5EF4-FFF2-40B4-BE49-F238E27FC236}">
                <a16:creationId xmlns:a16="http://schemas.microsoft.com/office/drawing/2014/main" id="{2CFBAADE-94B1-4751-89A3-1FD841A6FE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600000">
            <a:off x="7771009" y="271212"/>
            <a:ext cx="4303594" cy="632744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49B3CE2-952E-4DDA-941C-170B7D270F97}"/>
              </a:ext>
            </a:extLst>
          </p:cNvPr>
          <p:cNvSpPr txBox="1"/>
          <p:nvPr/>
        </p:nvSpPr>
        <p:spPr>
          <a:xfrm>
            <a:off x="9418634" y="6596390"/>
            <a:ext cx="2364816" cy="261610"/>
          </a:xfrm>
          <a:prstGeom prst="rect">
            <a:avLst/>
          </a:prstGeom>
          <a:noFill/>
        </p:spPr>
        <p:txBody>
          <a:bodyPr wrap="square" rtlCol="0">
            <a:spAutoFit/>
          </a:bodyPr>
          <a:lstStyle/>
          <a:p>
            <a:r>
              <a:rPr lang="en-GB" sz="1100" dirty="0"/>
              <a:t>(Google images, 2017)</a:t>
            </a:r>
          </a:p>
        </p:txBody>
      </p:sp>
    </p:spTree>
    <p:extLst>
      <p:ext uri="{BB962C8B-B14F-4D97-AF65-F5344CB8AC3E}">
        <p14:creationId xmlns:p14="http://schemas.microsoft.com/office/powerpoint/2010/main" val="261298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Related image">
            <a:extLst>
              <a:ext uri="{FF2B5EF4-FFF2-40B4-BE49-F238E27FC236}">
                <a16:creationId xmlns:a16="http://schemas.microsoft.com/office/drawing/2014/main" id="{BEEB5796-2180-47A8-B515-111B0AB218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745" y="3450168"/>
            <a:ext cx="10905066" cy="34078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4D71E9C-A2BA-4F8D-A04F-3A7C82697D61}"/>
              </a:ext>
            </a:extLst>
          </p:cNvPr>
          <p:cNvSpPr txBox="1"/>
          <p:nvPr/>
        </p:nvSpPr>
        <p:spPr>
          <a:xfrm>
            <a:off x="10243295" y="6596390"/>
            <a:ext cx="2364816" cy="261610"/>
          </a:xfrm>
          <a:prstGeom prst="rect">
            <a:avLst/>
          </a:prstGeom>
          <a:noFill/>
        </p:spPr>
        <p:txBody>
          <a:bodyPr wrap="square" rtlCol="0">
            <a:spAutoFit/>
          </a:bodyPr>
          <a:lstStyle/>
          <a:p>
            <a:r>
              <a:rPr lang="en-GB" sz="1100" dirty="0"/>
              <a:t>(Google images, 2017)</a:t>
            </a:r>
          </a:p>
        </p:txBody>
      </p:sp>
      <p:sp>
        <p:nvSpPr>
          <p:cNvPr id="2" name="TextBox 1">
            <a:extLst>
              <a:ext uri="{FF2B5EF4-FFF2-40B4-BE49-F238E27FC236}">
                <a16:creationId xmlns:a16="http://schemas.microsoft.com/office/drawing/2014/main" id="{15871D18-8A2B-452E-B086-586627F06ECF}"/>
              </a:ext>
            </a:extLst>
          </p:cNvPr>
          <p:cNvSpPr txBox="1"/>
          <p:nvPr/>
        </p:nvSpPr>
        <p:spPr>
          <a:xfrm>
            <a:off x="4694830" y="563758"/>
            <a:ext cx="5380892" cy="584775"/>
          </a:xfrm>
          <a:prstGeom prst="rect">
            <a:avLst/>
          </a:prstGeom>
          <a:noFill/>
        </p:spPr>
        <p:txBody>
          <a:bodyPr wrap="square" rtlCol="0">
            <a:spAutoFit/>
          </a:bodyPr>
          <a:lstStyle/>
          <a:p>
            <a:r>
              <a:rPr lang="en-GB" sz="3200" b="1" u="sng" dirty="0"/>
              <a:t>Self- Fulfilling Prophecy. </a:t>
            </a:r>
          </a:p>
        </p:txBody>
      </p:sp>
      <p:sp>
        <p:nvSpPr>
          <p:cNvPr id="3" name="TextBox 2">
            <a:extLst>
              <a:ext uri="{FF2B5EF4-FFF2-40B4-BE49-F238E27FC236}">
                <a16:creationId xmlns:a16="http://schemas.microsoft.com/office/drawing/2014/main" id="{20075987-BAC0-4E1D-B98E-7FD8172EF73F}"/>
              </a:ext>
            </a:extLst>
          </p:cNvPr>
          <p:cNvSpPr txBox="1"/>
          <p:nvPr/>
        </p:nvSpPr>
        <p:spPr>
          <a:xfrm>
            <a:off x="631745" y="1141844"/>
            <a:ext cx="11769970" cy="2308324"/>
          </a:xfrm>
          <a:prstGeom prst="rect">
            <a:avLst/>
          </a:prstGeom>
          <a:noFill/>
        </p:spPr>
        <p:txBody>
          <a:bodyPr wrap="square" rtlCol="0">
            <a:spAutoFit/>
          </a:bodyPr>
          <a:lstStyle/>
          <a:p>
            <a:r>
              <a:rPr lang="en-GB" dirty="0"/>
              <a:t>‘Self-fulfilling prophecy is defined as any expectation, positive or negative, about a situation or event that affects an individual behaviour in such a manner that it causes that expectation to be fulfilled.’                                            </a:t>
            </a:r>
            <a:r>
              <a:rPr lang="en-GB" sz="1000" dirty="0"/>
              <a:t>  (literacy devices) </a:t>
            </a:r>
          </a:p>
          <a:p>
            <a:endParaRPr lang="en-GB" dirty="0"/>
          </a:p>
          <a:p>
            <a:r>
              <a:rPr lang="en-GB" dirty="0"/>
              <a:t>The term “self-fulfilling prophecy” was coined by Robert Merton in 1948. He described it as:</a:t>
            </a:r>
          </a:p>
          <a:p>
            <a:r>
              <a:rPr lang="en-GB" dirty="0"/>
              <a:t>“A false definition of the situation evoking a new behaviour which makes the originally false conception come true”</a:t>
            </a:r>
          </a:p>
          <a:p>
            <a:r>
              <a:rPr lang="en-GB" dirty="0"/>
              <a:t>                                                                                                                                                                                                  </a:t>
            </a:r>
            <a:r>
              <a:rPr lang="en-GB" sz="1050" dirty="0"/>
              <a:t>(literacy devices)</a:t>
            </a:r>
          </a:p>
          <a:p>
            <a:endParaRPr lang="en-GB" dirty="0"/>
          </a:p>
          <a:p>
            <a:endParaRPr lang="en-GB" dirty="0"/>
          </a:p>
        </p:txBody>
      </p:sp>
    </p:spTree>
    <p:extLst>
      <p:ext uri="{BB962C8B-B14F-4D97-AF65-F5344CB8AC3E}">
        <p14:creationId xmlns:p14="http://schemas.microsoft.com/office/powerpoint/2010/main" val="574575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1638A2CC-0DCB-48B7-A355-A10C2244D6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3559" y="646331"/>
            <a:ext cx="4202606" cy="30164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D0F5646-34FF-4700-A526-3D8F7A8EA7E7}"/>
              </a:ext>
            </a:extLst>
          </p:cNvPr>
          <p:cNvSpPr txBox="1"/>
          <p:nvPr/>
        </p:nvSpPr>
        <p:spPr>
          <a:xfrm>
            <a:off x="4213838" y="4886"/>
            <a:ext cx="3836294" cy="646331"/>
          </a:xfrm>
          <a:prstGeom prst="rect">
            <a:avLst/>
          </a:prstGeom>
          <a:noFill/>
        </p:spPr>
        <p:txBody>
          <a:bodyPr wrap="square" rtlCol="0">
            <a:spAutoFit/>
          </a:bodyPr>
          <a:lstStyle/>
          <a:p>
            <a:pPr algn="ctr"/>
            <a:r>
              <a:rPr lang="en-GB" sz="3600" b="1" u="sng" dirty="0">
                <a:latin typeface="Arial" panose="020B0604020202020204" pitchFamily="34" charset="0"/>
                <a:cs typeface="Arial" panose="020B0604020202020204" pitchFamily="34" charset="0"/>
              </a:rPr>
              <a:t>Stigmatisation</a:t>
            </a:r>
            <a:r>
              <a:rPr lang="en-GB" sz="2400" b="1" dirty="0">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E9C516D0-22F9-4C38-9B96-2058786AA5CE}"/>
              </a:ext>
            </a:extLst>
          </p:cNvPr>
          <p:cNvSpPr txBox="1"/>
          <p:nvPr/>
        </p:nvSpPr>
        <p:spPr>
          <a:xfrm>
            <a:off x="211083" y="868540"/>
            <a:ext cx="3936599" cy="1754326"/>
          </a:xfrm>
          <a:prstGeom prst="rect">
            <a:avLst/>
          </a:prstGeom>
          <a:noFill/>
        </p:spPr>
        <p:txBody>
          <a:bodyPr wrap="square" rtlCol="0">
            <a:spAutoFit/>
          </a:bodyPr>
          <a:lstStyle/>
          <a:p>
            <a:r>
              <a:rPr lang="en-GB" b="1" dirty="0"/>
              <a:t>Stigmatisation</a:t>
            </a:r>
            <a:r>
              <a:rPr lang="en-GB" dirty="0"/>
              <a:t> is mainly the consequence of Labelling</a:t>
            </a:r>
          </a:p>
          <a:p>
            <a:endParaRPr lang="en-GB" dirty="0"/>
          </a:p>
          <a:p>
            <a:r>
              <a:rPr lang="en-GB" b="1" dirty="0"/>
              <a:t>Stigmatisation</a:t>
            </a:r>
            <a:r>
              <a:rPr lang="en-GB" dirty="0"/>
              <a:t> can lead to an individual being treated differently and excluded from society. </a:t>
            </a:r>
          </a:p>
        </p:txBody>
      </p:sp>
      <p:sp>
        <p:nvSpPr>
          <p:cNvPr id="7" name="TextBox 6">
            <a:extLst>
              <a:ext uri="{FF2B5EF4-FFF2-40B4-BE49-F238E27FC236}">
                <a16:creationId xmlns:a16="http://schemas.microsoft.com/office/drawing/2014/main" id="{6223B193-F570-4BAF-88EC-ED961EEB7C5F}"/>
              </a:ext>
            </a:extLst>
          </p:cNvPr>
          <p:cNvSpPr txBox="1"/>
          <p:nvPr/>
        </p:nvSpPr>
        <p:spPr>
          <a:xfrm>
            <a:off x="211083" y="2674872"/>
            <a:ext cx="3875963" cy="3792544"/>
          </a:xfrm>
          <a:prstGeom prst="rect">
            <a:avLst/>
          </a:prstGeom>
          <a:noFill/>
        </p:spPr>
        <p:txBody>
          <a:bodyPr wrap="square" rtlCol="0">
            <a:spAutoFit/>
          </a:bodyPr>
          <a:lstStyle/>
          <a:p>
            <a:r>
              <a:rPr lang="en-GB" b="1" dirty="0"/>
              <a:t>Stigma</a:t>
            </a:r>
            <a:r>
              <a:rPr lang="en-GB" dirty="0"/>
              <a:t> may occur due to inequalities or marginalisation of </a:t>
            </a:r>
          </a:p>
          <a:p>
            <a:r>
              <a:rPr lang="en-GB" dirty="0"/>
              <a:t>-  </a:t>
            </a:r>
            <a:r>
              <a:rPr lang="en-GB" dirty="0">
                <a:solidFill>
                  <a:srgbClr val="FF0000"/>
                </a:solidFill>
              </a:rPr>
              <a:t>certain groups </a:t>
            </a:r>
            <a:r>
              <a:rPr lang="en-GB" dirty="0"/>
              <a:t>(e.g. transgender people or sex workers)</a:t>
            </a:r>
          </a:p>
          <a:p>
            <a:r>
              <a:rPr lang="en-GB" dirty="0"/>
              <a:t>-  </a:t>
            </a:r>
            <a:r>
              <a:rPr lang="en-GB" dirty="0">
                <a:solidFill>
                  <a:srgbClr val="FF0000"/>
                </a:solidFill>
              </a:rPr>
              <a:t>fear</a:t>
            </a:r>
            <a:r>
              <a:rPr lang="en-GB" dirty="0"/>
              <a:t> (e.g. not knowing how to deal with seizures or psychotic symptoms), </a:t>
            </a:r>
          </a:p>
          <a:p>
            <a:r>
              <a:rPr lang="en-GB" dirty="0">
                <a:solidFill>
                  <a:srgbClr val="FF0000"/>
                </a:solidFill>
              </a:rPr>
              <a:t>-  misinformation</a:t>
            </a:r>
            <a:r>
              <a:rPr lang="en-GB" dirty="0"/>
              <a:t> (e.g. the perception that HIV can be caught from toilet seats).</a:t>
            </a:r>
          </a:p>
          <a:p>
            <a:r>
              <a:rPr lang="en-GB" dirty="0"/>
              <a:t>These stigmas may be perpetuated by the media and certain groups or organisations (e.g. religious or political).</a:t>
            </a:r>
          </a:p>
        </p:txBody>
      </p:sp>
      <p:sp>
        <p:nvSpPr>
          <p:cNvPr id="8" name="TextBox 7">
            <a:extLst>
              <a:ext uri="{FF2B5EF4-FFF2-40B4-BE49-F238E27FC236}">
                <a16:creationId xmlns:a16="http://schemas.microsoft.com/office/drawing/2014/main" id="{298ADEBD-49A5-4EEB-AC8A-E70DDEC503B7}"/>
              </a:ext>
            </a:extLst>
          </p:cNvPr>
          <p:cNvSpPr txBox="1"/>
          <p:nvPr/>
        </p:nvSpPr>
        <p:spPr>
          <a:xfrm>
            <a:off x="8050132" y="706460"/>
            <a:ext cx="4380930" cy="4247317"/>
          </a:xfrm>
          <a:prstGeom prst="rect">
            <a:avLst/>
          </a:prstGeom>
          <a:noFill/>
        </p:spPr>
        <p:txBody>
          <a:bodyPr wrap="square" rtlCol="0">
            <a:spAutoFit/>
          </a:bodyPr>
          <a:lstStyle/>
          <a:p>
            <a:r>
              <a:rPr lang="en-GB" b="1" dirty="0"/>
              <a:t>Felt stigma, </a:t>
            </a:r>
            <a:r>
              <a:rPr lang="en-GB" dirty="0"/>
              <a:t>manifested feelings of</a:t>
            </a:r>
          </a:p>
          <a:p>
            <a:pPr marL="285750" indent="-285750">
              <a:buFontTx/>
              <a:buChar char="-"/>
            </a:pPr>
            <a:r>
              <a:rPr lang="en-GB" dirty="0"/>
              <a:t>Shame</a:t>
            </a:r>
          </a:p>
          <a:p>
            <a:pPr marL="285750" indent="-285750">
              <a:buFontTx/>
              <a:buChar char="-"/>
            </a:pPr>
            <a:r>
              <a:rPr lang="en-GB" dirty="0"/>
              <a:t>Guilt </a:t>
            </a:r>
          </a:p>
          <a:p>
            <a:pPr marL="285750" indent="-285750">
              <a:buFontTx/>
              <a:buChar char="-"/>
            </a:pPr>
            <a:r>
              <a:rPr lang="en-GB" dirty="0"/>
              <a:t>depression</a:t>
            </a:r>
          </a:p>
          <a:p>
            <a:r>
              <a:rPr lang="en-GB" dirty="0"/>
              <a:t>And behaviours such as </a:t>
            </a:r>
          </a:p>
          <a:p>
            <a:pPr marL="285750" indent="-285750">
              <a:buFontTx/>
              <a:buChar char="-"/>
            </a:pPr>
            <a:r>
              <a:rPr lang="en-GB" dirty="0"/>
              <a:t>Self stigmatisation</a:t>
            </a:r>
          </a:p>
          <a:p>
            <a:pPr marL="285750" indent="-285750">
              <a:buFontTx/>
              <a:buChar char="-"/>
            </a:pPr>
            <a:r>
              <a:rPr lang="en-GB" dirty="0"/>
              <a:t>Extraction from society </a:t>
            </a:r>
          </a:p>
          <a:p>
            <a:pPr marL="285750" indent="-285750">
              <a:buFontTx/>
              <a:buChar char="-"/>
            </a:pPr>
            <a:r>
              <a:rPr lang="en-GB" dirty="0"/>
              <a:t>Reluctant to speak up</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9" name="TextBox 8">
            <a:extLst>
              <a:ext uri="{FF2B5EF4-FFF2-40B4-BE49-F238E27FC236}">
                <a16:creationId xmlns:a16="http://schemas.microsoft.com/office/drawing/2014/main" id="{DECA2742-8B27-460C-BAFF-133D8A0B94C4}"/>
              </a:ext>
            </a:extLst>
          </p:cNvPr>
          <p:cNvSpPr txBox="1"/>
          <p:nvPr/>
        </p:nvSpPr>
        <p:spPr>
          <a:xfrm>
            <a:off x="7928779" y="3023861"/>
            <a:ext cx="3835021" cy="4247317"/>
          </a:xfrm>
          <a:prstGeom prst="rect">
            <a:avLst/>
          </a:prstGeom>
          <a:noFill/>
        </p:spPr>
        <p:txBody>
          <a:bodyPr wrap="square" rtlCol="0">
            <a:spAutoFit/>
          </a:bodyPr>
          <a:lstStyle/>
          <a:p>
            <a:r>
              <a:rPr lang="en-GB" b="1" dirty="0"/>
              <a:t>Enacted stigma, </a:t>
            </a:r>
            <a:r>
              <a:rPr lang="en-GB" dirty="0"/>
              <a:t>or known as discrimination can be both indirect and direct towards and individual. </a:t>
            </a:r>
          </a:p>
          <a:p>
            <a:r>
              <a:rPr lang="en-GB" dirty="0">
                <a:solidFill>
                  <a:srgbClr val="FF0000"/>
                </a:solidFill>
              </a:rPr>
              <a:t>Direct</a:t>
            </a:r>
            <a:r>
              <a:rPr lang="en-GB" dirty="0"/>
              <a:t>, where a person is treated less kindly due to a defined characteristic.</a:t>
            </a:r>
          </a:p>
          <a:p>
            <a:r>
              <a:rPr lang="en-GB" dirty="0">
                <a:solidFill>
                  <a:srgbClr val="FF0000"/>
                </a:solidFill>
              </a:rPr>
              <a:t>Indirect</a:t>
            </a:r>
            <a:r>
              <a:rPr lang="en-GB" dirty="0"/>
              <a:t>, where people from particular groups are more likely to suffer effects of rules, systems or procedures. </a:t>
            </a:r>
          </a:p>
          <a:p>
            <a:r>
              <a:rPr lang="en-GB" dirty="0"/>
              <a:t>Both can have consequences for the individual the loss of employment, or denial of opportunities, abuse and violence, compulsory testing or quarantine, or denial of health services</a:t>
            </a:r>
          </a:p>
          <a:p>
            <a:r>
              <a:rPr lang="en-GB" sz="1100" dirty="0"/>
              <a:t>(Health knowledge, 2017) </a:t>
            </a:r>
          </a:p>
          <a:p>
            <a:pPr algn="r"/>
            <a:endParaRPr lang="en-GB" dirty="0"/>
          </a:p>
        </p:txBody>
      </p:sp>
      <p:sp>
        <p:nvSpPr>
          <p:cNvPr id="10" name="TextBox 9">
            <a:extLst>
              <a:ext uri="{FF2B5EF4-FFF2-40B4-BE49-F238E27FC236}">
                <a16:creationId xmlns:a16="http://schemas.microsoft.com/office/drawing/2014/main" id="{4FA27269-A271-45A8-BEF4-7C9E97A0E9FC}"/>
              </a:ext>
            </a:extLst>
          </p:cNvPr>
          <p:cNvSpPr txBox="1"/>
          <p:nvPr/>
        </p:nvSpPr>
        <p:spPr>
          <a:xfrm>
            <a:off x="4103023" y="3766782"/>
            <a:ext cx="3825756" cy="3214217"/>
          </a:xfrm>
          <a:prstGeom prst="rect">
            <a:avLst/>
          </a:prstGeom>
          <a:noFill/>
        </p:spPr>
        <p:txBody>
          <a:bodyPr wrap="square" rtlCol="0">
            <a:spAutoFit/>
          </a:bodyPr>
          <a:lstStyle/>
          <a:p>
            <a:r>
              <a:rPr lang="en-GB" dirty="0"/>
              <a:t>How to challenge stigma. </a:t>
            </a:r>
          </a:p>
          <a:p>
            <a:pPr marL="285750" indent="-285750">
              <a:buFontTx/>
              <a:buChar char="-"/>
            </a:pPr>
            <a:r>
              <a:rPr lang="en-GB" dirty="0"/>
              <a:t>Through Legislation (the Equality act 2010) </a:t>
            </a:r>
          </a:p>
          <a:p>
            <a:pPr marL="285750" indent="-285750">
              <a:buFontTx/>
              <a:buChar char="-"/>
            </a:pPr>
            <a:r>
              <a:rPr lang="en-GB" dirty="0"/>
              <a:t>Educate people </a:t>
            </a:r>
          </a:p>
          <a:p>
            <a:pPr marL="285750" indent="-285750">
              <a:buFontTx/>
              <a:buChar char="-"/>
            </a:pPr>
            <a:r>
              <a:rPr lang="en-GB" dirty="0"/>
              <a:t>Highlight the importance of language </a:t>
            </a:r>
          </a:p>
          <a:p>
            <a:pPr marL="285750" indent="-285750">
              <a:buFontTx/>
              <a:buChar char="-"/>
            </a:pPr>
            <a:r>
              <a:rPr lang="en-GB" dirty="0"/>
              <a:t>Public Acknowledgement </a:t>
            </a:r>
          </a:p>
          <a:p>
            <a:pPr marL="285750" indent="-285750">
              <a:buFontTx/>
              <a:buChar char="-"/>
            </a:pPr>
            <a:r>
              <a:rPr lang="en-GB" dirty="0"/>
              <a:t>Treatments and management of health conditions </a:t>
            </a:r>
          </a:p>
          <a:p>
            <a:pPr marL="285750" indent="-285750">
              <a:buFontTx/>
              <a:buChar char="-"/>
            </a:pPr>
            <a:endParaRPr lang="en-GB" dirty="0"/>
          </a:p>
          <a:p>
            <a:pPr marL="285750" indent="-285750">
              <a:buFontTx/>
              <a:buChar char="-"/>
            </a:pPr>
            <a:endParaRPr lang="en-GB" dirty="0"/>
          </a:p>
        </p:txBody>
      </p:sp>
      <p:sp>
        <p:nvSpPr>
          <p:cNvPr id="14" name="TextBox 13">
            <a:extLst>
              <a:ext uri="{FF2B5EF4-FFF2-40B4-BE49-F238E27FC236}">
                <a16:creationId xmlns:a16="http://schemas.microsoft.com/office/drawing/2014/main" id="{C71215C1-351C-4BA0-AFAC-C1F548A2B041}"/>
              </a:ext>
            </a:extLst>
          </p:cNvPr>
          <p:cNvSpPr txBox="1"/>
          <p:nvPr/>
        </p:nvSpPr>
        <p:spPr>
          <a:xfrm>
            <a:off x="6415747" y="3344303"/>
            <a:ext cx="2364816" cy="261610"/>
          </a:xfrm>
          <a:prstGeom prst="rect">
            <a:avLst/>
          </a:prstGeom>
          <a:noFill/>
        </p:spPr>
        <p:txBody>
          <a:bodyPr wrap="square" rtlCol="0">
            <a:spAutoFit/>
          </a:bodyPr>
          <a:lstStyle/>
          <a:p>
            <a:r>
              <a:rPr lang="en-GB" sz="1100" dirty="0"/>
              <a:t>(Google images, 2017)</a:t>
            </a:r>
          </a:p>
        </p:txBody>
      </p:sp>
    </p:spTree>
    <p:extLst>
      <p:ext uri="{BB962C8B-B14F-4D97-AF65-F5344CB8AC3E}">
        <p14:creationId xmlns:p14="http://schemas.microsoft.com/office/powerpoint/2010/main" val="3455031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Arrow Connector 9">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93776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5" name="Picture 4" descr="A person sitting on a motorcycle&#10;&#10;Description generated with high confidence">
            <a:extLst>
              <a:ext uri="{FF2B5EF4-FFF2-40B4-BE49-F238E27FC236}">
                <a16:creationId xmlns:a16="http://schemas.microsoft.com/office/drawing/2014/main" id="{6B15EC2E-96B7-477B-A77F-3EB9242E2E4D}"/>
              </a:ext>
            </a:extLst>
          </p:cNvPr>
          <p:cNvPicPr>
            <a:picLocks noChangeAspect="1"/>
          </p:cNvPicPr>
          <p:nvPr/>
        </p:nvPicPr>
        <p:blipFill rotWithShape="1">
          <a:blip r:embed="rId3">
            <a:extLst>
              <a:ext uri="{28A0092B-C50C-407E-A947-70E740481C1C}">
                <a14:useLocalDpi xmlns:a14="http://schemas.microsoft.com/office/drawing/2010/main" val="0"/>
              </a:ext>
            </a:extLst>
          </a:blip>
          <a:srcRect l="24482" r="1798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2" name="Title 1">
            <a:extLst>
              <a:ext uri="{FF2B5EF4-FFF2-40B4-BE49-F238E27FC236}">
                <a16:creationId xmlns:a16="http://schemas.microsoft.com/office/drawing/2014/main" id="{4B91E9F7-9763-40CC-8F59-74B876009FA9}"/>
              </a:ext>
            </a:extLst>
          </p:cNvPr>
          <p:cNvSpPr>
            <a:spLocks noGrp="1"/>
          </p:cNvSpPr>
          <p:nvPr>
            <p:ph type="title"/>
          </p:nvPr>
        </p:nvSpPr>
        <p:spPr>
          <a:xfrm>
            <a:off x="655320" y="365125"/>
            <a:ext cx="5120114" cy="1692794"/>
          </a:xfrm>
        </p:spPr>
        <p:txBody>
          <a:bodyPr>
            <a:normAutofit/>
          </a:bodyPr>
          <a:lstStyle/>
          <a:p>
            <a:r>
              <a:rPr lang="en-GB" u="sng"/>
              <a:t>Media &amp; Disability </a:t>
            </a:r>
          </a:p>
        </p:txBody>
      </p:sp>
      <p:sp>
        <p:nvSpPr>
          <p:cNvPr id="3" name="Content Placeholder 2">
            <a:extLst>
              <a:ext uri="{FF2B5EF4-FFF2-40B4-BE49-F238E27FC236}">
                <a16:creationId xmlns:a16="http://schemas.microsoft.com/office/drawing/2014/main" id="{F4E024D3-7AC5-482D-9100-B60B8ED2B2AA}"/>
              </a:ext>
            </a:extLst>
          </p:cNvPr>
          <p:cNvSpPr>
            <a:spLocks noGrp="1"/>
          </p:cNvSpPr>
          <p:nvPr>
            <p:ph idx="1"/>
          </p:nvPr>
        </p:nvSpPr>
        <p:spPr>
          <a:xfrm>
            <a:off x="655321" y="2575034"/>
            <a:ext cx="5223528" cy="3462228"/>
          </a:xfrm>
        </p:spPr>
        <p:txBody>
          <a:bodyPr>
            <a:normAutofit/>
          </a:bodyPr>
          <a:lstStyle/>
          <a:p>
            <a:pPr marL="0" indent="0">
              <a:buNone/>
            </a:pPr>
            <a:r>
              <a:rPr lang="en-GB" sz="1800" dirty="0"/>
              <a:t>How media contributes to Individual’s discrimination.</a:t>
            </a:r>
          </a:p>
          <a:p>
            <a:endParaRPr lang="en-GB" sz="1800" dirty="0"/>
          </a:p>
          <a:p>
            <a:r>
              <a:rPr lang="en-GB" sz="1800" dirty="0"/>
              <a:t>Still using the medical model </a:t>
            </a:r>
          </a:p>
          <a:p>
            <a:r>
              <a:rPr lang="en-GB" sz="1800" dirty="0"/>
              <a:t>Use of disabled stereotypes </a:t>
            </a:r>
          </a:p>
          <a:p>
            <a:r>
              <a:rPr lang="en-GB" sz="1800" dirty="0"/>
              <a:t>The role of medical influences </a:t>
            </a:r>
          </a:p>
          <a:p>
            <a:r>
              <a:rPr lang="en-GB" sz="1800" dirty="0"/>
              <a:t>The use of images, language and</a:t>
            </a:r>
          </a:p>
          <a:p>
            <a:pPr marL="0" indent="0">
              <a:buNone/>
            </a:pPr>
            <a:r>
              <a:rPr lang="en-GB" sz="1800" dirty="0"/>
              <a:t>   terminology related to disability</a:t>
            </a:r>
          </a:p>
          <a:p>
            <a:pPr marL="0" indent="0">
              <a:buNone/>
            </a:pPr>
            <a:endParaRPr lang="en-GB" sz="1800" dirty="0"/>
          </a:p>
        </p:txBody>
      </p:sp>
      <p:sp>
        <p:nvSpPr>
          <p:cNvPr id="4" name="TextBox 3">
            <a:extLst>
              <a:ext uri="{FF2B5EF4-FFF2-40B4-BE49-F238E27FC236}">
                <a16:creationId xmlns:a16="http://schemas.microsoft.com/office/drawing/2014/main" id="{9C079995-E876-4A83-9479-80574259A3D7}"/>
              </a:ext>
            </a:extLst>
          </p:cNvPr>
          <p:cNvSpPr txBox="1"/>
          <p:nvPr/>
        </p:nvSpPr>
        <p:spPr>
          <a:xfrm>
            <a:off x="9552214" y="6488665"/>
            <a:ext cx="2156346" cy="369332"/>
          </a:xfrm>
          <a:prstGeom prst="rect">
            <a:avLst/>
          </a:prstGeom>
          <a:noFill/>
        </p:spPr>
        <p:txBody>
          <a:bodyPr wrap="square" rtlCol="0">
            <a:spAutoFit/>
          </a:bodyPr>
          <a:lstStyle/>
          <a:p>
            <a:r>
              <a:rPr lang="en-GB" dirty="0">
                <a:solidFill>
                  <a:schemeClr val="bg1"/>
                </a:solidFill>
              </a:rPr>
              <a:t>(Bing Images, 2018)</a:t>
            </a:r>
          </a:p>
        </p:txBody>
      </p:sp>
    </p:spTree>
    <p:extLst>
      <p:ext uri="{BB962C8B-B14F-4D97-AF65-F5344CB8AC3E}">
        <p14:creationId xmlns:p14="http://schemas.microsoft.com/office/powerpoint/2010/main" val="3109131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disabled">
            <a:extLst>
              <a:ext uri="{FF2B5EF4-FFF2-40B4-BE49-F238E27FC236}">
                <a16:creationId xmlns:a16="http://schemas.microsoft.com/office/drawing/2014/main" id="{47AB6A4C-15BF-41F1-B78B-395D70B385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434006">
            <a:off x="227645" y="175527"/>
            <a:ext cx="3521368" cy="215338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disabled">
            <a:extLst>
              <a:ext uri="{FF2B5EF4-FFF2-40B4-BE49-F238E27FC236}">
                <a16:creationId xmlns:a16="http://schemas.microsoft.com/office/drawing/2014/main" id="{117E5F36-9975-4396-B108-CFAFF8F9D9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9862" y="1285794"/>
            <a:ext cx="4599370" cy="304323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disabled">
            <a:extLst>
              <a:ext uri="{FF2B5EF4-FFF2-40B4-BE49-F238E27FC236}">
                <a16:creationId xmlns:a16="http://schemas.microsoft.com/office/drawing/2014/main" id="{BC89C771-293C-4C14-8145-7F0FF0DCBA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027003"/>
            <a:ext cx="3771900" cy="283099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disabled">
            <a:extLst>
              <a:ext uri="{FF2B5EF4-FFF2-40B4-BE49-F238E27FC236}">
                <a16:creationId xmlns:a16="http://schemas.microsoft.com/office/drawing/2014/main" id="{D9EC52EF-4D3F-4191-AFA4-74BB3B434B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84422">
            <a:off x="5889275" y="220531"/>
            <a:ext cx="2943225" cy="195724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disabled">
            <a:extLst>
              <a:ext uri="{FF2B5EF4-FFF2-40B4-BE49-F238E27FC236}">
                <a16:creationId xmlns:a16="http://schemas.microsoft.com/office/drawing/2014/main" id="{870C3D17-5013-4E5E-B4CB-471E3AA810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31334" y="1970537"/>
            <a:ext cx="4898235" cy="489823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Related image">
            <a:extLst>
              <a:ext uri="{FF2B5EF4-FFF2-40B4-BE49-F238E27FC236}">
                <a16:creationId xmlns:a16="http://schemas.microsoft.com/office/drawing/2014/main" id="{3C22157E-8814-43EA-A52C-C29A04348E1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46708" y="3864292"/>
            <a:ext cx="3454400" cy="194310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mage result for disabled">
            <a:extLst>
              <a:ext uri="{FF2B5EF4-FFF2-40B4-BE49-F238E27FC236}">
                <a16:creationId xmlns:a16="http://schemas.microsoft.com/office/drawing/2014/main" id="{5A641A98-5755-4C62-83D6-C1DBC5C3B0F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02374" y="100230"/>
            <a:ext cx="2445910" cy="1770202"/>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Related image">
            <a:extLst>
              <a:ext uri="{FF2B5EF4-FFF2-40B4-BE49-F238E27FC236}">
                <a16:creationId xmlns:a16="http://schemas.microsoft.com/office/drawing/2014/main" id="{83DE95D3-7A07-4099-8DB4-F6921505F99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151753">
            <a:off x="25689" y="2275981"/>
            <a:ext cx="2950752" cy="2079579"/>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Image result for groom carrying disabled wife">
            <a:extLst>
              <a:ext uri="{FF2B5EF4-FFF2-40B4-BE49-F238E27FC236}">
                <a16:creationId xmlns:a16="http://schemas.microsoft.com/office/drawing/2014/main" id="{8684F70D-938C-4574-9511-81B73940D2F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873207" y="-84820"/>
            <a:ext cx="3318793" cy="225335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Image result for disability swimming">
            <a:extLst>
              <a:ext uri="{FF2B5EF4-FFF2-40B4-BE49-F238E27FC236}">
                <a16:creationId xmlns:a16="http://schemas.microsoft.com/office/drawing/2014/main" id="{45F75C77-CC7F-400C-A82D-5543624B1F0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771900" y="5655817"/>
            <a:ext cx="2311115" cy="121295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Image result for mum in wheelchair holding baby">
            <a:extLst>
              <a:ext uri="{FF2B5EF4-FFF2-40B4-BE49-F238E27FC236}">
                <a16:creationId xmlns:a16="http://schemas.microsoft.com/office/drawing/2014/main" id="{1272F175-1BD4-4E65-970F-A3DF1775FBFD}"/>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068279" y="5014812"/>
            <a:ext cx="1843188" cy="18431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C36EC35-D801-48EE-9D76-E12604254950}"/>
              </a:ext>
            </a:extLst>
          </p:cNvPr>
          <p:cNvSpPr txBox="1"/>
          <p:nvPr/>
        </p:nvSpPr>
        <p:spPr>
          <a:xfrm>
            <a:off x="-18759" y="6472763"/>
            <a:ext cx="2662134" cy="369332"/>
          </a:xfrm>
          <a:prstGeom prst="rect">
            <a:avLst/>
          </a:prstGeom>
          <a:noFill/>
        </p:spPr>
        <p:txBody>
          <a:bodyPr wrap="square" rtlCol="0">
            <a:spAutoFit/>
          </a:bodyPr>
          <a:lstStyle/>
          <a:p>
            <a:r>
              <a:rPr lang="en-GB" dirty="0"/>
              <a:t>(Google images, 2017) </a:t>
            </a:r>
          </a:p>
        </p:txBody>
      </p:sp>
    </p:spTree>
    <p:extLst>
      <p:ext uri="{BB962C8B-B14F-4D97-AF65-F5344CB8AC3E}">
        <p14:creationId xmlns:p14="http://schemas.microsoft.com/office/powerpoint/2010/main" val="1669303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0AAF6B-53B0-4336-B023-902649B55A12}"/>
              </a:ext>
            </a:extLst>
          </p:cNvPr>
          <p:cNvSpPr/>
          <p:nvPr/>
        </p:nvSpPr>
        <p:spPr>
          <a:xfrm>
            <a:off x="0" y="242839"/>
            <a:ext cx="12082818" cy="6124754"/>
          </a:xfrm>
          <a:prstGeom prst="rect">
            <a:avLst/>
          </a:prstGeom>
        </p:spPr>
        <p:txBody>
          <a:bodyPr wrap="square">
            <a:spAutoFit/>
          </a:bodyPr>
          <a:lstStyle/>
          <a:p>
            <a:pPr algn="ctr">
              <a:spcAft>
                <a:spcPts val="0"/>
              </a:spcAft>
            </a:pPr>
            <a:r>
              <a:rPr lang="en-GB" u="sng" dirty="0">
                <a:latin typeface="Tahoma" panose="020B0604030504040204" pitchFamily="34" charset="0"/>
                <a:ea typeface="Times New Roman" panose="02020603050405020304" pitchFamily="18" charset="0"/>
                <a:cs typeface="Times New Roman" panose="02020603050405020304" pitchFamily="18" charset="0"/>
              </a:rPr>
              <a:t>Reference list</a:t>
            </a:r>
            <a:endParaRPr lang="en-GB" sz="3200" dirty="0">
              <a:latin typeface="Tahoma" panose="020B060403050404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Tahoma" panose="020B0604030504040204" pitchFamily="34" charset="0"/>
                <a:ea typeface="Times New Roman" panose="02020603050405020304" pitchFamily="18" charset="0"/>
                <a:cs typeface="Times New Roman" panose="02020603050405020304" pitchFamily="18" charset="0"/>
              </a:rPr>
              <a:t> </a:t>
            </a:r>
            <a:endParaRPr lang="en-GB" sz="3200" dirty="0">
              <a:latin typeface="Tahoma" panose="020B0604030504040204" pitchFamily="34" charset="0"/>
              <a:ea typeface="Times New Roman" panose="02020603050405020304" pitchFamily="18" charset="0"/>
              <a:cs typeface="Times New Roman" panose="02020603050405020304" pitchFamily="18" charset="0"/>
            </a:endParaRPr>
          </a:p>
          <a:p>
            <a:pPr>
              <a:spcAft>
                <a:spcPts val="0"/>
              </a:spcAft>
            </a:pPr>
            <a:r>
              <a:rPr lang="en-GB" sz="1200" i="1" dirty="0">
                <a:solidFill>
                  <a:srgbClr val="000000"/>
                </a:solidFill>
                <a:ea typeface="Times New Roman" panose="02020603050405020304" pitchFamily="18" charset="0"/>
                <a:cs typeface="Times New Roman" panose="02020603050405020304" pitchFamily="18" charset="0"/>
              </a:rPr>
              <a:t>Characteristics of and Strategies for Teaching Students with Mild Disabilities, by M. Henley, R.S. Ramsey, R.F. </a:t>
            </a:r>
            <a:r>
              <a:rPr lang="en-GB" sz="1200" i="1" dirty="0" err="1">
                <a:solidFill>
                  <a:srgbClr val="000000"/>
                </a:solidFill>
                <a:ea typeface="Times New Roman" panose="02020603050405020304" pitchFamily="18" charset="0"/>
                <a:cs typeface="Times New Roman" panose="02020603050405020304" pitchFamily="18" charset="0"/>
              </a:rPr>
              <a:t>Algozzine</a:t>
            </a:r>
            <a:r>
              <a:rPr lang="en-GB" sz="1200" i="1" dirty="0">
                <a:solidFill>
                  <a:srgbClr val="000000"/>
                </a:solidFill>
                <a:ea typeface="Times New Roman" panose="02020603050405020304" pitchFamily="18" charset="0"/>
                <a:cs typeface="Times New Roman" panose="02020603050405020304" pitchFamily="18" charset="0"/>
              </a:rPr>
              <a:t>, 2009 edition, p. 32-34. </a:t>
            </a:r>
            <a:endParaRPr lang="en-GB" sz="1200" dirty="0">
              <a:ea typeface="Times New Roman" panose="02020603050405020304" pitchFamily="18" charset="0"/>
              <a:cs typeface="Times New Roman" panose="02020603050405020304" pitchFamily="18" charset="0"/>
            </a:endParaRPr>
          </a:p>
          <a:p>
            <a:pPr>
              <a:spcAft>
                <a:spcPts val="0"/>
              </a:spcAft>
            </a:pPr>
            <a:r>
              <a:rPr lang="en-GB" sz="1200" dirty="0">
                <a:ea typeface="Times New Roman" panose="02020603050405020304" pitchFamily="18" charset="0"/>
                <a:cs typeface="Times New Roman" panose="02020603050405020304" pitchFamily="18" charset="0"/>
              </a:rPr>
              <a:t>Darrow, A. &amp; White, G.W. (1998). “Sticks and Stones… and Words CAN Hurt: Eliminating Handicapping Language” in Music Therapy Perspectives, Vol. 16 #2.</a:t>
            </a:r>
          </a:p>
          <a:p>
            <a:pPr>
              <a:spcAft>
                <a:spcPts val="0"/>
              </a:spcAft>
            </a:pPr>
            <a:r>
              <a:rPr lang="en-GB" sz="1200" i="1" dirty="0">
                <a:ea typeface="Times New Roman" panose="02020603050405020304" pitchFamily="18" charset="0"/>
                <a:cs typeface="Times New Roman" panose="02020603050405020304" pitchFamily="18" charset="0"/>
              </a:rPr>
              <a:t>Disability in the media image.</a:t>
            </a:r>
            <a:r>
              <a:rPr lang="en-GB" sz="1200" dirty="0">
                <a:ea typeface="Times New Roman" panose="02020603050405020304" pitchFamily="18" charset="0"/>
                <a:cs typeface="Times New Roman" panose="02020603050405020304" pitchFamily="18" charset="0"/>
              </a:rPr>
              <a:t> Available: https://www.bing.com/images/search?view=detailV2&amp;ccid=oej6sjSo&amp;id=99B4919015637792128DB77F56E5D5E282DE61FA&amp;thid=OIP.oej6sjSoKJgO6jZc6ihWQAEsC7&amp;q=+disabilty+in+the+media&amp;simid=608028768215564854&amp;select. Last accessed 6th </a:t>
            </a:r>
            <a:r>
              <a:rPr lang="en-GB" sz="1200" dirty="0">
                <a:solidFill>
                  <a:srgbClr val="000000"/>
                </a:solidFill>
                <a:ea typeface="Times New Roman" panose="02020603050405020304" pitchFamily="18" charset="0"/>
                <a:cs typeface="Times New Roman" panose="02020603050405020304" pitchFamily="18" charset="0"/>
              </a:rPr>
              <a:t>January 2018.</a:t>
            </a:r>
            <a:endParaRPr lang="en-GB" sz="1200" dirty="0">
              <a:ea typeface="Times New Roman" panose="02020603050405020304" pitchFamily="18" charset="0"/>
              <a:cs typeface="Times New Roman" panose="02020603050405020304" pitchFamily="18" charset="0"/>
            </a:endParaRPr>
          </a:p>
          <a:p>
            <a:pPr>
              <a:spcAft>
                <a:spcPts val="0"/>
              </a:spcAft>
            </a:pPr>
            <a:r>
              <a:rPr lang="en-GB" sz="1200" i="1" dirty="0">
                <a:ea typeface="Times New Roman" panose="02020603050405020304" pitchFamily="18" charset="0"/>
                <a:cs typeface="Times New Roman" panose="02020603050405020304" pitchFamily="18" charset="0"/>
              </a:rPr>
              <a:t>disabled basketball.</a:t>
            </a:r>
            <a:r>
              <a:rPr lang="en-GB" sz="1200" dirty="0">
                <a:ea typeface="Times New Roman" panose="02020603050405020304" pitchFamily="18" charset="0"/>
                <a:cs typeface="Times New Roman" panose="02020603050405020304" pitchFamily="18" charset="0"/>
              </a:rPr>
              <a:t> Available: https://www.google.co.uk/search?q=disabled&amp;source=lnms&amp;tbm=isch&amp;sa=X&amp;ved=0ahUKEwil74WKkp7YAhVsBsAKHW1SBcYQ_AUICygC&amp;biw=1707&amp;bih=827#imgrc=RnElJlLjJKgUHM. Last accessed 6th January 2018.</a:t>
            </a:r>
          </a:p>
          <a:p>
            <a:pPr>
              <a:spcAft>
                <a:spcPts val="0"/>
              </a:spcAft>
            </a:pPr>
            <a:r>
              <a:rPr lang="en-GB" sz="1200" i="1" dirty="0">
                <a:ea typeface="Times New Roman" panose="02020603050405020304" pitchFamily="18" charset="0"/>
                <a:cs typeface="Times New Roman" panose="02020603050405020304" pitchFamily="18" charset="0"/>
              </a:rPr>
              <a:t>disabled boat.</a:t>
            </a:r>
            <a:r>
              <a:rPr lang="en-GB" sz="1200" dirty="0">
                <a:ea typeface="Times New Roman" panose="02020603050405020304" pitchFamily="18" charset="0"/>
                <a:cs typeface="Times New Roman" panose="02020603050405020304" pitchFamily="18" charset="0"/>
              </a:rPr>
              <a:t> Available: https://www.google.co.uk/search?q=disabled&amp;source=lnms&amp;tbm=isch&amp;sa=X&amp;ved=0ahUKEwil74WKkp7YAhVsBsAKHW1SBcYQ_AUICygC&amp;biw=1707&amp;bih=827#imgrc=tuynVNHi3-8etM. Last accessed 6th January 2018.</a:t>
            </a:r>
          </a:p>
          <a:p>
            <a:pPr>
              <a:spcAft>
                <a:spcPts val="0"/>
              </a:spcAft>
            </a:pPr>
            <a:r>
              <a:rPr lang="en-GB" sz="1200" i="1" dirty="0">
                <a:ea typeface="Times New Roman" panose="02020603050405020304" pitchFamily="18" charset="0"/>
                <a:cs typeface="Times New Roman" panose="02020603050405020304" pitchFamily="18" charset="0"/>
              </a:rPr>
              <a:t>Disabled fishing.</a:t>
            </a:r>
            <a:r>
              <a:rPr lang="en-GB" sz="1200" dirty="0">
                <a:ea typeface="Times New Roman" panose="02020603050405020304" pitchFamily="18" charset="0"/>
                <a:cs typeface="Times New Roman" panose="02020603050405020304" pitchFamily="18" charset="0"/>
              </a:rPr>
              <a:t> Available: https://www.google.co.uk/search?q=disabled&amp;source=lnms&amp;tbm=isch&amp;sa=X&amp;ved=0ahUKEwil74WKkp7YAhVsBsAKHW1SBcYQ_AUICygC&amp;biw=1707&amp;bih=827#imgrc=-nEA8SrZ9jQnbM:. Last accessed 6th January 2018.</a:t>
            </a:r>
          </a:p>
          <a:p>
            <a:pPr>
              <a:spcAft>
                <a:spcPts val="0"/>
              </a:spcAft>
            </a:pPr>
            <a:r>
              <a:rPr lang="en-GB" sz="1200" i="1" dirty="0">
                <a:ea typeface="Times New Roman" panose="02020603050405020304" pitchFamily="18" charset="0"/>
                <a:cs typeface="Times New Roman" panose="02020603050405020304" pitchFamily="18" charset="0"/>
              </a:rPr>
              <a:t>disabled mum.</a:t>
            </a:r>
            <a:r>
              <a:rPr lang="en-GB" sz="1200" dirty="0">
                <a:ea typeface="Times New Roman" panose="02020603050405020304" pitchFamily="18" charset="0"/>
                <a:cs typeface="Times New Roman" panose="02020603050405020304" pitchFamily="18" charset="0"/>
              </a:rPr>
              <a:t> Available: https://www.google.co.uk/</a:t>
            </a:r>
            <a:r>
              <a:rPr lang="en-GB" sz="1200" dirty="0" err="1">
                <a:ea typeface="Times New Roman" panose="02020603050405020304" pitchFamily="18" charset="0"/>
                <a:cs typeface="Times New Roman" panose="02020603050405020304" pitchFamily="18" charset="0"/>
              </a:rPr>
              <a:t>search?biw</a:t>
            </a:r>
            <a:r>
              <a:rPr lang="en-GB" sz="1200" dirty="0">
                <a:ea typeface="Times New Roman" panose="02020603050405020304" pitchFamily="18" charset="0"/>
                <a:cs typeface="Times New Roman" panose="02020603050405020304" pitchFamily="18" charset="0"/>
              </a:rPr>
              <a:t>=1707&amp;bih=827&amp;tbm=</a:t>
            </a:r>
            <a:r>
              <a:rPr lang="en-GB" sz="1200" dirty="0" err="1">
                <a:ea typeface="Times New Roman" panose="02020603050405020304" pitchFamily="18" charset="0"/>
                <a:cs typeface="Times New Roman" panose="02020603050405020304" pitchFamily="18" charset="0"/>
              </a:rPr>
              <a:t>isch&amp;sa</a:t>
            </a:r>
            <a:r>
              <a:rPr lang="en-GB" sz="1200" dirty="0">
                <a:ea typeface="Times New Roman" panose="02020603050405020304" pitchFamily="18" charset="0"/>
                <a:cs typeface="Times New Roman" panose="02020603050405020304" pitchFamily="18" charset="0"/>
              </a:rPr>
              <a:t>=1&amp;ei=tio-WvjYOYedgAbUvre4BQ&amp;q=</a:t>
            </a:r>
            <a:r>
              <a:rPr lang="en-GB" sz="1200" dirty="0" err="1">
                <a:ea typeface="Times New Roman" panose="02020603050405020304" pitchFamily="18" charset="0"/>
                <a:cs typeface="Times New Roman" panose="02020603050405020304" pitchFamily="18" charset="0"/>
              </a:rPr>
              <a:t>mum+in+wheelchair+holding+baby</a:t>
            </a:r>
            <a:r>
              <a:rPr lang="en-GB" sz="1200" dirty="0">
                <a:ea typeface="Times New Roman" panose="02020603050405020304" pitchFamily="18" charset="0"/>
                <a:cs typeface="Times New Roman" panose="02020603050405020304" pitchFamily="18" charset="0"/>
              </a:rPr>
              <a:t>+&amp;</a:t>
            </a:r>
            <a:r>
              <a:rPr lang="en-GB" sz="1200" dirty="0" err="1">
                <a:ea typeface="Times New Roman" panose="02020603050405020304" pitchFamily="18" charset="0"/>
                <a:cs typeface="Times New Roman" panose="02020603050405020304" pitchFamily="18" charset="0"/>
              </a:rPr>
              <a:t>oq</a:t>
            </a:r>
            <a:r>
              <a:rPr lang="en-GB" sz="1200" dirty="0">
                <a:ea typeface="Times New Roman" panose="02020603050405020304" pitchFamily="18" charset="0"/>
                <a:cs typeface="Times New Roman" panose="02020603050405020304" pitchFamily="18" charset="0"/>
              </a:rPr>
              <a:t>=</a:t>
            </a:r>
            <a:r>
              <a:rPr lang="en-GB" sz="1200" dirty="0" err="1">
                <a:ea typeface="Times New Roman" panose="02020603050405020304" pitchFamily="18" charset="0"/>
                <a:cs typeface="Times New Roman" panose="02020603050405020304" pitchFamily="18" charset="0"/>
              </a:rPr>
              <a:t>mum+in+wheelchair+holding+baby</a:t>
            </a:r>
            <a:r>
              <a:rPr lang="en-GB" sz="1200" dirty="0">
                <a:ea typeface="Times New Roman" panose="02020603050405020304" pitchFamily="18" charset="0"/>
                <a:cs typeface="Times New Roman" panose="02020603050405020304" pitchFamily="18" charset="0"/>
              </a:rPr>
              <a:t>+&amp;</a:t>
            </a:r>
            <a:r>
              <a:rPr lang="en-GB" sz="1200" dirty="0" err="1">
                <a:ea typeface="Times New Roman" panose="02020603050405020304" pitchFamily="18" charset="0"/>
                <a:cs typeface="Times New Roman" panose="02020603050405020304" pitchFamily="18" charset="0"/>
              </a:rPr>
              <a:t>gs_l</a:t>
            </a:r>
            <a:r>
              <a:rPr lang="en-GB" sz="1200" dirty="0">
                <a:ea typeface="Times New Roman" panose="02020603050405020304" pitchFamily="18" charset="0"/>
                <a:cs typeface="Times New Roman" panose="02020603050405020304" pitchFamily="18" charset="0"/>
              </a:rPr>
              <a:t>=psy-ab.3...56864.64256.0.64392.42.30.. Last accessed 6th January 2018.</a:t>
            </a:r>
          </a:p>
          <a:p>
            <a:pPr>
              <a:spcAft>
                <a:spcPts val="0"/>
              </a:spcAft>
            </a:pPr>
            <a:r>
              <a:rPr lang="en-GB" sz="1200" i="1" dirty="0">
                <a:ea typeface="Times New Roman" panose="02020603050405020304" pitchFamily="18" charset="0"/>
                <a:cs typeface="Times New Roman" panose="02020603050405020304" pitchFamily="18" charset="0"/>
              </a:rPr>
              <a:t>disabled snow sports.</a:t>
            </a:r>
            <a:r>
              <a:rPr lang="en-GB" sz="1200" dirty="0">
                <a:ea typeface="Times New Roman" panose="02020603050405020304" pitchFamily="18" charset="0"/>
                <a:cs typeface="Times New Roman" panose="02020603050405020304" pitchFamily="18" charset="0"/>
              </a:rPr>
              <a:t> Available: https://www.google.co.uk/search?q=disabled&amp;source=lnms&amp;tbm=isch&amp;sa=X&amp;ved=0ahUKEwil74WKkp7YAhVsBsAKHW1SBcYQ_AUICygC&amp;biw=1707&amp;bih=827#imgrc=rXa_zi_oVpBqwM:. Last accessed 6th January 2018.</a:t>
            </a:r>
          </a:p>
          <a:p>
            <a:r>
              <a:rPr lang="en-GB" sz="1200" i="1" dirty="0"/>
              <a:t>disabled swimmer.</a:t>
            </a:r>
            <a:r>
              <a:rPr lang="en-GB" sz="1200" dirty="0"/>
              <a:t> Available: https://www.google.co.uk/search?q=disability+swimming&amp;source=lnms&amp;tbm=isch&amp;sa=X&amp;ved=0ahUKEwinzO_d8J_YAhVDFMAKHXaBCj4Q_AUICigB&amp;biw=1707&amp;bih=827#imgrc=pHo4CQhHXybKEM:. Last accessed 6th January 2018.</a:t>
            </a:r>
          </a:p>
          <a:p>
            <a:r>
              <a:rPr lang="en-GB" sz="1200" i="1" dirty="0"/>
              <a:t>Disabled work man .</a:t>
            </a:r>
            <a:r>
              <a:rPr lang="en-GB" sz="1200" dirty="0"/>
              <a:t> Available: young disabled boy . Available: https://www.google.co.uk/search?q=disabled&amp;source=lnms&amp;tbm=isch&amp;sa=X&amp;ved=0ahUKEwil74WKkp7YAhVsBsAKHW1SBcYQ_AUICygC&amp;biw=1707&amp;bih=827#imgrc=WQD_cUrVfw-SqM:. Last accessed. Last accessed 6th January 2018.</a:t>
            </a:r>
          </a:p>
          <a:p>
            <a:r>
              <a:rPr lang="en-GB" sz="1200" dirty="0"/>
              <a:t>England oxford dictionaries. </a:t>
            </a:r>
            <a:r>
              <a:rPr lang="en-GB" sz="1200" i="1" dirty="0"/>
              <a:t>Disability Definition.</a:t>
            </a:r>
            <a:r>
              <a:rPr lang="en-GB" sz="1200" dirty="0"/>
              <a:t> Available: https://en.oxforddictionaries.com/definition/disability. Last accessed 6th January 2018.</a:t>
            </a:r>
          </a:p>
          <a:p>
            <a:r>
              <a:rPr lang="en-GB" sz="1200" i="1" dirty="0"/>
              <a:t>Label image.</a:t>
            </a:r>
            <a:r>
              <a:rPr lang="en-GB" sz="1200" dirty="0"/>
              <a:t> Available: https://www.scoopnest.com/user/bullymovie/746780317160181760. Last accessed 6th January 2018.</a:t>
            </a:r>
          </a:p>
          <a:p>
            <a:pPr>
              <a:spcAft>
                <a:spcPts val="0"/>
              </a:spcAft>
            </a:pPr>
            <a:endParaRPr lang="en-GB" sz="3200" dirty="0">
              <a:latin typeface="Tahoma" panose="020B060403050404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6195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D429AFD-5D23-4954-830B-7AC773FAE140}"/>
              </a:ext>
            </a:extLst>
          </p:cNvPr>
          <p:cNvSpPr/>
          <p:nvPr/>
        </p:nvSpPr>
        <p:spPr>
          <a:xfrm>
            <a:off x="109182" y="438457"/>
            <a:ext cx="11864454" cy="5355312"/>
          </a:xfrm>
          <a:prstGeom prst="rect">
            <a:avLst/>
          </a:prstGeom>
        </p:spPr>
        <p:txBody>
          <a:bodyPr wrap="square">
            <a:spAutoFit/>
          </a:bodyPr>
          <a:lstStyle/>
          <a:p>
            <a:pPr>
              <a:spcAft>
                <a:spcPts val="0"/>
              </a:spcAft>
            </a:pPr>
            <a:r>
              <a:rPr lang="en-GB" i="1" dirty="0">
                <a:latin typeface="Tahoma" panose="020B0604030504040204" pitchFamily="34" charset="0"/>
                <a:ea typeface="Times New Roman" panose="02020603050405020304" pitchFamily="18" charset="0"/>
                <a:cs typeface="Times New Roman" panose="02020603050405020304" pitchFamily="18" charset="0"/>
              </a:rPr>
              <a:t>Labelling image.</a:t>
            </a:r>
            <a:r>
              <a:rPr lang="en-GB" dirty="0">
                <a:latin typeface="Tahoma" panose="020B0604030504040204" pitchFamily="34" charset="0"/>
                <a:ea typeface="Times New Roman" panose="02020603050405020304" pitchFamily="18" charset="0"/>
                <a:cs typeface="Times New Roman" panose="02020603050405020304" pitchFamily="18" charset="0"/>
              </a:rPr>
              <a:t> Available: Self-Fulfilling Prophecy Definition. Available: https://literarydevices.net/self-fulfilling-prophecy/. Last accessed 6th January 2018. Last accessed 6th January 2018.</a:t>
            </a:r>
            <a:endParaRPr lang="en-GB" sz="3200" dirty="0">
              <a:latin typeface="Tahoma" panose="020B060403050404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Tahoma" panose="020B0604030504040204" pitchFamily="34" charset="0"/>
                <a:ea typeface="Times New Roman" panose="02020603050405020304" pitchFamily="18" charset="0"/>
                <a:cs typeface="Times New Roman" panose="02020603050405020304" pitchFamily="18" charset="0"/>
              </a:rPr>
              <a:t>Nugent, P. (2013). </a:t>
            </a:r>
            <a:r>
              <a:rPr lang="en-GB" i="1" dirty="0">
                <a:latin typeface="Tahoma" panose="020B0604030504040204" pitchFamily="34" charset="0"/>
                <a:ea typeface="Times New Roman" panose="02020603050405020304" pitchFamily="18" charset="0"/>
                <a:cs typeface="Times New Roman" panose="02020603050405020304" pitchFamily="18" charset="0"/>
              </a:rPr>
              <a:t>Labelling theory.</a:t>
            </a:r>
            <a:r>
              <a:rPr lang="en-GB" dirty="0">
                <a:latin typeface="Tahoma" panose="020B0604030504040204" pitchFamily="34" charset="0"/>
                <a:ea typeface="Times New Roman" panose="02020603050405020304" pitchFamily="18" charset="0"/>
                <a:cs typeface="Times New Roman" panose="02020603050405020304" pitchFamily="18" charset="0"/>
              </a:rPr>
              <a:t> Available: https://psychologydictionary.org/labeling-theory/. Last accessed 6th January 2018.</a:t>
            </a:r>
            <a:endParaRPr lang="en-GB" sz="3200" dirty="0">
              <a:latin typeface="Tahoma" panose="020B0604030504040204" pitchFamily="34" charset="0"/>
              <a:ea typeface="Times New Roman" panose="02020603050405020304" pitchFamily="18" charset="0"/>
              <a:cs typeface="Times New Roman" panose="02020603050405020304" pitchFamily="18" charset="0"/>
            </a:endParaRPr>
          </a:p>
          <a:p>
            <a:pPr>
              <a:spcAft>
                <a:spcPts val="0"/>
              </a:spcAft>
            </a:pPr>
            <a:r>
              <a:rPr lang="en-GB" i="1" dirty="0">
                <a:latin typeface="Tahoma" panose="020B0604030504040204" pitchFamily="34" charset="0"/>
                <a:ea typeface="Times New Roman" panose="02020603050405020304" pitchFamily="18" charset="0"/>
                <a:cs typeface="Times New Roman" panose="02020603050405020304" pitchFamily="18" charset="0"/>
              </a:rPr>
              <a:t>Self-Fulfilling Prophecy Definition.</a:t>
            </a:r>
            <a:r>
              <a:rPr lang="en-GB" dirty="0">
                <a:latin typeface="Tahoma" panose="020B0604030504040204" pitchFamily="34" charset="0"/>
                <a:ea typeface="Times New Roman" panose="02020603050405020304" pitchFamily="18" charset="0"/>
                <a:cs typeface="Times New Roman" panose="02020603050405020304" pitchFamily="18" charset="0"/>
              </a:rPr>
              <a:t> Available: https://literarydevices.net/self-fulfilling-prophecy/. Last accessed 6th January 2018.</a:t>
            </a:r>
            <a:endParaRPr lang="en-GB" sz="3200" dirty="0">
              <a:latin typeface="Tahoma" panose="020B060403050404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cs typeface="Times New Roman" panose="02020603050405020304" pitchFamily="18" charset="0"/>
              </a:rPr>
              <a:t>Snow, K. (2003). People First Language document. Self-published at 250 </a:t>
            </a:r>
            <a:r>
              <a:rPr lang="en-GB" dirty="0" err="1">
                <a:latin typeface="Arial" panose="020B0604020202020204" pitchFamily="34" charset="0"/>
                <a:ea typeface="Times New Roman" panose="02020603050405020304" pitchFamily="18" charset="0"/>
                <a:cs typeface="Times New Roman" panose="02020603050405020304" pitchFamily="18" charset="0"/>
              </a:rPr>
              <a:t>Sunnywood</a:t>
            </a:r>
            <a:r>
              <a:rPr lang="en-GB" dirty="0">
                <a:latin typeface="Arial" panose="020B0604020202020204" pitchFamily="34" charset="0"/>
                <a:ea typeface="Times New Roman" panose="02020603050405020304" pitchFamily="18" charset="0"/>
                <a:cs typeface="Times New Roman" panose="02020603050405020304" pitchFamily="18" charset="0"/>
              </a:rPr>
              <a:t> Lane, Woodland Park, CO. 80863.</a:t>
            </a:r>
            <a:endParaRPr lang="en-GB" sz="3200" dirty="0">
              <a:latin typeface="Tahoma" panose="020B0604030504040204" pitchFamily="34" charset="0"/>
              <a:ea typeface="Times New Roman" panose="02020603050405020304" pitchFamily="18" charset="0"/>
              <a:cs typeface="Times New Roman" panose="02020603050405020304" pitchFamily="18" charset="0"/>
            </a:endParaRPr>
          </a:p>
          <a:p>
            <a:pPr>
              <a:spcAft>
                <a:spcPts val="0"/>
              </a:spcAft>
            </a:pPr>
            <a:r>
              <a:rPr lang="en-GB" i="1" dirty="0">
                <a:latin typeface="Tahoma" panose="020B0604030504040204" pitchFamily="34" charset="0"/>
                <a:ea typeface="Times New Roman" panose="02020603050405020304" pitchFamily="18" charset="0"/>
                <a:cs typeface="Times New Roman" panose="02020603050405020304" pitchFamily="18" charset="0"/>
              </a:rPr>
              <a:t>stigma and how to tackle it.</a:t>
            </a:r>
            <a:r>
              <a:rPr lang="en-GB" dirty="0">
                <a:latin typeface="Tahoma" panose="020B0604030504040204" pitchFamily="34" charset="0"/>
                <a:ea typeface="Times New Roman" panose="02020603050405020304" pitchFamily="18" charset="0"/>
                <a:cs typeface="Times New Roman" panose="02020603050405020304" pitchFamily="18" charset="0"/>
              </a:rPr>
              <a:t> Available: https://www.healthknowledge.org.uk/public-health-textbook/medical-sociology-policy-economics/4a-concepts-health-illness/section3. Last accessed 6th January 2018.</a:t>
            </a:r>
            <a:endParaRPr lang="en-GB" sz="3200" dirty="0">
              <a:latin typeface="Tahoma" panose="020B060403050404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Tahoma" panose="020B0604030504040204" pitchFamily="34" charset="0"/>
                <a:ea typeface="Times New Roman" panose="02020603050405020304" pitchFamily="18" charset="0"/>
                <a:cs typeface="Times New Roman" panose="02020603050405020304" pitchFamily="18" charset="0"/>
              </a:rPr>
              <a:t> </a:t>
            </a:r>
            <a:r>
              <a:rPr lang="en-GB" i="1" dirty="0">
                <a:latin typeface="Tahoma" panose="020B0604030504040204" pitchFamily="34" charset="0"/>
                <a:ea typeface="Times New Roman" panose="02020603050405020304" pitchFamily="18" charset="0"/>
                <a:cs typeface="Times New Roman" panose="02020603050405020304" pitchFamily="18" charset="0"/>
              </a:rPr>
              <a:t>stigma.</a:t>
            </a:r>
            <a:r>
              <a:rPr lang="en-GB" dirty="0">
                <a:latin typeface="Tahoma" panose="020B0604030504040204" pitchFamily="34" charset="0"/>
                <a:ea typeface="Times New Roman" panose="02020603050405020304" pitchFamily="18" charset="0"/>
                <a:cs typeface="Times New Roman" panose="02020603050405020304" pitchFamily="18" charset="0"/>
              </a:rPr>
              <a:t> Available: https://www.google.co.uk/search?q=stigma&amp;source=lnms&amp;tbm=isch&amp;sa=X&amp;ved=0ahUKEwjQjrqOvKrYAhXQmLQKHR9gAP8Q_AUICigB&amp;biw=1707&amp;bih=827#imgdii=VmdwHQOhnZK5SM:&amp;imgrc=uIrrBt8u5lpr-M. Last accessed 6th January 2018.</a:t>
            </a:r>
            <a:endParaRPr lang="en-GB" sz="3200" dirty="0">
              <a:latin typeface="Tahoma" panose="020B0604030504040204" pitchFamily="34" charset="0"/>
              <a:ea typeface="Times New Roman" panose="02020603050405020304" pitchFamily="18" charset="0"/>
              <a:cs typeface="Times New Roman" panose="02020603050405020304" pitchFamily="18" charset="0"/>
            </a:endParaRPr>
          </a:p>
          <a:p>
            <a:pPr>
              <a:spcAft>
                <a:spcPts val="0"/>
              </a:spcAft>
            </a:pPr>
            <a:r>
              <a:rPr lang="en-GB" dirty="0">
                <a:latin typeface="Tahoma" panose="020B0604030504040204" pitchFamily="34" charset="0"/>
                <a:ea typeface="Times New Roman" panose="02020603050405020304" pitchFamily="18" charset="0"/>
                <a:cs typeface="Times New Roman" panose="02020603050405020304" pitchFamily="18" charset="0"/>
              </a:rPr>
              <a:t>Theresa May. (2017). </a:t>
            </a:r>
            <a:r>
              <a:rPr lang="en-GB" i="1" dirty="0">
                <a:latin typeface="Tahoma" panose="020B0604030504040204" pitchFamily="34" charset="0"/>
                <a:ea typeface="Times New Roman" panose="02020603050405020304" pitchFamily="18" charset="0"/>
                <a:cs typeface="Times New Roman" panose="02020603050405020304" pitchFamily="18" charset="0"/>
              </a:rPr>
              <a:t>Disabled People in Work.</a:t>
            </a:r>
            <a:r>
              <a:rPr lang="en-GB" dirty="0">
                <a:latin typeface="Tahoma" panose="020B0604030504040204" pitchFamily="34" charset="0"/>
                <a:ea typeface="Times New Roman" panose="02020603050405020304" pitchFamily="18" charset="0"/>
                <a:cs typeface="Times New Roman" panose="02020603050405020304" pitchFamily="18" charset="0"/>
              </a:rPr>
              <a:t> Available: https://www.gov.uk/government/news/government-sets-out-plan-to-see-more-disabled-people-in-work. Last accessed 6th January 2018.</a:t>
            </a:r>
            <a:endParaRPr lang="en-GB" sz="3200" dirty="0">
              <a:latin typeface="Tahoma" panose="020B0604030504040204" pitchFamily="34" charset="0"/>
              <a:ea typeface="Times New Roman" panose="02020603050405020304" pitchFamily="18" charset="0"/>
              <a:cs typeface="Times New Roman" panose="02020603050405020304" pitchFamily="18" charset="0"/>
            </a:endParaRPr>
          </a:p>
          <a:p>
            <a:pPr>
              <a:spcAft>
                <a:spcPts val="0"/>
              </a:spcAft>
            </a:pPr>
            <a:r>
              <a:rPr lang="en-GB" i="1" dirty="0">
                <a:latin typeface="Tahoma" panose="020B0604030504040204" pitchFamily="34" charset="0"/>
                <a:ea typeface="Times New Roman" panose="02020603050405020304" pitchFamily="18" charset="0"/>
                <a:cs typeface="Times New Roman" panose="02020603050405020304" pitchFamily="18" charset="0"/>
              </a:rPr>
              <a:t>young disabled boy.</a:t>
            </a:r>
            <a:r>
              <a:rPr lang="en-GB" dirty="0">
                <a:latin typeface="Tahoma" panose="020B0604030504040204" pitchFamily="34" charset="0"/>
                <a:ea typeface="Times New Roman" panose="02020603050405020304" pitchFamily="18" charset="0"/>
                <a:cs typeface="Times New Roman" panose="02020603050405020304" pitchFamily="18" charset="0"/>
              </a:rPr>
              <a:t> Available: https://www.google.co.uk/search?q=disabled&amp;source=lnms&amp;tbm=isch&amp;sa=X&amp;ved=0ahUKEwil74WKkp7YAhVsBsAKHW1SBcYQ_AUICygC&amp;biw=1707&amp;bih=827#imgrc=WQD_cUrVfw-SqM:. Last accessed 6th January 2018.</a:t>
            </a:r>
            <a:endParaRPr lang="en-GB" sz="3200" dirty="0">
              <a:effectLst/>
              <a:latin typeface="Tahoma" panose="020B060403050404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4357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705</TotalTime>
  <Words>1170</Words>
  <Application>Microsoft Office PowerPoint</Application>
  <PresentationFormat>Widescreen</PresentationFormat>
  <Paragraphs>138</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Tahoma</vt:lpstr>
      <vt:lpstr>Times New Roman</vt:lpstr>
      <vt:lpstr>Office Theme</vt:lpstr>
      <vt:lpstr>PowerPoint Presentation</vt:lpstr>
      <vt:lpstr>PowerPoint Presentation</vt:lpstr>
      <vt:lpstr>How society can be more inclusive </vt:lpstr>
      <vt:lpstr>Why Label?</vt:lpstr>
      <vt:lpstr>Positive Aspects To Being Labelled, Disabled. </vt:lpstr>
      <vt:lpstr>Negative Aspects To Being Labelled, Disabled. </vt:lpstr>
      <vt:lpstr>PowerPoint Presentation</vt:lpstr>
      <vt:lpstr>PowerPoint Presentation</vt:lpstr>
      <vt:lpstr>PowerPoint Presentation</vt:lpstr>
      <vt:lpstr>Media &amp; Disability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leah moon</dc:creator>
  <cp:lastModifiedBy>Leah</cp:lastModifiedBy>
  <cp:revision>75</cp:revision>
  <dcterms:created xsi:type="dcterms:W3CDTF">2017-12-22T17:30:23Z</dcterms:created>
  <dcterms:modified xsi:type="dcterms:W3CDTF">2018-01-07T18:49:11Z</dcterms:modified>
</cp:coreProperties>
</file>