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F762B"/>
    <a:srgbClr val="6BAA5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F589CE-1D0D-41DB-A357-F55467F9EEBA}" v="19" dt="2023-11-21T20:57:59.2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rita Amrita" userId="9fe214f940363d26" providerId="LiveId" clId="{23F589CE-1D0D-41DB-A357-F55467F9EEBA}"/>
    <pc:docChg chg="undo redo custSel addSld delSld modSld">
      <pc:chgData name="Amrita Amrita" userId="9fe214f940363d26" providerId="LiveId" clId="{23F589CE-1D0D-41DB-A357-F55467F9EEBA}" dt="2023-11-21T21:20:20.528" v="724" actId="20577"/>
      <pc:docMkLst>
        <pc:docMk/>
      </pc:docMkLst>
      <pc:sldChg chg="modSp mod">
        <pc:chgData name="Amrita Amrita" userId="9fe214f940363d26" providerId="LiveId" clId="{23F589CE-1D0D-41DB-A357-F55467F9EEBA}" dt="2023-11-21T21:20:20.528" v="724" actId="20577"/>
        <pc:sldMkLst>
          <pc:docMk/>
          <pc:sldMk cId="2030521343" sldId="259"/>
        </pc:sldMkLst>
        <pc:spChg chg="mod">
          <ac:chgData name="Amrita Amrita" userId="9fe214f940363d26" providerId="LiveId" clId="{23F589CE-1D0D-41DB-A357-F55467F9EEBA}" dt="2023-11-21T21:20:20.528" v="724" actId="20577"/>
          <ac:spMkLst>
            <pc:docMk/>
            <pc:sldMk cId="2030521343" sldId="259"/>
            <ac:spMk id="3" creationId="{0ECBD9FD-B0C9-4504-5EFF-C380F3FC3BB4}"/>
          </ac:spMkLst>
        </pc:spChg>
      </pc:sldChg>
      <pc:sldChg chg="modSp mod">
        <pc:chgData name="Amrita Amrita" userId="9fe214f940363d26" providerId="LiveId" clId="{23F589CE-1D0D-41DB-A357-F55467F9EEBA}" dt="2023-11-21T20:41:22.726" v="326" actId="20577"/>
        <pc:sldMkLst>
          <pc:docMk/>
          <pc:sldMk cId="4103484336" sldId="262"/>
        </pc:sldMkLst>
        <pc:spChg chg="mod">
          <ac:chgData name="Amrita Amrita" userId="9fe214f940363d26" providerId="LiveId" clId="{23F589CE-1D0D-41DB-A357-F55467F9EEBA}" dt="2023-11-21T20:41:22.726" v="326" actId="20577"/>
          <ac:spMkLst>
            <pc:docMk/>
            <pc:sldMk cId="4103484336" sldId="262"/>
            <ac:spMk id="3" creationId="{A54AE7C9-1DC8-98CC-0B27-6EC546022A51}"/>
          </ac:spMkLst>
        </pc:spChg>
      </pc:sldChg>
      <pc:sldChg chg="modSp mod">
        <pc:chgData name="Amrita Amrita" userId="9fe214f940363d26" providerId="LiveId" clId="{23F589CE-1D0D-41DB-A357-F55467F9EEBA}" dt="2023-11-21T21:19:44.221" v="713" actId="20577"/>
        <pc:sldMkLst>
          <pc:docMk/>
          <pc:sldMk cId="3998400391" sldId="263"/>
        </pc:sldMkLst>
        <pc:spChg chg="mod">
          <ac:chgData name="Amrita Amrita" userId="9fe214f940363d26" providerId="LiveId" clId="{23F589CE-1D0D-41DB-A357-F55467F9EEBA}" dt="2023-11-21T21:19:44.221" v="713" actId="20577"/>
          <ac:spMkLst>
            <pc:docMk/>
            <pc:sldMk cId="3998400391" sldId="263"/>
            <ac:spMk id="3" creationId="{119BCD57-90C5-4A34-AA18-94B542FE95CE}"/>
          </ac:spMkLst>
        </pc:spChg>
      </pc:sldChg>
      <pc:sldChg chg="modSp mod">
        <pc:chgData name="Amrita Amrita" userId="9fe214f940363d26" providerId="LiveId" clId="{23F589CE-1D0D-41DB-A357-F55467F9EEBA}" dt="2023-11-21T21:13:42.532" v="546" actId="20577"/>
        <pc:sldMkLst>
          <pc:docMk/>
          <pc:sldMk cId="3036544791" sldId="264"/>
        </pc:sldMkLst>
        <pc:spChg chg="mod">
          <ac:chgData name="Amrita Amrita" userId="9fe214f940363d26" providerId="LiveId" clId="{23F589CE-1D0D-41DB-A357-F55467F9EEBA}" dt="2023-11-21T21:13:42.532" v="546" actId="20577"/>
          <ac:spMkLst>
            <pc:docMk/>
            <pc:sldMk cId="3036544791" sldId="264"/>
            <ac:spMk id="3" creationId="{2A779C2B-2B10-71B7-174A-F2420C65E7F4}"/>
          </ac:spMkLst>
        </pc:spChg>
      </pc:sldChg>
      <pc:sldChg chg="modSp mod">
        <pc:chgData name="Amrita Amrita" userId="9fe214f940363d26" providerId="LiveId" clId="{23F589CE-1D0D-41DB-A357-F55467F9EEBA}" dt="2023-11-21T21:11:57.231" v="499" actId="20577"/>
        <pc:sldMkLst>
          <pc:docMk/>
          <pc:sldMk cId="38768926" sldId="268"/>
        </pc:sldMkLst>
        <pc:spChg chg="mod">
          <ac:chgData name="Amrita Amrita" userId="9fe214f940363d26" providerId="LiveId" clId="{23F589CE-1D0D-41DB-A357-F55467F9EEBA}" dt="2023-11-21T21:11:57.231" v="499" actId="20577"/>
          <ac:spMkLst>
            <pc:docMk/>
            <pc:sldMk cId="38768926" sldId="268"/>
            <ac:spMk id="3" creationId="{F605914E-6E4A-2DC7-6FE1-3C1DF31F7505}"/>
          </ac:spMkLst>
        </pc:spChg>
      </pc:sldChg>
      <pc:sldChg chg="delSp modSp new mod">
        <pc:chgData name="Amrita Amrita" userId="9fe214f940363d26" providerId="LiveId" clId="{23F589CE-1D0D-41DB-A357-F55467F9EEBA}" dt="2023-11-21T21:11:20.141" v="483" actId="20577"/>
        <pc:sldMkLst>
          <pc:docMk/>
          <pc:sldMk cId="45942212" sldId="269"/>
        </pc:sldMkLst>
        <pc:spChg chg="del">
          <ac:chgData name="Amrita Amrita" userId="9fe214f940363d26" providerId="LiveId" clId="{23F589CE-1D0D-41DB-A357-F55467F9EEBA}" dt="2023-11-21T20:16:38.828" v="60" actId="478"/>
          <ac:spMkLst>
            <pc:docMk/>
            <pc:sldMk cId="45942212" sldId="269"/>
            <ac:spMk id="2" creationId="{08EFC764-2588-766E-8511-CC4F06BDA079}"/>
          </ac:spMkLst>
        </pc:spChg>
        <pc:spChg chg="mod">
          <ac:chgData name="Amrita Amrita" userId="9fe214f940363d26" providerId="LiveId" clId="{23F589CE-1D0D-41DB-A357-F55467F9EEBA}" dt="2023-11-21T21:11:20.141" v="483" actId="20577"/>
          <ac:spMkLst>
            <pc:docMk/>
            <pc:sldMk cId="45942212" sldId="269"/>
            <ac:spMk id="3" creationId="{D9B30643-51A9-27D1-F632-47C71AB76101}"/>
          </ac:spMkLst>
        </pc:spChg>
      </pc:sldChg>
      <pc:sldChg chg="addSp delSp modSp new mod">
        <pc:chgData name="Amrita Amrita" userId="9fe214f940363d26" providerId="LiveId" clId="{23F589CE-1D0D-41DB-A357-F55467F9EEBA}" dt="2023-11-21T20:47:22.723" v="365" actId="207"/>
        <pc:sldMkLst>
          <pc:docMk/>
          <pc:sldMk cId="1218249970" sldId="270"/>
        </pc:sldMkLst>
        <pc:spChg chg="del mod">
          <ac:chgData name="Amrita Amrita" userId="9fe214f940363d26" providerId="LiveId" clId="{23F589CE-1D0D-41DB-A357-F55467F9EEBA}" dt="2023-11-21T20:46:40.829" v="356" actId="478"/>
          <ac:spMkLst>
            <pc:docMk/>
            <pc:sldMk cId="1218249970" sldId="270"/>
            <ac:spMk id="2" creationId="{6ACD2BAF-FA1F-078E-E332-9E24C4808807}"/>
          </ac:spMkLst>
        </pc:spChg>
        <pc:spChg chg="mod">
          <ac:chgData name="Amrita Amrita" userId="9fe214f940363d26" providerId="LiveId" clId="{23F589CE-1D0D-41DB-A357-F55467F9EEBA}" dt="2023-11-21T20:47:22.723" v="365" actId="207"/>
          <ac:spMkLst>
            <pc:docMk/>
            <pc:sldMk cId="1218249970" sldId="270"/>
            <ac:spMk id="3" creationId="{67F73A53-D73F-B834-5CC3-8F792DD280AB}"/>
          </ac:spMkLst>
        </pc:spChg>
        <pc:spChg chg="add del mod">
          <ac:chgData name="Amrita Amrita" userId="9fe214f940363d26" providerId="LiveId" clId="{23F589CE-1D0D-41DB-A357-F55467F9EEBA}" dt="2023-11-21T20:46:45.667" v="357" actId="478"/>
          <ac:spMkLst>
            <pc:docMk/>
            <pc:sldMk cId="1218249970" sldId="270"/>
            <ac:spMk id="5" creationId="{847BE173-CF71-1735-A5C2-34C0684AFC13}"/>
          </ac:spMkLst>
        </pc:spChg>
      </pc:sldChg>
      <pc:sldChg chg="new del">
        <pc:chgData name="Amrita Amrita" userId="9fe214f940363d26" providerId="LiveId" clId="{23F589CE-1D0D-41DB-A357-F55467F9EEBA}" dt="2023-11-21T20:18:01.224" v="77" actId="680"/>
        <pc:sldMkLst>
          <pc:docMk/>
          <pc:sldMk cId="1400147528" sldId="270"/>
        </pc:sldMkLst>
      </pc:sldChg>
      <pc:sldChg chg="delSp modSp new del mod">
        <pc:chgData name="Amrita Amrita" userId="9fe214f940363d26" providerId="LiveId" clId="{23F589CE-1D0D-41DB-A357-F55467F9EEBA}" dt="2023-11-21T20:31:58.394" v="217" actId="47"/>
        <pc:sldMkLst>
          <pc:docMk/>
          <pc:sldMk cId="3258415328" sldId="270"/>
        </pc:sldMkLst>
        <pc:spChg chg="del">
          <ac:chgData name="Amrita Amrita" userId="9fe214f940363d26" providerId="LiveId" clId="{23F589CE-1D0D-41DB-A357-F55467F9EEBA}" dt="2023-11-21T20:20:38.775" v="111" actId="478"/>
          <ac:spMkLst>
            <pc:docMk/>
            <pc:sldMk cId="3258415328" sldId="270"/>
            <ac:spMk id="2" creationId="{6654E658-FD8C-B63D-2084-640D33BF7DBD}"/>
          </ac:spMkLst>
        </pc:spChg>
        <pc:spChg chg="mod">
          <ac:chgData name="Amrita Amrita" userId="9fe214f940363d26" providerId="LiveId" clId="{23F589CE-1D0D-41DB-A357-F55467F9EEBA}" dt="2023-11-21T20:31:53.738" v="216" actId="6549"/>
          <ac:spMkLst>
            <pc:docMk/>
            <pc:sldMk cId="3258415328" sldId="270"/>
            <ac:spMk id="3" creationId="{CEAAD4FF-4F3F-AAFC-D986-847FBD490B05}"/>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0E32220-62DC-4C3E-8FEF-4F4CE9317901}" type="datetimeFigureOut">
              <a:rPr lang="en-IN" smtClean="0"/>
              <a:t>21-11-2023</a:t>
            </a:fld>
            <a:endParaRPr lang="en-IN"/>
          </a:p>
        </p:txBody>
      </p:sp>
      <p:sp>
        <p:nvSpPr>
          <p:cNvPr id="5" name="Footer Placeholder 4"/>
          <p:cNvSpPr>
            <a:spLocks noGrp="1"/>
          </p:cNvSpPr>
          <p:nvPr>
            <p:ph type="ftr" sz="quarter" idx="11"/>
          </p:nvPr>
        </p:nvSpPr>
        <p:spPr/>
        <p:txBody>
          <a:bodyPr/>
          <a:lstStyle/>
          <a:p>
            <a:endParaRPr lang="en-IN"/>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52AAC80A-476B-4B2A-BF53-9DCD745AEBD6}" type="slidenum">
              <a:rPr lang="en-IN" smtClean="0"/>
              <a:t>‹#›</a:t>
            </a:fld>
            <a:endParaRPr lang="en-IN"/>
          </a:p>
        </p:txBody>
      </p:sp>
    </p:spTree>
    <p:extLst>
      <p:ext uri="{BB962C8B-B14F-4D97-AF65-F5344CB8AC3E}">
        <p14:creationId xmlns:p14="http://schemas.microsoft.com/office/powerpoint/2010/main" val="25669330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0E32220-62DC-4C3E-8FEF-4F4CE9317901}" type="datetimeFigureOut">
              <a:rPr lang="en-IN" smtClean="0"/>
              <a:t>21-11-2023</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52AAC80A-476B-4B2A-BF53-9DCD745AEBD6}" type="slidenum">
              <a:rPr lang="en-IN" smtClean="0"/>
              <a:t>‹#›</a:t>
            </a:fld>
            <a:endParaRPr lang="en-IN"/>
          </a:p>
        </p:txBody>
      </p:sp>
    </p:spTree>
    <p:extLst>
      <p:ext uri="{BB962C8B-B14F-4D97-AF65-F5344CB8AC3E}">
        <p14:creationId xmlns:p14="http://schemas.microsoft.com/office/powerpoint/2010/main" val="13085991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0E32220-62DC-4C3E-8FEF-4F4CE9317901}" type="datetimeFigureOut">
              <a:rPr lang="en-IN" smtClean="0"/>
              <a:t>21-11-2023</a:t>
            </a:fld>
            <a:endParaRPr lang="en-IN"/>
          </a:p>
        </p:txBody>
      </p:sp>
      <p:sp>
        <p:nvSpPr>
          <p:cNvPr id="5" name="Footer Placeholder 4"/>
          <p:cNvSpPr>
            <a:spLocks noGrp="1"/>
          </p:cNvSpPr>
          <p:nvPr>
            <p:ph type="ftr" sz="quarter" idx="11"/>
          </p:nvPr>
        </p:nvSpPr>
        <p:spPr/>
        <p:txBody>
          <a:bodyPr/>
          <a:lstStyle/>
          <a:p>
            <a:endParaRPr lang="en-IN"/>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52AAC80A-476B-4B2A-BF53-9DCD745AEBD6}" type="slidenum">
              <a:rPr lang="en-IN" smtClean="0"/>
              <a:t>‹#›</a:t>
            </a:fld>
            <a:endParaRPr lang="en-IN"/>
          </a:p>
        </p:txBody>
      </p:sp>
    </p:spTree>
    <p:extLst>
      <p:ext uri="{BB962C8B-B14F-4D97-AF65-F5344CB8AC3E}">
        <p14:creationId xmlns:p14="http://schemas.microsoft.com/office/powerpoint/2010/main" val="8589303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0E32220-62DC-4C3E-8FEF-4F4CE9317901}" type="datetimeFigureOut">
              <a:rPr lang="en-IN" smtClean="0"/>
              <a:t>21-11-2023</a:t>
            </a:fld>
            <a:endParaRPr lang="en-IN"/>
          </a:p>
        </p:txBody>
      </p:sp>
      <p:sp>
        <p:nvSpPr>
          <p:cNvPr id="6" name="Footer Placeholder 5"/>
          <p:cNvSpPr>
            <a:spLocks noGrp="1"/>
          </p:cNvSpPr>
          <p:nvPr>
            <p:ph type="ftr" sz="quarter" idx="11"/>
          </p:nvPr>
        </p:nvSpPr>
        <p:spPr/>
        <p:txBody>
          <a:bodyPr/>
          <a:lstStyle/>
          <a:p>
            <a:endParaRPr lang="en-IN"/>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52AAC80A-476B-4B2A-BF53-9DCD745AEBD6}" type="slidenum">
              <a:rPr lang="en-IN" smtClean="0"/>
              <a:t>‹#›</a:t>
            </a:fld>
            <a:endParaRPr lang="en-IN"/>
          </a:p>
        </p:txBody>
      </p:sp>
    </p:spTree>
    <p:extLst>
      <p:ext uri="{BB962C8B-B14F-4D97-AF65-F5344CB8AC3E}">
        <p14:creationId xmlns:p14="http://schemas.microsoft.com/office/powerpoint/2010/main" val="21579633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0E32220-62DC-4C3E-8FEF-4F4CE9317901}" type="datetimeFigureOut">
              <a:rPr lang="en-IN" smtClean="0"/>
              <a:t>21-11-2023</a:t>
            </a:fld>
            <a:endParaRPr lang="en-IN"/>
          </a:p>
        </p:txBody>
      </p:sp>
      <p:sp>
        <p:nvSpPr>
          <p:cNvPr id="8" name="Footer Placeholder 7"/>
          <p:cNvSpPr>
            <a:spLocks noGrp="1"/>
          </p:cNvSpPr>
          <p:nvPr>
            <p:ph type="ftr" sz="quarter" idx="11"/>
          </p:nvPr>
        </p:nvSpPr>
        <p:spPr/>
        <p:txBody>
          <a:bodyPr/>
          <a:lstStyle/>
          <a:p>
            <a:endParaRPr lang="en-IN"/>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52AAC80A-476B-4B2A-BF53-9DCD745AEBD6}" type="slidenum">
              <a:rPr lang="en-IN" smtClean="0"/>
              <a:t>‹#›</a:t>
            </a:fld>
            <a:endParaRPr lang="en-IN"/>
          </a:p>
        </p:txBody>
      </p:sp>
    </p:spTree>
    <p:extLst>
      <p:ext uri="{BB962C8B-B14F-4D97-AF65-F5344CB8AC3E}">
        <p14:creationId xmlns:p14="http://schemas.microsoft.com/office/powerpoint/2010/main" val="10686460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0E32220-62DC-4C3E-8FEF-4F4CE9317901}" type="datetimeFigureOut">
              <a:rPr lang="en-IN" smtClean="0"/>
              <a:t>21-11-2023</a:t>
            </a:fld>
            <a:endParaRPr lang="en-IN"/>
          </a:p>
        </p:txBody>
      </p:sp>
      <p:sp>
        <p:nvSpPr>
          <p:cNvPr id="4" name="Footer Placeholder 3"/>
          <p:cNvSpPr>
            <a:spLocks noGrp="1"/>
          </p:cNvSpPr>
          <p:nvPr>
            <p:ph type="ftr" sz="quarter" idx="11"/>
          </p:nvPr>
        </p:nvSpPr>
        <p:spPr/>
        <p:txBody>
          <a:bodyPr/>
          <a:lstStyle/>
          <a:p>
            <a:endParaRPr lang="en-IN"/>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52AAC80A-476B-4B2A-BF53-9DCD745AEBD6}" type="slidenum">
              <a:rPr lang="en-IN" smtClean="0"/>
              <a:t>‹#›</a:t>
            </a:fld>
            <a:endParaRPr lang="en-IN"/>
          </a:p>
        </p:txBody>
      </p:sp>
    </p:spTree>
    <p:extLst>
      <p:ext uri="{BB962C8B-B14F-4D97-AF65-F5344CB8AC3E}">
        <p14:creationId xmlns:p14="http://schemas.microsoft.com/office/powerpoint/2010/main" val="11786242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0E32220-62DC-4C3E-8FEF-4F4CE9317901}" type="datetimeFigureOut">
              <a:rPr lang="en-IN" smtClean="0"/>
              <a:t>21-11-2023</a:t>
            </a:fld>
            <a:endParaRPr lang="en-IN"/>
          </a:p>
        </p:txBody>
      </p:sp>
      <p:sp>
        <p:nvSpPr>
          <p:cNvPr id="3" name="Footer Placeholder 2"/>
          <p:cNvSpPr>
            <a:spLocks noGrp="1"/>
          </p:cNvSpPr>
          <p:nvPr>
            <p:ph type="ftr" sz="quarter" idx="11"/>
          </p:nvPr>
        </p:nvSpPr>
        <p:spPr/>
        <p:txBody>
          <a:bodyPr/>
          <a:lstStyle/>
          <a:p>
            <a:endParaRPr lang="en-IN"/>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52AAC80A-476B-4B2A-BF53-9DCD745AEBD6}" type="slidenum">
              <a:rPr lang="en-IN" smtClean="0"/>
              <a:t>‹#›</a:t>
            </a:fld>
            <a:endParaRPr lang="en-IN"/>
          </a:p>
        </p:txBody>
      </p:sp>
    </p:spTree>
    <p:extLst>
      <p:ext uri="{BB962C8B-B14F-4D97-AF65-F5344CB8AC3E}">
        <p14:creationId xmlns:p14="http://schemas.microsoft.com/office/powerpoint/2010/main" val="1606287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0E32220-62DC-4C3E-8FEF-4F4CE9317901}" type="datetimeFigureOut">
              <a:rPr lang="en-IN" smtClean="0"/>
              <a:t>21-11-2023</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52AAC80A-476B-4B2A-BF53-9DCD745AEBD6}" type="slidenum">
              <a:rPr lang="en-IN" smtClean="0"/>
              <a:t>‹#›</a:t>
            </a:fld>
            <a:endParaRPr lang="en-IN"/>
          </a:p>
        </p:txBody>
      </p:sp>
    </p:spTree>
    <p:extLst>
      <p:ext uri="{BB962C8B-B14F-4D97-AF65-F5344CB8AC3E}">
        <p14:creationId xmlns:p14="http://schemas.microsoft.com/office/powerpoint/2010/main" val="4111963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0E32220-62DC-4C3E-8FEF-4F4CE9317901}" type="datetimeFigureOut">
              <a:rPr lang="en-IN" smtClean="0"/>
              <a:t>21-11-2023</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2AAC80A-476B-4B2A-BF53-9DCD745AEBD6}" type="slidenum">
              <a:rPr lang="en-IN" smtClean="0"/>
              <a:t>‹#›</a:t>
            </a:fld>
            <a:endParaRPr lang="en-IN"/>
          </a:p>
        </p:txBody>
      </p:sp>
    </p:spTree>
    <p:extLst>
      <p:ext uri="{BB962C8B-B14F-4D97-AF65-F5344CB8AC3E}">
        <p14:creationId xmlns:p14="http://schemas.microsoft.com/office/powerpoint/2010/main" val="34764664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0E32220-62DC-4C3E-8FEF-4F4CE9317901}" type="datetimeFigureOut">
              <a:rPr lang="en-IN" smtClean="0"/>
              <a:t>21-11-2023</a:t>
            </a:fld>
            <a:endParaRPr lang="en-IN"/>
          </a:p>
        </p:txBody>
      </p:sp>
      <p:sp>
        <p:nvSpPr>
          <p:cNvPr id="5" name="Footer Placeholder 4"/>
          <p:cNvSpPr>
            <a:spLocks noGrp="1"/>
          </p:cNvSpPr>
          <p:nvPr>
            <p:ph type="ftr" sz="quarter" idx="11"/>
          </p:nvPr>
        </p:nvSpPr>
        <p:spPr/>
        <p:txBody>
          <a:bodyPr/>
          <a:lstStyle/>
          <a:p>
            <a:endParaRPr lang="en-IN"/>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52AAC80A-476B-4B2A-BF53-9DCD745AEBD6}" type="slidenum">
              <a:rPr lang="en-IN" smtClean="0"/>
              <a:t>‹#›</a:t>
            </a:fld>
            <a:endParaRPr lang="en-IN"/>
          </a:p>
        </p:txBody>
      </p:sp>
    </p:spTree>
    <p:extLst>
      <p:ext uri="{BB962C8B-B14F-4D97-AF65-F5344CB8AC3E}">
        <p14:creationId xmlns:p14="http://schemas.microsoft.com/office/powerpoint/2010/main" val="3127973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0E32220-62DC-4C3E-8FEF-4F4CE9317901}" type="datetimeFigureOut">
              <a:rPr lang="en-IN" smtClean="0"/>
              <a:t>21-11-2023</a:t>
            </a:fld>
            <a:endParaRPr lang="en-IN"/>
          </a:p>
        </p:txBody>
      </p:sp>
      <p:sp>
        <p:nvSpPr>
          <p:cNvPr id="5" name="Footer Placeholder 4"/>
          <p:cNvSpPr>
            <a:spLocks noGrp="1"/>
          </p:cNvSpPr>
          <p:nvPr>
            <p:ph type="ftr" sz="quarter" idx="11"/>
          </p:nvPr>
        </p:nvSpPr>
        <p:spPr/>
        <p:txBody>
          <a:bodyPr/>
          <a:lstStyle/>
          <a:p>
            <a:endParaRPr lang="en-IN"/>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52AAC80A-476B-4B2A-BF53-9DCD745AEBD6}" type="slidenum">
              <a:rPr lang="en-IN" smtClean="0"/>
              <a:t>‹#›</a:t>
            </a:fld>
            <a:endParaRPr lang="en-IN"/>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371793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90E32220-62DC-4C3E-8FEF-4F4CE9317901}" type="datetimeFigureOut">
              <a:rPr lang="en-IN" smtClean="0"/>
              <a:t>21-11-2023</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2AAC80A-476B-4B2A-BF53-9DCD745AEBD6}" type="slidenum">
              <a:rPr lang="en-IN" smtClean="0"/>
              <a:t>‹#›</a:t>
            </a:fld>
            <a:endParaRPr lang="en-IN"/>
          </a:p>
        </p:txBody>
      </p:sp>
    </p:spTree>
    <p:extLst>
      <p:ext uri="{BB962C8B-B14F-4D97-AF65-F5344CB8AC3E}">
        <p14:creationId xmlns:p14="http://schemas.microsoft.com/office/powerpoint/2010/main" val="17839655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90E32220-62DC-4C3E-8FEF-4F4CE9317901}" type="datetimeFigureOut">
              <a:rPr lang="en-IN" smtClean="0"/>
              <a:t>21-11-2023</a:t>
            </a:fld>
            <a:endParaRPr lang="en-IN"/>
          </a:p>
        </p:txBody>
      </p:sp>
      <p:sp>
        <p:nvSpPr>
          <p:cNvPr id="6" name="Footer Placeholder 5"/>
          <p:cNvSpPr>
            <a:spLocks noGrp="1"/>
          </p:cNvSpPr>
          <p:nvPr>
            <p:ph type="ftr" sz="quarter" idx="11"/>
          </p:nvPr>
        </p:nvSpPr>
        <p:spPr/>
        <p:txBody>
          <a:bodyPr/>
          <a:lstStyle/>
          <a:p>
            <a:endParaRPr lang="en-IN"/>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2AAC80A-476B-4B2A-BF53-9DCD745AEBD6}" type="slidenum">
              <a:rPr lang="en-IN" smtClean="0"/>
              <a:t>‹#›</a:t>
            </a:fld>
            <a:endParaRPr lang="en-IN"/>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1776376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90E32220-62DC-4C3E-8FEF-4F4CE9317901}" type="datetimeFigureOut">
              <a:rPr lang="en-IN" smtClean="0"/>
              <a:t>21-11-2023</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2AAC80A-476B-4B2A-BF53-9DCD745AEBD6}" type="slidenum">
              <a:rPr lang="en-IN" smtClean="0"/>
              <a:t>‹#›</a:t>
            </a:fld>
            <a:endParaRPr lang="en-IN"/>
          </a:p>
        </p:txBody>
      </p:sp>
    </p:spTree>
    <p:extLst>
      <p:ext uri="{BB962C8B-B14F-4D97-AF65-F5344CB8AC3E}">
        <p14:creationId xmlns:p14="http://schemas.microsoft.com/office/powerpoint/2010/main" val="21517152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0E32220-62DC-4C3E-8FEF-4F4CE9317901}" type="datetimeFigureOut">
              <a:rPr lang="en-IN" smtClean="0"/>
              <a:t>21-11-2023</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52AAC80A-476B-4B2A-BF53-9DCD745AEBD6}" type="slidenum">
              <a:rPr lang="en-IN" smtClean="0"/>
              <a:t>‹#›</a:t>
            </a:fld>
            <a:endParaRPr lang="en-IN"/>
          </a:p>
        </p:txBody>
      </p:sp>
    </p:spTree>
    <p:extLst>
      <p:ext uri="{BB962C8B-B14F-4D97-AF65-F5344CB8AC3E}">
        <p14:creationId xmlns:p14="http://schemas.microsoft.com/office/powerpoint/2010/main" val="172255681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0E32220-62DC-4C3E-8FEF-4F4CE9317901}" type="datetimeFigureOut">
              <a:rPr lang="en-IN" smtClean="0"/>
              <a:t>21-11-2023</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52AAC80A-476B-4B2A-BF53-9DCD745AEBD6}" type="slidenum">
              <a:rPr lang="en-IN" smtClean="0"/>
              <a:t>‹#›</a:t>
            </a:fld>
            <a:endParaRPr lang="en-IN"/>
          </a:p>
        </p:txBody>
      </p:sp>
    </p:spTree>
    <p:extLst>
      <p:ext uri="{BB962C8B-B14F-4D97-AF65-F5344CB8AC3E}">
        <p14:creationId xmlns:p14="http://schemas.microsoft.com/office/powerpoint/2010/main" val="19924620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90E32220-62DC-4C3E-8FEF-4F4CE9317901}" type="datetimeFigureOut">
              <a:rPr lang="en-IN" smtClean="0"/>
              <a:t>21-11-2023</a:t>
            </a:fld>
            <a:endParaRPr lang="en-IN"/>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52AAC80A-476B-4B2A-BF53-9DCD745AEBD6}" type="slidenum">
              <a:rPr lang="en-IN" smtClean="0"/>
              <a:t>‹#›</a:t>
            </a:fld>
            <a:endParaRPr lang="en-IN"/>
          </a:p>
        </p:txBody>
      </p:sp>
    </p:spTree>
    <p:extLst>
      <p:ext uri="{BB962C8B-B14F-4D97-AF65-F5344CB8AC3E}">
        <p14:creationId xmlns:p14="http://schemas.microsoft.com/office/powerpoint/2010/main" val="369928105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www.skillset.co.uk/case-study/tesco-case-study/" TargetMode="External"/><Relationship Id="rId3" Type="http://schemas.openxmlformats.org/officeDocument/2006/relationships/hyperlink" Target="https://www.britannica.com/technology/technology" TargetMode="External"/><Relationship Id="rId7" Type="http://schemas.openxmlformats.org/officeDocument/2006/relationships/hyperlink" Target="https://sites.lsa.umich.edu/mje/2023/05/01/the-history-of-amazon-and-its-rise-to-success" TargetMode="External"/><Relationship Id="rId2" Type="http://schemas.openxmlformats.org/officeDocument/2006/relationships/hyperlink" Target="https://www.edstellar.com/blog/role-of-modern-technology-in-employee-training" TargetMode="External"/><Relationship Id="rId1" Type="http://schemas.openxmlformats.org/officeDocument/2006/relationships/slideLayout" Target="../slideLayouts/slideLayout2.xml"/><Relationship Id="rId6" Type="http://schemas.openxmlformats.org/officeDocument/2006/relationships/hyperlink" Target="https://www.tescoplc.com/about/" TargetMode="External"/><Relationship Id="rId5" Type="http://schemas.openxmlformats.org/officeDocument/2006/relationships/hyperlink" Target="https://www.td.org/newsletters/the-buzz/samsung-implements-vr-training-program" TargetMode="External"/><Relationship Id="rId4" Type="http://schemas.openxmlformats.org/officeDocument/2006/relationships/hyperlink" Target="https://www.britannica.com/topic/Samsung-Electronics"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virti.com/case-studies/amazon" TargetMode="External"/><Relationship Id="rId2" Type="http://schemas.openxmlformats.org/officeDocument/2006/relationships/hyperlink" Target="https://fortune.com/company/ibm/" TargetMode="External"/><Relationship Id="rId1" Type="http://schemas.openxmlformats.org/officeDocument/2006/relationships/slideLayout" Target="../slideLayouts/slideLayout2.xml"/><Relationship Id="rId4" Type="http://schemas.openxmlformats.org/officeDocument/2006/relationships/hyperlink" Target="https://www.ibm.com/thought-leadership/institute-business-value/en-us/report/ar-vr-workplace"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009113BA-28BE-BAE8-637C-9D7F4BB99ABF}"/>
              </a:ext>
            </a:extLst>
          </p:cNvPr>
          <p:cNvSpPr>
            <a:spLocks noGrp="1"/>
          </p:cNvSpPr>
          <p:nvPr>
            <p:ph idx="1"/>
          </p:nvPr>
        </p:nvSpPr>
        <p:spPr>
          <a:xfrm>
            <a:off x="2071395" y="531845"/>
            <a:ext cx="9302589" cy="5467738"/>
          </a:xfrm>
        </p:spPr>
        <p:txBody>
          <a:bodyPr>
            <a:noAutofit/>
          </a:bodyPr>
          <a:lstStyle/>
          <a:p>
            <a:pPr marL="0" indent="0" algn="ctr">
              <a:lnSpc>
                <a:spcPct val="150000"/>
              </a:lnSpc>
              <a:buNone/>
            </a:pPr>
            <a:br>
              <a:rPr lang="en-IN" sz="3200" b="1" dirty="0">
                <a:latin typeface="Arial" panose="020B0604020202020204" pitchFamily="34" charset="0"/>
                <a:cs typeface="Arial" panose="020B0604020202020204" pitchFamily="34" charset="0"/>
              </a:rPr>
            </a:br>
            <a:r>
              <a:rPr lang="en-IN" sz="3200" b="1" dirty="0">
                <a:solidFill>
                  <a:schemeClr val="accent2">
                    <a:lumMod val="75000"/>
                  </a:schemeClr>
                </a:solidFill>
                <a:latin typeface="Arial" panose="020B0604020202020204" pitchFamily="34" charset="0"/>
                <a:cs typeface="Arial" panose="020B0604020202020204" pitchFamily="34" charset="0"/>
              </a:rPr>
              <a:t>PRESENTAION ON MANAGING PEOPLE</a:t>
            </a:r>
            <a:br>
              <a:rPr lang="en-IN" sz="3200" b="1" dirty="0">
                <a:solidFill>
                  <a:schemeClr val="accent2">
                    <a:lumMod val="75000"/>
                  </a:schemeClr>
                </a:solidFill>
                <a:latin typeface="Arial" panose="020B0604020202020204" pitchFamily="34" charset="0"/>
                <a:cs typeface="Arial" panose="020B0604020202020204" pitchFamily="34" charset="0"/>
              </a:rPr>
            </a:br>
            <a:r>
              <a:rPr lang="en-IN" sz="3200" b="1" dirty="0">
                <a:solidFill>
                  <a:schemeClr val="accent2">
                    <a:lumMod val="75000"/>
                  </a:schemeClr>
                </a:solidFill>
                <a:latin typeface="Arial" panose="020B0604020202020204" pitchFamily="34" charset="0"/>
                <a:cs typeface="Arial" panose="020B0604020202020204" pitchFamily="34" charset="0"/>
              </a:rPr>
              <a:t>LECTURER : DR LAILA MAAZOUZ</a:t>
            </a:r>
            <a:br>
              <a:rPr lang="en-IN" sz="3200" b="1" dirty="0">
                <a:solidFill>
                  <a:schemeClr val="accent2">
                    <a:lumMod val="75000"/>
                  </a:schemeClr>
                </a:solidFill>
                <a:latin typeface="Arial" panose="020B0604020202020204" pitchFamily="34" charset="0"/>
                <a:cs typeface="Arial" panose="020B0604020202020204" pitchFamily="34" charset="0"/>
              </a:rPr>
            </a:br>
            <a:r>
              <a:rPr lang="en-IN" sz="3200" b="1" dirty="0">
                <a:solidFill>
                  <a:schemeClr val="accent2">
                    <a:lumMod val="75000"/>
                  </a:schemeClr>
                </a:solidFill>
                <a:latin typeface="Arial" panose="020B0604020202020204" pitchFamily="34" charset="0"/>
                <a:cs typeface="Arial" panose="020B0604020202020204" pitchFamily="34" charset="0"/>
              </a:rPr>
              <a:t>MODULE CODE : LCBB5004</a:t>
            </a:r>
            <a:br>
              <a:rPr lang="en-IN" sz="3200" b="1" dirty="0">
                <a:solidFill>
                  <a:schemeClr val="accent2">
                    <a:lumMod val="75000"/>
                  </a:schemeClr>
                </a:solidFill>
                <a:latin typeface="Arial" panose="020B0604020202020204" pitchFamily="34" charset="0"/>
                <a:cs typeface="Arial" panose="020B0604020202020204" pitchFamily="34" charset="0"/>
              </a:rPr>
            </a:br>
            <a:r>
              <a:rPr lang="en-IN" sz="3200" b="1" dirty="0">
                <a:solidFill>
                  <a:schemeClr val="accent2">
                    <a:lumMod val="75000"/>
                  </a:schemeClr>
                </a:solidFill>
                <a:latin typeface="Arial" panose="020B0604020202020204" pitchFamily="34" charset="0"/>
                <a:cs typeface="Arial" panose="020B0604020202020204" pitchFamily="34" charset="0"/>
              </a:rPr>
              <a:t> NAME : AMRITA</a:t>
            </a:r>
            <a:br>
              <a:rPr lang="en-IN" sz="3200" b="1" dirty="0">
                <a:solidFill>
                  <a:schemeClr val="accent2">
                    <a:lumMod val="75000"/>
                  </a:schemeClr>
                </a:solidFill>
                <a:latin typeface="Arial" panose="020B0604020202020204" pitchFamily="34" charset="0"/>
                <a:cs typeface="Arial" panose="020B0604020202020204" pitchFamily="34" charset="0"/>
              </a:rPr>
            </a:br>
            <a:r>
              <a:rPr lang="en-IN" sz="3200" b="1" dirty="0">
                <a:solidFill>
                  <a:schemeClr val="accent2">
                    <a:lumMod val="75000"/>
                  </a:schemeClr>
                </a:solidFill>
                <a:latin typeface="Arial" panose="020B0604020202020204" pitchFamily="34" charset="0"/>
                <a:cs typeface="Arial" panose="020B0604020202020204" pitchFamily="34" charset="0"/>
              </a:rPr>
              <a:t>STUDENT ID : 2214339</a:t>
            </a:r>
            <a:br>
              <a:rPr lang="en-IN" sz="3200" b="1" dirty="0">
                <a:solidFill>
                  <a:schemeClr val="accent2">
                    <a:lumMod val="75000"/>
                  </a:schemeClr>
                </a:solidFill>
                <a:latin typeface="Arial" panose="020B0604020202020204" pitchFamily="34" charset="0"/>
                <a:cs typeface="Arial" panose="020B0604020202020204" pitchFamily="34" charset="0"/>
              </a:rPr>
            </a:br>
            <a:r>
              <a:rPr lang="en-IN" sz="3200" b="1" dirty="0">
                <a:solidFill>
                  <a:schemeClr val="accent2">
                    <a:lumMod val="75000"/>
                  </a:schemeClr>
                </a:solidFill>
                <a:latin typeface="Arial" panose="020B0604020202020204" pitchFamily="34" charset="0"/>
                <a:cs typeface="Arial" panose="020B0604020202020204" pitchFamily="34" charset="0"/>
              </a:rPr>
              <a:t>DATE OF SUBMISSION : 23-11-2023</a:t>
            </a:r>
            <a:br>
              <a:rPr lang="en-IN" sz="3200" b="1" dirty="0">
                <a:solidFill>
                  <a:schemeClr val="accent2">
                    <a:lumMod val="75000"/>
                  </a:schemeClr>
                </a:solidFill>
                <a:latin typeface="Arial" panose="020B0604020202020204" pitchFamily="34" charset="0"/>
                <a:cs typeface="Arial" panose="020B0604020202020204" pitchFamily="34" charset="0"/>
              </a:rPr>
            </a:br>
            <a:br>
              <a:rPr lang="en-IN" sz="3200" dirty="0">
                <a:solidFill>
                  <a:schemeClr val="accent2">
                    <a:lumMod val="75000"/>
                  </a:schemeClr>
                </a:solidFill>
                <a:effectLst/>
                <a:latin typeface="Arial" panose="020B0604020202020204" pitchFamily="34" charset="0"/>
                <a:ea typeface="Calibri" panose="020F0502020204030204" pitchFamily="34" charset="0"/>
                <a:cs typeface="Arial" panose="020B0604020202020204" pitchFamily="34" charset="0"/>
              </a:rPr>
            </a:br>
            <a:br>
              <a:rPr lang="en-IN" sz="3200" b="1" dirty="0">
                <a:latin typeface="Arial" panose="020B0604020202020204" pitchFamily="34" charset="0"/>
                <a:cs typeface="Arial" panose="020B0604020202020204" pitchFamily="34" charset="0"/>
              </a:rPr>
            </a:br>
            <a:br>
              <a:rPr lang="en-IN" sz="3200" dirty="0">
                <a:latin typeface="Arial" panose="020B0604020202020204" pitchFamily="34" charset="0"/>
                <a:cs typeface="Arial" panose="020B0604020202020204" pitchFamily="34" charset="0"/>
              </a:rPr>
            </a:br>
            <a:br>
              <a:rPr lang="en-IN" sz="3200" dirty="0">
                <a:latin typeface="Arial" panose="020B0604020202020204" pitchFamily="34" charset="0"/>
                <a:cs typeface="Arial" panose="020B0604020202020204" pitchFamily="34" charset="0"/>
              </a:rPr>
            </a:br>
            <a:endParaRPr lang="en-IN"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449261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BC92A-198F-5383-0760-38913F0F4B33}"/>
              </a:ext>
            </a:extLst>
          </p:cNvPr>
          <p:cNvSpPr>
            <a:spLocks noGrp="1"/>
          </p:cNvSpPr>
          <p:nvPr>
            <p:ph type="title"/>
          </p:nvPr>
        </p:nvSpPr>
        <p:spPr/>
        <p:txBody>
          <a:bodyPr/>
          <a:lstStyle/>
          <a:p>
            <a:r>
              <a:rPr lang="en-IN" sz="3600" b="1" dirty="0">
                <a:solidFill>
                  <a:schemeClr val="accent2">
                    <a:lumMod val="75000"/>
                  </a:schemeClr>
                </a:solidFill>
                <a:latin typeface="Arial" panose="020B0604020202020204" pitchFamily="34" charset="0"/>
                <a:cs typeface="Arial" panose="020B0604020202020204" pitchFamily="34" charset="0"/>
              </a:rPr>
              <a:t>CONTENT</a:t>
            </a:r>
            <a:endParaRPr lang="en-IN" dirty="0"/>
          </a:p>
        </p:txBody>
      </p:sp>
      <p:sp>
        <p:nvSpPr>
          <p:cNvPr id="3" name="Content Placeholder 2">
            <a:extLst>
              <a:ext uri="{FF2B5EF4-FFF2-40B4-BE49-F238E27FC236}">
                <a16:creationId xmlns:a16="http://schemas.microsoft.com/office/drawing/2014/main" id="{87AB29E0-25FD-39A9-464A-9443189A4E42}"/>
              </a:ext>
            </a:extLst>
          </p:cNvPr>
          <p:cNvSpPr>
            <a:spLocks noGrp="1"/>
          </p:cNvSpPr>
          <p:nvPr>
            <p:ph idx="1"/>
          </p:nvPr>
        </p:nvSpPr>
        <p:spPr>
          <a:xfrm>
            <a:off x="2589212" y="1502229"/>
            <a:ext cx="8915400" cy="4408993"/>
          </a:xfrm>
        </p:spPr>
        <p:txBody>
          <a:bodyPr>
            <a:normAutofit/>
          </a:bodyPr>
          <a:lstStyle/>
          <a:p>
            <a:pPr>
              <a:buFont typeface="Wingdings" panose="05000000000000000000" pitchFamily="2" charset="2"/>
              <a:buChar char="Ø"/>
            </a:pPr>
            <a:r>
              <a:rPr lang="en-IN" dirty="0">
                <a:latin typeface="Arial" panose="020B0604020202020204" pitchFamily="34" charset="0"/>
                <a:cs typeface="Arial" panose="020B0604020202020204" pitchFamily="34" charset="0"/>
              </a:rPr>
              <a:t>INTRODUCTION</a:t>
            </a:r>
          </a:p>
          <a:p>
            <a:pPr>
              <a:buFont typeface="Wingdings" panose="05000000000000000000" pitchFamily="2" charset="2"/>
              <a:buChar char="Ø"/>
            </a:pPr>
            <a:r>
              <a:rPr lang="en-IN" dirty="0">
                <a:latin typeface="Arial" panose="020B0604020202020204" pitchFamily="34" charset="0"/>
                <a:cs typeface="Arial" panose="020B0604020202020204" pitchFamily="34" charset="0"/>
              </a:rPr>
              <a:t>Definition of technology</a:t>
            </a:r>
          </a:p>
          <a:p>
            <a:pPr>
              <a:buFont typeface="Wingdings" panose="05000000000000000000" pitchFamily="2" charset="2"/>
              <a:buChar char="Ø"/>
            </a:pPr>
            <a:r>
              <a:rPr lang="en-IN" dirty="0">
                <a:latin typeface="Arial" panose="020B0604020202020204" pitchFamily="34" charset="0"/>
                <a:cs typeface="Arial" panose="020B0604020202020204" pitchFamily="34" charset="0"/>
              </a:rPr>
              <a:t>Importance of technology in Training and development        </a:t>
            </a:r>
          </a:p>
          <a:p>
            <a:pPr>
              <a:buFont typeface="Wingdings" panose="05000000000000000000" pitchFamily="2" charset="2"/>
              <a:buChar char="§"/>
            </a:pPr>
            <a:r>
              <a:rPr lang="en-IN" dirty="0">
                <a:latin typeface="Arial" panose="020B0604020202020204" pitchFamily="34" charset="0"/>
                <a:cs typeface="Arial" panose="020B0604020202020204" pitchFamily="34" charset="0"/>
              </a:rPr>
              <a:t>Examples</a:t>
            </a:r>
          </a:p>
          <a:p>
            <a:pPr>
              <a:buClr>
                <a:srgbClr val="92D050"/>
              </a:buClr>
              <a:buFont typeface="Wingdings" panose="05000000000000000000" pitchFamily="2" charset="2"/>
              <a:buChar char="Ø"/>
            </a:pPr>
            <a:r>
              <a:rPr lang="en-IN" dirty="0">
                <a:latin typeface="Arial" panose="020B0604020202020204" pitchFamily="34" charset="0"/>
                <a:cs typeface="Arial" panose="020B0604020202020204" pitchFamily="34" charset="0"/>
              </a:rPr>
              <a:t>Benefits of technology-based training programmes for employees and </a:t>
            </a:r>
            <a:r>
              <a:rPr lang="en-IN" dirty="0" err="1">
                <a:latin typeface="Arial" panose="020B0604020202020204" pitchFamily="34" charset="0"/>
                <a:cs typeface="Arial" panose="020B0604020202020204" pitchFamily="34" charset="0"/>
              </a:rPr>
              <a:t>analsis</a:t>
            </a:r>
            <a:r>
              <a:rPr lang="en-IN" dirty="0">
                <a:latin typeface="Arial" panose="020B0604020202020204" pitchFamily="34" charset="0"/>
                <a:cs typeface="Arial" panose="020B0604020202020204" pitchFamily="34" charset="0"/>
              </a:rPr>
              <a:t> the use of 4 examples and organisation to support my argument.</a:t>
            </a:r>
          </a:p>
          <a:p>
            <a:pPr>
              <a:buClr>
                <a:srgbClr val="92D050"/>
              </a:buClr>
              <a:buFont typeface="Wingdings" panose="05000000000000000000" pitchFamily="2" charset="2"/>
              <a:buChar char="Ø"/>
            </a:pPr>
            <a:r>
              <a:rPr lang="en-IN" dirty="0">
                <a:latin typeface="Arial" panose="020B0604020202020204" pitchFamily="34" charset="0"/>
                <a:cs typeface="Arial" panose="020B0604020202020204" pitchFamily="34" charset="0"/>
              </a:rPr>
              <a:t>Benefits of technology-based training programmes for employer and </a:t>
            </a:r>
            <a:r>
              <a:rPr lang="en-IN" dirty="0" err="1">
                <a:latin typeface="Arial" panose="020B0604020202020204" pitchFamily="34" charset="0"/>
                <a:cs typeface="Arial" panose="020B0604020202020204" pitchFamily="34" charset="0"/>
              </a:rPr>
              <a:t>analsis</a:t>
            </a:r>
            <a:r>
              <a:rPr lang="en-IN" dirty="0">
                <a:latin typeface="Arial" panose="020B0604020202020204" pitchFamily="34" charset="0"/>
                <a:cs typeface="Arial" panose="020B0604020202020204" pitchFamily="34" charset="0"/>
              </a:rPr>
              <a:t> the use of 4 examples and organisation to support my argument.</a:t>
            </a:r>
          </a:p>
          <a:p>
            <a:pPr>
              <a:buClr>
                <a:srgbClr val="92D050"/>
              </a:buClr>
              <a:buFont typeface="Wingdings" panose="05000000000000000000" pitchFamily="2" charset="2"/>
              <a:buChar char="Ø"/>
            </a:pPr>
            <a:r>
              <a:rPr lang="en-US" dirty="0">
                <a:latin typeface="Arial" panose="020B0604020202020204" pitchFamily="34" charset="0"/>
                <a:cs typeface="Arial" panose="020B0604020202020204" pitchFamily="34" charset="0"/>
              </a:rPr>
              <a:t>Recommendations</a:t>
            </a:r>
          </a:p>
          <a:p>
            <a:pPr>
              <a:buClr>
                <a:srgbClr val="92D050"/>
              </a:buClr>
              <a:buFont typeface="Wingdings" panose="05000000000000000000" pitchFamily="2" charset="2"/>
              <a:buChar char="Ø"/>
            </a:pPr>
            <a:r>
              <a:rPr lang="en-US" dirty="0">
                <a:latin typeface="Arial" panose="020B0604020202020204" pitchFamily="34" charset="0"/>
                <a:cs typeface="Arial" panose="020B0604020202020204" pitchFamily="34" charset="0"/>
              </a:rPr>
              <a:t>Conclusion</a:t>
            </a:r>
          </a:p>
          <a:p>
            <a:pPr>
              <a:buClr>
                <a:srgbClr val="92D050"/>
              </a:buClr>
              <a:buFont typeface="Wingdings" panose="05000000000000000000" pitchFamily="2" charset="2"/>
              <a:buChar char="Ø"/>
            </a:pPr>
            <a:r>
              <a:rPr lang="en-US" dirty="0">
                <a:latin typeface="Arial" panose="020B0604020202020204" pitchFamily="34" charset="0"/>
                <a:cs typeface="Arial" panose="020B0604020202020204" pitchFamily="34" charset="0"/>
              </a:rPr>
              <a:t>References</a:t>
            </a:r>
          </a:p>
          <a:p>
            <a:pPr>
              <a:buClr>
                <a:srgbClr val="92D050"/>
              </a:buClr>
              <a:buFont typeface="Wingdings" panose="05000000000000000000" pitchFamily="2" charset="2"/>
              <a:buChar char="Ø"/>
            </a:pPr>
            <a:endParaRPr lang="en-IN"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IN" dirty="0"/>
          </a:p>
        </p:txBody>
      </p:sp>
    </p:spTree>
    <p:extLst>
      <p:ext uri="{BB962C8B-B14F-4D97-AF65-F5344CB8AC3E}">
        <p14:creationId xmlns:p14="http://schemas.microsoft.com/office/powerpoint/2010/main" val="40317024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BFB690-5C12-D6BC-2565-D8CA8F9D3371}"/>
              </a:ext>
            </a:extLst>
          </p:cNvPr>
          <p:cNvSpPr>
            <a:spLocks noGrp="1"/>
          </p:cNvSpPr>
          <p:nvPr>
            <p:ph type="title"/>
          </p:nvPr>
        </p:nvSpPr>
        <p:spPr/>
        <p:txBody>
          <a:bodyPr/>
          <a:lstStyle/>
          <a:p>
            <a:r>
              <a:rPr lang="en-IN" b="1" dirty="0">
                <a:solidFill>
                  <a:schemeClr val="accent1">
                    <a:lumMod val="75000"/>
                  </a:schemeClr>
                </a:solidFill>
                <a:latin typeface="Arial" panose="020B0604020202020204" pitchFamily="34" charset="0"/>
                <a:cs typeface="Arial" panose="020B0604020202020204" pitchFamily="34" charset="0"/>
              </a:rPr>
              <a:t>INTRODUCTION</a:t>
            </a:r>
            <a:endParaRPr lang="en-IN" dirty="0"/>
          </a:p>
        </p:txBody>
      </p:sp>
      <p:sp>
        <p:nvSpPr>
          <p:cNvPr id="3" name="Content Placeholder 2">
            <a:extLst>
              <a:ext uri="{FF2B5EF4-FFF2-40B4-BE49-F238E27FC236}">
                <a16:creationId xmlns:a16="http://schemas.microsoft.com/office/drawing/2014/main" id="{C19FAAD1-4761-323F-B7F4-19DC0C4616B6}"/>
              </a:ext>
            </a:extLst>
          </p:cNvPr>
          <p:cNvSpPr>
            <a:spLocks noGrp="1"/>
          </p:cNvSpPr>
          <p:nvPr>
            <p:ph idx="1"/>
          </p:nvPr>
        </p:nvSpPr>
        <p:spPr>
          <a:xfrm>
            <a:off x="5309118" y="2133599"/>
            <a:ext cx="6195494" cy="1999861"/>
          </a:xfrm>
        </p:spPr>
        <p:txBody>
          <a:bodyPr>
            <a:normAutofit/>
          </a:bodyPr>
          <a:lstStyle/>
          <a:p>
            <a:pPr marL="0" indent="0">
              <a:buNone/>
            </a:pPr>
            <a:r>
              <a:rPr lang="en-IN" dirty="0">
                <a:latin typeface="Arial" panose="020B0604020202020204" pitchFamily="34" charset="0"/>
                <a:cs typeface="Arial" panose="020B0604020202020204" pitchFamily="34" charset="0"/>
              </a:rPr>
              <a:t>The main aim of this presentation is to provide an overview of technology and the benefits of technology in training sectors for the employees and employers.</a:t>
            </a:r>
          </a:p>
          <a:p>
            <a:pPr marL="0" indent="0">
              <a:buNone/>
            </a:pPr>
            <a:r>
              <a:rPr lang="en-IN" dirty="0">
                <a:latin typeface="Arial" panose="020B0604020202020204" pitchFamily="34" charset="0"/>
                <a:cs typeface="Arial" panose="020B0604020202020204" pitchFamily="34" charset="0"/>
              </a:rPr>
              <a:t>In this presentation to explain my points I mention different companies with examples</a:t>
            </a:r>
          </a:p>
          <a:p>
            <a:endParaRPr lang="en-IN" dirty="0"/>
          </a:p>
        </p:txBody>
      </p:sp>
      <p:pic>
        <p:nvPicPr>
          <p:cNvPr id="4" name="Picture 3">
            <a:extLst>
              <a:ext uri="{FF2B5EF4-FFF2-40B4-BE49-F238E27FC236}">
                <a16:creationId xmlns:a16="http://schemas.microsoft.com/office/drawing/2014/main" id="{28CBD357-38AE-91EE-C228-866CBE95C72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88848" y="2133599"/>
            <a:ext cx="3405667" cy="1898686"/>
          </a:xfrm>
          <a:prstGeom prst="rect">
            <a:avLst/>
          </a:prstGeom>
        </p:spPr>
      </p:pic>
    </p:spTree>
    <p:extLst>
      <p:ext uri="{BB962C8B-B14F-4D97-AF65-F5344CB8AC3E}">
        <p14:creationId xmlns:p14="http://schemas.microsoft.com/office/powerpoint/2010/main" val="14457167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40FB5-983A-762A-4C65-9EC23AD99E07}"/>
              </a:ext>
            </a:extLst>
          </p:cNvPr>
          <p:cNvSpPr>
            <a:spLocks noGrp="1"/>
          </p:cNvSpPr>
          <p:nvPr>
            <p:ph type="title"/>
          </p:nvPr>
        </p:nvSpPr>
        <p:spPr>
          <a:xfrm>
            <a:off x="2592925" y="624110"/>
            <a:ext cx="8911687" cy="1064731"/>
          </a:xfrm>
        </p:spPr>
        <p:txBody>
          <a:bodyPr/>
          <a:lstStyle/>
          <a:p>
            <a:r>
              <a:rPr lang="en-IN" b="1" dirty="0">
                <a:solidFill>
                  <a:schemeClr val="accent2">
                    <a:lumMod val="75000"/>
                  </a:schemeClr>
                </a:solidFill>
                <a:latin typeface="Arial" panose="020B0604020202020204" pitchFamily="34" charset="0"/>
                <a:cs typeface="Arial" panose="020B0604020202020204" pitchFamily="34" charset="0"/>
              </a:rPr>
              <a:t> DEFINITION OF TECHNOLOGY</a:t>
            </a:r>
            <a:endParaRPr lang="en-IN" dirty="0"/>
          </a:p>
        </p:txBody>
      </p:sp>
      <p:sp>
        <p:nvSpPr>
          <p:cNvPr id="3" name="Content Placeholder 2">
            <a:extLst>
              <a:ext uri="{FF2B5EF4-FFF2-40B4-BE49-F238E27FC236}">
                <a16:creationId xmlns:a16="http://schemas.microsoft.com/office/drawing/2014/main" id="{0ECBD9FD-B0C9-4504-5EFF-C380F3FC3BB4}"/>
              </a:ext>
            </a:extLst>
          </p:cNvPr>
          <p:cNvSpPr>
            <a:spLocks noGrp="1"/>
          </p:cNvSpPr>
          <p:nvPr>
            <p:ph idx="1"/>
          </p:nvPr>
        </p:nvSpPr>
        <p:spPr>
          <a:xfrm>
            <a:off x="2589212" y="2133600"/>
            <a:ext cx="8831457" cy="3418114"/>
          </a:xfrm>
        </p:spPr>
        <p:txBody>
          <a:bodyPr/>
          <a:lstStyle/>
          <a:p>
            <a:pPr marL="0" indent="0" algn="just">
              <a:buNone/>
            </a:pPr>
            <a:r>
              <a:rPr lang="en-IN" sz="1600" b="1" dirty="0">
                <a:solidFill>
                  <a:schemeClr val="accent2">
                    <a:lumMod val="75000"/>
                  </a:schemeClr>
                </a:solidFill>
                <a:latin typeface="Arial" panose="020B0604020202020204" pitchFamily="34" charset="0"/>
                <a:cs typeface="Arial" panose="020B0604020202020204" pitchFamily="34" charset="0"/>
              </a:rPr>
              <a:t> </a:t>
            </a:r>
          </a:p>
          <a:p>
            <a:pPr marL="0" indent="0" algn="just">
              <a:buNone/>
            </a:pPr>
            <a:r>
              <a:rPr lang="en-US" dirty="0">
                <a:latin typeface="Arial" panose="020B0604020202020204" pitchFamily="34" charset="0"/>
                <a:cs typeface="Arial" panose="020B0604020202020204" pitchFamily="34" charset="0"/>
              </a:rPr>
              <a:t>Technology is the application </a:t>
            </a:r>
            <a:r>
              <a:rPr lang="en-US">
                <a:latin typeface="Arial" panose="020B0604020202020204" pitchFamily="34" charset="0"/>
                <a:cs typeface="Arial" panose="020B0604020202020204" pitchFamily="34" charset="0"/>
              </a:rPr>
              <a:t>of science knowledge </a:t>
            </a:r>
            <a:r>
              <a:rPr lang="en-US" dirty="0">
                <a:latin typeface="Arial" panose="020B0604020202020204" pitchFamily="34" charset="0"/>
                <a:cs typeface="Arial" panose="020B0604020202020204" pitchFamily="34" charset="0"/>
              </a:rPr>
              <a:t>to practical issues or purposes, whether in daily life or business.. Nowadays, relatively newly invented gadgets like computers, cell phones, and automobiles are commonly referred to as technology. But historically, the term "technology" has been used far more loosely to refer to a wider range of tools, machinery, and equipment, including hunting spears, wheels, and printing presses. Technology is the methodical application of knowledge towards the creation of a machine, tool, or process for creating or performing tasks.</a:t>
            </a:r>
          </a:p>
          <a:p>
            <a:pPr marL="0" indent="0" algn="just">
              <a:buNone/>
            </a:pPr>
            <a:endParaRPr lang="en-US" sz="1600" b="1" dirty="0">
              <a:solidFill>
                <a:schemeClr val="accent2">
                  <a:lumMod val="75000"/>
                </a:schemeClr>
              </a:solidFill>
              <a:latin typeface="Arial" panose="020B0604020202020204" pitchFamily="34" charset="0"/>
              <a:cs typeface="Arial" panose="020B0604020202020204" pitchFamily="34" charset="0"/>
            </a:endParaRPr>
          </a:p>
          <a:p>
            <a:endParaRPr lang="en-IN" dirty="0"/>
          </a:p>
        </p:txBody>
      </p:sp>
    </p:spTree>
    <p:extLst>
      <p:ext uri="{BB962C8B-B14F-4D97-AF65-F5344CB8AC3E}">
        <p14:creationId xmlns:p14="http://schemas.microsoft.com/office/powerpoint/2010/main" val="20305213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6505C-FEF9-4696-DA44-0C335B4D5257}"/>
              </a:ext>
            </a:extLst>
          </p:cNvPr>
          <p:cNvSpPr>
            <a:spLocks noGrp="1"/>
          </p:cNvSpPr>
          <p:nvPr>
            <p:ph type="title"/>
          </p:nvPr>
        </p:nvSpPr>
        <p:spPr/>
        <p:txBody>
          <a:bodyPr>
            <a:normAutofit fontScale="90000"/>
          </a:bodyPr>
          <a:lstStyle/>
          <a:p>
            <a:r>
              <a:rPr lang="en-US" b="1" dirty="0">
                <a:solidFill>
                  <a:schemeClr val="accent2">
                    <a:lumMod val="75000"/>
                  </a:schemeClr>
                </a:solidFill>
                <a:latin typeface="Arial" panose="020B0604020202020204" pitchFamily="34" charset="0"/>
                <a:cs typeface="Arial" panose="020B0604020202020204" pitchFamily="34" charset="0"/>
              </a:rPr>
              <a:t>IMPORTANCE OF TECHNOLOGY IN TRAINING AND DEVELOPMENT:</a:t>
            </a:r>
            <a:br>
              <a:rPr lang="en-US" b="1" dirty="0">
                <a:solidFill>
                  <a:schemeClr val="accent2">
                    <a:lumMod val="75000"/>
                  </a:schemeClr>
                </a:solidFill>
                <a:latin typeface="Arial" panose="020B0604020202020204" pitchFamily="34" charset="0"/>
                <a:cs typeface="Arial" panose="020B0604020202020204" pitchFamily="34" charset="0"/>
              </a:rPr>
            </a:br>
            <a:endParaRPr lang="en-IN" dirty="0"/>
          </a:p>
        </p:txBody>
      </p:sp>
      <p:sp>
        <p:nvSpPr>
          <p:cNvPr id="3" name="Content Placeholder 2">
            <a:extLst>
              <a:ext uri="{FF2B5EF4-FFF2-40B4-BE49-F238E27FC236}">
                <a16:creationId xmlns:a16="http://schemas.microsoft.com/office/drawing/2014/main" id="{351555FD-674B-80E3-D43C-B05016D7A770}"/>
              </a:ext>
            </a:extLst>
          </p:cNvPr>
          <p:cNvSpPr>
            <a:spLocks noGrp="1"/>
          </p:cNvSpPr>
          <p:nvPr>
            <p:ph idx="1"/>
          </p:nvPr>
        </p:nvSpPr>
        <p:spPr/>
        <p:txBody>
          <a:bodyPr>
            <a:normAutofit lnSpcReduction="10000"/>
          </a:bodyPr>
          <a:lstStyle/>
          <a:p>
            <a:pPr marL="514350" indent="-514350">
              <a:lnSpc>
                <a:spcPct val="200000"/>
              </a:lnSpc>
              <a:buFont typeface="+mj-lt"/>
              <a:buAutoNum type="arabicPeriod"/>
            </a:pPr>
            <a:r>
              <a:rPr lang="en-US" sz="2800" dirty="0">
                <a:solidFill>
                  <a:schemeClr val="tx1"/>
                </a:solidFill>
                <a:latin typeface="Arial" panose="020B0604020202020204" pitchFamily="34" charset="0"/>
                <a:cs typeface="Arial" panose="020B0604020202020204" pitchFamily="34" charset="0"/>
              </a:rPr>
              <a:t>Easy Accessibility of information</a:t>
            </a:r>
          </a:p>
          <a:p>
            <a:pPr marL="514350" indent="-514350">
              <a:lnSpc>
                <a:spcPct val="200000"/>
              </a:lnSpc>
              <a:buFont typeface="+mj-lt"/>
              <a:buAutoNum type="arabicPeriod"/>
            </a:pPr>
            <a:r>
              <a:rPr lang="en-US" sz="2800" dirty="0">
                <a:solidFill>
                  <a:schemeClr val="tx1"/>
                </a:solidFill>
                <a:latin typeface="Arial" panose="020B0604020202020204" pitchFamily="34" charset="0"/>
                <a:cs typeface="Arial" panose="020B0604020202020204" pitchFamily="34" charset="0"/>
              </a:rPr>
              <a:t>Social learning and collaborate</a:t>
            </a:r>
          </a:p>
          <a:p>
            <a:pPr marL="514350" indent="-514350">
              <a:lnSpc>
                <a:spcPct val="200000"/>
              </a:lnSpc>
              <a:buFont typeface="+mj-lt"/>
              <a:buAutoNum type="arabicPeriod"/>
            </a:pPr>
            <a:r>
              <a:rPr lang="en-US" sz="2800" dirty="0">
                <a:solidFill>
                  <a:schemeClr val="tx1"/>
                </a:solidFill>
                <a:latin typeface="Arial" panose="020B0604020202020204" pitchFamily="34" charset="0"/>
                <a:cs typeface="Arial" panose="020B0604020202020204" pitchFamily="34" charset="0"/>
              </a:rPr>
              <a:t>Interactive and Learning </a:t>
            </a:r>
          </a:p>
          <a:p>
            <a:pPr marL="514350" indent="-514350">
              <a:lnSpc>
                <a:spcPct val="200000"/>
              </a:lnSpc>
              <a:buFont typeface="+mj-lt"/>
              <a:buAutoNum type="arabicPeriod"/>
            </a:pPr>
            <a:r>
              <a:rPr lang="en-US" sz="2800" dirty="0">
                <a:solidFill>
                  <a:schemeClr val="tx1"/>
                </a:solidFill>
                <a:latin typeface="Arial" panose="020B0604020202020204" pitchFamily="34" charset="0"/>
                <a:cs typeface="Arial" panose="020B0604020202020204" pitchFamily="34" charset="0"/>
              </a:rPr>
              <a:t>Safe and secure</a:t>
            </a:r>
          </a:p>
          <a:p>
            <a:pPr marL="342900" indent="-342900">
              <a:buFont typeface="+mj-lt"/>
              <a:buAutoNum type="arabicPeriod"/>
            </a:pPr>
            <a:endParaRPr lang="en-US" sz="1800" dirty="0">
              <a:latin typeface="Arial" panose="020B0604020202020204" pitchFamily="34" charset="0"/>
              <a:cs typeface="Arial" panose="020B0604020202020204" pitchFamily="34" charset="0"/>
            </a:endParaRPr>
          </a:p>
          <a:p>
            <a:pPr marL="514350" indent="-514350">
              <a:buFont typeface="+mj-lt"/>
              <a:buAutoNum type="arabicPeriod"/>
            </a:pPr>
            <a:endParaRPr lang="en-IN" sz="1800" dirty="0"/>
          </a:p>
          <a:p>
            <a:endParaRPr lang="en-IN" dirty="0"/>
          </a:p>
        </p:txBody>
      </p:sp>
    </p:spTree>
    <p:extLst>
      <p:ext uri="{BB962C8B-B14F-4D97-AF65-F5344CB8AC3E}">
        <p14:creationId xmlns:p14="http://schemas.microsoft.com/office/powerpoint/2010/main" val="33953531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D26AFA8-7F1C-3EB5-28EC-5CE095F8E4F9}"/>
              </a:ext>
            </a:extLst>
          </p:cNvPr>
          <p:cNvSpPr>
            <a:spLocks noGrp="1"/>
          </p:cNvSpPr>
          <p:nvPr>
            <p:ph idx="1"/>
          </p:nvPr>
        </p:nvSpPr>
        <p:spPr>
          <a:xfrm>
            <a:off x="2589212" y="802433"/>
            <a:ext cx="8915400" cy="5108789"/>
          </a:xfrm>
        </p:spPr>
        <p:txBody>
          <a:bodyPr>
            <a:normAutofit/>
          </a:bodyPr>
          <a:lstStyle/>
          <a:p>
            <a:pPr marL="0" indent="0">
              <a:lnSpc>
                <a:spcPct val="200000"/>
              </a:lnSpc>
              <a:buNone/>
            </a:pPr>
            <a:r>
              <a:rPr lang="en-US" sz="2800" dirty="0">
                <a:solidFill>
                  <a:srgbClr val="6BAA53"/>
                </a:solidFill>
                <a:latin typeface="Arial" panose="020B0604020202020204" pitchFamily="34" charset="0"/>
                <a:cs typeface="Arial" panose="020B0604020202020204" pitchFamily="34" charset="0"/>
              </a:rPr>
              <a:t>5.    </a:t>
            </a:r>
            <a:r>
              <a:rPr lang="en-US" sz="2800" dirty="0">
                <a:solidFill>
                  <a:schemeClr val="tx1"/>
                </a:solidFill>
                <a:latin typeface="Arial" panose="020B0604020202020204" pitchFamily="34" charset="0"/>
                <a:cs typeface="Arial" panose="020B0604020202020204" pitchFamily="34" charset="0"/>
              </a:rPr>
              <a:t>Cost effective</a:t>
            </a:r>
          </a:p>
          <a:p>
            <a:pPr marL="514350" indent="-514350">
              <a:lnSpc>
                <a:spcPct val="200000"/>
              </a:lnSpc>
              <a:buAutoNum type="arabicPeriod" startAt="6"/>
            </a:pPr>
            <a:r>
              <a:rPr lang="en-US" sz="2800" dirty="0">
                <a:latin typeface="Arial" panose="020B0604020202020204" pitchFamily="34" charset="0"/>
                <a:cs typeface="Arial" panose="020B0604020202020204" pitchFamily="34" charset="0"/>
              </a:rPr>
              <a:t>Real time feedback</a:t>
            </a:r>
          </a:p>
          <a:p>
            <a:pPr marL="514350" indent="-514350">
              <a:lnSpc>
                <a:spcPct val="200000"/>
              </a:lnSpc>
              <a:buAutoNum type="arabicPeriod" startAt="6"/>
            </a:pPr>
            <a:r>
              <a:rPr lang="en-US" sz="2800" i="0" dirty="0">
                <a:effectLst/>
                <a:latin typeface="Arial" panose="020B0604020202020204" pitchFamily="34" charset="0"/>
                <a:cs typeface="Arial" panose="020B0604020202020204" pitchFamily="34" charset="0"/>
              </a:rPr>
              <a:t>Data Analytics for Continuous Improvement</a:t>
            </a:r>
            <a:endParaRPr lang="en-US" sz="2800" dirty="0">
              <a:latin typeface="Arial" panose="020B0604020202020204" pitchFamily="34" charset="0"/>
              <a:cs typeface="Arial" panose="020B0604020202020204" pitchFamily="34" charset="0"/>
            </a:endParaRPr>
          </a:p>
          <a:p>
            <a:pPr marL="0" indent="0">
              <a:buNone/>
            </a:pPr>
            <a:endParaRPr lang="en-US" b="1" dirty="0">
              <a:solidFill>
                <a:schemeClr val="tx1"/>
              </a:solidFill>
              <a:latin typeface="Arial" panose="020B0604020202020204" pitchFamily="34" charset="0"/>
              <a:cs typeface="Arial" panose="020B0604020202020204" pitchFamily="34" charset="0"/>
            </a:endParaRPr>
          </a:p>
          <a:p>
            <a:pPr marL="0" indent="0" algn="just">
              <a:buNone/>
            </a:pPr>
            <a:r>
              <a:rPr lang="en-US" b="1" dirty="0">
                <a:solidFill>
                  <a:schemeClr val="tx1"/>
                </a:solidFill>
                <a:latin typeface="Arial" panose="020B0604020202020204" pitchFamily="34" charset="0"/>
                <a:cs typeface="Arial" panose="020B0604020202020204" pitchFamily="34" charset="0"/>
              </a:rPr>
              <a:t>Examples </a:t>
            </a:r>
            <a:r>
              <a:rPr lang="en-US" dirty="0">
                <a:solidFill>
                  <a:schemeClr val="tx1"/>
                </a:solidFill>
                <a:latin typeface="Arial" panose="020B0604020202020204" pitchFamily="34" charset="0"/>
                <a:cs typeface="Arial" panose="020B0604020202020204" pitchFamily="34" charset="0"/>
              </a:rPr>
              <a:t>of technology-based training include virtual simulations, e-learning courses, and webinars. When learners are located in different regions and have limited time for traditional classroom instruction, technological training might be an efficient means of reaching them.</a:t>
            </a:r>
          </a:p>
          <a:p>
            <a:endParaRPr lang="en-IN" dirty="0"/>
          </a:p>
          <a:p>
            <a:endParaRPr lang="en-IN" dirty="0"/>
          </a:p>
        </p:txBody>
      </p:sp>
    </p:spTree>
    <p:extLst>
      <p:ext uri="{BB962C8B-B14F-4D97-AF65-F5344CB8AC3E}">
        <p14:creationId xmlns:p14="http://schemas.microsoft.com/office/powerpoint/2010/main" val="22746658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7629C-1E7A-85AB-BD08-7C9EC63B6C95}"/>
              </a:ext>
            </a:extLst>
          </p:cNvPr>
          <p:cNvSpPr>
            <a:spLocks noGrp="1"/>
          </p:cNvSpPr>
          <p:nvPr>
            <p:ph type="title"/>
          </p:nvPr>
        </p:nvSpPr>
        <p:spPr>
          <a:xfrm>
            <a:off x="2077615" y="222894"/>
            <a:ext cx="9865569" cy="1280890"/>
          </a:xfrm>
        </p:spPr>
        <p:txBody>
          <a:bodyPr>
            <a:noAutofit/>
          </a:bodyPr>
          <a:lstStyle/>
          <a:p>
            <a:r>
              <a:rPr lang="en-IN" sz="2400" b="1" dirty="0">
                <a:solidFill>
                  <a:schemeClr val="accent1">
                    <a:lumMod val="75000"/>
                  </a:schemeClr>
                </a:solidFill>
                <a:latin typeface="Arial" panose="020B0604020202020204" pitchFamily="34" charset="0"/>
                <a:cs typeface="Arial" panose="020B0604020202020204" pitchFamily="34" charset="0"/>
              </a:rPr>
              <a:t>BENEFITS OF TECHNOLOGY-BASED TRAINING PROGRAMMES FOR EMPLOYEES AND ANALYSIS WITH THE 4 EXAMPLES AND ORGANISATION.</a:t>
            </a:r>
            <a:br>
              <a:rPr lang="en-IN" sz="2400" b="1" dirty="0">
                <a:solidFill>
                  <a:schemeClr val="accent1">
                    <a:lumMod val="75000"/>
                  </a:schemeClr>
                </a:solidFill>
                <a:latin typeface="Arial" panose="020B0604020202020204" pitchFamily="34" charset="0"/>
                <a:cs typeface="Arial" panose="020B0604020202020204" pitchFamily="34" charset="0"/>
              </a:rPr>
            </a:br>
            <a:endParaRPr lang="en-IN" sz="2400" dirty="0"/>
          </a:p>
        </p:txBody>
      </p:sp>
      <p:sp>
        <p:nvSpPr>
          <p:cNvPr id="3" name="Content Placeholder 2">
            <a:extLst>
              <a:ext uri="{FF2B5EF4-FFF2-40B4-BE49-F238E27FC236}">
                <a16:creationId xmlns:a16="http://schemas.microsoft.com/office/drawing/2014/main" id="{A54AE7C9-1DC8-98CC-0B27-6EC546022A51}"/>
              </a:ext>
            </a:extLst>
          </p:cNvPr>
          <p:cNvSpPr>
            <a:spLocks noGrp="1"/>
          </p:cNvSpPr>
          <p:nvPr>
            <p:ph idx="1"/>
          </p:nvPr>
        </p:nvSpPr>
        <p:spPr>
          <a:xfrm>
            <a:off x="2948472" y="1623526"/>
            <a:ext cx="8556139" cy="5234473"/>
          </a:xfrm>
        </p:spPr>
        <p:txBody>
          <a:bodyPr>
            <a:normAutofit lnSpcReduction="10000"/>
          </a:bodyPr>
          <a:lstStyle/>
          <a:p>
            <a:pPr marL="0" indent="0" algn="just">
              <a:buNone/>
            </a:pPr>
            <a:r>
              <a:rPr lang="en-US" sz="2000" b="1" dirty="0">
                <a:latin typeface="Arial" panose="020B0604020202020204" pitchFamily="34" charset="0"/>
                <a:cs typeface="Arial" panose="020B0604020202020204" pitchFamily="34" charset="0"/>
              </a:rPr>
              <a:t>Benefit: </a:t>
            </a:r>
            <a:r>
              <a:rPr lang="en-IN" sz="2000" b="1" i="0" dirty="0">
                <a:effectLst/>
                <a:latin typeface="Arial" panose="020B0604020202020204" pitchFamily="34" charset="0"/>
                <a:cs typeface="Arial" panose="020B0604020202020204" pitchFamily="34" charset="0"/>
              </a:rPr>
              <a:t>Cost-Efficiency</a:t>
            </a:r>
          </a:p>
          <a:p>
            <a:pPr marL="0" indent="0" algn="just">
              <a:buNone/>
            </a:pPr>
            <a:r>
              <a:rPr lang="en-US" b="1" dirty="0">
                <a:latin typeface="Arial" panose="020B0604020202020204" pitchFamily="34" charset="0"/>
                <a:cs typeface="Arial" panose="020B0604020202020204" pitchFamily="34" charset="0"/>
              </a:rPr>
              <a:t>Samsung </a:t>
            </a:r>
            <a:r>
              <a:rPr lang="en-US" b="0" i="0" dirty="0" err="1">
                <a:solidFill>
                  <a:srgbClr val="0F0F0F"/>
                </a:solidFill>
                <a:effectLst/>
                <a:latin typeface="Arial" panose="020B0604020202020204" pitchFamily="34" charset="0"/>
                <a:cs typeface="Arial" panose="020B0604020202020204" pitchFamily="34" charset="0"/>
              </a:rPr>
              <a:t>Samsung</a:t>
            </a:r>
            <a:r>
              <a:rPr lang="en-US" b="0" i="0" dirty="0">
                <a:solidFill>
                  <a:srgbClr val="0F0F0F"/>
                </a:solidFill>
                <a:effectLst/>
                <a:latin typeface="Arial" panose="020B0604020202020204" pitchFamily="34" charset="0"/>
                <a:cs typeface="Arial" panose="020B0604020202020204" pitchFamily="34" charset="0"/>
              </a:rPr>
              <a:t> is a worldwide company based in South Korea that operates </a:t>
            </a:r>
            <a:r>
              <a:rPr lang="en-US" b="0" i="0" dirty="0" err="1">
                <a:solidFill>
                  <a:srgbClr val="0F0F0F"/>
                </a:solidFill>
                <a:effectLst/>
                <a:latin typeface="Arial" panose="020B0604020202020204" pitchFamily="34" charset="0"/>
                <a:cs typeface="Arial" panose="020B0604020202020204" pitchFamily="34" charset="0"/>
              </a:rPr>
              <a:t>invarious</a:t>
            </a:r>
            <a:r>
              <a:rPr lang="en-US" b="0" i="0" dirty="0">
                <a:solidFill>
                  <a:srgbClr val="0F0F0F"/>
                </a:solidFill>
                <a:effectLst/>
                <a:latin typeface="Arial" panose="020B0604020202020204" pitchFamily="34" charset="0"/>
                <a:cs typeface="Arial" panose="020B0604020202020204" pitchFamily="34" charset="0"/>
              </a:rPr>
              <a:t> international corporations. The company was founded in 1938 as a trading company, </a:t>
            </a:r>
            <a:r>
              <a:rPr lang="en-US" dirty="0">
                <a:latin typeface="Arial" panose="020B0604020202020204" pitchFamily="34" charset="0"/>
                <a:cs typeface="Arial" panose="020B0604020202020204" pitchFamily="34" charset="0"/>
              </a:rPr>
              <a:t>and now currently the world's biggest producer of memory chips, televisions, and smartphones. </a:t>
            </a:r>
          </a:p>
          <a:p>
            <a:pPr marL="0" indent="0" algn="just">
              <a:buNone/>
            </a:pPr>
            <a:r>
              <a:rPr lang="en-US" b="1" dirty="0">
                <a:latin typeface="Arial" panose="020B0604020202020204" pitchFamily="34" charset="0"/>
                <a:cs typeface="Arial" panose="020B0604020202020204" pitchFamily="34" charset="0"/>
              </a:rPr>
              <a:t>For instance</a:t>
            </a:r>
            <a:r>
              <a:rPr lang="en-US" dirty="0">
                <a:latin typeface="Arial" panose="020B0604020202020204" pitchFamily="34" charset="0"/>
                <a:cs typeface="Arial" panose="020B0604020202020204" pitchFamily="34" charset="0"/>
              </a:rPr>
              <a:t>: -  The company has recently deployed virtual reality (VR) equipment to teach staff. Samsung utilizes virtual training modules and e-learning courses to lower costs associated with traditional in-person sessions, including travel, accommodation, and physical training materials.</a:t>
            </a:r>
            <a:endParaRPr lang="en-IN" dirty="0">
              <a:latin typeface="Arial" panose="020B0604020202020204" pitchFamily="34" charset="0"/>
              <a:cs typeface="Arial" panose="020B0604020202020204" pitchFamily="34" charset="0"/>
            </a:endParaRPr>
          </a:p>
          <a:p>
            <a:pPr marL="0" indent="0" algn="just">
              <a:buNone/>
            </a:pPr>
            <a:r>
              <a:rPr lang="en-US" sz="2000" b="1" dirty="0">
                <a:latin typeface="Arial" panose="020B0604020202020204" pitchFamily="34" charset="0"/>
                <a:cs typeface="Arial" panose="020B0604020202020204" pitchFamily="34" charset="0"/>
              </a:rPr>
              <a:t>Benefit: </a:t>
            </a:r>
            <a:r>
              <a:rPr lang="en-IN" sz="2000" b="1" i="0" dirty="0">
                <a:effectLst/>
                <a:latin typeface="Arial" panose="020B0604020202020204" pitchFamily="34" charset="0"/>
                <a:cs typeface="Arial" panose="020B0604020202020204" pitchFamily="34" charset="0"/>
              </a:rPr>
              <a:t>Real-Time Progress Tracking:</a:t>
            </a:r>
            <a:endParaRPr lang="en-IN" sz="2000" i="0" dirty="0">
              <a:effectLst/>
              <a:latin typeface="Arial" panose="020B0604020202020204" pitchFamily="34" charset="0"/>
              <a:cs typeface="Arial" panose="020B0604020202020204" pitchFamily="34" charset="0"/>
            </a:endParaRPr>
          </a:p>
          <a:p>
            <a:pPr marL="0" indent="0" algn="just">
              <a:buNone/>
            </a:pPr>
            <a:r>
              <a:rPr lang="en-US" b="1" dirty="0">
                <a:latin typeface="Arial" panose="020B0604020202020204" pitchFamily="34" charset="0"/>
                <a:cs typeface="Arial" panose="020B0604020202020204" pitchFamily="34" charset="0"/>
              </a:rPr>
              <a:t>Tesco</a:t>
            </a:r>
            <a:r>
              <a:rPr lang="en-US" dirty="0">
                <a:latin typeface="Arial" panose="020B0604020202020204" pitchFamily="34" charset="0"/>
                <a:cs typeface="Arial" panose="020B0604020202020204" pitchFamily="34" charset="0"/>
              </a:rPr>
              <a:t> is multinational retailer. Its main objective is to provide services to customers with affordable, healthy, and environmentally friendly food so they may live easier and with a higher standard of living. </a:t>
            </a:r>
          </a:p>
          <a:p>
            <a:pPr marL="0" indent="0" algn="just">
              <a:buNone/>
            </a:pPr>
            <a:r>
              <a:rPr lang="en-US" b="1" dirty="0">
                <a:latin typeface="Arial" panose="020B0604020202020204" pitchFamily="34" charset="0"/>
                <a:cs typeface="Arial" panose="020B0604020202020204" pitchFamily="34" charset="0"/>
              </a:rPr>
              <a:t>For instance :- Tesco’s</a:t>
            </a:r>
            <a:r>
              <a:rPr lang="en-US" dirty="0">
                <a:latin typeface="Arial" panose="020B0604020202020204" pitchFamily="34" charset="0"/>
                <a:cs typeface="Arial" panose="020B0604020202020204" pitchFamily="34" charset="0"/>
              </a:rPr>
              <a:t> using Learning Management System (LMS)to train employees. Tesco utilizes (LMS) resources for fast, reliable, and economical staff training worldwide. Hence, Provides immediate feedback to employees and allows managers to track the effectiveness of training programs in real time.</a:t>
            </a:r>
            <a:endParaRPr lang="en-IN" dirty="0">
              <a:latin typeface="Arial" panose="020B0604020202020204" pitchFamily="34" charset="0"/>
              <a:cs typeface="Arial" panose="020B0604020202020204" pitchFamily="34" charset="0"/>
            </a:endParaRPr>
          </a:p>
          <a:p>
            <a:endParaRPr lang="en-IN" dirty="0"/>
          </a:p>
        </p:txBody>
      </p:sp>
      <p:pic>
        <p:nvPicPr>
          <p:cNvPr id="4" name="Picture 3">
            <a:extLst>
              <a:ext uri="{FF2B5EF4-FFF2-40B4-BE49-F238E27FC236}">
                <a16:creationId xmlns:a16="http://schemas.microsoft.com/office/drawing/2014/main" id="{3839E99F-AAB3-62F7-8C78-6B0BB51FD9C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6573" y="2106821"/>
            <a:ext cx="2323322" cy="1653582"/>
          </a:xfrm>
          <a:prstGeom prst="rect">
            <a:avLst/>
          </a:prstGeom>
          <a:solidFill>
            <a:srgbClr val="6BAA53"/>
          </a:solidFill>
          <a:effectLst>
            <a:outerShdw blurRad="50800" dist="38100" dir="2700000" algn="tl" rotWithShape="0">
              <a:prstClr val="black">
                <a:alpha val="40000"/>
              </a:prstClr>
            </a:outerShdw>
          </a:effectLst>
        </p:spPr>
      </p:pic>
      <p:pic>
        <p:nvPicPr>
          <p:cNvPr id="5" name="Picture 4">
            <a:extLst>
              <a:ext uri="{FF2B5EF4-FFF2-40B4-BE49-F238E27FC236}">
                <a16:creationId xmlns:a16="http://schemas.microsoft.com/office/drawing/2014/main" id="{80CA7303-1D82-0910-A49F-A633CC958A7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6572" y="4633037"/>
            <a:ext cx="2388637" cy="1593562"/>
          </a:xfrm>
          <a:prstGeom prst="rect">
            <a:avLst/>
          </a:prstGeom>
          <a:solidFill>
            <a:schemeClr val="accent1"/>
          </a:solidFill>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41034843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19BCD57-90C5-4A34-AA18-94B542FE95CE}"/>
              </a:ext>
            </a:extLst>
          </p:cNvPr>
          <p:cNvSpPr>
            <a:spLocks noGrp="1"/>
          </p:cNvSpPr>
          <p:nvPr>
            <p:ph idx="1"/>
          </p:nvPr>
        </p:nvSpPr>
        <p:spPr>
          <a:xfrm>
            <a:off x="2752531" y="1101012"/>
            <a:ext cx="8789404" cy="4968830"/>
          </a:xfrm>
        </p:spPr>
        <p:txBody>
          <a:bodyPr>
            <a:normAutofit fontScale="92500" lnSpcReduction="10000"/>
          </a:bodyPr>
          <a:lstStyle/>
          <a:p>
            <a:pPr marL="0" indent="0">
              <a:buNone/>
            </a:pPr>
            <a:r>
              <a:rPr lang="en-US" sz="2000" b="1" dirty="0">
                <a:latin typeface="Arial" panose="020B0604020202020204" pitchFamily="34" charset="0"/>
                <a:cs typeface="Arial" panose="020B0604020202020204" pitchFamily="34" charset="0"/>
              </a:rPr>
              <a:t>Benefit: Realistic Simulations for Practical Instruction</a:t>
            </a:r>
          </a:p>
          <a:p>
            <a:pPr marL="0" indent="0" algn="just">
              <a:buNone/>
            </a:pPr>
            <a:r>
              <a:rPr lang="en-US" sz="1900" dirty="0">
                <a:latin typeface="Arial" panose="020B0604020202020204" pitchFamily="34" charset="0"/>
                <a:cs typeface="Arial" panose="020B0604020202020204" pitchFamily="34" charset="0"/>
              </a:rPr>
              <a:t>Jeff Bezos launched Amazon in July of 1994. Amazon has developed into a web-based business that concentrate mostly on giving services for e-commerce,  digital streaming, and (AI).</a:t>
            </a:r>
          </a:p>
          <a:p>
            <a:pPr marL="0" indent="0" algn="just">
              <a:buNone/>
            </a:pPr>
            <a:r>
              <a:rPr lang="en-US" sz="1900" b="1" dirty="0">
                <a:latin typeface="Arial" panose="020B0604020202020204" pitchFamily="34" charset="0"/>
                <a:cs typeface="Arial" panose="020B0604020202020204" pitchFamily="34" charset="0"/>
              </a:rPr>
              <a:t>For instance: Amazon </a:t>
            </a:r>
            <a:r>
              <a:rPr lang="en-US" sz="1900" dirty="0">
                <a:latin typeface="Arial" panose="020B0604020202020204" pitchFamily="34" charset="0"/>
                <a:cs typeface="Arial" panose="020B0604020202020204" pitchFamily="34" charset="0"/>
              </a:rPr>
              <a:t>uses virtual reality (VR) in warehouse training programs, providing lifelike environments for employees to perform real-world tasks, enhancing learning and productivity, and reducing errors through a secure online learning environment. this technology eventually boosts productivity and lowers mistakes.</a:t>
            </a:r>
          </a:p>
          <a:p>
            <a:pPr marL="0" indent="0">
              <a:buNone/>
            </a:pPr>
            <a:r>
              <a:rPr lang="en-US" sz="2000" b="1" dirty="0">
                <a:latin typeface="Arial" panose="020B0604020202020204" pitchFamily="34" charset="0"/>
                <a:cs typeface="Arial" panose="020B0604020202020204" pitchFamily="34" charset="0"/>
              </a:rPr>
              <a:t>Benefit : Increased Flexibility and Accessibility</a:t>
            </a:r>
          </a:p>
          <a:p>
            <a:pPr marL="0" indent="0" algn="just">
              <a:buNone/>
            </a:pPr>
            <a:r>
              <a:rPr lang="en-US" b="1" dirty="0">
                <a:latin typeface="Arial" panose="020B0604020202020204" pitchFamily="34" charset="0"/>
                <a:cs typeface="Arial" panose="020B0604020202020204" pitchFamily="34" charset="0"/>
              </a:rPr>
              <a:t>IBM </a:t>
            </a:r>
            <a:r>
              <a:rPr lang="en-US" dirty="0">
                <a:latin typeface="Arial" panose="020B0604020202020204" pitchFamily="34" charset="0"/>
                <a:cs typeface="Arial" panose="020B0604020202020204" pitchFamily="34" charset="0"/>
              </a:rPr>
              <a:t> provides information technology (IT) goods and services. It  found in 1911. The business  gives infrastructure,  and assistance .Also,  known for manufacturing and selling system for hardware and software.</a:t>
            </a:r>
          </a:p>
          <a:p>
            <a:pPr marL="0" indent="0" algn="just">
              <a:buNone/>
            </a:pPr>
            <a:r>
              <a:rPr lang="en-US" b="1" dirty="0">
                <a:latin typeface="Arial" panose="020B0604020202020204" pitchFamily="34" charset="0"/>
                <a:cs typeface="Arial" panose="020B0604020202020204" pitchFamily="34" charset="0"/>
              </a:rPr>
              <a:t>For Instance:- IBM</a:t>
            </a:r>
            <a:r>
              <a:rPr lang="en-US" dirty="0">
                <a:latin typeface="Arial" panose="020B0604020202020204" pitchFamily="34" charset="0"/>
                <a:cs typeface="Arial" panose="020B0604020202020204" pitchFamily="34" charset="0"/>
              </a:rPr>
              <a:t> utilizes virtual learning environments that enable employees to access training materials at their convenience method, workers can participate in training whenever it's most convenient for them, regardless of where they work or what time zone they're in. Global businesses with different workforces will find this flexibility very useful.</a:t>
            </a:r>
            <a:endParaRPr lang="en-IN" dirty="0">
              <a:latin typeface="Arial" panose="020B0604020202020204" pitchFamily="34" charset="0"/>
              <a:cs typeface="Arial" panose="020B0604020202020204" pitchFamily="34" charset="0"/>
            </a:endParaRPr>
          </a:p>
          <a:p>
            <a:endParaRPr lang="en-IN" dirty="0"/>
          </a:p>
        </p:txBody>
      </p:sp>
      <p:pic>
        <p:nvPicPr>
          <p:cNvPr id="4" name="Picture 3">
            <a:extLst>
              <a:ext uri="{FF2B5EF4-FFF2-40B4-BE49-F238E27FC236}">
                <a16:creationId xmlns:a16="http://schemas.microsoft.com/office/drawing/2014/main" id="{68780236-53A9-C747-B21E-4829178E96C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1262" y="1529635"/>
            <a:ext cx="2491269" cy="1401339"/>
          </a:xfrm>
          <a:prstGeom prst="rect">
            <a:avLst/>
          </a:prstGeom>
        </p:spPr>
      </p:pic>
      <p:pic>
        <p:nvPicPr>
          <p:cNvPr id="5" name="Picture 4">
            <a:extLst>
              <a:ext uri="{FF2B5EF4-FFF2-40B4-BE49-F238E27FC236}">
                <a16:creationId xmlns:a16="http://schemas.microsoft.com/office/drawing/2014/main" id="{98798EF8-7B52-05D1-66AC-C851E9DF32C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1262" y="3857182"/>
            <a:ext cx="2391845" cy="1417086"/>
          </a:xfrm>
          <a:prstGeom prst="rect">
            <a:avLst/>
          </a:prstGeom>
        </p:spPr>
      </p:pic>
    </p:spTree>
    <p:extLst>
      <p:ext uri="{BB962C8B-B14F-4D97-AF65-F5344CB8AC3E}">
        <p14:creationId xmlns:p14="http://schemas.microsoft.com/office/powerpoint/2010/main" val="39984003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7A868A-8CAC-2A43-3F18-EEE2DA4BC1D8}"/>
              </a:ext>
            </a:extLst>
          </p:cNvPr>
          <p:cNvSpPr>
            <a:spLocks noGrp="1"/>
          </p:cNvSpPr>
          <p:nvPr>
            <p:ph type="title"/>
          </p:nvPr>
        </p:nvSpPr>
        <p:spPr>
          <a:xfrm>
            <a:off x="1912776" y="289249"/>
            <a:ext cx="9834465" cy="1362269"/>
          </a:xfrm>
        </p:spPr>
        <p:txBody>
          <a:bodyPr>
            <a:normAutofit/>
          </a:bodyPr>
          <a:lstStyle/>
          <a:p>
            <a:r>
              <a:rPr lang="en-IN" sz="2400" b="1" dirty="0">
                <a:solidFill>
                  <a:schemeClr val="accent1">
                    <a:lumMod val="75000"/>
                  </a:schemeClr>
                </a:solidFill>
                <a:latin typeface="Arial" panose="020B0604020202020204" pitchFamily="34" charset="0"/>
                <a:cs typeface="Arial" panose="020B0604020202020204" pitchFamily="34" charset="0"/>
              </a:rPr>
              <a:t>BENEFITS OF TECHNOLOGY-BASED TRAINING PROGRAMMES </a:t>
            </a:r>
            <a:r>
              <a:rPr lang="en-IN" sz="2400" b="1" dirty="0">
                <a:solidFill>
                  <a:srgbClr val="3F762B"/>
                </a:solidFill>
                <a:latin typeface="Arial" panose="020B0604020202020204" pitchFamily="34" charset="0"/>
                <a:cs typeface="Arial" panose="020B0604020202020204" pitchFamily="34" charset="0"/>
              </a:rPr>
              <a:t>FOR</a:t>
            </a:r>
            <a:r>
              <a:rPr lang="en-IN" sz="2400" b="1" dirty="0">
                <a:solidFill>
                  <a:schemeClr val="accent1">
                    <a:lumMod val="75000"/>
                  </a:schemeClr>
                </a:solidFill>
                <a:latin typeface="Arial" panose="020B0604020202020204" pitchFamily="34" charset="0"/>
                <a:cs typeface="Arial" panose="020B0604020202020204" pitchFamily="34" charset="0"/>
              </a:rPr>
              <a:t> EMPLOYERS AND ANALYSIS WITH THE 4 EXAMPLES AND ORGANISATION.</a:t>
            </a:r>
            <a:endParaRPr lang="en-IN" sz="2400" dirty="0"/>
          </a:p>
        </p:txBody>
      </p:sp>
      <p:sp>
        <p:nvSpPr>
          <p:cNvPr id="3" name="Content Placeholder 2">
            <a:extLst>
              <a:ext uri="{FF2B5EF4-FFF2-40B4-BE49-F238E27FC236}">
                <a16:creationId xmlns:a16="http://schemas.microsoft.com/office/drawing/2014/main" id="{2A779C2B-2B10-71B7-174A-F2420C65E7F4}"/>
              </a:ext>
            </a:extLst>
          </p:cNvPr>
          <p:cNvSpPr>
            <a:spLocks noGrp="1"/>
          </p:cNvSpPr>
          <p:nvPr>
            <p:ph idx="1"/>
          </p:nvPr>
        </p:nvSpPr>
        <p:spPr/>
        <p:txBody>
          <a:bodyPr/>
          <a:lstStyle/>
          <a:p>
            <a:pPr marL="0" indent="0" algn="just">
              <a:buNone/>
            </a:pPr>
            <a:r>
              <a:rPr lang="en-US" sz="2000" b="1" dirty="0">
                <a:latin typeface="Arial" panose="020B0604020202020204" pitchFamily="34" charset="0"/>
                <a:cs typeface="Arial" panose="020B0604020202020204" pitchFamily="34" charset="0"/>
              </a:rPr>
              <a:t>Benefit: </a:t>
            </a:r>
            <a:r>
              <a:rPr lang="en-IN" sz="2000" b="1" i="0" dirty="0">
                <a:effectLst/>
                <a:latin typeface="Söhne"/>
              </a:rPr>
              <a:t>Global Collaboration: </a:t>
            </a:r>
          </a:p>
          <a:p>
            <a:pPr marL="0" indent="0" algn="just">
              <a:buNone/>
            </a:pPr>
            <a:r>
              <a:rPr lang="en-US" b="1" dirty="0">
                <a:latin typeface="Arial" panose="020B0604020202020204" pitchFamily="34" charset="0"/>
                <a:cs typeface="Arial" panose="020B0604020202020204" pitchFamily="34" charset="0"/>
              </a:rPr>
              <a:t>For instance</a:t>
            </a:r>
            <a:r>
              <a:rPr lang="en-US" dirty="0">
                <a:latin typeface="Arial" panose="020B0604020202020204" pitchFamily="34" charset="0"/>
                <a:cs typeface="Arial" panose="020B0604020202020204" pitchFamily="34" charset="0"/>
              </a:rPr>
              <a:t>: </a:t>
            </a:r>
            <a:r>
              <a:rPr lang="en-US" b="0" i="0" dirty="0">
                <a:solidFill>
                  <a:srgbClr val="0F0F0F"/>
                </a:solidFill>
                <a:effectLst/>
                <a:latin typeface="Söhne"/>
              </a:rPr>
              <a:t>Samsung's technology-based E- Learning training </a:t>
            </a:r>
            <a:r>
              <a:rPr lang="en-US" b="0" i="0" dirty="0" err="1">
                <a:solidFill>
                  <a:srgbClr val="0F0F0F"/>
                </a:solidFill>
                <a:effectLst/>
                <a:latin typeface="Söhne"/>
              </a:rPr>
              <a:t>programme</a:t>
            </a:r>
            <a:r>
              <a:rPr lang="en-US" b="0" i="0" dirty="0">
                <a:solidFill>
                  <a:srgbClr val="0F0F0F"/>
                </a:solidFill>
                <a:effectLst/>
                <a:latin typeface="Söhne"/>
              </a:rPr>
              <a:t> could help managers collaborate globally and across cultural boundaries by using online discussion boards, video conferencing, and collaborative platforms</a:t>
            </a:r>
            <a:r>
              <a:rPr lang="en-US" sz="1600" b="0" i="0" dirty="0">
                <a:solidFill>
                  <a:srgbClr val="0F0F0F"/>
                </a:solidFill>
                <a:effectLst/>
                <a:latin typeface="Söhne"/>
              </a:rPr>
              <a:t>.</a:t>
            </a:r>
            <a:endParaRPr lang="en-IN" sz="1600" dirty="0">
              <a:latin typeface="Arial" panose="020B0604020202020204" pitchFamily="34" charset="0"/>
              <a:cs typeface="Arial" panose="020B0604020202020204" pitchFamily="34" charset="0"/>
            </a:endParaRPr>
          </a:p>
          <a:p>
            <a:pPr marL="0" indent="0">
              <a:buNone/>
            </a:pPr>
            <a:endParaRPr lang="en-US" sz="1600" b="1" dirty="0">
              <a:latin typeface="Arial" panose="020B0604020202020204" pitchFamily="34" charset="0"/>
              <a:cs typeface="Arial" panose="020B0604020202020204" pitchFamily="34" charset="0"/>
            </a:endParaRPr>
          </a:p>
          <a:p>
            <a:pPr marL="0" indent="0">
              <a:buNone/>
            </a:pPr>
            <a:r>
              <a:rPr lang="en-US" sz="2000" b="1" dirty="0">
                <a:latin typeface="Arial" panose="020B0604020202020204" pitchFamily="34" charset="0"/>
                <a:cs typeface="Arial" panose="020B0604020202020204" pitchFamily="34" charset="0"/>
              </a:rPr>
              <a:t>Benefit: </a:t>
            </a:r>
            <a:r>
              <a:rPr lang="en-IN" sz="2000" b="1" i="0" dirty="0">
                <a:effectLst/>
                <a:latin typeface="Söhne"/>
              </a:rPr>
              <a:t>Data-Driven Insights </a:t>
            </a:r>
          </a:p>
          <a:p>
            <a:pPr marL="0" indent="0">
              <a:buNone/>
            </a:pPr>
            <a:r>
              <a:rPr lang="en-US" b="1" dirty="0">
                <a:latin typeface="Arial" panose="020B0604020202020204" pitchFamily="34" charset="0"/>
                <a:cs typeface="Arial" panose="020B0604020202020204" pitchFamily="34" charset="0"/>
              </a:rPr>
              <a:t>For instance :- </a:t>
            </a:r>
            <a:r>
              <a:rPr lang="en-US" dirty="0">
                <a:latin typeface="Arial" panose="020B0604020202020204" pitchFamily="34" charset="0"/>
                <a:cs typeface="Arial" panose="020B0604020202020204" pitchFamily="34" charset="0"/>
              </a:rPr>
              <a:t>Tesco company use learning management system for employer training. Learning management systems monitor both group and individual progress. Enables HR and management to evaluate the success of training starters.</a:t>
            </a:r>
            <a:endParaRPr lang="en-IN" dirty="0"/>
          </a:p>
          <a:p>
            <a:endParaRPr lang="en-IN" dirty="0"/>
          </a:p>
        </p:txBody>
      </p:sp>
    </p:spTree>
    <p:extLst>
      <p:ext uri="{BB962C8B-B14F-4D97-AF65-F5344CB8AC3E}">
        <p14:creationId xmlns:p14="http://schemas.microsoft.com/office/powerpoint/2010/main" val="30365447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5B5ECFA-FE85-2890-E76E-B7F1E95CAFC4}"/>
              </a:ext>
            </a:extLst>
          </p:cNvPr>
          <p:cNvSpPr>
            <a:spLocks noGrp="1"/>
          </p:cNvSpPr>
          <p:nvPr>
            <p:ph idx="1"/>
          </p:nvPr>
        </p:nvSpPr>
        <p:spPr>
          <a:xfrm>
            <a:off x="2589212" y="1138335"/>
            <a:ext cx="8915400" cy="4772887"/>
          </a:xfrm>
        </p:spPr>
        <p:txBody>
          <a:bodyPr/>
          <a:lstStyle/>
          <a:p>
            <a:pPr marL="0" indent="0" algn="just">
              <a:buNone/>
            </a:pPr>
            <a:r>
              <a:rPr lang="en-US" sz="2000" b="1" dirty="0">
                <a:latin typeface="Arial" panose="020B0604020202020204" pitchFamily="34" charset="0"/>
                <a:cs typeface="Arial" panose="020B0604020202020204" pitchFamily="34" charset="0"/>
              </a:rPr>
              <a:t>Benefit: </a:t>
            </a:r>
            <a:r>
              <a:rPr lang="en-IN" sz="2000" b="1" i="0" dirty="0">
                <a:effectLst/>
                <a:latin typeface="Arial" panose="020B0604020202020204" pitchFamily="34" charset="0"/>
                <a:cs typeface="Arial" panose="020B0604020202020204" pitchFamily="34" charset="0"/>
              </a:rPr>
              <a:t>Gamification for Engagement</a:t>
            </a:r>
            <a:r>
              <a:rPr lang="en-IN" sz="2000" i="0" dirty="0">
                <a:effectLst/>
                <a:latin typeface="Arial" panose="020B0604020202020204" pitchFamily="34" charset="0"/>
                <a:cs typeface="Arial" panose="020B0604020202020204" pitchFamily="34" charset="0"/>
              </a:rPr>
              <a:t>: </a:t>
            </a:r>
          </a:p>
          <a:p>
            <a:pPr marL="0" indent="0" algn="just">
              <a:buNone/>
            </a:pPr>
            <a:r>
              <a:rPr lang="en-US" b="1" dirty="0">
                <a:latin typeface="Arial" panose="020B0604020202020204" pitchFamily="34" charset="0"/>
                <a:cs typeface="Arial" panose="020B0604020202020204" pitchFamily="34" charset="0"/>
              </a:rPr>
              <a:t>For instance: </a:t>
            </a:r>
            <a:r>
              <a:rPr lang="en-US" dirty="0">
                <a:latin typeface="Arial" panose="020B0604020202020204" pitchFamily="34" charset="0"/>
                <a:cs typeface="Arial" panose="020B0604020202020204" pitchFamily="34" charset="0"/>
              </a:rPr>
              <a:t>Amazon might be use gamification to </a:t>
            </a:r>
            <a:r>
              <a:rPr lang="en-US" dirty="0" err="1">
                <a:latin typeface="Arial" panose="020B0604020202020204" pitchFamily="34" charset="0"/>
                <a:cs typeface="Arial" panose="020B0604020202020204" pitchFamily="34" charset="0"/>
              </a:rPr>
              <a:t>traine</a:t>
            </a:r>
            <a:r>
              <a:rPr lang="en-US" dirty="0">
                <a:latin typeface="Arial" panose="020B0604020202020204" pitchFamily="34" charset="0"/>
                <a:cs typeface="Arial" panose="020B0604020202020204" pitchFamily="34" charset="0"/>
              </a:rPr>
              <a:t> employers, To boost interest and motivation, Amazon may add gamification components to its training materials.</a:t>
            </a:r>
          </a:p>
          <a:p>
            <a:pPr marL="0" indent="0" algn="just">
              <a:buNone/>
            </a:pPr>
            <a:r>
              <a:rPr lang="en-US" dirty="0">
                <a:latin typeface="Arial" panose="020B0604020202020204" pitchFamily="34" charset="0"/>
                <a:cs typeface="Arial" panose="020B0604020202020204" pitchFamily="34" charset="0"/>
              </a:rPr>
              <a:t>Gamification has the potential to boost participation and recall of information by making learning more fun.</a:t>
            </a:r>
          </a:p>
          <a:p>
            <a:pPr marL="0" indent="0" algn="just">
              <a:buNone/>
            </a:pPr>
            <a:endParaRPr lang="en-US" dirty="0">
              <a:latin typeface="Arial" panose="020B0604020202020204" pitchFamily="34" charset="0"/>
              <a:cs typeface="Arial" panose="020B0604020202020204" pitchFamily="34" charset="0"/>
            </a:endParaRPr>
          </a:p>
          <a:p>
            <a:pPr marL="0" indent="0" algn="just">
              <a:buNone/>
            </a:pPr>
            <a:r>
              <a:rPr lang="en-US" sz="2000" b="1" dirty="0">
                <a:latin typeface="Arial" panose="020B0604020202020204" pitchFamily="34" charset="0"/>
                <a:cs typeface="Arial" panose="020B0604020202020204" pitchFamily="34" charset="0"/>
              </a:rPr>
              <a:t>Benefit: </a:t>
            </a:r>
            <a:r>
              <a:rPr lang="en-IN" sz="2000" b="1" i="0" dirty="0">
                <a:effectLst/>
                <a:latin typeface="Arial" panose="020B0604020202020204" pitchFamily="34" charset="0"/>
                <a:cs typeface="Arial" panose="020B0604020202020204" pitchFamily="34" charset="0"/>
              </a:rPr>
              <a:t>Interactive Learning:</a:t>
            </a:r>
          </a:p>
          <a:p>
            <a:pPr marL="0" indent="0" algn="just">
              <a:buNone/>
            </a:pPr>
            <a:r>
              <a:rPr lang="en-US" b="1" dirty="0">
                <a:latin typeface="Arial" panose="020B0604020202020204" pitchFamily="34" charset="0"/>
                <a:cs typeface="Arial" panose="020B0604020202020204" pitchFamily="34" charset="0"/>
              </a:rPr>
              <a:t>For instance :- </a:t>
            </a:r>
            <a:r>
              <a:rPr lang="en-US" dirty="0">
                <a:latin typeface="Arial" panose="020B0604020202020204" pitchFamily="34" charset="0"/>
                <a:cs typeface="Arial" panose="020B0604020202020204" pitchFamily="34" charset="0"/>
              </a:rPr>
              <a:t>International Business Machines Corp (IBM) uses multimedia courses and simulations to help managers apply theory to real-world situations. Managers learn more effectively and enjoy the process more when interactive components are included.</a:t>
            </a:r>
            <a:endParaRPr lang="en-IN" dirty="0">
              <a:latin typeface="Arial" panose="020B0604020202020204" pitchFamily="34" charset="0"/>
              <a:cs typeface="Arial" panose="020B0604020202020204" pitchFamily="34" charset="0"/>
            </a:endParaRPr>
          </a:p>
          <a:p>
            <a:endParaRPr lang="en-IN" dirty="0"/>
          </a:p>
        </p:txBody>
      </p:sp>
    </p:spTree>
    <p:extLst>
      <p:ext uri="{BB962C8B-B14F-4D97-AF65-F5344CB8AC3E}">
        <p14:creationId xmlns:p14="http://schemas.microsoft.com/office/powerpoint/2010/main" val="1540926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32BDE-1A43-7842-511C-005F8A011501}"/>
              </a:ext>
            </a:extLst>
          </p:cNvPr>
          <p:cNvSpPr>
            <a:spLocks noGrp="1"/>
          </p:cNvSpPr>
          <p:nvPr>
            <p:ph type="title"/>
          </p:nvPr>
        </p:nvSpPr>
        <p:spPr>
          <a:xfrm>
            <a:off x="2425959" y="624110"/>
            <a:ext cx="9078653" cy="822135"/>
          </a:xfrm>
        </p:spPr>
        <p:txBody>
          <a:bodyPr/>
          <a:lstStyle/>
          <a:p>
            <a:r>
              <a:rPr lang="en-IN" sz="3600" b="1" dirty="0">
                <a:solidFill>
                  <a:srgbClr val="3F762B"/>
                </a:solidFill>
                <a:latin typeface="Arial" panose="020B0604020202020204" pitchFamily="34" charset="0"/>
                <a:cs typeface="Arial" panose="020B0604020202020204" pitchFamily="34" charset="0"/>
              </a:rPr>
              <a:t>RECOMMENDATIONS</a:t>
            </a:r>
            <a:endParaRPr lang="en-IN" dirty="0">
              <a:solidFill>
                <a:srgbClr val="3F762B"/>
              </a:solidFill>
            </a:endParaRPr>
          </a:p>
        </p:txBody>
      </p:sp>
      <p:sp>
        <p:nvSpPr>
          <p:cNvPr id="3" name="Content Placeholder 2">
            <a:extLst>
              <a:ext uri="{FF2B5EF4-FFF2-40B4-BE49-F238E27FC236}">
                <a16:creationId xmlns:a16="http://schemas.microsoft.com/office/drawing/2014/main" id="{AA60CD10-412A-1D5D-9D7D-B12B27D0A897}"/>
              </a:ext>
            </a:extLst>
          </p:cNvPr>
          <p:cNvSpPr>
            <a:spLocks noGrp="1"/>
          </p:cNvSpPr>
          <p:nvPr>
            <p:ph idx="1"/>
          </p:nvPr>
        </p:nvSpPr>
        <p:spPr>
          <a:xfrm>
            <a:off x="2323322" y="1754155"/>
            <a:ext cx="9181290" cy="4254759"/>
          </a:xfrm>
        </p:spPr>
        <p:txBody>
          <a:bodyPr>
            <a:normAutofit/>
          </a:bodyPr>
          <a:lstStyle/>
          <a:p>
            <a:r>
              <a:rPr lang="en-US" dirty="0">
                <a:latin typeface="Arial" panose="020B0604020202020204" pitchFamily="34" charset="0"/>
                <a:cs typeface="Arial" panose="020B0604020202020204" pitchFamily="34" charset="0"/>
              </a:rPr>
              <a:t>Invest in Adaptive Learning Platforms: Companies need to think about using these platforms, which allow them to </a:t>
            </a:r>
            <a:r>
              <a:rPr lang="en-US" dirty="0" err="1">
                <a:latin typeface="Arial" panose="020B0604020202020204" pitchFamily="34" charset="0"/>
                <a:cs typeface="Arial" panose="020B0604020202020204" pitchFamily="34" charset="0"/>
              </a:rPr>
              <a:t>customise</a:t>
            </a:r>
            <a:r>
              <a:rPr lang="en-US" dirty="0">
                <a:latin typeface="Arial" panose="020B0604020202020204" pitchFamily="34" charset="0"/>
                <a:cs typeface="Arial" panose="020B0604020202020204" pitchFamily="34" charset="0"/>
              </a:rPr>
              <a:t> training materials according to the unique needs and learning preferences of each employee.</a:t>
            </a:r>
          </a:p>
          <a:p>
            <a:r>
              <a:rPr lang="en-US" dirty="0">
                <a:latin typeface="Arial" panose="020B0604020202020204" pitchFamily="34" charset="0"/>
                <a:cs typeface="Arial" panose="020B0604020202020204" pitchFamily="34" charset="0"/>
              </a:rPr>
              <a:t>Encourage Continuous Learning: Encourage a continuous learning culture inside the company. Technology may help with continual training, keeping staff members informed of market developments and expanding their skill sets.</a:t>
            </a:r>
          </a:p>
          <a:p>
            <a:r>
              <a:rPr lang="en-US" dirty="0">
                <a:latin typeface="Arial" panose="020B0604020202020204" pitchFamily="34" charset="0"/>
                <a:cs typeface="Arial" panose="020B0604020202020204" pitchFamily="34" charset="0"/>
              </a:rPr>
              <a:t>Monitor and Evaluate: Continually examine if technology-based training </a:t>
            </a:r>
            <a:r>
              <a:rPr lang="en-US" dirty="0" err="1">
                <a:latin typeface="Arial" panose="020B0604020202020204" pitchFamily="34" charset="0"/>
                <a:cs typeface="Arial" panose="020B0604020202020204" pitchFamily="34" charset="0"/>
              </a:rPr>
              <a:t>programmes</a:t>
            </a:r>
            <a:r>
              <a:rPr lang="en-US" dirty="0">
                <a:latin typeface="Arial" panose="020B0604020202020204" pitchFamily="34" charset="0"/>
                <a:cs typeface="Arial" panose="020B0604020202020204" pitchFamily="34" charset="0"/>
              </a:rPr>
              <a:t> are effective. To find areas that need development and make sure that training </a:t>
            </a:r>
            <a:r>
              <a:rPr lang="en-US" dirty="0" err="1">
                <a:latin typeface="Arial" panose="020B0604020202020204" pitchFamily="34" charset="0"/>
                <a:cs typeface="Arial" panose="020B0604020202020204" pitchFamily="34" charset="0"/>
              </a:rPr>
              <a:t>programmes</a:t>
            </a:r>
            <a:r>
              <a:rPr lang="en-US" dirty="0">
                <a:latin typeface="Arial" panose="020B0604020202020204" pitchFamily="34" charset="0"/>
                <a:cs typeface="Arial" panose="020B0604020202020204" pitchFamily="34" charset="0"/>
              </a:rPr>
              <a:t> are in line with company objectives, use analytics and feedback systems.</a:t>
            </a:r>
          </a:p>
          <a:p>
            <a:r>
              <a:rPr lang="en-US" dirty="0">
                <a:latin typeface="Arial" panose="020B0604020202020204" pitchFamily="34" charset="0"/>
                <a:cs typeface="Arial" panose="020B0604020202020204" pitchFamily="34" charset="0"/>
              </a:rPr>
              <a:t>Encourage Collaboration: Make use of collaborative technology to motivate staff members to share their knowledge. In addition to improving team dynamics, this may encourage a positive learning atmosphere.</a:t>
            </a:r>
            <a:endParaRPr lang="en-IN" dirty="0">
              <a:latin typeface="Arial" panose="020B0604020202020204" pitchFamily="34" charset="0"/>
              <a:cs typeface="Arial" panose="020B0604020202020204" pitchFamily="34" charset="0"/>
            </a:endParaRPr>
          </a:p>
          <a:p>
            <a:endParaRPr lang="en-IN" dirty="0"/>
          </a:p>
        </p:txBody>
      </p:sp>
    </p:spTree>
    <p:extLst>
      <p:ext uri="{BB962C8B-B14F-4D97-AF65-F5344CB8AC3E}">
        <p14:creationId xmlns:p14="http://schemas.microsoft.com/office/powerpoint/2010/main" val="23862503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CBD9DF-6A33-4EAA-B929-25A8AEF751F1}"/>
              </a:ext>
            </a:extLst>
          </p:cNvPr>
          <p:cNvSpPr>
            <a:spLocks noGrp="1"/>
          </p:cNvSpPr>
          <p:nvPr>
            <p:ph type="title"/>
          </p:nvPr>
        </p:nvSpPr>
        <p:spPr>
          <a:xfrm>
            <a:off x="2592925" y="624110"/>
            <a:ext cx="8911687" cy="1092723"/>
          </a:xfrm>
        </p:spPr>
        <p:txBody>
          <a:bodyPr/>
          <a:lstStyle/>
          <a:p>
            <a:r>
              <a:rPr lang="en-IN" b="1" dirty="0">
                <a:solidFill>
                  <a:schemeClr val="accent1">
                    <a:lumMod val="75000"/>
                  </a:schemeClr>
                </a:solidFill>
                <a:latin typeface="Arial" panose="020B0604020202020204" pitchFamily="34" charset="0"/>
                <a:cs typeface="Arial" panose="020B0604020202020204" pitchFamily="34" charset="0"/>
              </a:rPr>
              <a:t>CONCLUSION</a:t>
            </a:r>
            <a:endParaRPr lang="en-IN" dirty="0"/>
          </a:p>
        </p:txBody>
      </p:sp>
      <p:sp>
        <p:nvSpPr>
          <p:cNvPr id="3" name="Content Placeholder 2">
            <a:extLst>
              <a:ext uri="{FF2B5EF4-FFF2-40B4-BE49-F238E27FC236}">
                <a16:creationId xmlns:a16="http://schemas.microsoft.com/office/drawing/2014/main" id="{C2BDA3C9-091C-F8A9-FC26-A6170EDD7879}"/>
              </a:ext>
            </a:extLst>
          </p:cNvPr>
          <p:cNvSpPr>
            <a:spLocks noGrp="1"/>
          </p:cNvSpPr>
          <p:nvPr>
            <p:ph idx="1"/>
          </p:nvPr>
        </p:nvSpPr>
        <p:spPr>
          <a:xfrm>
            <a:off x="2267339" y="2133600"/>
            <a:ext cx="9237273" cy="2699657"/>
          </a:xfrm>
        </p:spPr>
        <p:txBody>
          <a:bodyPr/>
          <a:lstStyle/>
          <a:p>
            <a:pPr algn="just"/>
            <a:r>
              <a:rPr lang="en-US" dirty="0">
                <a:latin typeface="Arial" panose="020B0604020202020204" pitchFamily="34" charset="0"/>
                <a:cs typeface="Arial" panose="020B0604020202020204" pitchFamily="34" charset="0"/>
              </a:rPr>
              <a:t>In summary, the use of technology in training and development generates benefits for both companies and employees. Employees gain from the flexibility and personalized learning that it provides, while employers gain from having a workforce that is more skilled and flexible. To make sure that their training programmed stay relevant and in line with the changing demands of the workforce and the business environment, organizations should keep up with the latest technological advancements.</a:t>
            </a:r>
          </a:p>
          <a:p>
            <a:pPr algn="just"/>
            <a:endParaRPr lang="en-IN" dirty="0">
              <a:latin typeface="Arial" panose="020B0604020202020204" pitchFamily="34" charset="0"/>
              <a:cs typeface="Arial" panose="020B0604020202020204" pitchFamily="34" charset="0"/>
            </a:endParaRPr>
          </a:p>
          <a:p>
            <a:pPr algn="just"/>
            <a:endParaRPr lang="en-IN" dirty="0"/>
          </a:p>
        </p:txBody>
      </p:sp>
    </p:spTree>
    <p:extLst>
      <p:ext uri="{BB962C8B-B14F-4D97-AF65-F5344CB8AC3E}">
        <p14:creationId xmlns:p14="http://schemas.microsoft.com/office/powerpoint/2010/main" val="24136969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ACE4DF-B476-B9D6-2D2B-990DC8695B44}"/>
              </a:ext>
            </a:extLst>
          </p:cNvPr>
          <p:cNvSpPr>
            <a:spLocks noGrp="1"/>
          </p:cNvSpPr>
          <p:nvPr>
            <p:ph type="title"/>
          </p:nvPr>
        </p:nvSpPr>
        <p:spPr>
          <a:xfrm>
            <a:off x="2378321" y="563702"/>
            <a:ext cx="8911687" cy="766151"/>
          </a:xfrm>
        </p:spPr>
        <p:txBody>
          <a:bodyPr/>
          <a:lstStyle/>
          <a:p>
            <a:r>
              <a:rPr lang="en-IN" b="1" dirty="0">
                <a:solidFill>
                  <a:schemeClr val="accent1">
                    <a:lumMod val="75000"/>
                  </a:schemeClr>
                </a:solidFill>
                <a:latin typeface="Arial" panose="020B0604020202020204" pitchFamily="34" charset="0"/>
                <a:cs typeface="Arial" panose="020B0604020202020204" pitchFamily="34" charset="0"/>
              </a:rPr>
              <a:t>REFRENCES</a:t>
            </a:r>
            <a:r>
              <a:rPr lang="en-IN" b="1" dirty="0">
                <a:latin typeface="Arial" panose="020B0604020202020204" pitchFamily="34" charset="0"/>
                <a:cs typeface="Arial" panose="020B0604020202020204" pitchFamily="34" charset="0"/>
              </a:rPr>
              <a:t>:</a:t>
            </a:r>
            <a:endParaRPr lang="en-IN" dirty="0"/>
          </a:p>
        </p:txBody>
      </p:sp>
      <p:sp>
        <p:nvSpPr>
          <p:cNvPr id="3" name="Content Placeholder 2">
            <a:extLst>
              <a:ext uri="{FF2B5EF4-FFF2-40B4-BE49-F238E27FC236}">
                <a16:creationId xmlns:a16="http://schemas.microsoft.com/office/drawing/2014/main" id="{F605914E-6E4A-2DC7-6FE1-3C1DF31F7505}"/>
              </a:ext>
            </a:extLst>
          </p:cNvPr>
          <p:cNvSpPr>
            <a:spLocks noGrp="1"/>
          </p:cNvSpPr>
          <p:nvPr>
            <p:ph idx="1"/>
          </p:nvPr>
        </p:nvSpPr>
        <p:spPr>
          <a:xfrm>
            <a:off x="2378321" y="1329853"/>
            <a:ext cx="9163646" cy="4581369"/>
          </a:xfrm>
        </p:spPr>
        <p:txBody>
          <a:bodyPr>
            <a:normAutofit/>
          </a:bodyPr>
          <a:lstStyle/>
          <a:p>
            <a:r>
              <a:rPr lang="en-US" sz="1600" i="1" dirty="0">
                <a:solidFill>
                  <a:schemeClr val="tx1"/>
                </a:solidFill>
                <a:effectLst/>
                <a:latin typeface="Arial" panose="020B0604020202020204" pitchFamily="34" charset="0"/>
                <a:cs typeface="Arial" panose="020B0604020202020204" pitchFamily="34" charset="0"/>
              </a:rPr>
              <a:t>www.edstelar.com. (n.d.). role of Modern Technology in Employee Training | </a:t>
            </a:r>
            <a:r>
              <a:rPr lang="en-US" sz="1600" i="1" dirty="0" err="1">
                <a:solidFill>
                  <a:schemeClr val="tx1"/>
                </a:solidFill>
                <a:effectLst/>
                <a:latin typeface="Arial" panose="020B0604020202020204" pitchFamily="34" charset="0"/>
                <a:cs typeface="Arial" panose="020B0604020202020204" pitchFamily="34" charset="0"/>
              </a:rPr>
              <a:t>Edstelar</a:t>
            </a:r>
            <a:r>
              <a:rPr lang="en-US" sz="1600" i="1" dirty="0">
                <a:solidFill>
                  <a:schemeClr val="tx1"/>
                </a:solidFill>
                <a:effectLst/>
                <a:latin typeface="Arial" panose="020B0604020202020204" pitchFamily="34" charset="0"/>
                <a:cs typeface="Arial" panose="020B0604020202020204" pitchFamily="34" charset="0"/>
              </a:rPr>
              <a:t>. [online] Available at: </a:t>
            </a:r>
            <a:r>
              <a:rPr lang="en-US" sz="1600" i="1" u="sng" dirty="0">
                <a:solidFill>
                  <a:srgbClr val="0070C0"/>
                </a:solidFill>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https://www.edstellar.com/blog/role-of-modern-technology-in-employee-training</a:t>
            </a:r>
            <a:r>
              <a:rPr lang="en-US" sz="1600" i="1" u="sng" dirty="0">
                <a:solidFill>
                  <a:srgbClr val="0070C0"/>
                </a:solidFill>
                <a:effectLst/>
                <a:latin typeface="Arial" panose="020B0604020202020204" pitchFamily="34" charset="0"/>
                <a:cs typeface="Arial" panose="020B0604020202020204" pitchFamily="34" charset="0"/>
              </a:rPr>
              <a:t>.</a:t>
            </a:r>
          </a:p>
          <a:p>
            <a:r>
              <a:rPr lang="en-IN" sz="1600" i="1" dirty="0">
                <a:solidFill>
                  <a:schemeClr val="tx1"/>
                </a:solidFill>
                <a:latin typeface="Arial" panose="020B0604020202020204" pitchFamily="34" charset="0"/>
                <a:ea typeface="Times New Roman" panose="02020603050405020304" pitchFamily="18" charset="0"/>
                <a:cs typeface="Arial" panose="020B0604020202020204" pitchFamily="34" charset="0"/>
              </a:rPr>
              <a:t>Britannica (2018). Technology / Defination &amp; Examples. In: Encyclopaedia Britannica. [online] Available at : </a:t>
            </a:r>
            <a:r>
              <a:rPr lang="en-IN" sz="1600" i="1" dirty="0">
                <a:solidFill>
                  <a:srgbClr val="0070C0"/>
                </a:solidFill>
                <a:latin typeface="Arial" panose="020B0604020202020204" pitchFamily="34" charset="0"/>
                <a:ea typeface="Times New Roman" panose="02020603050405020304" pitchFamily="18" charset="0"/>
                <a:cs typeface="Arial" panose="020B0604020202020204" pitchFamily="34" charset="0"/>
                <a:hlinkClick r:id="rId3">
                  <a:extLst>
                    <a:ext uri="{A12FA001-AC4F-418D-AE19-62706E023703}">
                      <ahyp:hlinkClr xmlns:ahyp="http://schemas.microsoft.com/office/drawing/2018/hyperlinkcolor" val="tx"/>
                    </a:ext>
                  </a:extLst>
                </a:hlinkClick>
              </a:rPr>
              <a:t>https://www.Britannica.com/technology/technology</a:t>
            </a:r>
            <a:r>
              <a:rPr lang="en-IN" sz="1600" i="1" dirty="0">
                <a:solidFill>
                  <a:srgbClr val="0070C0"/>
                </a:solidFill>
                <a:latin typeface="Arial" panose="020B0604020202020204" pitchFamily="34" charset="0"/>
                <a:ea typeface="Times New Roman" panose="02020603050405020304" pitchFamily="18" charset="0"/>
                <a:cs typeface="Arial" panose="020B0604020202020204" pitchFamily="34" charset="0"/>
              </a:rPr>
              <a:t>.</a:t>
            </a:r>
            <a:endParaRPr lang="en-US" sz="1600" i="1" u="sng" dirty="0">
              <a:solidFill>
                <a:srgbClr val="0070C0"/>
              </a:solidFill>
              <a:effectLst/>
              <a:latin typeface="Arial" panose="020B0604020202020204" pitchFamily="34" charset="0"/>
              <a:cs typeface="Arial" panose="020B0604020202020204" pitchFamily="34" charset="0"/>
            </a:endParaRPr>
          </a:p>
          <a:p>
            <a:r>
              <a:rPr lang="en-IN" sz="1600" i="1" dirty="0" err="1">
                <a:solidFill>
                  <a:schemeClr val="tx1"/>
                </a:solidFill>
                <a:effectLst/>
                <a:latin typeface="Arial" panose="020B0604020202020204" pitchFamily="34" charset="0"/>
                <a:cs typeface="Arial" panose="020B0604020202020204" pitchFamily="34" charset="0"/>
              </a:rPr>
              <a:t>Bondar</a:t>
            </a:r>
            <a:r>
              <a:rPr lang="en-IN" sz="1600" i="1" dirty="0" err="1">
                <a:solidFill>
                  <a:schemeClr val="tx1"/>
                </a:solidFill>
                <a:latin typeface="Arial" panose="020B0604020202020204" pitchFamily="34" charset="0"/>
                <a:cs typeface="Arial" panose="020B0604020202020204" pitchFamily="34" charset="0"/>
              </a:rPr>
              <a:t>a</a:t>
            </a:r>
            <a:r>
              <a:rPr lang="en-IN" sz="1600" i="1" dirty="0" err="1">
                <a:solidFill>
                  <a:schemeClr val="tx1"/>
                </a:solidFill>
                <a:effectLst/>
                <a:latin typeface="Arial" panose="020B0604020202020204" pitchFamily="34" charset="0"/>
                <a:cs typeface="Arial" panose="020B0604020202020204" pitchFamily="34" charset="0"/>
              </a:rPr>
              <a:t>nko</a:t>
            </a:r>
            <a:r>
              <a:rPr lang="en-IN" sz="1600" i="1" dirty="0">
                <a:solidFill>
                  <a:schemeClr val="tx1"/>
                </a:solidFill>
                <a:effectLst/>
                <a:latin typeface="Arial" panose="020B0604020202020204" pitchFamily="34" charset="0"/>
                <a:cs typeface="Arial" panose="020B0604020202020204" pitchFamily="34" charset="0"/>
              </a:rPr>
              <a:t>, P. (2021). Samsung | History &amp; Facts. In: Encyclopaedia Britannica. [online] Available at: </a:t>
            </a:r>
            <a:r>
              <a:rPr lang="en-IN" sz="1600" i="1" dirty="0">
                <a:solidFill>
                  <a:srgbClr val="0070C0"/>
                </a:solidFill>
                <a:effectLst/>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https://www.britannica.com/topic/Samsung-Electronics</a:t>
            </a:r>
            <a:r>
              <a:rPr lang="en-IN" sz="1600" i="1" dirty="0">
                <a:solidFill>
                  <a:srgbClr val="0070C0"/>
                </a:solidFill>
                <a:effectLst/>
                <a:latin typeface="Arial" panose="020B0604020202020204" pitchFamily="34" charset="0"/>
                <a:cs typeface="Arial" panose="020B0604020202020204" pitchFamily="34" charset="0"/>
              </a:rPr>
              <a:t>.</a:t>
            </a:r>
            <a:endParaRPr lang="en-US" sz="1600" i="1" u="sng" dirty="0">
              <a:solidFill>
                <a:srgbClr val="0070C0"/>
              </a:solidFill>
              <a:effectLst/>
              <a:latin typeface="Arial" panose="020B0604020202020204" pitchFamily="34" charset="0"/>
              <a:cs typeface="Arial" panose="020B0604020202020204" pitchFamily="34" charset="0"/>
            </a:endParaRPr>
          </a:p>
          <a:p>
            <a:r>
              <a:rPr lang="en-US" sz="1600" i="1" dirty="0">
                <a:solidFill>
                  <a:schemeClr val="tx1"/>
                </a:solidFill>
                <a:effectLst/>
                <a:latin typeface="Arial" panose="020B0604020202020204" pitchFamily="34" charset="0"/>
                <a:cs typeface="Arial" panose="020B0604020202020204" pitchFamily="34" charset="0"/>
              </a:rPr>
              <a:t>www.td.org. (n.d.). Samsung Implment VR Training Program. [online] Available at: </a:t>
            </a:r>
            <a:r>
              <a:rPr lang="en-US" sz="1600" i="1" dirty="0">
                <a:solidFill>
                  <a:srgbClr val="0070C0"/>
                </a:solidFill>
                <a:effectLst/>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https://www.td.org/newsletters/the-buzz/samsung-implements-vr-training-program</a:t>
            </a:r>
            <a:r>
              <a:rPr lang="en-US" sz="1600" i="1" dirty="0">
                <a:solidFill>
                  <a:schemeClr val="tx1"/>
                </a:solidFill>
                <a:effectLst/>
                <a:latin typeface="Arial" panose="020B0604020202020204" pitchFamily="34" charset="0"/>
                <a:cs typeface="Arial" panose="020B0604020202020204" pitchFamily="34" charset="0"/>
              </a:rPr>
              <a:t>.</a:t>
            </a:r>
          </a:p>
          <a:p>
            <a:r>
              <a:rPr lang="en-US" sz="1600" i="1" dirty="0">
                <a:solidFill>
                  <a:schemeClr val="tx1"/>
                </a:solidFill>
                <a:effectLst/>
                <a:latin typeface="Arial" panose="020B0604020202020204" pitchFamily="34" charset="0"/>
                <a:cs typeface="Arial" panose="020B0604020202020204" pitchFamily="34" charset="0"/>
              </a:rPr>
              <a:t>Tesco PLC (2023). About Tesco. [online] . Available at: </a:t>
            </a:r>
            <a:r>
              <a:rPr lang="en-US" sz="1600" i="1" dirty="0">
                <a:solidFill>
                  <a:srgbClr val="0070C0"/>
                </a:solidFill>
                <a:effectLst/>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https://www.tescoplc.com/about/</a:t>
            </a:r>
            <a:r>
              <a:rPr lang="en-US" sz="1600" i="1" dirty="0">
                <a:solidFill>
                  <a:srgbClr val="0070C0"/>
                </a:solidFill>
                <a:effectLst/>
                <a:latin typeface="Arial" panose="020B0604020202020204" pitchFamily="34" charset="0"/>
                <a:cs typeface="Arial" panose="020B0604020202020204" pitchFamily="34" charset="0"/>
              </a:rPr>
              <a:t>.</a:t>
            </a:r>
          </a:p>
          <a:p>
            <a:r>
              <a:rPr lang="en-US" sz="1600" dirty="0">
                <a:latin typeface="Arial" panose="020B0604020202020204" pitchFamily="34" charset="0"/>
                <a:cs typeface="Arial" panose="020B0604020202020204" pitchFamily="34" charset="0"/>
              </a:rPr>
              <a:t>M. (2023, May 1). </a:t>
            </a:r>
            <a:r>
              <a:rPr lang="en-US" sz="1600" i="1" dirty="0">
                <a:latin typeface="Arial" panose="020B0604020202020204" pitchFamily="34" charset="0"/>
                <a:cs typeface="Arial" panose="020B0604020202020204" pitchFamily="34" charset="0"/>
              </a:rPr>
              <a:t>The History of Amazon and its increase to Success – Michigan Journal of Economics</a:t>
            </a:r>
            <a:r>
              <a:rPr lang="en-US" sz="1600" dirty="0">
                <a:latin typeface="Arial" panose="020B0604020202020204" pitchFamily="34" charset="0"/>
                <a:cs typeface="Arial" panose="020B0604020202020204" pitchFamily="34" charset="0"/>
              </a:rPr>
              <a:t>. </a:t>
            </a:r>
            <a:r>
              <a:rPr lang="en-US" sz="1600" dirty="0">
                <a:solidFill>
                  <a:srgbClr val="0070C0"/>
                </a:solidFill>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https://sites.lsa.umich.edu/mje/2023/05/01/the-history-of-amazon-and-its-rise-to-success</a:t>
            </a:r>
            <a:r>
              <a:rPr lang="en-US" sz="1600" dirty="0">
                <a:solidFill>
                  <a:srgbClr val="0070C0"/>
                </a:solidFill>
                <a:latin typeface="Arial" panose="020B0604020202020204" pitchFamily="34" charset="0"/>
                <a:cs typeface="Arial" panose="020B0604020202020204" pitchFamily="34" charset="0"/>
              </a:rPr>
              <a:t>.</a:t>
            </a:r>
            <a:r>
              <a:rPr lang="en-US" sz="1600" i="1" dirty="0">
                <a:solidFill>
                  <a:srgbClr val="0070C0"/>
                </a:solidFill>
                <a:latin typeface="Arial" panose="020B0604020202020204" pitchFamily="34" charset="0"/>
                <a:cs typeface="Arial" panose="020B0604020202020204" pitchFamily="34" charset="0"/>
              </a:rPr>
              <a:t>.</a:t>
            </a:r>
            <a:endParaRPr lang="en-US" sz="1600" i="1" dirty="0">
              <a:solidFill>
                <a:srgbClr val="0070C0"/>
              </a:solidFill>
              <a:effectLst/>
              <a:latin typeface="Arial" panose="020B0604020202020204" pitchFamily="34" charset="0"/>
              <a:cs typeface="Arial" panose="020B0604020202020204" pitchFamily="34" charset="0"/>
            </a:endParaRPr>
          </a:p>
          <a:p>
            <a:r>
              <a:rPr lang="en-US" sz="1600" i="1" dirty="0">
                <a:solidFill>
                  <a:schemeClr val="tx1"/>
                </a:solidFill>
                <a:effectLst/>
                <a:latin typeface="Arial" panose="020B0604020202020204" pitchFamily="34" charset="0"/>
                <a:cs typeface="Arial" panose="020B0604020202020204" pitchFamily="34" charset="0"/>
              </a:rPr>
              <a:t>user (2021). Tesco Case Study. [online] SkillSet Ltd. Available at: </a:t>
            </a:r>
            <a:r>
              <a:rPr lang="en-US" sz="1600" i="1" u="sng" dirty="0">
                <a:solidFill>
                  <a:srgbClr val="0070C0"/>
                </a:solidFill>
                <a:effectLst/>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https://www.skillset.co.uk/case-study/tesco-case-study/</a:t>
            </a:r>
            <a:r>
              <a:rPr lang="en-US" sz="1600" i="1" u="sng" dirty="0">
                <a:solidFill>
                  <a:srgbClr val="0070C0"/>
                </a:solidFill>
                <a:effectLst/>
                <a:latin typeface="Arial" panose="020B0604020202020204" pitchFamily="34" charset="0"/>
                <a:cs typeface="Arial" panose="020B0604020202020204" pitchFamily="34" charset="0"/>
              </a:rPr>
              <a:t>.</a:t>
            </a:r>
          </a:p>
          <a:p>
            <a:pPr marL="0" indent="0">
              <a:buNone/>
            </a:pPr>
            <a:endParaRPr lang="en-US" sz="1600" b="1" i="1" u="sng" dirty="0">
              <a:solidFill>
                <a:schemeClr val="tx1"/>
              </a:solidFill>
              <a:effectLst/>
              <a:latin typeface="Arial" panose="020B0604020202020204" pitchFamily="34" charset="0"/>
              <a:cs typeface="Arial" panose="020B0604020202020204" pitchFamily="34" charset="0"/>
            </a:endParaRPr>
          </a:p>
          <a:p>
            <a:pPr marL="0" indent="0">
              <a:buNone/>
            </a:pPr>
            <a:endParaRPr lang="en-IN" sz="1600" b="1" i="1" u="sng" dirty="0">
              <a:solidFill>
                <a:schemeClr val="tx1"/>
              </a:solidFill>
              <a:latin typeface="Arial" panose="020B0604020202020204" pitchFamily="34" charset="0"/>
              <a:cs typeface="Arial" panose="020B0604020202020204" pitchFamily="34" charset="0"/>
            </a:endParaRPr>
          </a:p>
          <a:p>
            <a:pPr marL="0" indent="0">
              <a:lnSpc>
                <a:spcPts val="1800"/>
              </a:lnSpc>
              <a:buNone/>
            </a:pPr>
            <a:endParaRPr lang="en-IN" sz="1600" i="1"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a:p>
            <a:endParaRPr lang="en-IN" i="1" dirty="0">
              <a:solidFill>
                <a:schemeClr val="tx1"/>
              </a:solidFill>
            </a:endParaRPr>
          </a:p>
        </p:txBody>
      </p:sp>
    </p:spTree>
    <p:extLst>
      <p:ext uri="{BB962C8B-B14F-4D97-AF65-F5344CB8AC3E}">
        <p14:creationId xmlns:p14="http://schemas.microsoft.com/office/powerpoint/2010/main" val="387689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9B30643-51A9-27D1-F632-47C71AB76101}"/>
              </a:ext>
            </a:extLst>
          </p:cNvPr>
          <p:cNvSpPr>
            <a:spLocks noGrp="1"/>
          </p:cNvSpPr>
          <p:nvPr>
            <p:ph idx="1"/>
          </p:nvPr>
        </p:nvSpPr>
        <p:spPr>
          <a:xfrm>
            <a:off x="2239347" y="620485"/>
            <a:ext cx="9255934" cy="5617029"/>
          </a:xfrm>
        </p:spPr>
        <p:txBody>
          <a:bodyPr>
            <a:noAutofit/>
          </a:bodyPr>
          <a:lstStyle/>
          <a:p>
            <a:r>
              <a:rPr lang="en-IN" sz="1600" i="1" dirty="0">
                <a:solidFill>
                  <a:srgbClr val="000000"/>
                </a:solidFill>
                <a:effectLst/>
                <a:latin typeface="Arial" panose="020B0604020202020204" pitchFamily="34" charset="0"/>
                <a:cs typeface="Arial" panose="020B0604020202020204" pitchFamily="34" charset="0"/>
              </a:rPr>
              <a:t>FORTUNE (2022). International Business Machine Co. Profile. [online] Fortune. Available at: </a:t>
            </a:r>
            <a:r>
              <a:rPr lang="en-IN" sz="1600" i="1" dirty="0">
                <a:solidFill>
                  <a:srgbClr val="0070C0"/>
                </a:solidFill>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https://fortune.com/company/ibm/</a:t>
            </a:r>
            <a:r>
              <a:rPr lang="en-IN" sz="1600" i="1" dirty="0">
                <a:solidFill>
                  <a:srgbClr val="0070C0"/>
                </a:solidFill>
                <a:effectLst/>
                <a:latin typeface="Arial" panose="020B0604020202020204" pitchFamily="34" charset="0"/>
                <a:cs typeface="Arial" panose="020B0604020202020204" pitchFamily="34" charset="0"/>
              </a:rPr>
              <a:t>.</a:t>
            </a:r>
            <a:endParaRPr lang="en-US" sz="1600" i="1" dirty="0">
              <a:solidFill>
                <a:srgbClr val="0070C0"/>
              </a:solidFill>
              <a:effectLst/>
              <a:latin typeface="Arial" panose="020B0604020202020204" pitchFamily="34" charset="0"/>
              <a:cs typeface="Arial" panose="020B0604020202020204" pitchFamily="34" charset="0"/>
            </a:endParaRPr>
          </a:p>
          <a:p>
            <a:r>
              <a:rPr lang="en-US" sz="1600" i="1" dirty="0">
                <a:latin typeface="Arial" panose="020B0604020202020204" pitchFamily="34" charset="0"/>
                <a:cs typeface="Arial" panose="020B0604020202020204" pitchFamily="34" charset="0"/>
              </a:rPr>
              <a:t>Virti Website - Live</a:t>
            </a:r>
            <a:r>
              <a:rPr lang="en-US" sz="1600" dirty="0">
                <a:latin typeface="Arial" panose="020B0604020202020204" pitchFamily="34" charset="0"/>
                <a:cs typeface="Arial" panose="020B0604020202020204" pitchFamily="34" charset="0"/>
              </a:rPr>
              <a:t>. (n.d.). </a:t>
            </a:r>
            <a:r>
              <a:rPr lang="en-US" sz="1600" dirty="0">
                <a:solidFill>
                  <a:srgbClr val="0070C0"/>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https://www.virti.com/case-studies/amazon</a:t>
            </a:r>
            <a:r>
              <a:rPr lang="en-US" sz="1600" dirty="0">
                <a:solidFill>
                  <a:srgbClr val="0070C0"/>
                </a:solidFill>
                <a:latin typeface="Arial" panose="020B0604020202020204" pitchFamily="34" charset="0"/>
                <a:cs typeface="Arial" panose="020B0604020202020204" pitchFamily="34" charset="0"/>
              </a:rPr>
              <a:t>.</a:t>
            </a:r>
            <a:endParaRPr lang="en-US" sz="1600" i="1" u="sng" dirty="0">
              <a:solidFill>
                <a:srgbClr val="0563C1"/>
              </a:solidFill>
              <a:effectLst/>
              <a:latin typeface="Arial" panose="020B0604020202020204" pitchFamily="34" charset="0"/>
              <a:cs typeface="Arial" panose="020B0604020202020204" pitchFamily="34" charset="0"/>
            </a:endParaRPr>
          </a:p>
          <a:p>
            <a:pPr algn="l"/>
            <a:r>
              <a:rPr lang="en-US" sz="1600" i="1" dirty="0">
                <a:solidFill>
                  <a:srgbClr val="000000"/>
                </a:solidFill>
                <a:effectLst/>
                <a:latin typeface="Arial" panose="020B0604020202020204" pitchFamily="34" charset="0"/>
                <a:cs typeface="Arial" panose="020B0604020202020204" pitchFamily="34" charset="0"/>
              </a:rPr>
              <a:t>IBM. (n.d.). AR and VR in the workplace. [online] Available at: </a:t>
            </a:r>
            <a:r>
              <a:rPr lang="en-US" sz="1600" i="1" dirty="0">
                <a:solidFill>
                  <a:srgbClr val="0563C1"/>
                </a:solidFill>
                <a:effectLst/>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https://www.ibm.com/thought-leadership/institute-business-value/en-us/report/ar-vr-workplace</a:t>
            </a:r>
            <a:r>
              <a:rPr lang="en-US" sz="1600" i="1" dirty="0">
                <a:solidFill>
                  <a:srgbClr val="0563C1"/>
                </a:solidFill>
                <a:effectLst/>
                <a:latin typeface="Arial" panose="020B0604020202020204" pitchFamily="34" charset="0"/>
                <a:cs typeface="Arial" panose="020B0604020202020204" pitchFamily="34" charset="0"/>
              </a:rPr>
              <a:t>.</a:t>
            </a:r>
            <a:endParaRPr lang="en-US" sz="1600" b="0" i="1" dirty="0">
              <a:solidFill>
                <a:srgbClr val="0563C1"/>
              </a:solidFill>
              <a:effectLst/>
              <a:latin typeface="Arial" panose="020B0604020202020204" pitchFamily="34" charset="0"/>
              <a:cs typeface="Arial" panose="020B0604020202020204" pitchFamily="34" charset="0"/>
            </a:endParaRPr>
          </a:p>
          <a:p>
            <a:pPr algn="l"/>
            <a:r>
              <a:rPr lang="en-US" sz="1600" b="0" i="1" dirty="0" err="1">
                <a:solidFill>
                  <a:srgbClr val="000000"/>
                </a:solidFill>
                <a:effectLst/>
                <a:latin typeface="Arial" panose="020B0604020202020204" pitchFamily="34" charset="0"/>
                <a:cs typeface="Arial" panose="020B0604020202020204" pitchFamily="34" charset="0"/>
              </a:rPr>
              <a:t>Chorna</a:t>
            </a:r>
            <a:r>
              <a:rPr lang="en-US" sz="1600" b="0" i="1" dirty="0">
                <a:solidFill>
                  <a:srgbClr val="000000"/>
                </a:solidFill>
                <a:effectLst/>
                <a:latin typeface="Arial" panose="020B0604020202020204" pitchFamily="34" charset="0"/>
                <a:cs typeface="Arial" panose="020B0604020202020204" pitchFamily="34" charset="0"/>
              </a:rPr>
              <a:t>, I. (2023). Example of gamification in Human resource : a complete guide. [online] HR Forecast. Available at: </a:t>
            </a:r>
            <a:r>
              <a:rPr lang="en-US" sz="1600" b="0" i="1" u="sng" dirty="0">
                <a:solidFill>
                  <a:srgbClr val="0563C1"/>
                </a:solidFill>
                <a:effectLst/>
                <a:latin typeface="Arial" panose="020B0604020202020204" pitchFamily="34" charset="0"/>
                <a:cs typeface="Arial" panose="020B0604020202020204" pitchFamily="34" charset="0"/>
              </a:rPr>
              <a:t>https://hrforecast.com/gamification-in-hr/#:~:text=Personal%20and%20team%20productivity&amp;text=Amazon%20launched%20a%20game%20at [Accessed 20 Nov. 2023].</a:t>
            </a:r>
          </a:p>
          <a:p>
            <a:pPr algn="l"/>
            <a:r>
              <a:rPr lang="en-IN" sz="1600" b="0" i="1" dirty="0">
                <a:solidFill>
                  <a:srgbClr val="000000"/>
                </a:solidFill>
                <a:effectLst/>
                <a:latin typeface="Arial" panose="020B0604020202020204" pitchFamily="34" charset="0"/>
                <a:cs typeface="Arial" panose="020B0604020202020204" pitchFamily="34" charset="0"/>
              </a:rPr>
              <a:t>www.ibm.com. (n.d.). Course: ZM153G: IBM MQ </a:t>
            </a:r>
            <a:r>
              <a:rPr lang="en-IN" sz="1600" i="1" dirty="0">
                <a:solidFill>
                  <a:srgbClr val="000000"/>
                </a:solidFill>
                <a:latin typeface="Arial" panose="020B0604020202020204" pitchFamily="34" charset="0"/>
                <a:cs typeface="Arial" panose="020B0604020202020204" pitchFamily="34" charset="0"/>
              </a:rPr>
              <a:t>/ </a:t>
            </a:r>
            <a:r>
              <a:rPr lang="en-IN" sz="1600" b="0" i="1" dirty="0">
                <a:solidFill>
                  <a:srgbClr val="000000"/>
                </a:solidFill>
                <a:effectLst/>
                <a:latin typeface="Arial" panose="020B0604020202020204" pitchFamily="34" charset="0"/>
                <a:cs typeface="Arial" panose="020B0604020202020204" pitchFamily="34" charset="0"/>
              </a:rPr>
              <a:t>V9 System Administrations (using Window for lab) -  </a:t>
            </a:r>
            <a:r>
              <a:rPr lang="en-IN" sz="1600" b="0" i="1" dirty="0">
                <a:solidFill>
                  <a:schemeClr val="tx1"/>
                </a:solidFill>
                <a:effectLst/>
                <a:latin typeface="Arial" panose="020B0604020202020204" pitchFamily="34" charset="0"/>
                <a:cs typeface="Arial" panose="020B0604020202020204" pitchFamily="34" charset="0"/>
              </a:rPr>
              <a:t>IBM Training - Global. [online] Available at: </a:t>
            </a:r>
            <a:r>
              <a:rPr lang="en-IN" sz="1600" b="0" i="1" u="sng" dirty="0">
                <a:solidFill>
                  <a:srgbClr val="0563C1"/>
                </a:solidFill>
                <a:effectLst/>
                <a:latin typeface="Arial" panose="020B0604020202020204" pitchFamily="34" charset="0"/>
                <a:cs typeface="Arial" panose="020B0604020202020204" pitchFamily="34" charset="0"/>
              </a:rPr>
              <a:t>https://www.ibm.com/training/course/ibm-mq-v9-system-administration-using-windows-for-labs-ZM153G [Accessed 20 Nov. 2023].</a:t>
            </a:r>
          </a:p>
          <a:p>
            <a:pPr algn="l"/>
            <a:endParaRPr lang="en-US" sz="1600" i="1" u="sng" dirty="0">
              <a:solidFill>
                <a:srgbClr val="0563C1"/>
              </a:solidFill>
              <a:latin typeface="Arial" panose="020B0604020202020204" pitchFamily="34" charset="0"/>
              <a:cs typeface="Arial" panose="020B0604020202020204" pitchFamily="34" charset="0"/>
            </a:endParaRPr>
          </a:p>
          <a:p>
            <a:pPr marL="0" indent="0" algn="l">
              <a:buNone/>
            </a:pPr>
            <a:endParaRPr lang="en-US" sz="1600" i="1" dirty="0">
              <a:solidFill>
                <a:srgbClr val="000000"/>
              </a:solidFill>
              <a:effectLst/>
              <a:latin typeface="Arial" panose="020B0604020202020204" pitchFamily="34" charset="0"/>
              <a:cs typeface="Arial" panose="020B0604020202020204" pitchFamily="34" charset="0"/>
            </a:endParaRPr>
          </a:p>
          <a:p>
            <a:pPr marL="0" indent="0" algn="l">
              <a:buNone/>
            </a:pPr>
            <a:r>
              <a:rPr lang="en-IN" sz="1600" i="1" dirty="0">
                <a:solidFill>
                  <a:srgbClr val="000000"/>
                </a:solidFill>
                <a:effectLst/>
                <a:latin typeface="Arial" panose="020B0604020202020204" pitchFamily="34" charset="0"/>
                <a:cs typeface="Arial" panose="020B0604020202020204" pitchFamily="34" charset="0"/>
              </a:rPr>
              <a:t>‌</a:t>
            </a:r>
            <a:r>
              <a:rPr lang="en-US" sz="1600" i="1" dirty="0">
                <a:solidFill>
                  <a:srgbClr val="000000"/>
                </a:solidFill>
                <a:effectLst/>
                <a:latin typeface="Arial" panose="020B0604020202020204" pitchFamily="34" charset="0"/>
                <a:cs typeface="Arial" panose="020B0604020202020204" pitchFamily="34" charset="0"/>
              </a:rPr>
              <a:t>‌</a:t>
            </a:r>
          </a:p>
          <a:p>
            <a:pPr marL="0" indent="0" algn="l">
              <a:buNone/>
            </a:pPr>
            <a:endParaRPr lang="en-US" sz="1600" i="1" dirty="0">
              <a:solidFill>
                <a:srgbClr val="000000"/>
              </a:solidFill>
              <a:effectLst/>
              <a:latin typeface="Arial" panose="020B0604020202020204" pitchFamily="34" charset="0"/>
              <a:cs typeface="Arial" panose="020B0604020202020204" pitchFamily="34" charset="0"/>
            </a:endParaRPr>
          </a:p>
          <a:p>
            <a:pPr marL="0" indent="0" algn="l">
              <a:buNone/>
            </a:pPr>
            <a:endParaRPr lang="en-US" sz="1600" i="1" dirty="0">
              <a:solidFill>
                <a:srgbClr val="000000"/>
              </a:solidFill>
              <a:latin typeface="Arial" panose="020B0604020202020204" pitchFamily="34" charset="0"/>
              <a:cs typeface="Arial" panose="020B0604020202020204" pitchFamily="34" charset="0"/>
            </a:endParaRPr>
          </a:p>
          <a:p>
            <a:endParaRPr lang="en-IN" sz="1600" i="1" dirty="0"/>
          </a:p>
        </p:txBody>
      </p:sp>
    </p:spTree>
    <p:extLst>
      <p:ext uri="{BB962C8B-B14F-4D97-AF65-F5344CB8AC3E}">
        <p14:creationId xmlns:p14="http://schemas.microsoft.com/office/powerpoint/2010/main" val="459422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67F73A53-D73F-B834-5CC3-8F792DD280AB}"/>
              </a:ext>
            </a:extLst>
          </p:cNvPr>
          <p:cNvSpPr>
            <a:spLocks noGrp="1"/>
          </p:cNvSpPr>
          <p:nvPr>
            <p:ph type="subTitle" idx="1"/>
          </p:nvPr>
        </p:nvSpPr>
        <p:spPr>
          <a:xfrm>
            <a:off x="2589213" y="2416629"/>
            <a:ext cx="8915399" cy="2276669"/>
          </a:xfrm>
        </p:spPr>
        <p:txBody>
          <a:bodyPr>
            <a:noAutofit/>
          </a:bodyPr>
          <a:lstStyle/>
          <a:p>
            <a:r>
              <a:rPr lang="en-IN" sz="7200" dirty="0">
                <a:solidFill>
                  <a:srgbClr val="3F762B"/>
                </a:solidFill>
                <a:latin typeface="Arial" panose="020B0604020202020204" pitchFamily="34" charset="0"/>
                <a:cs typeface="Arial" panose="020B0604020202020204" pitchFamily="34" charset="0"/>
              </a:rPr>
              <a:t>ANY QUESTIONS ?</a:t>
            </a:r>
            <a:endParaRPr lang="en-IN" sz="7200" dirty="0">
              <a:solidFill>
                <a:srgbClr val="3F762B"/>
              </a:solidFill>
            </a:endParaRPr>
          </a:p>
        </p:txBody>
      </p:sp>
    </p:spTree>
    <p:extLst>
      <p:ext uri="{BB962C8B-B14F-4D97-AF65-F5344CB8AC3E}">
        <p14:creationId xmlns:p14="http://schemas.microsoft.com/office/powerpoint/2010/main" val="1218249970"/>
      </p:ext>
    </p:extLst>
  </p:cSld>
  <p:clrMapOvr>
    <a:masterClrMapping/>
  </p:clrMapOvr>
</p:sld>
</file>

<file path=ppt/theme/theme1.xml><?xml version="1.0" encoding="utf-8"?>
<a:theme xmlns:a="http://schemas.openxmlformats.org/drawingml/2006/main" name="Wisp">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TM02892315[[fn=Wisp]]</Template>
  <TotalTime>102</TotalTime>
  <Words>1573</Words>
  <Application>Microsoft Office PowerPoint</Application>
  <PresentationFormat>Widescreen</PresentationFormat>
  <Paragraphs>81</Paragraphs>
  <Slides>15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Century Gothic</vt:lpstr>
      <vt:lpstr>Söhne</vt:lpstr>
      <vt:lpstr>Wingdings</vt:lpstr>
      <vt:lpstr>Wingdings 3</vt:lpstr>
      <vt:lpstr>Wisp</vt:lpstr>
      <vt:lpstr>PowerPoint Presentation</vt:lpstr>
      <vt:lpstr>CONTENT</vt:lpstr>
      <vt:lpstr>INTRODUCTION</vt:lpstr>
      <vt:lpstr> DEFINITION OF TECHNOLOGY</vt:lpstr>
      <vt:lpstr>IMPORTANCE OF TECHNOLOGY IN TRAINING AND DEVELOPMENT: </vt:lpstr>
      <vt:lpstr>PowerPoint Presentation</vt:lpstr>
      <vt:lpstr>BENEFITS OF TECHNOLOGY-BASED TRAINING PROGRAMMES FOR EMPLOYEES AND ANALYSIS WITH THE 4 EXAMPLES AND ORGANISATION. </vt:lpstr>
      <vt:lpstr>PowerPoint Presentation</vt:lpstr>
      <vt:lpstr>BENEFITS OF TECHNOLOGY-BASED TRAINING PROGRAMMES FOR EMPLOYERS AND ANALYSIS WITH THE 4 EXAMPLES AND ORGANISATION.</vt:lpstr>
      <vt:lpstr>PowerPoint Presentation</vt:lpstr>
      <vt:lpstr>RECOMMENDATIONS</vt:lpstr>
      <vt:lpstr>CONCLUSION</vt:lpstr>
      <vt:lpstr>REFRENCES: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Amrita Amrita</dc:creator>
  <cp:lastModifiedBy>Amrita Amrita</cp:lastModifiedBy>
  <cp:revision>1</cp:revision>
  <dcterms:created xsi:type="dcterms:W3CDTF">2023-11-21T19:28:22Z</dcterms:created>
  <dcterms:modified xsi:type="dcterms:W3CDTF">2023-11-21T21:20:27Z</dcterms:modified>
</cp:coreProperties>
</file>