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comments/comment1.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omments/comment2.xml" ContentType="application/vnd.openxmlformats-officedocument.presentationml.comment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1"/>
  </p:notesMasterIdLst>
  <p:sldIdLst>
    <p:sldId id="256" r:id="rId5"/>
    <p:sldId id="430" r:id="rId6"/>
    <p:sldId id="259" r:id="rId7"/>
    <p:sldId id="426" r:id="rId8"/>
    <p:sldId id="303" r:id="rId9"/>
    <p:sldId id="304" r:id="rId10"/>
    <p:sldId id="306" r:id="rId11"/>
    <p:sldId id="329" r:id="rId12"/>
    <p:sldId id="413" r:id="rId13"/>
    <p:sldId id="422" r:id="rId14"/>
    <p:sldId id="264" r:id="rId15"/>
    <p:sldId id="274" r:id="rId16"/>
    <p:sldId id="266" r:id="rId17"/>
    <p:sldId id="414" r:id="rId18"/>
    <p:sldId id="265" r:id="rId19"/>
    <p:sldId id="429" r:id="rId20"/>
    <p:sldId id="425" r:id="rId21"/>
    <p:sldId id="284" r:id="rId22"/>
    <p:sldId id="428" r:id="rId23"/>
    <p:sldId id="423" r:id="rId24"/>
    <p:sldId id="417" r:id="rId25"/>
    <p:sldId id="431" r:id="rId26"/>
    <p:sldId id="281" r:id="rId27"/>
    <p:sldId id="282" r:id="rId28"/>
    <p:sldId id="421" r:id="rId29"/>
    <p:sldId id="420"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Jordan" initials="MJ" lastIdx="2" clrIdx="0">
    <p:extLst>
      <p:ext uri="{19B8F6BF-5375-455C-9EA6-DF929625EA0E}">
        <p15:presenceInfo xmlns:p15="http://schemas.microsoft.com/office/powerpoint/2012/main" userId="9a70ebacf946430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54" autoAdjust="0"/>
    <p:restoredTop sz="69202" autoAdjust="0"/>
  </p:normalViewPr>
  <p:slideViewPr>
    <p:cSldViewPr snapToGrid="0">
      <p:cViewPr varScale="1">
        <p:scale>
          <a:sx n="62" d="100"/>
          <a:sy n="62" d="100"/>
        </p:scale>
        <p:origin x="2016" y="60"/>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3-11T08:34:28.675" idx="1">
    <p:pos x="10" y="10"/>
    <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0-03-16T11:17:07.235" idx="2">
    <p:pos x="5472" y="813"/>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F41F89-A4F4-4991-B8D2-55BEAC5F857D}" type="doc">
      <dgm:prSet loTypeId="urn:microsoft.com/office/officeart/2017/3/layout/DropPinTimeline" loCatId="process" qsTypeId="urn:microsoft.com/office/officeart/2005/8/quickstyle/simple1" qsCatId="simple" csTypeId="urn:microsoft.com/office/officeart/2005/8/colors/accent0_3" csCatId="mainScheme" phldr="1"/>
      <dgm:spPr/>
      <dgm:t>
        <a:bodyPr/>
        <a:lstStyle/>
        <a:p>
          <a:endParaRPr lang="en-US"/>
        </a:p>
      </dgm:t>
    </dgm:pt>
    <dgm:pt modelId="{0E46B49B-8981-4ACC-B71B-7BB16621C90D}">
      <dgm:prSet/>
      <dgm:spPr>
        <a:xfrm>
          <a:off x="483102" y="460068"/>
          <a:ext cx="3391024" cy="478471"/>
        </a:xfrm>
        <a:prstGeom prst="rect">
          <a:avLst/>
        </a:prstGeom>
        <a:noFill/>
        <a:ln>
          <a:noFill/>
        </a:ln>
        <a:effectLst/>
      </dgm:spPr>
      <dgm:t>
        <a:bodyPr/>
        <a:lstStyle/>
        <a:p>
          <a:pPr>
            <a:defRPr b="1"/>
          </a:pPr>
          <a:r>
            <a:rPr lang="en-US" b="1" dirty="0">
              <a:solidFill>
                <a:sysClr val="windowText" lastClr="000000">
                  <a:hueOff val="0"/>
                  <a:satOff val="0"/>
                  <a:lumOff val="0"/>
                  <a:alphaOff val="0"/>
                </a:sysClr>
              </a:solidFill>
              <a:latin typeface="Calibri" panose="020F0502020204030204"/>
              <a:ea typeface="+mn-ea"/>
              <a:cs typeface="+mn-cs"/>
            </a:rPr>
            <a:t>Pre 1829</a:t>
          </a:r>
        </a:p>
      </dgm:t>
    </dgm:pt>
    <dgm:pt modelId="{42504B11-4B9D-4389-B25B-0F716188E2A6}" type="parTrans" cxnId="{AF34B345-40B9-46EE-8A03-B656785DA182}">
      <dgm:prSet/>
      <dgm:spPr/>
      <dgm:t>
        <a:bodyPr/>
        <a:lstStyle/>
        <a:p>
          <a:endParaRPr lang="en-US"/>
        </a:p>
      </dgm:t>
    </dgm:pt>
    <dgm:pt modelId="{1F5171D2-EECF-4153-800C-31D805F9D1E5}" type="sibTrans" cxnId="{AF34B345-40B9-46EE-8A03-B656785DA182}">
      <dgm:prSet/>
      <dgm:spPr/>
      <dgm:t>
        <a:bodyPr/>
        <a:lstStyle/>
        <a:p>
          <a:endParaRPr lang="en-US"/>
        </a:p>
      </dgm:t>
    </dgm:pt>
    <dgm:pt modelId="{CD306A0B-24E7-44A3-8290-FFD3CE1D7058}">
      <dgm:prSet custT="1"/>
      <dgm:spPr>
        <a:xfrm>
          <a:off x="483102" y="938539"/>
          <a:ext cx="3391024" cy="1361802"/>
        </a:xfrm>
        <a:prstGeom prst="rect">
          <a:avLst/>
        </a:prstGeom>
        <a:noFill/>
        <a:ln>
          <a:noFill/>
        </a:ln>
        <a:effectLst/>
      </dgm:spPr>
      <dgm:t>
        <a:bodyPr/>
        <a:lstStyle/>
        <a:p>
          <a:r>
            <a:rPr lang="en-US" sz="1600" b="1" dirty="0">
              <a:solidFill>
                <a:sysClr val="windowText" lastClr="000000">
                  <a:hueOff val="0"/>
                  <a:satOff val="0"/>
                  <a:lumOff val="0"/>
                  <a:alphaOff val="0"/>
                </a:sysClr>
              </a:solidFill>
              <a:latin typeface="Calibri" panose="020F0502020204030204"/>
              <a:ea typeface="+mn-ea"/>
              <a:cs typeface="+mn-cs"/>
            </a:rPr>
            <a:t>The Beginning</a:t>
          </a:r>
        </a:p>
        <a:p>
          <a:r>
            <a:rPr lang="en-US" sz="1600" dirty="0">
              <a:solidFill>
                <a:sysClr val="windowText" lastClr="000000">
                  <a:hueOff val="0"/>
                  <a:satOff val="0"/>
                  <a:lumOff val="0"/>
                  <a:alphaOff val="0"/>
                </a:sysClr>
              </a:solidFill>
              <a:latin typeface="Calibri" panose="020F0502020204030204"/>
              <a:ea typeface="+mn-ea"/>
              <a:cs typeface="+mn-cs"/>
            </a:rPr>
            <a:t>Development from Pre-Roman times -  Anglo Saxon England – up to 1829</a:t>
          </a:r>
          <a:endParaRPr lang="en-US" sz="2000" dirty="0">
            <a:solidFill>
              <a:sysClr val="windowText" lastClr="000000">
                <a:hueOff val="0"/>
                <a:satOff val="0"/>
                <a:lumOff val="0"/>
                <a:alphaOff val="0"/>
              </a:sysClr>
            </a:solidFill>
            <a:latin typeface="Calibri" panose="020F0502020204030204"/>
            <a:ea typeface="+mn-ea"/>
            <a:cs typeface="+mn-cs"/>
          </a:endParaRPr>
        </a:p>
      </dgm:t>
    </dgm:pt>
    <dgm:pt modelId="{A97AA935-F29C-40F2-B28D-E16D0DCC2045}" type="parTrans" cxnId="{382EDF11-DD10-44D0-B7C2-818A9055ACC9}">
      <dgm:prSet/>
      <dgm:spPr/>
      <dgm:t>
        <a:bodyPr/>
        <a:lstStyle/>
        <a:p>
          <a:endParaRPr lang="en-US"/>
        </a:p>
      </dgm:t>
    </dgm:pt>
    <dgm:pt modelId="{F4739652-C939-44F2-92E8-533D35FF6899}" type="sibTrans" cxnId="{382EDF11-DD10-44D0-B7C2-818A9055ACC9}">
      <dgm:prSet/>
      <dgm:spPr/>
      <dgm:t>
        <a:bodyPr/>
        <a:lstStyle/>
        <a:p>
          <a:endParaRPr lang="en-US"/>
        </a:p>
      </dgm:t>
    </dgm:pt>
    <dgm:pt modelId="{61160594-B9B8-48C0-A7F6-AE64619D6D03}">
      <dgm:prSet/>
      <dgm:spPr>
        <a:xfrm>
          <a:off x="2517261" y="3662143"/>
          <a:ext cx="3391024" cy="478471"/>
        </a:xfrm>
        <a:prstGeom prst="rect">
          <a:avLst/>
        </a:prstGeom>
        <a:noFill/>
        <a:ln>
          <a:noFill/>
        </a:ln>
        <a:effectLst/>
      </dgm:spPr>
      <dgm:t>
        <a:bodyPr/>
        <a:lstStyle/>
        <a:p>
          <a:pPr>
            <a:defRPr b="1"/>
          </a:pPr>
          <a:r>
            <a:rPr lang="en-US" b="1" dirty="0">
              <a:solidFill>
                <a:sysClr val="windowText" lastClr="000000">
                  <a:hueOff val="0"/>
                  <a:satOff val="0"/>
                  <a:lumOff val="0"/>
                  <a:alphaOff val="0"/>
                </a:sysClr>
              </a:solidFill>
              <a:latin typeface="Calibri" panose="020F0502020204030204"/>
              <a:ea typeface="+mn-ea"/>
              <a:cs typeface="+mn-cs"/>
            </a:rPr>
            <a:t>1829–1899</a:t>
          </a:r>
        </a:p>
      </dgm:t>
    </dgm:pt>
    <dgm:pt modelId="{77D88A9A-C84A-41BC-A440-7E4B643CEEA5}" type="parTrans" cxnId="{69E0F864-1FB5-403D-A99A-08753E45B5E4}">
      <dgm:prSet/>
      <dgm:spPr/>
      <dgm:t>
        <a:bodyPr/>
        <a:lstStyle/>
        <a:p>
          <a:endParaRPr lang="en-US"/>
        </a:p>
      </dgm:t>
    </dgm:pt>
    <dgm:pt modelId="{E249CE1A-BAC4-40C5-8047-E945AD1DF6EA}" type="sibTrans" cxnId="{69E0F864-1FB5-403D-A99A-08753E45B5E4}">
      <dgm:prSet/>
      <dgm:spPr/>
      <dgm:t>
        <a:bodyPr/>
        <a:lstStyle/>
        <a:p>
          <a:endParaRPr lang="en-US"/>
        </a:p>
      </dgm:t>
    </dgm:pt>
    <dgm:pt modelId="{3D15BB16-E96C-44FC-BCEC-E8E59A85F87A}">
      <dgm:prSet custT="1"/>
      <dgm:spPr>
        <a:xfrm>
          <a:off x="2517261" y="2300341"/>
          <a:ext cx="3391024" cy="1361802"/>
        </a:xfrm>
        <a:prstGeom prst="rect">
          <a:avLst/>
        </a:prstGeom>
        <a:noFill/>
        <a:ln>
          <a:noFill/>
        </a:ln>
        <a:effectLst/>
      </dgm:spPr>
      <dgm:t>
        <a:bodyPr/>
        <a:lstStyle/>
        <a:p>
          <a:endParaRPr lang="en-US" sz="1600" b="1" dirty="0">
            <a:solidFill>
              <a:sysClr val="windowText" lastClr="000000">
                <a:hueOff val="0"/>
                <a:satOff val="0"/>
                <a:lumOff val="0"/>
                <a:alphaOff val="0"/>
              </a:sysClr>
            </a:solidFill>
            <a:latin typeface="Calibri" panose="020F0502020204030204"/>
            <a:ea typeface="+mn-ea"/>
            <a:cs typeface="+mn-cs"/>
          </a:endParaRPr>
        </a:p>
        <a:p>
          <a:endParaRPr lang="en-US" sz="1600" dirty="0">
            <a:solidFill>
              <a:sysClr val="windowText" lastClr="000000">
                <a:hueOff val="0"/>
                <a:satOff val="0"/>
                <a:lumOff val="0"/>
                <a:alphaOff val="0"/>
              </a:sysClr>
            </a:solidFill>
            <a:latin typeface="Calibri" panose="020F0502020204030204"/>
            <a:ea typeface="+mn-ea"/>
            <a:cs typeface="+mn-cs"/>
          </a:endParaRPr>
        </a:p>
        <a:p>
          <a:r>
            <a:rPr lang="en-US" sz="1600" b="1" dirty="0">
              <a:solidFill>
                <a:sysClr val="windowText" lastClr="000000">
                  <a:hueOff val="0"/>
                  <a:satOff val="0"/>
                  <a:lumOff val="0"/>
                  <a:alphaOff val="0"/>
                </a:sysClr>
              </a:solidFill>
              <a:latin typeface="Calibri" panose="020F0502020204030204"/>
              <a:ea typeface="+mn-ea"/>
              <a:cs typeface="+mn-cs"/>
            </a:rPr>
            <a:t>Industrial Revolution - Imperial /Victorian Britain </a:t>
          </a:r>
        </a:p>
        <a:p>
          <a:r>
            <a:rPr lang="en-US" sz="1600" dirty="0">
              <a:solidFill>
                <a:sysClr val="windowText" lastClr="000000">
                  <a:hueOff val="0"/>
                  <a:satOff val="0"/>
                  <a:lumOff val="0"/>
                  <a:alphaOff val="0"/>
                </a:sysClr>
              </a:solidFill>
              <a:latin typeface="Calibri" panose="020F0502020204030204"/>
              <a:ea typeface="+mn-ea"/>
              <a:cs typeface="+mn-cs"/>
            </a:rPr>
            <a:t>Sir Robert Peel influences the progress of the Police in London. Reforms and strengthens the service. Rise and rise of the British Empire</a:t>
          </a:r>
          <a:endParaRPr lang="en-US" sz="1600" b="1" dirty="0">
            <a:solidFill>
              <a:sysClr val="windowText" lastClr="000000">
                <a:hueOff val="0"/>
                <a:satOff val="0"/>
                <a:lumOff val="0"/>
                <a:alphaOff val="0"/>
              </a:sysClr>
            </a:solidFill>
            <a:latin typeface="Calibri" panose="020F0502020204030204"/>
            <a:ea typeface="+mn-ea"/>
            <a:cs typeface="+mn-cs"/>
          </a:endParaRPr>
        </a:p>
      </dgm:t>
    </dgm:pt>
    <dgm:pt modelId="{AC2D92C5-57BB-48C2-AA2A-03DA48905390}" type="parTrans" cxnId="{E24B38A8-11FF-41DB-8A14-4B5B26777C2D}">
      <dgm:prSet/>
      <dgm:spPr/>
      <dgm:t>
        <a:bodyPr/>
        <a:lstStyle/>
        <a:p>
          <a:endParaRPr lang="en-US"/>
        </a:p>
      </dgm:t>
    </dgm:pt>
    <dgm:pt modelId="{6FC6A36F-0B98-4A39-9381-5580EFF6AF62}" type="sibTrans" cxnId="{E24B38A8-11FF-41DB-8A14-4B5B26777C2D}">
      <dgm:prSet/>
      <dgm:spPr/>
      <dgm:t>
        <a:bodyPr/>
        <a:lstStyle/>
        <a:p>
          <a:endParaRPr lang="en-US"/>
        </a:p>
      </dgm:t>
    </dgm:pt>
    <dgm:pt modelId="{E3F179C4-ECCD-4B7D-A45C-2DD7D4C0B41E}">
      <dgm:prSet/>
      <dgm:spPr>
        <a:xfrm>
          <a:off x="4551420" y="460068"/>
          <a:ext cx="3391024" cy="478471"/>
        </a:xfrm>
        <a:prstGeom prst="rect">
          <a:avLst/>
        </a:prstGeom>
        <a:noFill/>
        <a:ln>
          <a:noFill/>
        </a:ln>
        <a:effectLst/>
      </dgm:spPr>
      <dgm:t>
        <a:bodyPr/>
        <a:lstStyle/>
        <a:p>
          <a:pPr>
            <a:defRPr b="1"/>
          </a:pPr>
          <a:r>
            <a:rPr lang="en-US" b="1" dirty="0">
              <a:solidFill>
                <a:sysClr val="windowText" lastClr="000000">
                  <a:hueOff val="0"/>
                  <a:satOff val="0"/>
                  <a:lumOff val="0"/>
                  <a:alphaOff val="0"/>
                </a:sysClr>
              </a:solidFill>
              <a:latin typeface="Calibri" panose="020F0502020204030204"/>
              <a:ea typeface="+mn-ea"/>
              <a:cs typeface="+mn-cs"/>
            </a:rPr>
            <a:t>20</a:t>
          </a:r>
          <a:r>
            <a:rPr lang="en-US" b="1" baseline="30000" dirty="0">
              <a:solidFill>
                <a:sysClr val="windowText" lastClr="000000">
                  <a:hueOff val="0"/>
                  <a:satOff val="0"/>
                  <a:lumOff val="0"/>
                  <a:alphaOff val="0"/>
                </a:sysClr>
              </a:solidFill>
              <a:latin typeface="Calibri" panose="020F0502020204030204"/>
              <a:ea typeface="+mn-ea"/>
              <a:cs typeface="+mn-cs"/>
            </a:rPr>
            <a:t>th</a:t>
          </a:r>
          <a:r>
            <a:rPr lang="en-US" b="1" dirty="0">
              <a:solidFill>
                <a:sysClr val="windowText" lastClr="000000">
                  <a:hueOff val="0"/>
                  <a:satOff val="0"/>
                  <a:lumOff val="0"/>
                  <a:alphaOff val="0"/>
                </a:sysClr>
              </a:solidFill>
              <a:latin typeface="Calibri" panose="020F0502020204030204"/>
              <a:ea typeface="+mn-ea"/>
              <a:cs typeface="+mn-cs"/>
            </a:rPr>
            <a:t> Century</a:t>
          </a:r>
        </a:p>
      </dgm:t>
    </dgm:pt>
    <dgm:pt modelId="{33AAA0FF-2C04-451C-BD74-1273CAAA4CBD}" type="parTrans" cxnId="{F0DD2B74-2957-4EE7-942C-E446D639CC6E}">
      <dgm:prSet/>
      <dgm:spPr/>
      <dgm:t>
        <a:bodyPr/>
        <a:lstStyle/>
        <a:p>
          <a:endParaRPr lang="en-US"/>
        </a:p>
      </dgm:t>
    </dgm:pt>
    <dgm:pt modelId="{A52DC89B-1EBE-4A4D-A731-6B3C336CD699}" type="sibTrans" cxnId="{F0DD2B74-2957-4EE7-942C-E446D639CC6E}">
      <dgm:prSet/>
      <dgm:spPr/>
      <dgm:t>
        <a:bodyPr/>
        <a:lstStyle/>
        <a:p>
          <a:endParaRPr lang="en-US"/>
        </a:p>
      </dgm:t>
    </dgm:pt>
    <dgm:pt modelId="{3A9A11B5-20FC-4AEC-AAA3-249B1A41469D}">
      <dgm:prSet custT="1"/>
      <dgm:spPr>
        <a:xfrm>
          <a:off x="4551420" y="938539"/>
          <a:ext cx="3391024" cy="1361802"/>
        </a:xfrm>
        <a:prstGeom prst="rect">
          <a:avLst/>
        </a:prstGeom>
        <a:noFill/>
        <a:ln>
          <a:noFill/>
        </a:ln>
        <a:effectLst/>
      </dgm:spPr>
      <dgm:t>
        <a:bodyPr/>
        <a:lstStyle/>
        <a:p>
          <a:r>
            <a:rPr lang="en-US" sz="1600" dirty="0">
              <a:solidFill>
                <a:sysClr val="windowText" lastClr="000000">
                  <a:hueOff val="0"/>
                  <a:satOff val="0"/>
                  <a:lumOff val="0"/>
                  <a:alphaOff val="0"/>
                </a:sysClr>
              </a:solidFill>
              <a:latin typeface="Calibri" panose="020F0502020204030204"/>
              <a:ea typeface="+mn-ea"/>
              <a:cs typeface="+mn-cs"/>
            </a:rPr>
            <a:t>Two World Wars; accelerating social change = new challenges for policing.</a:t>
          </a:r>
        </a:p>
        <a:p>
          <a:endParaRPr lang="en-US" sz="1600" b="0" dirty="0">
            <a:solidFill>
              <a:sysClr val="windowText" lastClr="000000">
                <a:hueOff val="0"/>
                <a:satOff val="0"/>
                <a:lumOff val="0"/>
                <a:alphaOff val="0"/>
              </a:sysClr>
            </a:solidFill>
            <a:latin typeface="Calibri" panose="020F0502020204030204"/>
            <a:ea typeface="+mn-ea"/>
            <a:cs typeface="+mn-cs"/>
          </a:endParaRPr>
        </a:p>
      </dgm:t>
    </dgm:pt>
    <dgm:pt modelId="{A0DE5BC7-4522-4F47-9216-7EE9BB21F3C4}" type="parTrans" cxnId="{4EA65EE9-28EF-456A-A687-3B7FBB86E99B}">
      <dgm:prSet/>
      <dgm:spPr/>
      <dgm:t>
        <a:bodyPr/>
        <a:lstStyle/>
        <a:p>
          <a:endParaRPr lang="en-US"/>
        </a:p>
      </dgm:t>
    </dgm:pt>
    <dgm:pt modelId="{27AA2613-3204-42EC-97E8-4E353D4A0CD1}" type="sibTrans" cxnId="{4EA65EE9-28EF-456A-A687-3B7FBB86E99B}">
      <dgm:prSet/>
      <dgm:spPr/>
      <dgm:t>
        <a:bodyPr/>
        <a:lstStyle/>
        <a:p>
          <a:endParaRPr lang="en-US"/>
        </a:p>
      </dgm:t>
    </dgm:pt>
    <dgm:pt modelId="{6D39228B-C4E7-46FB-954A-8E49E634E4B1}">
      <dgm:prSet/>
      <dgm:spPr>
        <a:xfrm>
          <a:off x="6585579" y="3662143"/>
          <a:ext cx="3391024" cy="478471"/>
        </a:xfrm>
        <a:prstGeom prst="rect">
          <a:avLst/>
        </a:prstGeom>
        <a:noFill/>
        <a:ln>
          <a:noFill/>
        </a:ln>
        <a:effectLst/>
      </dgm:spPr>
      <dgm:t>
        <a:bodyPr/>
        <a:lstStyle/>
        <a:p>
          <a:pPr>
            <a:defRPr b="1"/>
          </a:pPr>
          <a:r>
            <a:rPr lang="en-US" b="1" dirty="0">
              <a:solidFill>
                <a:sysClr val="windowText" lastClr="000000">
                  <a:hueOff val="0"/>
                  <a:satOff val="0"/>
                  <a:lumOff val="0"/>
                  <a:alphaOff val="0"/>
                </a:sysClr>
              </a:solidFill>
              <a:latin typeface="Calibri" panose="020F0502020204030204"/>
              <a:ea typeface="+mn-ea"/>
              <a:cs typeface="+mn-cs"/>
            </a:rPr>
            <a:t>1946 to Date</a:t>
          </a:r>
        </a:p>
      </dgm:t>
    </dgm:pt>
    <dgm:pt modelId="{EEBFC364-BBE7-493B-B236-B2A59640F9D4}" type="parTrans" cxnId="{369CB45A-5390-4DAC-8FF3-7AC6CCC2A949}">
      <dgm:prSet/>
      <dgm:spPr/>
      <dgm:t>
        <a:bodyPr/>
        <a:lstStyle/>
        <a:p>
          <a:endParaRPr lang="en-US"/>
        </a:p>
      </dgm:t>
    </dgm:pt>
    <dgm:pt modelId="{2AC61663-2506-40AB-8C28-54381F419F85}" type="sibTrans" cxnId="{369CB45A-5390-4DAC-8FF3-7AC6CCC2A949}">
      <dgm:prSet/>
      <dgm:spPr/>
      <dgm:t>
        <a:bodyPr/>
        <a:lstStyle/>
        <a:p>
          <a:endParaRPr lang="en-US"/>
        </a:p>
      </dgm:t>
    </dgm:pt>
    <dgm:pt modelId="{0A02DD12-328F-49D9-B489-BF0514C03C2B}">
      <dgm:prSet/>
      <dgm:spPr>
        <a:xfrm>
          <a:off x="6585579" y="2300341"/>
          <a:ext cx="3391024" cy="1361802"/>
        </a:xfrm>
        <a:prstGeom prst="rect">
          <a:avLst/>
        </a:prstGeom>
        <a:noFill/>
        <a:ln>
          <a:noFill/>
        </a:ln>
        <a:effectLst/>
      </dgm:spPr>
      <dgm:t>
        <a:bodyPr/>
        <a:lstStyle/>
        <a:p>
          <a:endParaRPr lang="en-US" sz="1400" b="1" dirty="0">
            <a:solidFill>
              <a:sysClr val="windowText" lastClr="000000">
                <a:hueOff val="0"/>
                <a:satOff val="0"/>
                <a:lumOff val="0"/>
                <a:alphaOff val="0"/>
              </a:sysClr>
            </a:solidFill>
            <a:latin typeface="Calibri" panose="020F0502020204030204"/>
            <a:ea typeface="+mn-ea"/>
            <a:cs typeface="+mn-cs"/>
          </a:endParaRPr>
        </a:p>
      </dgm:t>
    </dgm:pt>
    <dgm:pt modelId="{A12D22D2-3D3E-430C-8B56-35F2EAF0EFAE}" type="parTrans" cxnId="{4B3EC250-87E4-408A-A886-A25D6F61F8D9}">
      <dgm:prSet/>
      <dgm:spPr/>
      <dgm:t>
        <a:bodyPr/>
        <a:lstStyle/>
        <a:p>
          <a:endParaRPr lang="en-US"/>
        </a:p>
      </dgm:t>
    </dgm:pt>
    <dgm:pt modelId="{631C4001-5707-48EA-9469-C26D6BD917AE}" type="sibTrans" cxnId="{4B3EC250-87E4-408A-A886-A25D6F61F8D9}">
      <dgm:prSet/>
      <dgm:spPr/>
      <dgm:t>
        <a:bodyPr/>
        <a:lstStyle/>
        <a:p>
          <a:endParaRPr lang="en-US"/>
        </a:p>
      </dgm:t>
    </dgm:pt>
    <dgm:pt modelId="{FE0C9AA8-68AB-4FF6-8C22-9A1203623DBD}">
      <dgm:prSet custT="1"/>
      <dgm:spPr>
        <a:xfrm>
          <a:off x="6585579" y="2300341"/>
          <a:ext cx="3391024" cy="1361802"/>
        </a:xfrm>
        <a:prstGeom prst="rect">
          <a:avLst/>
        </a:prstGeom>
        <a:noFill/>
        <a:ln>
          <a:noFill/>
        </a:ln>
        <a:effectLst/>
      </dgm:spPr>
      <dgm:t>
        <a:bodyPr/>
        <a:lstStyle/>
        <a:p>
          <a:r>
            <a:rPr lang="en-US" sz="1600" b="1" dirty="0">
              <a:solidFill>
                <a:sysClr val="windowText" lastClr="000000">
                  <a:hueOff val="0"/>
                  <a:satOff val="0"/>
                  <a:lumOff val="0"/>
                  <a:alphaOff val="0"/>
                </a:sysClr>
              </a:solidFill>
              <a:latin typeface="Calibri" panose="020F0502020204030204"/>
              <a:ea typeface="+mn-ea"/>
              <a:cs typeface="+mn-cs"/>
            </a:rPr>
            <a:t>Post War and Modern Policing</a:t>
          </a:r>
        </a:p>
        <a:p>
          <a:r>
            <a:rPr lang="en-US" sz="1600" dirty="0">
              <a:solidFill>
                <a:sysClr val="windowText" lastClr="000000">
                  <a:hueOff val="0"/>
                  <a:satOff val="0"/>
                  <a:lumOff val="0"/>
                  <a:alphaOff val="0"/>
                </a:sysClr>
              </a:solidFill>
              <a:latin typeface="Calibri" panose="020F0502020204030204"/>
              <a:ea typeface="+mn-ea"/>
              <a:cs typeface="+mn-cs"/>
            </a:rPr>
            <a:t>Post-colonial decline/End of Empire.</a:t>
          </a:r>
        </a:p>
        <a:p>
          <a:r>
            <a:rPr lang="en-US" sz="1600" dirty="0">
              <a:solidFill>
                <a:sysClr val="windowText" lastClr="000000">
                  <a:hueOff val="0"/>
                  <a:satOff val="0"/>
                  <a:lumOff val="0"/>
                  <a:alphaOff val="0"/>
                </a:sysClr>
              </a:solidFill>
              <a:latin typeface="Calibri" panose="020F0502020204030204"/>
              <a:ea typeface="+mn-ea"/>
              <a:cs typeface="+mn-cs"/>
            </a:rPr>
            <a:t>New challenges: multicultural society; post-industrial decline; globalization; technology…</a:t>
          </a:r>
        </a:p>
      </dgm:t>
    </dgm:pt>
    <dgm:pt modelId="{B0F015A6-EC89-44EF-B033-870CA837453D}" type="parTrans" cxnId="{D21A78E2-0980-48D7-ABC7-F767482F5BAE}">
      <dgm:prSet/>
      <dgm:spPr/>
      <dgm:t>
        <a:bodyPr/>
        <a:lstStyle/>
        <a:p>
          <a:endParaRPr lang="en-US"/>
        </a:p>
      </dgm:t>
    </dgm:pt>
    <dgm:pt modelId="{073AB716-3C0D-48CF-BE76-0FDB19702D5D}" type="sibTrans" cxnId="{D21A78E2-0980-48D7-ABC7-F767482F5BAE}">
      <dgm:prSet/>
      <dgm:spPr/>
      <dgm:t>
        <a:bodyPr/>
        <a:lstStyle/>
        <a:p>
          <a:endParaRPr lang="en-US"/>
        </a:p>
      </dgm:t>
    </dgm:pt>
    <dgm:pt modelId="{7F3080FA-0CD5-4C23-996E-626D77A0B9C1}" type="pres">
      <dgm:prSet presAssocID="{A9F41F89-A4F4-4991-B8D2-55BEAC5F857D}" presName="root" presStyleCnt="0">
        <dgm:presLayoutVars>
          <dgm:chMax/>
          <dgm:chPref/>
          <dgm:animLvl val="lvl"/>
        </dgm:presLayoutVars>
      </dgm:prSet>
      <dgm:spPr/>
    </dgm:pt>
    <dgm:pt modelId="{404AE496-A85A-4855-8765-3FC5102497E9}" type="pres">
      <dgm:prSet presAssocID="{A9F41F89-A4F4-4991-B8D2-55BEAC5F857D}" presName="divider" presStyleLbl="fgAcc1" presStyleIdx="0" presStyleCnt="5" custLinFactY="-300000" custLinFactNeighborX="1883" custLinFactNeighborY="-345764"/>
      <dgm:spPr>
        <a:xfrm>
          <a:off x="0" y="2300341"/>
          <a:ext cx="10197310" cy="0"/>
        </a:xfrm>
        <a:prstGeom prst="line">
          <a:avLst/>
        </a:prstGeom>
        <a:solidFill>
          <a:srgbClr val="DBEFF9">
            <a:alpha val="90000"/>
            <a:hueOff val="0"/>
            <a:satOff val="0"/>
            <a:lumOff val="0"/>
            <a:alphaOff val="0"/>
          </a:srgbClr>
        </a:solidFill>
        <a:ln w="19050" cap="rnd" cmpd="sng" algn="ctr">
          <a:solidFill>
            <a:srgbClr val="17406D">
              <a:hueOff val="0"/>
              <a:satOff val="0"/>
              <a:lumOff val="0"/>
              <a:alphaOff val="0"/>
            </a:srgbClr>
          </a:solidFill>
          <a:prstDash val="solid"/>
          <a:miter lim="800000"/>
          <a:tailEnd type="triangle" w="lg" len="lg"/>
        </a:ln>
        <a:effectLst/>
      </dgm:spPr>
    </dgm:pt>
    <dgm:pt modelId="{E9D338D7-BD8E-46D8-9D0B-97F7E5812B90}" type="pres">
      <dgm:prSet presAssocID="{A9F41F89-A4F4-4991-B8D2-55BEAC5F857D}" presName="nodes" presStyleCnt="0">
        <dgm:presLayoutVars>
          <dgm:chMax/>
          <dgm:chPref/>
          <dgm:animLvl val="lvl"/>
        </dgm:presLayoutVars>
      </dgm:prSet>
      <dgm:spPr/>
    </dgm:pt>
    <dgm:pt modelId="{8B9F5E23-302D-4A8F-AB1F-B35DE8462EF2}" type="pres">
      <dgm:prSet presAssocID="{0E46B49B-8981-4ACC-B71B-7BB16621C90D}" presName="composite" presStyleCnt="0"/>
      <dgm:spPr/>
    </dgm:pt>
    <dgm:pt modelId="{197DC047-D577-40FE-85ED-2B0CE9AC29AD}" type="pres">
      <dgm:prSet presAssocID="{0E46B49B-8981-4ACC-B71B-7BB16621C90D}" presName="ConnectorPoint" presStyleLbl="lnNode1" presStyleIdx="0" presStyleCnt="4"/>
      <dgm:spPr>
        <a:xfrm>
          <a:off x="200804" y="2257279"/>
          <a:ext cx="86124" cy="86124"/>
        </a:xfrm>
        <a:prstGeom prst="ellipse">
          <a:avLst/>
        </a:prstGeom>
        <a:solidFill>
          <a:srgbClr val="17406D">
            <a:hueOff val="0"/>
            <a:satOff val="0"/>
            <a:lumOff val="0"/>
            <a:alphaOff val="0"/>
          </a:srgbClr>
        </a:solidFill>
        <a:ln w="6350" cap="rnd" cmpd="sng" algn="ctr">
          <a:solidFill>
            <a:srgbClr val="DBEFF9">
              <a:hueOff val="0"/>
              <a:satOff val="0"/>
              <a:lumOff val="0"/>
              <a:alphaOff val="0"/>
            </a:srgbClr>
          </a:solidFill>
          <a:prstDash val="solid"/>
          <a:miter lim="800000"/>
        </a:ln>
        <a:effectLst/>
      </dgm:spPr>
    </dgm:pt>
    <dgm:pt modelId="{FC7228F5-1CAD-48F2-BC79-6A707ED66D0A}" type="pres">
      <dgm:prSet presAssocID="{0E46B49B-8981-4ACC-B71B-7BB16621C90D}" presName="DropPinPlaceHolder" presStyleCnt="0"/>
      <dgm:spPr/>
    </dgm:pt>
    <dgm:pt modelId="{06F3CFE9-669F-4464-AC21-04E2AFF6E23E}" type="pres">
      <dgm:prSet presAssocID="{0E46B49B-8981-4ACC-B71B-7BB16621C90D}" presName="DropPin" presStyleLbl="alignNode1" presStyleIdx="0" presStyleCnt="4" custLinFactY="-27686" custLinFactNeighborX="-24584" custLinFactNeighborY="-100000"/>
      <dgm:spPr>
        <a:xfrm rot="8100000">
          <a:off x="74701" y="530138"/>
          <a:ext cx="338330" cy="338330"/>
        </a:xfrm>
        <a:prstGeom prst="teardrop">
          <a:avLst>
            <a:gd name="adj" fmla="val 115000"/>
          </a:avLst>
        </a:prstGeom>
        <a:solidFill>
          <a:srgbClr val="17406D">
            <a:hueOff val="0"/>
            <a:satOff val="0"/>
            <a:lumOff val="0"/>
            <a:alphaOff val="0"/>
          </a:srgbClr>
        </a:solidFill>
        <a:ln w="12700" cap="flat" cmpd="sng" algn="ctr">
          <a:solidFill>
            <a:srgbClr val="17406D">
              <a:hueOff val="0"/>
              <a:satOff val="0"/>
              <a:lumOff val="0"/>
              <a:alphaOff val="0"/>
            </a:srgbClr>
          </a:solidFill>
          <a:prstDash val="solid"/>
          <a:miter lim="800000"/>
        </a:ln>
        <a:effectLst/>
      </dgm:spPr>
    </dgm:pt>
    <dgm:pt modelId="{7730EF73-9B7F-4D05-8B60-5D082CE97A77}" type="pres">
      <dgm:prSet presAssocID="{0E46B49B-8981-4ACC-B71B-7BB16621C90D}" presName="Ellipse" presStyleLbl="fgAcc1" presStyleIdx="1" presStyleCnt="5"/>
      <dgm:spPr>
        <a:xfrm>
          <a:off x="112287" y="567724"/>
          <a:ext cx="263159" cy="263159"/>
        </a:xfrm>
        <a:prstGeom prst="ellipse">
          <a:avLst/>
        </a:prstGeom>
        <a:solidFill>
          <a:srgbClr val="DBEFF9">
            <a:alpha val="90000"/>
            <a:hueOff val="0"/>
            <a:satOff val="0"/>
            <a:lumOff val="0"/>
            <a:alphaOff val="0"/>
          </a:srgbClr>
        </a:solidFill>
        <a:ln w="19050" cap="rnd" cmpd="sng" algn="ctr">
          <a:noFill/>
          <a:prstDash val="solid"/>
          <a:miter lim="800000"/>
        </a:ln>
        <a:effectLst/>
      </dgm:spPr>
    </dgm:pt>
    <dgm:pt modelId="{94795A61-C809-4F38-9528-166C626E8EE0}" type="pres">
      <dgm:prSet presAssocID="{0E46B49B-8981-4ACC-B71B-7BB16621C90D}" presName="L2TextContainer" presStyleLbl="revTx" presStyleIdx="0" presStyleCnt="8">
        <dgm:presLayoutVars>
          <dgm:bulletEnabled val="1"/>
        </dgm:presLayoutVars>
      </dgm:prSet>
      <dgm:spPr/>
    </dgm:pt>
    <dgm:pt modelId="{F47AF24B-196F-4D56-9C03-9E815CBAF256}" type="pres">
      <dgm:prSet presAssocID="{0E46B49B-8981-4ACC-B71B-7BB16621C90D}" presName="L1TextContainer" presStyleLbl="revTx" presStyleIdx="1" presStyleCnt="8" custScaleX="107497" custLinFactNeighborX="4528" custLinFactNeighborY="-60300">
        <dgm:presLayoutVars>
          <dgm:chMax val="1"/>
          <dgm:chPref val="1"/>
          <dgm:bulletEnabled val="1"/>
        </dgm:presLayoutVars>
      </dgm:prSet>
      <dgm:spPr/>
    </dgm:pt>
    <dgm:pt modelId="{17A47AFC-5F40-4F36-9C86-CBCA212FB10E}" type="pres">
      <dgm:prSet presAssocID="{0E46B49B-8981-4ACC-B71B-7BB16621C90D}" presName="ConnectLine" presStyleLbl="sibTrans1D1" presStyleIdx="0" presStyleCnt="4" custFlipHor="1" custScaleX="147937" custLinFactNeighborX="-43053" custLinFactNeighborY="-52768"/>
      <dgm:spPr>
        <a:xfrm>
          <a:off x="243866" y="938539"/>
          <a:ext cx="0" cy="1361802"/>
        </a:xfrm>
        <a:prstGeom prst="line">
          <a:avLst/>
        </a:prstGeom>
        <a:noFill/>
        <a:ln w="12700" cap="rnd" cmpd="sng" algn="ctr">
          <a:solidFill>
            <a:srgbClr val="17406D">
              <a:hueOff val="0"/>
              <a:satOff val="0"/>
              <a:lumOff val="0"/>
              <a:alphaOff val="0"/>
            </a:srgbClr>
          </a:solidFill>
          <a:prstDash val="dash"/>
          <a:miter lim="800000"/>
        </a:ln>
        <a:effectLst/>
      </dgm:spPr>
    </dgm:pt>
    <dgm:pt modelId="{8CAB5D62-689D-4EA1-AE27-EEC91A480F3D}" type="pres">
      <dgm:prSet presAssocID="{0E46B49B-8981-4ACC-B71B-7BB16621C90D}" presName="EmptyPlaceHolder" presStyleCnt="0"/>
      <dgm:spPr/>
    </dgm:pt>
    <dgm:pt modelId="{BE48DC92-A41B-4A13-966F-4E81137C3007}" type="pres">
      <dgm:prSet presAssocID="{1F5171D2-EECF-4153-800C-31D805F9D1E5}" presName="spaceBetweenRectangles" presStyleCnt="0"/>
      <dgm:spPr/>
    </dgm:pt>
    <dgm:pt modelId="{6C5D70F2-61A0-4075-A918-545435860D4C}" type="pres">
      <dgm:prSet presAssocID="{61160594-B9B8-48C0-A7F6-AE64619D6D03}" presName="composite" presStyleCnt="0"/>
      <dgm:spPr/>
    </dgm:pt>
    <dgm:pt modelId="{A63D72E4-BD29-4DFF-B084-7AB79F81C5FF}" type="pres">
      <dgm:prSet presAssocID="{61160594-B9B8-48C0-A7F6-AE64619D6D03}" presName="ConnectorPoint" presStyleLbl="lnNode1" presStyleIdx="1" presStyleCnt="4"/>
      <dgm:spPr>
        <a:xfrm>
          <a:off x="2234963" y="2257279"/>
          <a:ext cx="86124" cy="86124"/>
        </a:xfrm>
        <a:prstGeom prst="ellipse">
          <a:avLst/>
        </a:prstGeom>
        <a:solidFill>
          <a:srgbClr val="17406D">
            <a:hueOff val="0"/>
            <a:satOff val="0"/>
            <a:lumOff val="0"/>
            <a:alphaOff val="0"/>
          </a:srgbClr>
        </a:solidFill>
        <a:ln w="6350" cap="rnd" cmpd="sng" algn="ctr">
          <a:solidFill>
            <a:srgbClr val="DBEFF9">
              <a:hueOff val="0"/>
              <a:satOff val="0"/>
              <a:lumOff val="0"/>
              <a:alphaOff val="0"/>
            </a:srgbClr>
          </a:solidFill>
          <a:prstDash val="solid"/>
          <a:miter lim="800000"/>
        </a:ln>
        <a:effectLst/>
      </dgm:spPr>
    </dgm:pt>
    <dgm:pt modelId="{E70FFDC3-B5F4-4728-B48F-BEE838B5086A}" type="pres">
      <dgm:prSet presAssocID="{61160594-B9B8-48C0-A7F6-AE64619D6D03}" presName="DropPinPlaceHolder" presStyleCnt="0"/>
      <dgm:spPr/>
    </dgm:pt>
    <dgm:pt modelId="{75E1EBF8-FB37-46AC-AEB8-005EA38F1385}" type="pres">
      <dgm:prSet presAssocID="{61160594-B9B8-48C0-A7F6-AE64619D6D03}" presName="DropPin" presStyleLbl="alignNode1" presStyleIdx="1" presStyleCnt="4" custLinFactX="-100000" custLinFactNeighborX="-144573" custLinFactNeighborY="79269"/>
      <dgm:spPr>
        <a:xfrm rot="18900000">
          <a:off x="2108860" y="3732214"/>
          <a:ext cx="338330" cy="338330"/>
        </a:xfrm>
        <a:prstGeom prst="teardrop">
          <a:avLst>
            <a:gd name="adj" fmla="val 115000"/>
          </a:avLst>
        </a:prstGeom>
        <a:solidFill>
          <a:srgbClr val="17406D">
            <a:hueOff val="0"/>
            <a:satOff val="0"/>
            <a:lumOff val="0"/>
            <a:alphaOff val="0"/>
          </a:srgbClr>
        </a:solidFill>
        <a:ln w="12700" cap="flat" cmpd="sng" algn="ctr">
          <a:solidFill>
            <a:srgbClr val="17406D">
              <a:hueOff val="0"/>
              <a:satOff val="0"/>
              <a:lumOff val="0"/>
              <a:alphaOff val="0"/>
            </a:srgbClr>
          </a:solidFill>
          <a:prstDash val="solid"/>
          <a:miter lim="800000"/>
        </a:ln>
        <a:effectLst/>
      </dgm:spPr>
    </dgm:pt>
    <dgm:pt modelId="{B84A602B-B403-45C6-8136-18C97441F7EB}" type="pres">
      <dgm:prSet presAssocID="{61160594-B9B8-48C0-A7F6-AE64619D6D03}" presName="Ellipse" presStyleLbl="fgAcc1" presStyleIdx="2" presStyleCnt="5"/>
      <dgm:spPr>
        <a:xfrm>
          <a:off x="2146446" y="3769799"/>
          <a:ext cx="263159" cy="263159"/>
        </a:xfrm>
        <a:prstGeom prst="ellipse">
          <a:avLst/>
        </a:prstGeom>
        <a:solidFill>
          <a:srgbClr val="DBEFF9">
            <a:alpha val="90000"/>
            <a:hueOff val="0"/>
            <a:satOff val="0"/>
            <a:lumOff val="0"/>
            <a:alphaOff val="0"/>
          </a:srgbClr>
        </a:solidFill>
        <a:ln w="19050" cap="rnd" cmpd="sng" algn="ctr">
          <a:noFill/>
          <a:prstDash val="solid"/>
          <a:miter lim="800000"/>
        </a:ln>
        <a:effectLst/>
      </dgm:spPr>
    </dgm:pt>
    <dgm:pt modelId="{21F75B00-E956-469A-9B79-ECB7B3D5B15E}" type="pres">
      <dgm:prSet presAssocID="{61160594-B9B8-48C0-A7F6-AE64619D6D03}" presName="L2TextContainer" presStyleLbl="revTx" presStyleIdx="2" presStyleCnt="8">
        <dgm:presLayoutVars>
          <dgm:bulletEnabled val="1"/>
        </dgm:presLayoutVars>
      </dgm:prSet>
      <dgm:spPr/>
    </dgm:pt>
    <dgm:pt modelId="{9E073240-85BC-4652-8C95-6AF2F3FF3905}" type="pres">
      <dgm:prSet presAssocID="{61160594-B9B8-48C0-A7F6-AE64619D6D03}" presName="L1TextContainer" presStyleLbl="revTx" presStyleIdx="3" presStyleCnt="8" custLinFactNeighborX="-40273" custLinFactNeighborY="70350">
        <dgm:presLayoutVars>
          <dgm:chMax val="1"/>
          <dgm:chPref val="1"/>
          <dgm:bulletEnabled val="1"/>
        </dgm:presLayoutVars>
      </dgm:prSet>
      <dgm:spPr/>
    </dgm:pt>
    <dgm:pt modelId="{89279310-99BF-489B-A629-6173E76D51D3}" type="pres">
      <dgm:prSet presAssocID="{61160594-B9B8-48C0-A7F6-AE64619D6D03}" presName="ConnectLine" presStyleLbl="sibTrans1D1" presStyleIdx="1" presStyleCnt="4" custLinFactX="-1542714" custLinFactNeighborX="-1600000" custLinFactNeighborY="29397"/>
      <dgm:spPr>
        <a:xfrm>
          <a:off x="2278025" y="2300341"/>
          <a:ext cx="0" cy="1361802"/>
        </a:xfrm>
        <a:prstGeom prst="line">
          <a:avLst/>
        </a:prstGeom>
        <a:noFill/>
        <a:ln w="12700" cap="rnd" cmpd="sng" algn="ctr">
          <a:solidFill>
            <a:srgbClr val="17406D">
              <a:hueOff val="0"/>
              <a:satOff val="0"/>
              <a:lumOff val="0"/>
              <a:alphaOff val="0"/>
            </a:srgbClr>
          </a:solidFill>
          <a:prstDash val="dash"/>
          <a:miter lim="800000"/>
        </a:ln>
        <a:effectLst/>
      </dgm:spPr>
    </dgm:pt>
    <dgm:pt modelId="{9E3BBF45-F1EC-427D-A9E3-B5FC8649188E}" type="pres">
      <dgm:prSet presAssocID="{61160594-B9B8-48C0-A7F6-AE64619D6D03}" presName="EmptyPlaceHolder" presStyleCnt="0"/>
      <dgm:spPr/>
    </dgm:pt>
    <dgm:pt modelId="{0A6CC484-34E9-446A-B616-1DDD8E92357C}" type="pres">
      <dgm:prSet presAssocID="{E249CE1A-BAC4-40C5-8047-E945AD1DF6EA}" presName="spaceBetweenRectangles" presStyleCnt="0"/>
      <dgm:spPr/>
    </dgm:pt>
    <dgm:pt modelId="{7AF1F6EE-A010-40D4-882E-7A9A2B9C45BF}" type="pres">
      <dgm:prSet presAssocID="{E3F179C4-ECCD-4B7D-A45C-2DD7D4C0B41E}" presName="composite" presStyleCnt="0"/>
      <dgm:spPr/>
    </dgm:pt>
    <dgm:pt modelId="{21FE5DEF-6FA4-4117-B9E9-915DB2BE90A1}" type="pres">
      <dgm:prSet presAssocID="{E3F179C4-ECCD-4B7D-A45C-2DD7D4C0B41E}" presName="ConnectorPoint" presStyleLbl="lnNode1" presStyleIdx="2" presStyleCnt="4"/>
      <dgm:spPr>
        <a:xfrm>
          <a:off x="4269122" y="2257279"/>
          <a:ext cx="86124" cy="86124"/>
        </a:xfrm>
        <a:prstGeom prst="ellipse">
          <a:avLst/>
        </a:prstGeom>
        <a:solidFill>
          <a:srgbClr val="17406D">
            <a:hueOff val="0"/>
            <a:satOff val="0"/>
            <a:lumOff val="0"/>
            <a:alphaOff val="0"/>
          </a:srgbClr>
        </a:solidFill>
        <a:ln w="6350" cap="rnd" cmpd="sng" algn="ctr">
          <a:solidFill>
            <a:srgbClr val="DBEFF9">
              <a:hueOff val="0"/>
              <a:satOff val="0"/>
              <a:lumOff val="0"/>
              <a:alphaOff val="0"/>
            </a:srgbClr>
          </a:solidFill>
          <a:prstDash val="solid"/>
          <a:miter lim="800000"/>
        </a:ln>
        <a:effectLst/>
      </dgm:spPr>
    </dgm:pt>
    <dgm:pt modelId="{139513AB-D175-4979-874E-373D4E1D8815}" type="pres">
      <dgm:prSet presAssocID="{E3F179C4-ECCD-4B7D-A45C-2DD7D4C0B41E}" presName="DropPinPlaceHolder" presStyleCnt="0"/>
      <dgm:spPr/>
    </dgm:pt>
    <dgm:pt modelId="{7C6EF07E-6968-4A82-8293-6D8F0AE08E24}" type="pres">
      <dgm:prSet presAssocID="{E3F179C4-ECCD-4B7D-A45C-2DD7D4C0B41E}" presName="DropPin" presStyleLbl="alignNode1" presStyleIdx="2" presStyleCnt="4" custLinFactNeighborX="13401" custLinFactNeighborY="-93625"/>
      <dgm:spPr>
        <a:xfrm rot="8100000">
          <a:off x="4143019" y="530138"/>
          <a:ext cx="338330" cy="338330"/>
        </a:xfrm>
        <a:prstGeom prst="teardrop">
          <a:avLst>
            <a:gd name="adj" fmla="val 115000"/>
          </a:avLst>
        </a:prstGeom>
        <a:solidFill>
          <a:srgbClr val="17406D">
            <a:hueOff val="0"/>
            <a:satOff val="0"/>
            <a:lumOff val="0"/>
            <a:alphaOff val="0"/>
          </a:srgbClr>
        </a:solidFill>
        <a:ln w="12700" cap="flat" cmpd="sng" algn="ctr">
          <a:solidFill>
            <a:srgbClr val="17406D">
              <a:hueOff val="0"/>
              <a:satOff val="0"/>
              <a:lumOff val="0"/>
              <a:alphaOff val="0"/>
            </a:srgbClr>
          </a:solidFill>
          <a:prstDash val="solid"/>
          <a:miter lim="800000"/>
        </a:ln>
        <a:effectLst/>
      </dgm:spPr>
    </dgm:pt>
    <dgm:pt modelId="{07DB2AC7-5AE9-44C4-9814-74A906EBD908}" type="pres">
      <dgm:prSet presAssocID="{E3F179C4-ECCD-4B7D-A45C-2DD7D4C0B41E}" presName="Ellipse" presStyleLbl="fgAcc1" presStyleIdx="3" presStyleCnt="5"/>
      <dgm:spPr>
        <a:xfrm>
          <a:off x="4180605" y="567724"/>
          <a:ext cx="263159" cy="263159"/>
        </a:xfrm>
        <a:prstGeom prst="ellipse">
          <a:avLst/>
        </a:prstGeom>
        <a:solidFill>
          <a:srgbClr val="DBEFF9">
            <a:alpha val="90000"/>
            <a:hueOff val="0"/>
            <a:satOff val="0"/>
            <a:lumOff val="0"/>
            <a:alphaOff val="0"/>
          </a:srgbClr>
        </a:solidFill>
        <a:ln w="19050" cap="rnd" cmpd="sng" algn="ctr">
          <a:noFill/>
          <a:prstDash val="solid"/>
          <a:miter lim="800000"/>
        </a:ln>
        <a:effectLst/>
      </dgm:spPr>
    </dgm:pt>
    <dgm:pt modelId="{A833A9DE-035D-4530-81DF-A699B4BD07B9}" type="pres">
      <dgm:prSet presAssocID="{E3F179C4-ECCD-4B7D-A45C-2DD7D4C0B41E}" presName="L2TextContainer" presStyleLbl="revTx" presStyleIdx="4" presStyleCnt="8">
        <dgm:presLayoutVars>
          <dgm:bulletEnabled val="1"/>
        </dgm:presLayoutVars>
      </dgm:prSet>
      <dgm:spPr/>
    </dgm:pt>
    <dgm:pt modelId="{89797BDA-4471-4269-8BCF-20C6CC7AA448}" type="pres">
      <dgm:prSet presAssocID="{E3F179C4-ECCD-4B7D-A45C-2DD7D4C0B41E}" presName="L1TextContainer" presStyleLbl="revTx" presStyleIdx="5" presStyleCnt="8" custLinFactNeighborY="-70350">
        <dgm:presLayoutVars>
          <dgm:chMax val="1"/>
          <dgm:chPref val="1"/>
          <dgm:bulletEnabled val="1"/>
        </dgm:presLayoutVars>
      </dgm:prSet>
      <dgm:spPr/>
    </dgm:pt>
    <dgm:pt modelId="{7600C0B9-5692-4EA1-B2D1-A9726CFF207D}" type="pres">
      <dgm:prSet presAssocID="{E3F179C4-ECCD-4B7D-A45C-2DD7D4C0B41E}" presName="ConnectLine" presStyleLbl="sibTrans1D1" presStyleIdx="2" presStyleCnt="4" custLinFactX="101356" custLinFactNeighborX="200000" custLinFactNeighborY="-43554"/>
      <dgm:spPr>
        <a:xfrm>
          <a:off x="4312184" y="938539"/>
          <a:ext cx="0" cy="1361802"/>
        </a:xfrm>
        <a:prstGeom prst="line">
          <a:avLst/>
        </a:prstGeom>
        <a:noFill/>
        <a:ln w="12700" cap="rnd" cmpd="sng" algn="ctr">
          <a:solidFill>
            <a:srgbClr val="17406D">
              <a:hueOff val="0"/>
              <a:satOff val="0"/>
              <a:lumOff val="0"/>
              <a:alphaOff val="0"/>
            </a:srgbClr>
          </a:solidFill>
          <a:prstDash val="dash"/>
          <a:miter lim="800000"/>
        </a:ln>
        <a:effectLst/>
      </dgm:spPr>
    </dgm:pt>
    <dgm:pt modelId="{3D722465-2FCB-4B19-AF26-261C9C12E31F}" type="pres">
      <dgm:prSet presAssocID="{E3F179C4-ECCD-4B7D-A45C-2DD7D4C0B41E}" presName="EmptyPlaceHolder" presStyleCnt="0"/>
      <dgm:spPr/>
    </dgm:pt>
    <dgm:pt modelId="{5C113509-EBC4-495B-BE96-E6B17F89D40A}" type="pres">
      <dgm:prSet presAssocID="{A52DC89B-1EBE-4A4D-A731-6B3C336CD699}" presName="spaceBetweenRectangles" presStyleCnt="0"/>
      <dgm:spPr/>
    </dgm:pt>
    <dgm:pt modelId="{E9FC8C7B-E88C-460D-B17D-B5F6C1D3221D}" type="pres">
      <dgm:prSet presAssocID="{6D39228B-C4E7-46FB-954A-8E49E634E4B1}" presName="composite" presStyleCnt="0"/>
      <dgm:spPr/>
    </dgm:pt>
    <dgm:pt modelId="{5E4C062B-CC8F-4548-A053-7EDB4A78188C}" type="pres">
      <dgm:prSet presAssocID="{6D39228B-C4E7-46FB-954A-8E49E634E4B1}" presName="ConnectorPoint" presStyleLbl="lnNode1" presStyleIdx="3" presStyleCnt="4"/>
      <dgm:spPr>
        <a:xfrm>
          <a:off x="6303281" y="2257279"/>
          <a:ext cx="86124" cy="86124"/>
        </a:xfrm>
        <a:prstGeom prst="ellipse">
          <a:avLst/>
        </a:prstGeom>
        <a:solidFill>
          <a:srgbClr val="17406D">
            <a:hueOff val="0"/>
            <a:satOff val="0"/>
            <a:lumOff val="0"/>
            <a:alphaOff val="0"/>
          </a:srgbClr>
        </a:solidFill>
        <a:ln w="6350" cap="rnd" cmpd="sng" algn="ctr">
          <a:solidFill>
            <a:srgbClr val="DBEFF9">
              <a:hueOff val="0"/>
              <a:satOff val="0"/>
              <a:lumOff val="0"/>
              <a:alphaOff val="0"/>
            </a:srgbClr>
          </a:solidFill>
          <a:prstDash val="solid"/>
          <a:miter lim="800000"/>
        </a:ln>
        <a:effectLst/>
      </dgm:spPr>
    </dgm:pt>
    <dgm:pt modelId="{EE8AAB64-110C-4C85-B373-335360186A1F}" type="pres">
      <dgm:prSet presAssocID="{6D39228B-C4E7-46FB-954A-8E49E634E4B1}" presName="DropPinPlaceHolder" presStyleCnt="0"/>
      <dgm:spPr/>
    </dgm:pt>
    <dgm:pt modelId="{B2FEF721-A6AE-4F6F-845B-0C5A61586507}" type="pres">
      <dgm:prSet presAssocID="{6D39228B-C4E7-46FB-954A-8E49E634E4B1}" presName="DropPin" presStyleLbl="alignNode1" presStyleIdx="3" presStyleCnt="4" custLinFactX="-74216" custLinFactNeighborX="-100000" custLinFactNeighborY="33503"/>
      <dgm:spPr>
        <a:xfrm rot="18900000">
          <a:off x="6177179" y="3732214"/>
          <a:ext cx="338330" cy="338330"/>
        </a:xfrm>
        <a:prstGeom prst="teardrop">
          <a:avLst>
            <a:gd name="adj" fmla="val 115000"/>
          </a:avLst>
        </a:prstGeom>
        <a:solidFill>
          <a:srgbClr val="17406D">
            <a:hueOff val="0"/>
            <a:satOff val="0"/>
            <a:lumOff val="0"/>
            <a:alphaOff val="0"/>
          </a:srgbClr>
        </a:solidFill>
        <a:ln w="12700" cap="flat" cmpd="sng" algn="ctr">
          <a:solidFill>
            <a:srgbClr val="17406D">
              <a:hueOff val="0"/>
              <a:satOff val="0"/>
              <a:lumOff val="0"/>
              <a:alphaOff val="0"/>
            </a:srgbClr>
          </a:solidFill>
          <a:prstDash val="solid"/>
          <a:miter lim="800000"/>
        </a:ln>
        <a:effectLst/>
      </dgm:spPr>
    </dgm:pt>
    <dgm:pt modelId="{452BC217-E73F-474F-ACA8-ED0D94CCD184}" type="pres">
      <dgm:prSet presAssocID="{6D39228B-C4E7-46FB-954A-8E49E634E4B1}" presName="Ellipse" presStyleLbl="fgAcc1" presStyleIdx="4" presStyleCnt="5"/>
      <dgm:spPr>
        <a:xfrm>
          <a:off x="6214764" y="3769799"/>
          <a:ext cx="263159" cy="263159"/>
        </a:xfrm>
        <a:prstGeom prst="ellipse">
          <a:avLst/>
        </a:prstGeom>
        <a:solidFill>
          <a:srgbClr val="DBEFF9">
            <a:alpha val="90000"/>
            <a:hueOff val="0"/>
            <a:satOff val="0"/>
            <a:lumOff val="0"/>
            <a:alphaOff val="0"/>
          </a:srgbClr>
        </a:solidFill>
        <a:ln w="19050" cap="rnd" cmpd="sng" algn="ctr">
          <a:noFill/>
          <a:prstDash val="solid"/>
          <a:miter lim="800000"/>
        </a:ln>
        <a:effectLst/>
      </dgm:spPr>
    </dgm:pt>
    <dgm:pt modelId="{AF15E68E-C880-41DB-9D2F-50092F3E3B34}" type="pres">
      <dgm:prSet presAssocID="{6D39228B-C4E7-46FB-954A-8E49E634E4B1}" presName="L2TextContainer" presStyleLbl="revTx" presStyleIdx="6" presStyleCnt="8">
        <dgm:presLayoutVars>
          <dgm:bulletEnabled val="1"/>
        </dgm:presLayoutVars>
      </dgm:prSet>
      <dgm:spPr/>
    </dgm:pt>
    <dgm:pt modelId="{432E08E2-20F1-4161-B49F-DA3052DCDDEB}" type="pres">
      <dgm:prSet presAssocID="{6D39228B-C4E7-46FB-954A-8E49E634E4B1}" presName="L1TextContainer" presStyleLbl="revTx" presStyleIdx="7" presStyleCnt="8" custLinFactNeighborX="-25208" custLinFactNeighborY="33500">
        <dgm:presLayoutVars>
          <dgm:chMax val="1"/>
          <dgm:chPref val="1"/>
          <dgm:bulletEnabled val="1"/>
        </dgm:presLayoutVars>
      </dgm:prSet>
      <dgm:spPr/>
    </dgm:pt>
    <dgm:pt modelId="{E49F723E-0ABE-4452-B1A7-A692A19415C4}" type="pres">
      <dgm:prSet presAssocID="{6D39228B-C4E7-46FB-954A-8E49E634E4B1}" presName="ConnectLine" presStyleLbl="sibTrans1D1" presStyleIdx="3" presStyleCnt="4" custLinFactX="-1100000" custLinFactNeighborX="-1181694" custLinFactNeighborY="17657"/>
      <dgm:spPr>
        <a:xfrm>
          <a:off x="6346344" y="2300341"/>
          <a:ext cx="0" cy="1361802"/>
        </a:xfrm>
        <a:prstGeom prst="line">
          <a:avLst/>
        </a:prstGeom>
        <a:noFill/>
        <a:ln w="12700" cap="rnd" cmpd="sng" algn="ctr">
          <a:solidFill>
            <a:srgbClr val="17406D">
              <a:hueOff val="0"/>
              <a:satOff val="0"/>
              <a:lumOff val="0"/>
              <a:alphaOff val="0"/>
            </a:srgbClr>
          </a:solidFill>
          <a:prstDash val="dash"/>
          <a:miter lim="800000"/>
        </a:ln>
        <a:effectLst/>
      </dgm:spPr>
    </dgm:pt>
    <dgm:pt modelId="{CB5A1F42-3970-499D-BAA4-BD880F79FA26}" type="pres">
      <dgm:prSet presAssocID="{6D39228B-C4E7-46FB-954A-8E49E634E4B1}" presName="EmptyPlaceHolder" presStyleCnt="0"/>
      <dgm:spPr/>
    </dgm:pt>
  </dgm:ptLst>
  <dgm:cxnLst>
    <dgm:cxn modelId="{2D36770D-0CDB-4B11-B288-691A0F782F18}" type="presOf" srcId="{3A9A11B5-20FC-4AEC-AAA3-249B1A41469D}" destId="{A833A9DE-035D-4530-81DF-A699B4BD07B9}" srcOrd="0" destOrd="0" presId="urn:microsoft.com/office/officeart/2017/3/layout/DropPinTimeline"/>
    <dgm:cxn modelId="{382EDF11-DD10-44D0-B7C2-818A9055ACC9}" srcId="{0E46B49B-8981-4ACC-B71B-7BB16621C90D}" destId="{CD306A0B-24E7-44A3-8290-FFD3CE1D7058}" srcOrd="0" destOrd="0" parTransId="{A97AA935-F29C-40F2-B28D-E16D0DCC2045}" sibTransId="{F4739652-C939-44F2-92E8-533D35FF6899}"/>
    <dgm:cxn modelId="{534CB416-90F1-4CAC-B39A-86B70554306C}" type="presOf" srcId="{FE0C9AA8-68AB-4FF6-8C22-9A1203623DBD}" destId="{AF15E68E-C880-41DB-9D2F-50092F3E3B34}" srcOrd="0" destOrd="1" presId="urn:microsoft.com/office/officeart/2017/3/layout/DropPinTimeline"/>
    <dgm:cxn modelId="{6AB29322-24E5-47A1-B95D-A4C8D2698B39}" type="presOf" srcId="{0E46B49B-8981-4ACC-B71B-7BB16621C90D}" destId="{F47AF24B-196F-4D56-9C03-9E815CBAF256}" srcOrd="0" destOrd="0" presId="urn:microsoft.com/office/officeart/2017/3/layout/DropPinTimeline"/>
    <dgm:cxn modelId="{B7460E36-0539-4916-BA68-917C8B3617FC}" type="presOf" srcId="{A9F41F89-A4F4-4991-B8D2-55BEAC5F857D}" destId="{7F3080FA-0CD5-4C23-996E-626D77A0B9C1}" srcOrd="0" destOrd="0" presId="urn:microsoft.com/office/officeart/2017/3/layout/DropPinTimeline"/>
    <dgm:cxn modelId="{93F76D5D-76CA-4703-A3C5-DF99E9653D20}" type="presOf" srcId="{CD306A0B-24E7-44A3-8290-FFD3CE1D7058}" destId="{94795A61-C809-4F38-9528-166C626E8EE0}" srcOrd="0" destOrd="0" presId="urn:microsoft.com/office/officeart/2017/3/layout/DropPinTimeline"/>
    <dgm:cxn modelId="{69E0F864-1FB5-403D-A99A-08753E45B5E4}" srcId="{A9F41F89-A4F4-4991-B8D2-55BEAC5F857D}" destId="{61160594-B9B8-48C0-A7F6-AE64619D6D03}" srcOrd="1" destOrd="0" parTransId="{77D88A9A-C84A-41BC-A440-7E4B643CEEA5}" sibTransId="{E249CE1A-BAC4-40C5-8047-E945AD1DF6EA}"/>
    <dgm:cxn modelId="{AF34B345-40B9-46EE-8A03-B656785DA182}" srcId="{A9F41F89-A4F4-4991-B8D2-55BEAC5F857D}" destId="{0E46B49B-8981-4ACC-B71B-7BB16621C90D}" srcOrd="0" destOrd="0" parTransId="{42504B11-4B9D-4389-B25B-0F716188E2A6}" sibTransId="{1F5171D2-EECF-4153-800C-31D805F9D1E5}"/>
    <dgm:cxn modelId="{4B3EC250-87E4-408A-A886-A25D6F61F8D9}" srcId="{6D39228B-C4E7-46FB-954A-8E49E634E4B1}" destId="{0A02DD12-328F-49D9-B489-BF0514C03C2B}" srcOrd="0" destOrd="0" parTransId="{A12D22D2-3D3E-430C-8B56-35F2EAF0EFAE}" sibTransId="{631C4001-5707-48EA-9469-C26D6BD917AE}"/>
    <dgm:cxn modelId="{B8D32471-4D11-4489-BEC7-66BB0166D13C}" type="presOf" srcId="{6D39228B-C4E7-46FB-954A-8E49E634E4B1}" destId="{432E08E2-20F1-4161-B49F-DA3052DCDDEB}" srcOrd="0" destOrd="0" presId="urn:microsoft.com/office/officeart/2017/3/layout/DropPinTimeline"/>
    <dgm:cxn modelId="{F0DD2B74-2957-4EE7-942C-E446D639CC6E}" srcId="{A9F41F89-A4F4-4991-B8D2-55BEAC5F857D}" destId="{E3F179C4-ECCD-4B7D-A45C-2DD7D4C0B41E}" srcOrd="2" destOrd="0" parTransId="{33AAA0FF-2C04-451C-BD74-1273CAAA4CBD}" sibTransId="{A52DC89B-1EBE-4A4D-A731-6B3C336CD699}"/>
    <dgm:cxn modelId="{369CB45A-5390-4DAC-8FF3-7AC6CCC2A949}" srcId="{A9F41F89-A4F4-4991-B8D2-55BEAC5F857D}" destId="{6D39228B-C4E7-46FB-954A-8E49E634E4B1}" srcOrd="3" destOrd="0" parTransId="{EEBFC364-BBE7-493B-B236-B2A59640F9D4}" sibTransId="{2AC61663-2506-40AB-8C28-54381F419F85}"/>
    <dgm:cxn modelId="{D0D4E8A0-AC8B-4012-9302-466ED6DF5C02}" type="presOf" srcId="{61160594-B9B8-48C0-A7F6-AE64619D6D03}" destId="{9E073240-85BC-4652-8C95-6AF2F3FF3905}" srcOrd="0" destOrd="0" presId="urn:microsoft.com/office/officeart/2017/3/layout/DropPinTimeline"/>
    <dgm:cxn modelId="{E24B38A8-11FF-41DB-8A14-4B5B26777C2D}" srcId="{61160594-B9B8-48C0-A7F6-AE64619D6D03}" destId="{3D15BB16-E96C-44FC-BCEC-E8E59A85F87A}" srcOrd="0" destOrd="0" parTransId="{AC2D92C5-57BB-48C2-AA2A-03DA48905390}" sibTransId="{6FC6A36F-0B98-4A39-9381-5580EFF6AF62}"/>
    <dgm:cxn modelId="{8621B8B3-CA72-492B-9BD8-B1E0F4013F9B}" type="presOf" srcId="{0A02DD12-328F-49D9-B489-BF0514C03C2B}" destId="{AF15E68E-C880-41DB-9D2F-50092F3E3B34}" srcOrd="0" destOrd="0" presId="urn:microsoft.com/office/officeart/2017/3/layout/DropPinTimeline"/>
    <dgm:cxn modelId="{93BDD5B4-3F63-44FF-BE0A-E893ABF62DF5}" type="presOf" srcId="{3D15BB16-E96C-44FC-BCEC-E8E59A85F87A}" destId="{21F75B00-E956-469A-9B79-ECB7B3D5B15E}" srcOrd="0" destOrd="0" presId="urn:microsoft.com/office/officeart/2017/3/layout/DropPinTimeline"/>
    <dgm:cxn modelId="{D21A78E2-0980-48D7-ABC7-F767482F5BAE}" srcId="{6D39228B-C4E7-46FB-954A-8E49E634E4B1}" destId="{FE0C9AA8-68AB-4FF6-8C22-9A1203623DBD}" srcOrd="1" destOrd="0" parTransId="{B0F015A6-EC89-44EF-B033-870CA837453D}" sibTransId="{073AB716-3C0D-48CF-BE76-0FDB19702D5D}"/>
    <dgm:cxn modelId="{4EA65EE9-28EF-456A-A687-3B7FBB86E99B}" srcId="{E3F179C4-ECCD-4B7D-A45C-2DD7D4C0B41E}" destId="{3A9A11B5-20FC-4AEC-AAA3-249B1A41469D}" srcOrd="0" destOrd="0" parTransId="{A0DE5BC7-4522-4F47-9216-7EE9BB21F3C4}" sibTransId="{27AA2613-3204-42EC-97E8-4E353D4A0CD1}"/>
    <dgm:cxn modelId="{A3514DFE-35DD-4430-97AF-31F70A3ABEF7}" type="presOf" srcId="{E3F179C4-ECCD-4B7D-A45C-2DD7D4C0B41E}" destId="{89797BDA-4471-4269-8BCF-20C6CC7AA448}" srcOrd="0" destOrd="0" presId="urn:microsoft.com/office/officeart/2017/3/layout/DropPinTimeline"/>
    <dgm:cxn modelId="{C957DFE2-BF45-49CA-BF6C-1DE81D363020}" type="presParOf" srcId="{7F3080FA-0CD5-4C23-996E-626D77A0B9C1}" destId="{404AE496-A85A-4855-8765-3FC5102497E9}" srcOrd="0" destOrd="0" presId="urn:microsoft.com/office/officeart/2017/3/layout/DropPinTimeline"/>
    <dgm:cxn modelId="{0B09FF2C-3945-488D-9A21-BBD2CEC0E7D6}" type="presParOf" srcId="{7F3080FA-0CD5-4C23-996E-626D77A0B9C1}" destId="{E9D338D7-BD8E-46D8-9D0B-97F7E5812B90}" srcOrd="1" destOrd="0" presId="urn:microsoft.com/office/officeart/2017/3/layout/DropPinTimeline"/>
    <dgm:cxn modelId="{C051DB07-437A-4968-9906-C748E99376F8}" type="presParOf" srcId="{E9D338D7-BD8E-46D8-9D0B-97F7E5812B90}" destId="{8B9F5E23-302D-4A8F-AB1F-B35DE8462EF2}" srcOrd="0" destOrd="0" presId="urn:microsoft.com/office/officeart/2017/3/layout/DropPinTimeline"/>
    <dgm:cxn modelId="{E83C517A-5E08-4893-A439-B1FBF917761B}" type="presParOf" srcId="{8B9F5E23-302D-4A8F-AB1F-B35DE8462EF2}" destId="{197DC047-D577-40FE-85ED-2B0CE9AC29AD}" srcOrd="0" destOrd="0" presId="urn:microsoft.com/office/officeart/2017/3/layout/DropPinTimeline"/>
    <dgm:cxn modelId="{AA48ECA1-A20B-4CCF-A26A-C61B30579364}" type="presParOf" srcId="{8B9F5E23-302D-4A8F-AB1F-B35DE8462EF2}" destId="{FC7228F5-1CAD-48F2-BC79-6A707ED66D0A}" srcOrd="1" destOrd="0" presId="urn:microsoft.com/office/officeart/2017/3/layout/DropPinTimeline"/>
    <dgm:cxn modelId="{2C3B83B4-28F9-4A3D-841F-E91BC41FAD33}" type="presParOf" srcId="{FC7228F5-1CAD-48F2-BC79-6A707ED66D0A}" destId="{06F3CFE9-669F-4464-AC21-04E2AFF6E23E}" srcOrd="0" destOrd="0" presId="urn:microsoft.com/office/officeart/2017/3/layout/DropPinTimeline"/>
    <dgm:cxn modelId="{6CBBD659-817D-4A21-A46C-52B77839B1E8}" type="presParOf" srcId="{FC7228F5-1CAD-48F2-BC79-6A707ED66D0A}" destId="{7730EF73-9B7F-4D05-8B60-5D082CE97A77}" srcOrd="1" destOrd="0" presId="urn:microsoft.com/office/officeart/2017/3/layout/DropPinTimeline"/>
    <dgm:cxn modelId="{1D9B64BE-247C-4FE0-BFAA-4BD6291BF487}" type="presParOf" srcId="{8B9F5E23-302D-4A8F-AB1F-B35DE8462EF2}" destId="{94795A61-C809-4F38-9528-166C626E8EE0}" srcOrd="2" destOrd="0" presId="urn:microsoft.com/office/officeart/2017/3/layout/DropPinTimeline"/>
    <dgm:cxn modelId="{71F7002B-F59F-4257-A097-F05452C0E958}" type="presParOf" srcId="{8B9F5E23-302D-4A8F-AB1F-B35DE8462EF2}" destId="{F47AF24B-196F-4D56-9C03-9E815CBAF256}" srcOrd="3" destOrd="0" presId="urn:microsoft.com/office/officeart/2017/3/layout/DropPinTimeline"/>
    <dgm:cxn modelId="{0BE7F4D5-84A0-46D9-BEE7-7AE7447BCF64}" type="presParOf" srcId="{8B9F5E23-302D-4A8F-AB1F-B35DE8462EF2}" destId="{17A47AFC-5F40-4F36-9C86-CBCA212FB10E}" srcOrd="4" destOrd="0" presId="urn:microsoft.com/office/officeart/2017/3/layout/DropPinTimeline"/>
    <dgm:cxn modelId="{854B27F9-08E8-4270-A57B-BA5F938CFD49}" type="presParOf" srcId="{8B9F5E23-302D-4A8F-AB1F-B35DE8462EF2}" destId="{8CAB5D62-689D-4EA1-AE27-EEC91A480F3D}" srcOrd="5" destOrd="0" presId="urn:microsoft.com/office/officeart/2017/3/layout/DropPinTimeline"/>
    <dgm:cxn modelId="{DEDBC45F-4AFB-4E06-AE5B-58BB5748CA05}" type="presParOf" srcId="{E9D338D7-BD8E-46D8-9D0B-97F7E5812B90}" destId="{BE48DC92-A41B-4A13-966F-4E81137C3007}" srcOrd="1" destOrd="0" presId="urn:microsoft.com/office/officeart/2017/3/layout/DropPinTimeline"/>
    <dgm:cxn modelId="{BD5C2DE7-9258-4009-9DD6-3E92527CB403}" type="presParOf" srcId="{E9D338D7-BD8E-46D8-9D0B-97F7E5812B90}" destId="{6C5D70F2-61A0-4075-A918-545435860D4C}" srcOrd="2" destOrd="0" presId="urn:microsoft.com/office/officeart/2017/3/layout/DropPinTimeline"/>
    <dgm:cxn modelId="{8F81F1E2-9164-4D9B-A1AF-52CBA197DBE6}" type="presParOf" srcId="{6C5D70F2-61A0-4075-A918-545435860D4C}" destId="{A63D72E4-BD29-4DFF-B084-7AB79F81C5FF}" srcOrd="0" destOrd="0" presId="urn:microsoft.com/office/officeart/2017/3/layout/DropPinTimeline"/>
    <dgm:cxn modelId="{1B3099CA-996C-4EF6-84A9-CA34A1A3AF70}" type="presParOf" srcId="{6C5D70F2-61A0-4075-A918-545435860D4C}" destId="{E70FFDC3-B5F4-4728-B48F-BEE838B5086A}" srcOrd="1" destOrd="0" presId="urn:microsoft.com/office/officeart/2017/3/layout/DropPinTimeline"/>
    <dgm:cxn modelId="{5E6FFABF-F802-43AE-B861-DEA3791CCA8D}" type="presParOf" srcId="{E70FFDC3-B5F4-4728-B48F-BEE838B5086A}" destId="{75E1EBF8-FB37-46AC-AEB8-005EA38F1385}" srcOrd="0" destOrd="0" presId="urn:microsoft.com/office/officeart/2017/3/layout/DropPinTimeline"/>
    <dgm:cxn modelId="{12B041D3-0089-4F2D-8EF7-DAEAB3F940D3}" type="presParOf" srcId="{E70FFDC3-B5F4-4728-B48F-BEE838B5086A}" destId="{B84A602B-B403-45C6-8136-18C97441F7EB}" srcOrd="1" destOrd="0" presId="urn:microsoft.com/office/officeart/2017/3/layout/DropPinTimeline"/>
    <dgm:cxn modelId="{EAF023BC-2EDB-4779-BC88-1B7D4C3BD8AE}" type="presParOf" srcId="{6C5D70F2-61A0-4075-A918-545435860D4C}" destId="{21F75B00-E956-469A-9B79-ECB7B3D5B15E}" srcOrd="2" destOrd="0" presId="urn:microsoft.com/office/officeart/2017/3/layout/DropPinTimeline"/>
    <dgm:cxn modelId="{399D83DC-D6DD-4911-828C-C2F616602BD3}" type="presParOf" srcId="{6C5D70F2-61A0-4075-A918-545435860D4C}" destId="{9E073240-85BC-4652-8C95-6AF2F3FF3905}" srcOrd="3" destOrd="0" presId="urn:microsoft.com/office/officeart/2017/3/layout/DropPinTimeline"/>
    <dgm:cxn modelId="{72F1CC31-1BDE-4E34-B556-CB24CB7EF042}" type="presParOf" srcId="{6C5D70F2-61A0-4075-A918-545435860D4C}" destId="{89279310-99BF-489B-A629-6173E76D51D3}" srcOrd="4" destOrd="0" presId="urn:microsoft.com/office/officeart/2017/3/layout/DropPinTimeline"/>
    <dgm:cxn modelId="{F09C76BE-46E5-47B8-82A3-D3AC8323DB3C}" type="presParOf" srcId="{6C5D70F2-61A0-4075-A918-545435860D4C}" destId="{9E3BBF45-F1EC-427D-A9E3-B5FC8649188E}" srcOrd="5" destOrd="0" presId="urn:microsoft.com/office/officeart/2017/3/layout/DropPinTimeline"/>
    <dgm:cxn modelId="{6A57E966-0E6A-4D93-9FCC-BA681A57C897}" type="presParOf" srcId="{E9D338D7-BD8E-46D8-9D0B-97F7E5812B90}" destId="{0A6CC484-34E9-446A-B616-1DDD8E92357C}" srcOrd="3" destOrd="0" presId="urn:microsoft.com/office/officeart/2017/3/layout/DropPinTimeline"/>
    <dgm:cxn modelId="{087D5C53-C52B-41B9-B7CE-88860BD055DE}" type="presParOf" srcId="{E9D338D7-BD8E-46D8-9D0B-97F7E5812B90}" destId="{7AF1F6EE-A010-40D4-882E-7A9A2B9C45BF}" srcOrd="4" destOrd="0" presId="urn:microsoft.com/office/officeart/2017/3/layout/DropPinTimeline"/>
    <dgm:cxn modelId="{855B9FA1-EBB0-44D4-A2EF-5B4897C8361F}" type="presParOf" srcId="{7AF1F6EE-A010-40D4-882E-7A9A2B9C45BF}" destId="{21FE5DEF-6FA4-4117-B9E9-915DB2BE90A1}" srcOrd="0" destOrd="0" presId="urn:microsoft.com/office/officeart/2017/3/layout/DropPinTimeline"/>
    <dgm:cxn modelId="{B0545E6A-625F-4A99-8084-86E5721EDBCE}" type="presParOf" srcId="{7AF1F6EE-A010-40D4-882E-7A9A2B9C45BF}" destId="{139513AB-D175-4979-874E-373D4E1D8815}" srcOrd="1" destOrd="0" presId="urn:microsoft.com/office/officeart/2017/3/layout/DropPinTimeline"/>
    <dgm:cxn modelId="{AA94DDBC-D37F-4752-B96D-A98773189DBA}" type="presParOf" srcId="{139513AB-D175-4979-874E-373D4E1D8815}" destId="{7C6EF07E-6968-4A82-8293-6D8F0AE08E24}" srcOrd="0" destOrd="0" presId="urn:microsoft.com/office/officeart/2017/3/layout/DropPinTimeline"/>
    <dgm:cxn modelId="{66CB9D4E-60E8-43C0-823B-7B992C2C7723}" type="presParOf" srcId="{139513AB-D175-4979-874E-373D4E1D8815}" destId="{07DB2AC7-5AE9-44C4-9814-74A906EBD908}" srcOrd="1" destOrd="0" presId="urn:microsoft.com/office/officeart/2017/3/layout/DropPinTimeline"/>
    <dgm:cxn modelId="{67450518-0DAE-439A-BFDF-3D493239FFED}" type="presParOf" srcId="{7AF1F6EE-A010-40D4-882E-7A9A2B9C45BF}" destId="{A833A9DE-035D-4530-81DF-A699B4BD07B9}" srcOrd="2" destOrd="0" presId="urn:microsoft.com/office/officeart/2017/3/layout/DropPinTimeline"/>
    <dgm:cxn modelId="{42D48C39-5158-446B-9B61-3E38AE415F46}" type="presParOf" srcId="{7AF1F6EE-A010-40D4-882E-7A9A2B9C45BF}" destId="{89797BDA-4471-4269-8BCF-20C6CC7AA448}" srcOrd="3" destOrd="0" presId="urn:microsoft.com/office/officeart/2017/3/layout/DropPinTimeline"/>
    <dgm:cxn modelId="{284C57D5-33D7-43A0-A5AC-1E84846DF268}" type="presParOf" srcId="{7AF1F6EE-A010-40D4-882E-7A9A2B9C45BF}" destId="{7600C0B9-5692-4EA1-B2D1-A9726CFF207D}" srcOrd="4" destOrd="0" presId="urn:microsoft.com/office/officeart/2017/3/layout/DropPinTimeline"/>
    <dgm:cxn modelId="{63693CA0-83C5-46BA-A763-6BE5797FFC1F}" type="presParOf" srcId="{7AF1F6EE-A010-40D4-882E-7A9A2B9C45BF}" destId="{3D722465-2FCB-4B19-AF26-261C9C12E31F}" srcOrd="5" destOrd="0" presId="urn:microsoft.com/office/officeart/2017/3/layout/DropPinTimeline"/>
    <dgm:cxn modelId="{AB9F2896-450E-4F3F-A523-E8917CFC052F}" type="presParOf" srcId="{E9D338D7-BD8E-46D8-9D0B-97F7E5812B90}" destId="{5C113509-EBC4-495B-BE96-E6B17F89D40A}" srcOrd="5" destOrd="0" presId="urn:microsoft.com/office/officeart/2017/3/layout/DropPinTimeline"/>
    <dgm:cxn modelId="{09753E96-8C73-4D2E-B4E8-98D6F384F8B0}" type="presParOf" srcId="{E9D338D7-BD8E-46D8-9D0B-97F7E5812B90}" destId="{E9FC8C7B-E88C-460D-B17D-B5F6C1D3221D}" srcOrd="6" destOrd="0" presId="urn:microsoft.com/office/officeart/2017/3/layout/DropPinTimeline"/>
    <dgm:cxn modelId="{969BF265-DC80-4B14-8244-BA10910C515E}" type="presParOf" srcId="{E9FC8C7B-E88C-460D-B17D-B5F6C1D3221D}" destId="{5E4C062B-CC8F-4548-A053-7EDB4A78188C}" srcOrd="0" destOrd="0" presId="urn:microsoft.com/office/officeart/2017/3/layout/DropPinTimeline"/>
    <dgm:cxn modelId="{DA8D27D4-1781-42C3-92B0-A898D9FDCC89}" type="presParOf" srcId="{E9FC8C7B-E88C-460D-B17D-B5F6C1D3221D}" destId="{EE8AAB64-110C-4C85-B373-335360186A1F}" srcOrd="1" destOrd="0" presId="urn:microsoft.com/office/officeart/2017/3/layout/DropPinTimeline"/>
    <dgm:cxn modelId="{0A8672DC-8107-41DB-87FD-D36EAFE3DC21}" type="presParOf" srcId="{EE8AAB64-110C-4C85-B373-335360186A1F}" destId="{B2FEF721-A6AE-4F6F-845B-0C5A61586507}" srcOrd="0" destOrd="0" presId="urn:microsoft.com/office/officeart/2017/3/layout/DropPinTimeline"/>
    <dgm:cxn modelId="{FBC3AA74-A342-4E2E-9287-20C1568DF868}" type="presParOf" srcId="{EE8AAB64-110C-4C85-B373-335360186A1F}" destId="{452BC217-E73F-474F-ACA8-ED0D94CCD184}" srcOrd="1" destOrd="0" presId="urn:microsoft.com/office/officeart/2017/3/layout/DropPinTimeline"/>
    <dgm:cxn modelId="{61113B21-5DA8-4338-B881-72F96C3B3EB1}" type="presParOf" srcId="{E9FC8C7B-E88C-460D-B17D-B5F6C1D3221D}" destId="{AF15E68E-C880-41DB-9D2F-50092F3E3B34}" srcOrd="2" destOrd="0" presId="urn:microsoft.com/office/officeart/2017/3/layout/DropPinTimeline"/>
    <dgm:cxn modelId="{9D45F1E6-398E-4F23-9C3C-4C5469CF2B1A}" type="presParOf" srcId="{E9FC8C7B-E88C-460D-B17D-B5F6C1D3221D}" destId="{432E08E2-20F1-4161-B49F-DA3052DCDDEB}" srcOrd="3" destOrd="0" presId="urn:microsoft.com/office/officeart/2017/3/layout/DropPinTimeline"/>
    <dgm:cxn modelId="{E0D63621-05DA-4529-8C27-A88E156FC633}" type="presParOf" srcId="{E9FC8C7B-E88C-460D-B17D-B5F6C1D3221D}" destId="{E49F723E-0ABE-4452-B1A7-A692A19415C4}" srcOrd="4" destOrd="0" presId="urn:microsoft.com/office/officeart/2017/3/layout/DropPinTimeline"/>
    <dgm:cxn modelId="{C72EF2C3-0EC5-4EE0-8E76-5B8A1331830C}" type="presParOf" srcId="{E9FC8C7B-E88C-460D-B17D-B5F6C1D3221D}" destId="{CB5A1F42-3970-499D-BAA4-BD880F79FA26}"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AE496-A85A-4855-8765-3FC5102497E9}">
      <dsp:nvSpPr>
        <dsp:cNvPr id="0" name=""/>
        <dsp:cNvSpPr/>
      </dsp:nvSpPr>
      <dsp:spPr>
        <a:xfrm>
          <a:off x="0" y="1991531"/>
          <a:ext cx="8229599" cy="0"/>
        </a:xfrm>
        <a:prstGeom prst="line">
          <a:avLst/>
        </a:prstGeom>
        <a:solidFill>
          <a:srgbClr val="DBEFF9">
            <a:alpha val="90000"/>
            <a:hueOff val="0"/>
            <a:satOff val="0"/>
            <a:lumOff val="0"/>
            <a:alphaOff val="0"/>
          </a:srgbClr>
        </a:solidFill>
        <a:ln w="19050" cap="rnd" cmpd="sng" algn="ctr">
          <a:solidFill>
            <a:srgbClr val="17406D">
              <a:hueOff val="0"/>
              <a:satOff val="0"/>
              <a:lumOff val="0"/>
              <a:alphaOff val="0"/>
            </a:srgb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06F3CFE9-669F-4464-AC21-04E2AFF6E23E}">
      <dsp:nvSpPr>
        <dsp:cNvPr id="0" name=""/>
        <dsp:cNvSpPr/>
      </dsp:nvSpPr>
      <dsp:spPr>
        <a:xfrm rot="8100000">
          <a:off x="67745" y="67745"/>
          <a:ext cx="327102" cy="327102"/>
        </a:xfrm>
        <a:prstGeom prst="teardrop">
          <a:avLst>
            <a:gd name="adj" fmla="val 115000"/>
          </a:avLst>
        </a:prstGeom>
        <a:solidFill>
          <a:srgbClr val="17406D">
            <a:hueOff val="0"/>
            <a:satOff val="0"/>
            <a:lumOff val="0"/>
            <a:alphaOff val="0"/>
          </a:srgbClr>
        </a:solidFill>
        <a:ln w="12700" cap="flat" cmpd="sng" algn="ctr">
          <a:solidFill>
            <a:srgbClr val="17406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30EF73-9B7F-4D05-8B60-5D082CE97A77}">
      <dsp:nvSpPr>
        <dsp:cNvPr id="0" name=""/>
        <dsp:cNvSpPr/>
      </dsp:nvSpPr>
      <dsp:spPr>
        <a:xfrm>
          <a:off x="104083" y="104083"/>
          <a:ext cx="254426" cy="254426"/>
        </a:xfrm>
        <a:prstGeom prst="ellipse">
          <a:avLst/>
        </a:prstGeom>
        <a:solidFill>
          <a:srgbClr val="DBEFF9">
            <a:alpha val="90000"/>
            <a:hueOff val="0"/>
            <a:satOff val="0"/>
            <a:lumOff val="0"/>
            <a:alphaOff val="0"/>
          </a:srgbClr>
        </a:solidFill>
        <a:ln w="19050" cap="rnd" cmpd="sng" algn="ctr">
          <a:noFill/>
          <a:prstDash val="solid"/>
          <a:miter lim="800000"/>
        </a:ln>
        <a:effectLst/>
      </dsp:spPr>
      <dsp:style>
        <a:lnRef idx="2">
          <a:scrgbClr r="0" g="0" b="0"/>
        </a:lnRef>
        <a:fillRef idx="1">
          <a:scrgbClr r="0" g="0" b="0"/>
        </a:fillRef>
        <a:effectRef idx="0">
          <a:scrgbClr r="0" g="0" b="0"/>
        </a:effectRef>
        <a:fontRef idx="minor"/>
      </dsp:style>
    </dsp:sp>
    <dsp:sp modelId="{94795A61-C809-4F38-9528-166C626E8EE0}">
      <dsp:nvSpPr>
        <dsp:cNvPr id="0" name=""/>
        <dsp:cNvSpPr/>
      </dsp:nvSpPr>
      <dsp:spPr>
        <a:xfrm>
          <a:off x="485935" y="628450"/>
          <a:ext cx="2942968" cy="13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1600" rIns="101600" bIns="152400" numCol="1" spcCol="1270" anchor="t" anchorCtr="0">
          <a:noAutofit/>
        </a:bodyPr>
        <a:lstStyle/>
        <a:p>
          <a:pPr marL="0" lvl="0" indent="0" algn="l" defTabSz="711200">
            <a:lnSpc>
              <a:spcPct val="90000"/>
            </a:lnSpc>
            <a:spcBef>
              <a:spcPct val="0"/>
            </a:spcBef>
            <a:spcAft>
              <a:spcPct val="35000"/>
            </a:spcAft>
            <a:buNone/>
          </a:pPr>
          <a:r>
            <a:rPr lang="en-US" sz="1600" b="1" kern="1200" dirty="0">
              <a:solidFill>
                <a:sysClr val="windowText" lastClr="000000">
                  <a:hueOff val="0"/>
                  <a:satOff val="0"/>
                  <a:lumOff val="0"/>
                  <a:alphaOff val="0"/>
                </a:sysClr>
              </a:solidFill>
              <a:latin typeface="Calibri" panose="020F0502020204030204"/>
              <a:ea typeface="+mn-ea"/>
              <a:cs typeface="+mn-cs"/>
            </a:rPr>
            <a:t>The Beginning</a:t>
          </a:r>
        </a:p>
        <a:p>
          <a:pPr marL="0" lvl="0" indent="0" algn="l" defTabSz="711200">
            <a:lnSpc>
              <a:spcPct val="90000"/>
            </a:lnSpc>
            <a:spcBef>
              <a:spcPct val="0"/>
            </a:spcBef>
            <a:spcAft>
              <a:spcPct val="35000"/>
            </a:spcAft>
            <a:buNone/>
          </a:pPr>
          <a:r>
            <a:rPr lang="en-US" sz="1600" kern="1200" dirty="0">
              <a:solidFill>
                <a:sysClr val="windowText" lastClr="000000">
                  <a:hueOff val="0"/>
                  <a:satOff val="0"/>
                  <a:lumOff val="0"/>
                  <a:alphaOff val="0"/>
                </a:sysClr>
              </a:solidFill>
              <a:latin typeface="Calibri" panose="020F0502020204030204"/>
              <a:ea typeface="+mn-ea"/>
              <a:cs typeface="+mn-cs"/>
            </a:rPr>
            <a:t>Development from Pre-Roman times -  Anglo Saxon England – up to 1829</a:t>
          </a:r>
          <a:endParaRPr lang="en-US" sz="2000" kern="1200" dirty="0">
            <a:solidFill>
              <a:sysClr val="windowText" lastClr="000000">
                <a:hueOff val="0"/>
                <a:satOff val="0"/>
                <a:lumOff val="0"/>
                <a:alphaOff val="0"/>
              </a:sysClr>
            </a:solidFill>
            <a:latin typeface="Calibri" panose="020F0502020204030204"/>
            <a:ea typeface="+mn-ea"/>
            <a:cs typeface="+mn-cs"/>
          </a:endParaRPr>
        </a:p>
      </dsp:txBody>
      <dsp:txXfrm>
        <a:off x="485935" y="628450"/>
        <a:ext cx="2942968" cy="1316611"/>
      </dsp:txXfrm>
    </dsp:sp>
    <dsp:sp modelId="{F47AF24B-196F-4D56-9C03-9E815CBAF256}">
      <dsp:nvSpPr>
        <dsp:cNvPr id="0" name=""/>
        <dsp:cNvSpPr/>
      </dsp:nvSpPr>
      <dsp:spPr>
        <a:xfrm>
          <a:off x="485935" y="165857"/>
          <a:ext cx="2942968" cy="462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b="1" kern="1200" dirty="0">
              <a:solidFill>
                <a:sysClr val="windowText" lastClr="000000">
                  <a:hueOff val="0"/>
                  <a:satOff val="0"/>
                  <a:lumOff val="0"/>
                  <a:alphaOff val="0"/>
                </a:sysClr>
              </a:solidFill>
              <a:latin typeface="Calibri" panose="020F0502020204030204"/>
              <a:ea typeface="+mn-ea"/>
              <a:cs typeface="+mn-cs"/>
            </a:rPr>
            <a:t>Pre 1829</a:t>
          </a:r>
        </a:p>
      </dsp:txBody>
      <dsp:txXfrm>
        <a:off x="485935" y="165857"/>
        <a:ext cx="2942968" cy="462593"/>
      </dsp:txXfrm>
    </dsp:sp>
    <dsp:sp modelId="{17A47AFC-5F40-4F36-9C86-CBCA212FB10E}">
      <dsp:nvSpPr>
        <dsp:cNvPr id="0" name=""/>
        <dsp:cNvSpPr/>
      </dsp:nvSpPr>
      <dsp:spPr>
        <a:xfrm flipH="1">
          <a:off x="217798" y="212644"/>
          <a:ext cx="0" cy="1316611"/>
        </a:xfrm>
        <a:prstGeom prst="line">
          <a:avLst/>
        </a:prstGeom>
        <a:noFill/>
        <a:ln w="12700" cap="rnd" cmpd="sng" algn="ctr">
          <a:solidFill>
            <a:srgbClr val="17406D">
              <a:hueOff val="0"/>
              <a:satOff val="0"/>
              <a:lumOff val="0"/>
              <a:alphaOff val="0"/>
            </a:srgbClr>
          </a:solidFill>
          <a:prstDash val="dash"/>
          <a:miter lim="800000"/>
        </a:ln>
        <a:effectLst/>
      </dsp:spPr>
      <dsp:style>
        <a:lnRef idx="1">
          <a:scrgbClr r="0" g="0" b="0"/>
        </a:lnRef>
        <a:fillRef idx="0">
          <a:scrgbClr r="0" g="0" b="0"/>
        </a:fillRef>
        <a:effectRef idx="0">
          <a:scrgbClr r="0" g="0" b="0"/>
        </a:effectRef>
        <a:fontRef idx="minor"/>
      </dsp:style>
    </dsp:sp>
    <dsp:sp modelId="{197DC047-D577-40FE-85ED-2B0CE9AC29AD}">
      <dsp:nvSpPr>
        <dsp:cNvPr id="0" name=""/>
        <dsp:cNvSpPr/>
      </dsp:nvSpPr>
      <dsp:spPr>
        <a:xfrm flipH="1">
          <a:off x="156207" y="1487623"/>
          <a:ext cx="123182" cy="83266"/>
        </a:xfrm>
        <a:prstGeom prst="ellipse">
          <a:avLst/>
        </a:prstGeom>
        <a:solidFill>
          <a:srgbClr val="17406D">
            <a:hueOff val="0"/>
            <a:satOff val="0"/>
            <a:lumOff val="0"/>
            <a:alphaOff val="0"/>
          </a:srgbClr>
        </a:solidFill>
        <a:ln w="6350" cap="rnd" cmpd="sng" algn="ctr">
          <a:solidFill>
            <a:srgbClr val="DBEFF9">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E1EBF8-FB37-46AC-AEB8-005EA38F1385}">
      <dsp:nvSpPr>
        <dsp:cNvPr id="0" name=""/>
        <dsp:cNvSpPr/>
      </dsp:nvSpPr>
      <dsp:spPr>
        <a:xfrm rot="18900000">
          <a:off x="583732" y="3975056"/>
          <a:ext cx="327102" cy="327102"/>
        </a:xfrm>
        <a:prstGeom prst="teardrop">
          <a:avLst>
            <a:gd name="adj" fmla="val 115000"/>
          </a:avLst>
        </a:prstGeom>
        <a:solidFill>
          <a:srgbClr val="17406D">
            <a:hueOff val="0"/>
            <a:satOff val="0"/>
            <a:lumOff val="0"/>
            <a:alphaOff val="0"/>
          </a:srgbClr>
        </a:solidFill>
        <a:ln w="12700" cap="flat" cmpd="sng" algn="ctr">
          <a:solidFill>
            <a:srgbClr val="17406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4A602B-B403-45C6-8136-18C97441F7EB}">
      <dsp:nvSpPr>
        <dsp:cNvPr id="0" name=""/>
        <dsp:cNvSpPr/>
      </dsp:nvSpPr>
      <dsp:spPr>
        <a:xfrm>
          <a:off x="620071" y="4011394"/>
          <a:ext cx="254426" cy="254426"/>
        </a:xfrm>
        <a:prstGeom prst="ellipse">
          <a:avLst/>
        </a:prstGeom>
        <a:solidFill>
          <a:srgbClr val="DBEFF9">
            <a:alpha val="90000"/>
            <a:hueOff val="0"/>
            <a:satOff val="0"/>
            <a:lumOff val="0"/>
            <a:alphaOff val="0"/>
          </a:srgbClr>
        </a:solidFill>
        <a:ln w="19050" cap="rnd" cmpd="sng" algn="ctr">
          <a:noFill/>
          <a:prstDash val="solid"/>
          <a:miter lim="800000"/>
        </a:ln>
        <a:effectLst/>
      </dsp:spPr>
      <dsp:style>
        <a:lnRef idx="2">
          <a:scrgbClr r="0" g="0" b="0"/>
        </a:lnRef>
        <a:fillRef idx="1">
          <a:scrgbClr r="0" g="0" b="0"/>
        </a:fillRef>
        <a:effectRef idx="0">
          <a:scrgbClr r="0" g="0" b="0"/>
        </a:effectRef>
        <a:fontRef idx="minor"/>
      </dsp:style>
    </dsp:sp>
    <dsp:sp modelId="{21F75B00-E956-469A-9B79-ECB7B3D5B15E}">
      <dsp:nvSpPr>
        <dsp:cNvPr id="0" name=""/>
        <dsp:cNvSpPr/>
      </dsp:nvSpPr>
      <dsp:spPr>
        <a:xfrm>
          <a:off x="1007397" y="2549440"/>
          <a:ext cx="2737721" cy="13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01600" numCol="1" spcCol="1270" anchor="b" anchorCtr="0">
          <a:noAutofit/>
        </a:bodyPr>
        <a:lstStyle/>
        <a:p>
          <a:pPr marL="0" lvl="0" indent="0" algn="l" defTabSz="711200">
            <a:lnSpc>
              <a:spcPct val="90000"/>
            </a:lnSpc>
            <a:spcBef>
              <a:spcPct val="0"/>
            </a:spcBef>
            <a:spcAft>
              <a:spcPct val="35000"/>
            </a:spcAft>
            <a:buNone/>
          </a:pPr>
          <a:endParaRPr lang="en-US" sz="1600" b="1" kern="1200" dirty="0">
            <a:solidFill>
              <a:sysClr val="windowText" lastClr="000000">
                <a:hueOff val="0"/>
                <a:satOff val="0"/>
                <a:lumOff val="0"/>
                <a:alphaOff val="0"/>
              </a:sysClr>
            </a:solidFill>
            <a:latin typeface="Calibri" panose="020F0502020204030204"/>
            <a:ea typeface="+mn-ea"/>
            <a:cs typeface="+mn-cs"/>
          </a:endParaRPr>
        </a:p>
        <a:p>
          <a:pPr marL="0" lvl="0" indent="0" algn="l" defTabSz="711200">
            <a:lnSpc>
              <a:spcPct val="90000"/>
            </a:lnSpc>
            <a:spcBef>
              <a:spcPct val="0"/>
            </a:spcBef>
            <a:spcAft>
              <a:spcPct val="35000"/>
            </a:spcAft>
            <a:buNone/>
          </a:pPr>
          <a:endParaRPr lang="en-US" sz="1600" kern="1200" dirty="0">
            <a:solidFill>
              <a:sysClr val="windowText" lastClr="000000">
                <a:hueOff val="0"/>
                <a:satOff val="0"/>
                <a:lumOff val="0"/>
                <a:alphaOff val="0"/>
              </a:sysClr>
            </a:solidFill>
            <a:latin typeface="Calibri" panose="020F0502020204030204"/>
            <a:ea typeface="+mn-ea"/>
            <a:cs typeface="+mn-cs"/>
          </a:endParaRPr>
        </a:p>
        <a:p>
          <a:pPr marL="0" lvl="0" indent="0" algn="l" defTabSz="711200">
            <a:lnSpc>
              <a:spcPct val="90000"/>
            </a:lnSpc>
            <a:spcBef>
              <a:spcPct val="0"/>
            </a:spcBef>
            <a:spcAft>
              <a:spcPct val="35000"/>
            </a:spcAft>
            <a:buNone/>
          </a:pPr>
          <a:r>
            <a:rPr lang="en-US" sz="1600" b="1" kern="1200" dirty="0">
              <a:solidFill>
                <a:sysClr val="windowText" lastClr="000000">
                  <a:hueOff val="0"/>
                  <a:satOff val="0"/>
                  <a:lumOff val="0"/>
                  <a:alphaOff val="0"/>
                </a:sysClr>
              </a:solidFill>
              <a:latin typeface="Calibri" panose="020F0502020204030204"/>
              <a:ea typeface="+mn-ea"/>
              <a:cs typeface="+mn-cs"/>
            </a:rPr>
            <a:t>Industrial Revolution - Imperial /Victorian Britain </a:t>
          </a:r>
        </a:p>
        <a:p>
          <a:pPr marL="0" lvl="0" indent="0" algn="l" defTabSz="711200">
            <a:lnSpc>
              <a:spcPct val="90000"/>
            </a:lnSpc>
            <a:spcBef>
              <a:spcPct val="0"/>
            </a:spcBef>
            <a:spcAft>
              <a:spcPct val="35000"/>
            </a:spcAft>
            <a:buNone/>
          </a:pPr>
          <a:r>
            <a:rPr lang="en-US" sz="1600" kern="1200" dirty="0">
              <a:solidFill>
                <a:sysClr val="windowText" lastClr="000000">
                  <a:hueOff val="0"/>
                  <a:satOff val="0"/>
                  <a:lumOff val="0"/>
                  <a:alphaOff val="0"/>
                </a:sysClr>
              </a:solidFill>
              <a:latin typeface="Calibri" panose="020F0502020204030204"/>
              <a:ea typeface="+mn-ea"/>
              <a:cs typeface="+mn-cs"/>
            </a:rPr>
            <a:t>Sir Robert Peel influences the progress of the Police in London. Reforms and strengthens the service. Rise and rise of the British Empire</a:t>
          </a:r>
          <a:endParaRPr lang="en-US" sz="1600" b="1" kern="1200" dirty="0">
            <a:solidFill>
              <a:sysClr val="windowText" lastClr="000000">
                <a:hueOff val="0"/>
                <a:satOff val="0"/>
                <a:lumOff val="0"/>
                <a:alphaOff val="0"/>
              </a:sysClr>
            </a:solidFill>
            <a:latin typeface="Calibri" panose="020F0502020204030204"/>
            <a:ea typeface="+mn-ea"/>
            <a:cs typeface="+mn-cs"/>
          </a:endParaRPr>
        </a:p>
      </dsp:txBody>
      <dsp:txXfrm>
        <a:off x="1007397" y="2549440"/>
        <a:ext cx="2737721" cy="1316611"/>
      </dsp:txXfrm>
    </dsp:sp>
    <dsp:sp modelId="{9E073240-85BC-4652-8C95-6AF2F3FF3905}">
      <dsp:nvSpPr>
        <dsp:cNvPr id="0" name=""/>
        <dsp:cNvSpPr/>
      </dsp:nvSpPr>
      <dsp:spPr>
        <a:xfrm>
          <a:off x="1007397" y="3866052"/>
          <a:ext cx="2737721" cy="462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b="1" kern="1200" dirty="0">
              <a:solidFill>
                <a:sysClr val="windowText" lastClr="000000">
                  <a:hueOff val="0"/>
                  <a:satOff val="0"/>
                  <a:lumOff val="0"/>
                  <a:alphaOff val="0"/>
                </a:sysClr>
              </a:solidFill>
              <a:latin typeface="Calibri" panose="020F0502020204030204"/>
              <a:ea typeface="+mn-ea"/>
              <a:cs typeface="+mn-cs"/>
            </a:rPr>
            <a:t>1829–1899</a:t>
          </a:r>
        </a:p>
      </dsp:txBody>
      <dsp:txXfrm>
        <a:off x="1007397" y="3866052"/>
        <a:ext cx="2737721" cy="462593"/>
      </dsp:txXfrm>
    </dsp:sp>
    <dsp:sp modelId="{89279310-99BF-489B-A629-6173E76D51D3}">
      <dsp:nvSpPr>
        <dsp:cNvPr id="0" name=""/>
        <dsp:cNvSpPr/>
      </dsp:nvSpPr>
      <dsp:spPr>
        <a:xfrm>
          <a:off x="747285" y="2611050"/>
          <a:ext cx="0" cy="1316611"/>
        </a:xfrm>
        <a:prstGeom prst="line">
          <a:avLst/>
        </a:prstGeom>
        <a:noFill/>
        <a:ln w="12700" cap="rnd" cmpd="sng" algn="ctr">
          <a:solidFill>
            <a:srgbClr val="17406D">
              <a:hueOff val="0"/>
              <a:satOff val="0"/>
              <a:lumOff val="0"/>
              <a:alphaOff val="0"/>
            </a:srgbClr>
          </a:solidFill>
          <a:prstDash val="dash"/>
          <a:miter lim="800000"/>
        </a:ln>
        <a:effectLst/>
      </dsp:spPr>
      <dsp:style>
        <a:lnRef idx="1">
          <a:scrgbClr r="0" g="0" b="0"/>
        </a:lnRef>
        <a:fillRef idx="0">
          <a:scrgbClr r="0" g="0" b="0"/>
        </a:fillRef>
        <a:effectRef idx="0">
          <a:scrgbClr r="0" g="0" b="0"/>
        </a:effectRef>
        <a:fontRef idx="minor"/>
      </dsp:style>
    </dsp:sp>
    <dsp:sp modelId="{A63D72E4-BD29-4DFF-B084-7AB79F81C5FF}">
      <dsp:nvSpPr>
        <dsp:cNvPr id="0" name=""/>
        <dsp:cNvSpPr/>
      </dsp:nvSpPr>
      <dsp:spPr>
        <a:xfrm>
          <a:off x="705652" y="2569417"/>
          <a:ext cx="83266" cy="83266"/>
        </a:xfrm>
        <a:prstGeom prst="ellipse">
          <a:avLst/>
        </a:prstGeom>
        <a:solidFill>
          <a:srgbClr val="17406D">
            <a:hueOff val="0"/>
            <a:satOff val="0"/>
            <a:lumOff val="0"/>
            <a:alphaOff val="0"/>
          </a:srgbClr>
        </a:solidFill>
        <a:ln w="6350" cap="rnd" cmpd="sng" algn="ctr">
          <a:solidFill>
            <a:srgbClr val="DBEFF9">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6EF07E-6968-4A82-8293-6D8F0AE08E24}">
      <dsp:nvSpPr>
        <dsp:cNvPr id="0" name=""/>
        <dsp:cNvSpPr/>
      </dsp:nvSpPr>
      <dsp:spPr>
        <a:xfrm rot="8100000">
          <a:off x="3417989" y="79443"/>
          <a:ext cx="327102" cy="327102"/>
        </a:xfrm>
        <a:prstGeom prst="teardrop">
          <a:avLst>
            <a:gd name="adj" fmla="val 115000"/>
          </a:avLst>
        </a:prstGeom>
        <a:solidFill>
          <a:srgbClr val="17406D">
            <a:hueOff val="0"/>
            <a:satOff val="0"/>
            <a:lumOff val="0"/>
            <a:alphaOff val="0"/>
          </a:srgbClr>
        </a:solidFill>
        <a:ln w="12700" cap="flat" cmpd="sng" algn="ctr">
          <a:solidFill>
            <a:srgbClr val="17406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DB2AC7-5AE9-44C4-9814-74A906EBD908}">
      <dsp:nvSpPr>
        <dsp:cNvPr id="0" name=""/>
        <dsp:cNvSpPr/>
      </dsp:nvSpPr>
      <dsp:spPr>
        <a:xfrm>
          <a:off x="3454327" y="115781"/>
          <a:ext cx="254426" cy="254426"/>
        </a:xfrm>
        <a:prstGeom prst="ellipse">
          <a:avLst/>
        </a:prstGeom>
        <a:solidFill>
          <a:srgbClr val="DBEFF9">
            <a:alpha val="90000"/>
            <a:hueOff val="0"/>
            <a:satOff val="0"/>
            <a:lumOff val="0"/>
            <a:alphaOff val="0"/>
          </a:srgbClr>
        </a:solidFill>
        <a:ln w="19050" cap="rnd" cmpd="sng" algn="ctr">
          <a:noFill/>
          <a:prstDash val="solid"/>
          <a:miter lim="800000"/>
        </a:ln>
        <a:effectLst/>
      </dsp:spPr>
      <dsp:style>
        <a:lnRef idx="2">
          <a:scrgbClr r="0" g="0" b="0"/>
        </a:lnRef>
        <a:fillRef idx="1">
          <a:scrgbClr r="0" g="0" b="0"/>
        </a:fillRef>
        <a:effectRef idx="0">
          <a:scrgbClr r="0" g="0" b="0"/>
        </a:effectRef>
        <a:fontRef idx="minor"/>
      </dsp:style>
    </dsp:sp>
    <dsp:sp modelId="{A833A9DE-035D-4530-81DF-A699B4BD07B9}">
      <dsp:nvSpPr>
        <dsp:cNvPr id="0" name=""/>
        <dsp:cNvSpPr/>
      </dsp:nvSpPr>
      <dsp:spPr>
        <a:xfrm>
          <a:off x="3750845" y="581960"/>
          <a:ext cx="2737721" cy="13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1600" rIns="101600" bIns="152400" numCol="1" spcCol="1270" anchor="t" anchorCtr="0">
          <a:noAutofit/>
        </a:bodyPr>
        <a:lstStyle/>
        <a:p>
          <a:pPr marL="0" lvl="0" indent="0" algn="l" defTabSz="711200">
            <a:lnSpc>
              <a:spcPct val="90000"/>
            </a:lnSpc>
            <a:spcBef>
              <a:spcPct val="0"/>
            </a:spcBef>
            <a:spcAft>
              <a:spcPct val="35000"/>
            </a:spcAft>
            <a:buNone/>
          </a:pPr>
          <a:r>
            <a:rPr lang="en-US" sz="1600" kern="1200" dirty="0">
              <a:solidFill>
                <a:sysClr val="windowText" lastClr="000000">
                  <a:hueOff val="0"/>
                  <a:satOff val="0"/>
                  <a:lumOff val="0"/>
                  <a:alphaOff val="0"/>
                </a:sysClr>
              </a:solidFill>
              <a:latin typeface="Calibri" panose="020F0502020204030204"/>
              <a:ea typeface="+mn-ea"/>
              <a:cs typeface="+mn-cs"/>
            </a:rPr>
            <a:t>Two World Wars; accelerating social change = new challenges for policing.</a:t>
          </a:r>
        </a:p>
        <a:p>
          <a:pPr marL="0" lvl="0" indent="0" algn="l" defTabSz="711200">
            <a:lnSpc>
              <a:spcPct val="90000"/>
            </a:lnSpc>
            <a:spcBef>
              <a:spcPct val="0"/>
            </a:spcBef>
            <a:spcAft>
              <a:spcPct val="35000"/>
            </a:spcAft>
            <a:buNone/>
          </a:pPr>
          <a:endParaRPr lang="en-US" sz="1600" b="0" kern="1200" dirty="0">
            <a:solidFill>
              <a:sysClr val="windowText" lastClr="000000">
                <a:hueOff val="0"/>
                <a:satOff val="0"/>
                <a:lumOff val="0"/>
                <a:alphaOff val="0"/>
              </a:sysClr>
            </a:solidFill>
            <a:latin typeface="Calibri" panose="020F0502020204030204"/>
            <a:ea typeface="+mn-ea"/>
            <a:cs typeface="+mn-cs"/>
          </a:endParaRPr>
        </a:p>
      </dsp:txBody>
      <dsp:txXfrm>
        <a:off x="3750845" y="581960"/>
        <a:ext cx="2737721" cy="1316611"/>
      </dsp:txXfrm>
    </dsp:sp>
    <dsp:sp modelId="{89797BDA-4471-4269-8BCF-20C6CC7AA448}">
      <dsp:nvSpPr>
        <dsp:cNvPr id="0" name=""/>
        <dsp:cNvSpPr/>
      </dsp:nvSpPr>
      <dsp:spPr>
        <a:xfrm>
          <a:off x="3750845" y="119366"/>
          <a:ext cx="2737721" cy="462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b="1" kern="1200" dirty="0">
              <a:solidFill>
                <a:sysClr val="windowText" lastClr="000000">
                  <a:hueOff val="0"/>
                  <a:satOff val="0"/>
                  <a:lumOff val="0"/>
                  <a:alphaOff val="0"/>
                </a:sysClr>
              </a:solidFill>
              <a:latin typeface="Calibri" panose="020F0502020204030204"/>
              <a:ea typeface="+mn-ea"/>
              <a:cs typeface="+mn-cs"/>
            </a:rPr>
            <a:t>20</a:t>
          </a:r>
          <a:r>
            <a:rPr lang="en-US" sz="2000" b="1" kern="1200" baseline="30000" dirty="0">
              <a:solidFill>
                <a:sysClr val="windowText" lastClr="000000">
                  <a:hueOff val="0"/>
                  <a:satOff val="0"/>
                  <a:lumOff val="0"/>
                  <a:alphaOff val="0"/>
                </a:sysClr>
              </a:solidFill>
              <a:latin typeface="Calibri" panose="020F0502020204030204"/>
              <a:ea typeface="+mn-ea"/>
              <a:cs typeface="+mn-cs"/>
            </a:rPr>
            <a:t>th</a:t>
          </a:r>
          <a:r>
            <a:rPr lang="en-US" sz="2000" b="1" kern="1200" dirty="0">
              <a:solidFill>
                <a:sysClr val="windowText" lastClr="000000">
                  <a:hueOff val="0"/>
                  <a:satOff val="0"/>
                  <a:lumOff val="0"/>
                  <a:alphaOff val="0"/>
                </a:sysClr>
              </a:solidFill>
              <a:latin typeface="Calibri" panose="020F0502020204030204"/>
              <a:ea typeface="+mn-ea"/>
              <a:cs typeface="+mn-cs"/>
            </a:rPr>
            <a:t> Century</a:t>
          </a:r>
        </a:p>
      </dsp:txBody>
      <dsp:txXfrm>
        <a:off x="3750845" y="119366"/>
        <a:ext cx="2737721" cy="462593"/>
      </dsp:txXfrm>
    </dsp:sp>
    <dsp:sp modelId="{7600C0B9-5692-4EA1-B2D1-A9726CFF207D}">
      <dsp:nvSpPr>
        <dsp:cNvPr id="0" name=""/>
        <dsp:cNvSpPr/>
      </dsp:nvSpPr>
      <dsp:spPr>
        <a:xfrm>
          <a:off x="3628037" y="333957"/>
          <a:ext cx="0" cy="1316611"/>
        </a:xfrm>
        <a:prstGeom prst="line">
          <a:avLst/>
        </a:prstGeom>
        <a:noFill/>
        <a:ln w="12700" cap="rnd" cmpd="sng" algn="ctr">
          <a:solidFill>
            <a:srgbClr val="17406D">
              <a:hueOff val="0"/>
              <a:satOff val="0"/>
              <a:lumOff val="0"/>
              <a:alphaOff val="0"/>
            </a:srgbClr>
          </a:solidFill>
          <a:prstDash val="dash"/>
          <a:miter lim="800000"/>
        </a:ln>
        <a:effectLst/>
      </dsp:spPr>
      <dsp:style>
        <a:lnRef idx="1">
          <a:scrgbClr r="0" g="0" b="0"/>
        </a:lnRef>
        <a:fillRef idx="0">
          <a:scrgbClr r="0" g="0" b="0"/>
        </a:fillRef>
        <a:effectRef idx="0">
          <a:scrgbClr r="0" g="0" b="0"/>
        </a:effectRef>
        <a:fontRef idx="minor"/>
      </dsp:style>
    </dsp:sp>
    <dsp:sp modelId="{21FE5DEF-6FA4-4117-B9E9-915DB2BE90A1}">
      <dsp:nvSpPr>
        <dsp:cNvPr id="0" name=""/>
        <dsp:cNvSpPr/>
      </dsp:nvSpPr>
      <dsp:spPr>
        <a:xfrm>
          <a:off x="3586403" y="1608935"/>
          <a:ext cx="83266" cy="83266"/>
        </a:xfrm>
        <a:prstGeom prst="ellipse">
          <a:avLst/>
        </a:prstGeom>
        <a:solidFill>
          <a:srgbClr val="17406D">
            <a:hueOff val="0"/>
            <a:satOff val="0"/>
            <a:lumOff val="0"/>
            <a:alphaOff val="0"/>
          </a:srgbClr>
        </a:solidFill>
        <a:ln w="6350" cap="rnd" cmpd="sng" algn="ctr">
          <a:solidFill>
            <a:srgbClr val="DBEFF9">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FEF721-A6AE-4F6F-845B-0C5A61586507}">
      <dsp:nvSpPr>
        <dsp:cNvPr id="0" name=""/>
        <dsp:cNvSpPr/>
      </dsp:nvSpPr>
      <dsp:spPr>
        <a:xfrm rot="18900000">
          <a:off x="4190972" y="3763346"/>
          <a:ext cx="327102" cy="327102"/>
        </a:xfrm>
        <a:prstGeom prst="teardrop">
          <a:avLst>
            <a:gd name="adj" fmla="val 115000"/>
          </a:avLst>
        </a:prstGeom>
        <a:solidFill>
          <a:srgbClr val="17406D">
            <a:hueOff val="0"/>
            <a:satOff val="0"/>
            <a:lumOff val="0"/>
            <a:alphaOff val="0"/>
          </a:srgbClr>
        </a:solidFill>
        <a:ln w="12700" cap="flat" cmpd="sng" algn="ctr">
          <a:solidFill>
            <a:srgbClr val="17406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2BC217-E73F-474F-ACA8-ED0D94CCD184}">
      <dsp:nvSpPr>
        <dsp:cNvPr id="0" name=""/>
        <dsp:cNvSpPr/>
      </dsp:nvSpPr>
      <dsp:spPr>
        <a:xfrm>
          <a:off x="4227310" y="3799684"/>
          <a:ext cx="254426" cy="254426"/>
        </a:xfrm>
        <a:prstGeom prst="ellipse">
          <a:avLst/>
        </a:prstGeom>
        <a:solidFill>
          <a:srgbClr val="DBEFF9">
            <a:alpha val="90000"/>
            <a:hueOff val="0"/>
            <a:satOff val="0"/>
            <a:lumOff val="0"/>
            <a:alphaOff val="0"/>
          </a:srgbClr>
        </a:solidFill>
        <a:ln w="19050" cap="rnd" cmpd="sng" algn="ctr">
          <a:noFill/>
          <a:prstDash val="solid"/>
          <a:miter lim="800000"/>
        </a:ln>
        <a:effectLst/>
      </dsp:spPr>
      <dsp:style>
        <a:lnRef idx="2">
          <a:scrgbClr r="0" g="0" b="0"/>
        </a:lnRef>
        <a:fillRef idx="1">
          <a:scrgbClr r="0" g="0" b="0"/>
        </a:fillRef>
        <a:effectRef idx="0">
          <a:scrgbClr r="0" g="0" b="0"/>
        </a:effectRef>
        <a:fontRef idx="minor"/>
      </dsp:style>
    </dsp:sp>
    <dsp:sp modelId="{AF15E68E-C880-41DB-9D2F-50092F3E3B34}">
      <dsp:nvSpPr>
        <dsp:cNvPr id="0" name=""/>
        <dsp:cNvSpPr/>
      </dsp:nvSpPr>
      <dsp:spPr>
        <a:xfrm>
          <a:off x="4701607" y="2378975"/>
          <a:ext cx="2737721" cy="13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01600" numCol="1" spcCol="1270" anchor="b" anchorCtr="0">
          <a:noAutofit/>
        </a:bodyPr>
        <a:lstStyle/>
        <a:p>
          <a:pPr marL="0" lvl="0" indent="0" algn="l" defTabSz="622300">
            <a:lnSpc>
              <a:spcPct val="90000"/>
            </a:lnSpc>
            <a:spcBef>
              <a:spcPct val="0"/>
            </a:spcBef>
            <a:spcAft>
              <a:spcPct val="35000"/>
            </a:spcAft>
            <a:buNone/>
          </a:pPr>
          <a:endParaRPr lang="en-US" sz="1400" b="1" kern="1200" dirty="0">
            <a:solidFill>
              <a:sysClr val="windowText" lastClr="000000">
                <a:hueOff val="0"/>
                <a:satOff val="0"/>
                <a:lumOff val="0"/>
                <a:alphaOff val="0"/>
              </a:sysClr>
            </a:solidFill>
            <a:latin typeface="Calibri" panose="020F0502020204030204"/>
            <a:ea typeface="+mn-ea"/>
            <a:cs typeface="+mn-cs"/>
          </a:endParaRPr>
        </a:p>
        <a:p>
          <a:pPr marL="0" lvl="0" indent="0" algn="l" defTabSz="711200">
            <a:lnSpc>
              <a:spcPct val="90000"/>
            </a:lnSpc>
            <a:spcBef>
              <a:spcPct val="0"/>
            </a:spcBef>
            <a:spcAft>
              <a:spcPct val="35000"/>
            </a:spcAft>
            <a:buNone/>
          </a:pPr>
          <a:r>
            <a:rPr lang="en-US" sz="1600" b="1" kern="1200" dirty="0">
              <a:solidFill>
                <a:sysClr val="windowText" lastClr="000000">
                  <a:hueOff val="0"/>
                  <a:satOff val="0"/>
                  <a:lumOff val="0"/>
                  <a:alphaOff val="0"/>
                </a:sysClr>
              </a:solidFill>
              <a:latin typeface="Calibri" panose="020F0502020204030204"/>
              <a:ea typeface="+mn-ea"/>
              <a:cs typeface="+mn-cs"/>
            </a:rPr>
            <a:t>Post War and Modern Policing</a:t>
          </a:r>
        </a:p>
        <a:p>
          <a:pPr marL="0" lvl="0" indent="0" algn="l" defTabSz="711200">
            <a:lnSpc>
              <a:spcPct val="90000"/>
            </a:lnSpc>
            <a:spcBef>
              <a:spcPct val="0"/>
            </a:spcBef>
            <a:spcAft>
              <a:spcPct val="35000"/>
            </a:spcAft>
            <a:buNone/>
          </a:pPr>
          <a:r>
            <a:rPr lang="en-US" sz="1600" kern="1200" dirty="0">
              <a:solidFill>
                <a:sysClr val="windowText" lastClr="000000">
                  <a:hueOff val="0"/>
                  <a:satOff val="0"/>
                  <a:lumOff val="0"/>
                  <a:alphaOff val="0"/>
                </a:sysClr>
              </a:solidFill>
              <a:latin typeface="Calibri" panose="020F0502020204030204"/>
              <a:ea typeface="+mn-ea"/>
              <a:cs typeface="+mn-cs"/>
            </a:rPr>
            <a:t>Post-colonial decline/End of Empire.</a:t>
          </a:r>
        </a:p>
        <a:p>
          <a:pPr marL="0" lvl="0" indent="0" algn="l" defTabSz="711200">
            <a:lnSpc>
              <a:spcPct val="90000"/>
            </a:lnSpc>
            <a:spcBef>
              <a:spcPct val="0"/>
            </a:spcBef>
            <a:spcAft>
              <a:spcPct val="35000"/>
            </a:spcAft>
            <a:buNone/>
          </a:pPr>
          <a:r>
            <a:rPr lang="en-US" sz="1600" kern="1200" dirty="0">
              <a:solidFill>
                <a:sysClr val="windowText" lastClr="000000">
                  <a:hueOff val="0"/>
                  <a:satOff val="0"/>
                  <a:lumOff val="0"/>
                  <a:alphaOff val="0"/>
                </a:sysClr>
              </a:solidFill>
              <a:latin typeface="Calibri" panose="020F0502020204030204"/>
              <a:ea typeface="+mn-ea"/>
              <a:cs typeface="+mn-cs"/>
            </a:rPr>
            <a:t>New challenges: multicultural society; post-industrial decline; globalization; technology…</a:t>
          </a:r>
        </a:p>
      </dsp:txBody>
      <dsp:txXfrm>
        <a:off x="4701607" y="2378975"/>
        <a:ext cx="2737721" cy="1316611"/>
      </dsp:txXfrm>
    </dsp:sp>
    <dsp:sp modelId="{432E08E2-20F1-4161-B49F-DA3052DCDDEB}">
      <dsp:nvSpPr>
        <dsp:cNvPr id="0" name=""/>
        <dsp:cNvSpPr/>
      </dsp:nvSpPr>
      <dsp:spPr>
        <a:xfrm>
          <a:off x="4701607" y="3695587"/>
          <a:ext cx="2737721" cy="462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b="1" kern="1200" dirty="0">
              <a:solidFill>
                <a:sysClr val="windowText" lastClr="000000">
                  <a:hueOff val="0"/>
                  <a:satOff val="0"/>
                  <a:lumOff val="0"/>
                  <a:alphaOff val="0"/>
                </a:sysClr>
              </a:solidFill>
              <a:latin typeface="Calibri" panose="020F0502020204030204"/>
              <a:ea typeface="+mn-ea"/>
              <a:cs typeface="+mn-cs"/>
            </a:rPr>
            <a:t>1946 to Date</a:t>
          </a:r>
        </a:p>
      </dsp:txBody>
      <dsp:txXfrm>
        <a:off x="4701607" y="3695587"/>
        <a:ext cx="2737721" cy="462593"/>
      </dsp:txXfrm>
    </dsp:sp>
    <dsp:sp modelId="{E49F723E-0ABE-4452-B1A7-A692A19415C4}">
      <dsp:nvSpPr>
        <dsp:cNvPr id="0" name=""/>
        <dsp:cNvSpPr/>
      </dsp:nvSpPr>
      <dsp:spPr>
        <a:xfrm>
          <a:off x="4339025" y="2456480"/>
          <a:ext cx="0" cy="1316611"/>
        </a:xfrm>
        <a:prstGeom prst="line">
          <a:avLst/>
        </a:prstGeom>
        <a:noFill/>
        <a:ln w="12700" cap="rnd" cmpd="sng" algn="ctr">
          <a:solidFill>
            <a:srgbClr val="17406D">
              <a:hueOff val="0"/>
              <a:satOff val="0"/>
              <a:lumOff val="0"/>
              <a:alphaOff val="0"/>
            </a:srgbClr>
          </a:solidFill>
          <a:prstDash val="dash"/>
          <a:miter lim="800000"/>
        </a:ln>
        <a:effectLst/>
      </dsp:spPr>
      <dsp:style>
        <a:lnRef idx="1">
          <a:scrgbClr r="0" g="0" b="0"/>
        </a:lnRef>
        <a:fillRef idx="0">
          <a:scrgbClr r="0" g="0" b="0"/>
        </a:fillRef>
        <a:effectRef idx="0">
          <a:scrgbClr r="0" g="0" b="0"/>
        </a:effectRef>
        <a:fontRef idx="minor"/>
      </dsp:style>
    </dsp:sp>
    <dsp:sp modelId="{5E4C062B-CC8F-4548-A053-7EDB4A78188C}">
      <dsp:nvSpPr>
        <dsp:cNvPr id="0" name=""/>
        <dsp:cNvSpPr/>
      </dsp:nvSpPr>
      <dsp:spPr>
        <a:xfrm>
          <a:off x="4297391" y="2414847"/>
          <a:ext cx="83266" cy="83266"/>
        </a:xfrm>
        <a:prstGeom prst="ellipse">
          <a:avLst/>
        </a:prstGeom>
        <a:solidFill>
          <a:srgbClr val="17406D">
            <a:hueOff val="0"/>
            <a:satOff val="0"/>
            <a:lumOff val="0"/>
            <a:alphaOff val="0"/>
          </a:srgbClr>
        </a:solidFill>
        <a:ln w="6350" cap="rnd" cmpd="sng" algn="ctr">
          <a:solidFill>
            <a:srgbClr val="DBEFF9">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13/04/2020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drewkitty.blogspot.com/2006/12/lecture-3-agents-of-social-control.html"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is provided as food for thought – to remind or add to existing knowledge and understanding of the role. There is a significant historical section to provide greater context –  Someone once said the British police is non-political, or apolitical. In truth it is one of the most political of roles. – a clue is in the stem of the title ‘police’ – from polity.  As such this presentation refers to historical and political events as drivers of change.  </a:t>
            </a:r>
          </a:p>
          <a:p>
            <a:r>
              <a:rPr lang="en-GB" dirty="0"/>
              <a:t>This presentation should be considered as one of three – link to Prof. </a:t>
            </a:r>
            <a:r>
              <a:rPr lang="en-GB" dirty="0" err="1"/>
              <a:t>Stds</a:t>
            </a:r>
            <a:r>
              <a:rPr lang="en-GB" dirty="0"/>
              <a:t>. &amp; Crim. Just. That have share content/have overlapping areas.</a:t>
            </a:r>
          </a:p>
          <a:p>
            <a:endParaRPr lang="en-GB" dirty="0"/>
          </a:p>
          <a:p>
            <a:r>
              <a:rPr lang="en-GB" dirty="0"/>
              <a:t>Some sources not provided in the three references slides at the end are identified within slide notes underneath</a:t>
            </a:r>
          </a:p>
        </p:txBody>
      </p:sp>
      <p:sp>
        <p:nvSpPr>
          <p:cNvPr id="4" name="Slide Number Placeholder 3"/>
          <p:cNvSpPr>
            <a:spLocks noGrp="1"/>
          </p:cNvSpPr>
          <p:nvPr>
            <p:ph type="sldNum" sz="quarter" idx="5"/>
          </p:nvPr>
        </p:nvSpPr>
        <p:spPr/>
        <p:txBody>
          <a:bodyPr/>
          <a:lstStyle/>
          <a:p>
            <a:fld id="{F9F3EC92-96C9-4E7E-A0F5-9B1CA54D168A}" type="slidenum">
              <a:rPr lang="en-GB" smtClean="0"/>
              <a:t>2</a:t>
            </a:fld>
            <a:endParaRPr lang="en-GB"/>
          </a:p>
        </p:txBody>
      </p:sp>
    </p:spTree>
    <p:extLst>
      <p:ext uri="{BB962C8B-B14F-4D97-AF65-F5344CB8AC3E}">
        <p14:creationId xmlns:p14="http://schemas.microsoft.com/office/powerpoint/2010/main" val="3452068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year two curriculum requires DHEP students to be able to evaluate the strategic drivers for professionalising policing – including relevant policing strategies.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does ‘strategy’ mean? It can mean </a:t>
            </a:r>
            <a:r>
              <a:rPr lang="en-GB" sz="1200" b="0" kern="1200" dirty="0">
                <a:solidFill>
                  <a:schemeClr val="tx1"/>
                </a:solidFill>
                <a:effectLst/>
                <a:latin typeface="+mn-lt"/>
                <a:ea typeface="+mn-ea"/>
                <a:cs typeface="+mn-cs"/>
              </a:rPr>
              <a:t>a plan of action designed to achieve a long-term or overall aim or </a:t>
            </a:r>
            <a:r>
              <a:rPr lang="en-GB" dirty="0"/>
              <a:t>the overall intention of a policing operation – simply put it is the ‘what’ is to be achieved – in policing an operational strategy will often outline the preferred outcome/s with a set of objectives.  ’How’  these objectives can be achieved would be subject of a tactical plan.</a:t>
            </a: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r>
              <a:rPr lang="en-GB" dirty="0"/>
              <a:t> If you carry out an internet search on ‘understanding the police constable role’ you will find a variety of explanations of what that role is.  At the top if the results page is the College of Policing (CoP) URL that states:  </a:t>
            </a:r>
            <a:r>
              <a:rPr lang="en-GB" b="0" dirty="0"/>
              <a:t>“</a:t>
            </a:r>
            <a:r>
              <a:rPr lang="en-GB" b="0" dirty="0">
                <a:solidFill>
                  <a:srgbClr val="000000"/>
                </a:solidFill>
                <a:effectLst/>
              </a:rPr>
              <a:t>Constables work in partnership on a day-to-day basis with local communities, stakeholders and colleagues in order to promote law and order, reduce the fear of crime, provide reassurance and build confidence to improve the quality of life for citizens.”</a:t>
            </a:r>
          </a:p>
          <a:p>
            <a:endParaRPr lang="en-GB" dirty="0"/>
          </a:p>
          <a:p>
            <a:r>
              <a:rPr lang="en-GB" dirty="0"/>
              <a:t>If you open the link you find the rank profile for Constable, which defines the ‘Role Purpose’ as:</a:t>
            </a:r>
          </a:p>
          <a:p>
            <a:r>
              <a:rPr lang="en-GB" dirty="0"/>
              <a:t>“Constables play a critical front-line role in the prevention and detection of crime and the criminal justice system. Constables work in partnership on a day-to-day basis with local communities, stakeholders and colleagues in order to promote law and order, reduce the fear of crime, provide reassurance and build confidence to improve the quality of life for citizens.</a:t>
            </a:r>
          </a:p>
          <a:p>
            <a:r>
              <a:rPr lang="en-GB" dirty="0"/>
              <a:t>This role carries legal powers to enable the maintenance of law and order and bears responsibility for making autonomous decisions in accordance with the National Decision Model and Code of Ethics, exercising professional discretion, as appropriate to the role, in line with legal frameworks and policy guidelines.</a:t>
            </a:r>
          </a:p>
          <a:p>
            <a:r>
              <a:rPr lang="en-GB" dirty="0"/>
              <a:t>Constables are required to meet and maintain the highest professional standards required of their role, by conducting all actions in a legal, balanced, proportionate and justifiable manner to uphold the law and achieve the best outcomes in a wide range of situations/incidents.”</a:t>
            </a:r>
          </a:p>
          <a:p>
            <a:r>
              <a:rPr lang="en-GB" dirty="0"/>
              <a:t>(CoP 2020)</a:t>
            </a:r>
          </a:p>
          <a:p>
            <a:endParaRPr lang="en-GB" dirty="0"/>
          </a:p>
          <a:p>
            <a:r>
              <a:rPr lang="en-GB" dirty="0"/>
              <a:t>The College role profile goes further, listing/outlining 11 ‘key accountabilities’; 6 ‘behaviours’; 13 ‘skills; 5 ‘CPD’ activities.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Additionally, the contexts within which these attributes, qualities and requirements must be exercised, maintained and indeed, tested, has never been so complex…</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This presentation tries to give a greater contextual understanding of the constable function.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To achieve this it is as well to revise the history of the ‘British Model’ of policing, it’s changing contexts – little bit about the role of protest; also look at the issues around the role and consider the importance of the legitimacy of police agency.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3</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Straightforward enough…   ‘Superheroes’. .. It is easy to underestimate the burden of professional and public expectations. It’s helpful to understand how we arrived here…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665522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a timeline for our historical contextualisation – Four ‘eras’ here – arguably three  and we are ‘writing’ the fourth – 21</a:t>
            </a:r>
            <a:r>
              <a:rPr lang="en-GB" baseline="30000" dirty="0"/>
              <a:t>st</a:t>
            </a:r>
            <a:r>
              <a:rPr lang="en-GB" dirty="0"/>
              <a:t> century… I’ll leave that to you. For now we’ll take a broad look at this timeline and pick out some notable/influential ‘happenings’…</a:t>
            </a:r>
          </a:p>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It is fair to assert that the Greeks gave us citizenship and the Romans gave us laws as well as, amongst other things, the domestic cat.</a:t>
            </a: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The Romans left Britain in 5</a:t>
            </a:r>
            <a:r>
              <a:rPr kumimoji="0" lang="en-GB" sz="1200" b="0" i="0" u="none" strike="noStrike" kern="1200" cap="none" spc="0" normalizeH="0" baseline="3000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th</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 Century - somewhere around AD410 – when the Germanic tribes crossed the Rhine and the Romans in Britain feared they would come here. One must surmise that prior to Roman times, in tribal Britain, any regulation would have been truly communitarian, of the people by the people within tribal communities and appropriate to local custom. </a:t>
            </a: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In order to find the earliest form or structure of a ‘police’ force in Britain it is necessary to go back to Anglo Saxon England, between the end of the Roman occupation and the Norman Conquest of 1066. This period saw legal legislative functions being carried out by the King and his councils </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Times New Roman" panose="02020603050405020304" pitchFamily="18" charset="0"/>
              </a:rPr>
              <a:t>with new or updated laws being issued at regular intervals. Having no occupational police service, any action taken as a result of a crime would have been wholly dependent upon the victim or victim’s family seeking justice. It is apparent that there is a distinction between maintenance of the Sovereign’s peace (central government) and ‘policing’ at the local level.</a:t>
            </a: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Times New Roman" panose="02020603050405020304" pitchFamily="18" charset="0"/>
              </a:rPr>
              <a:t>In the tenth century the Shires of England, each headed by the Shire Reeve (precursor of sheriff the pivot of central and local government) were divided into administrational areas called ‘Hundreds’ headed by a ‘</a:t>
            </a:r>
            <a:r>
              <a:rPr kumimoji="0" lang="en-GB" sz="1200" b="0" i="0" u="none" strike="noStrike" kern="1200" cap="none" spc="0" normalizeH="0" baseline="0" noProof="0" dirty="0" err="1">
                <a:ln>
                  <a:noFill/>
                </a:ln>
                <a:solidFill>
                  <a:srgbClr val="000000"/>
                </a:solidFill>
                <a:effectLst/>
                <a:uLnTx/>
                <a:uFillTx/>
                <a:latin typeface="Arial" panose="020B0604020202020204" pitchFamily="34" charset="0"/>
                <a:ea typeface="Times New Roman" panose="02020603050405020304" pitchFamily="18" charset="0"/>
                <a:cs typeface="Times New Roman" panose="02020603050405020304" pitchFamily="18" charset="0"/>
              </a:rPr>
              <a:t>Hundredman</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Times New Roman" panose="02020603050405020304" pitchFamily="18" charset="0"/>
              </a:rPr>
              <a:t>’ and each Hundred into ‘Tythes’, which in this context are groupings of ten households rather than the feudal tax tithe of a tenth of a households produce. Each Tythe was headed by a ‘</a:t>
            </a:r>
            <a:r>
              <a:rPr kumimoji="0" lang="en-GB" sz="1200" b="0" i="0" u="none" strike="noStrike" kern="1200" cap="none" spc="0" normalizeH="0" baseline="0" noProof="0" dirty="0" err="1">
                <a:ln>
                  <a:noFill/>
                </a:ln>
                <a:solidFill>
                  <a:srgbClr val="000000"/>
                </a:solidFill>
                <a:effectLst/>
                <a:uLnTx/>
                <a:uFillTx/>
                <a:latin typeface="Arial" panose="020B0604020202020204" pitchFamily="34" charset="0"/>
                <a:ea typeface="Times New Roman" panose="02020603050405020304" pitchFamily="18" charset="0"/>
                <a:cs typeface="Times New Roman" panose="02020603050405020304" pitchFamily="18" charset="0"/>
              </a:rPr>
              <a:t>Tythingman</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Times New Roman" panose="02020603050405020304" pitchFamily="18" charset="0"/>
              </a:rPr>
              <a:t>’. Any executive legal action or policing function was carried out by ten freemen of the Tythe led by the </a:t>
            </a:r>
            <a:r>
              <a:rPr kumimoji="0" lang="en-GB" sz="1200" b="0" i="0" u="none" strike="noStrike" kern="1200" cap="none" spc="0" normalizeH="0" baseline="0" noProof="0" dirty="0" err="1">
                <a:ln>
                  <a:noFill/>
                </a:ln>
                <a:solidFill>
                  <a:srgbClr val="000000"/>
                </a:solidFill>
                <a:effectLst/>
                <a:uLnTx/>
                <a:uFillTx/>
                <a:latin typeface="Arial" panose="020B0604020202020204" pitchFamily="34" charset="0"/>
                <a:ea typeface="Times New Roman" panose="02020603050405020304" pitchFamily="18" charset="0"/>
                <a:cs typeface="Times New Roman" panose="02020603050405020304" pitchFamily="18" charset="0"/>
              </a:rPr>
              <a:t>Tythingman</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Times New Roman" panose="02020603050405020304" pitchFamily="18" charset="0"/>
              </a:rPr>
              <a:t>, and then usually only for crimes against the Kings Peace. A system of ‘Hundred’ and ‘Shire’ courts would hear cases. </a:t>
            </a: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Times New Roman" panose="02020603050405020304" pitchFamily="18" charset="0"/>
              </a:rPr>
              <a:t>The office of Constable did not appear in England until after the Norman Conquest. Having a role similar to that of the </a:t>
            </a:r>
            <a:r>
              <a:rPr kumimoji="0" lang="en-GB" sz="1200" b="0" i="0" u="none" strike="noStrike" kern="1200" cap="none" spc="0" normalizeH="0" baseline="0" noProof="0" dirty="0" err="1">
                <a:ln>
                  <a:noFill/>
                </a:ln>
                <a:solidFill>
                  <a:srgbClr val="000000"/>
                </a:solidFill>
                <a:effectLst/>
                <a:uLnTx/>
                <a:uFillTx/>
                <a:latin typeface="Arial" panose="020B0604020202020204" pitchFamily="34" charset="0"/>
                <a:ea typeface="Times New Roman" panose="02020603050405020304" pitchFamily="18" charset="0"/>
                <a:cs typeface="Times New Roman" panose="02020603050405020304" pitchFamily="18" charset="0"/>
              </a:rPr>
              <a:t>Connetable</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Times New Roman" panose="02020603050405020304" pitchFamily="18" charset="0"/>
              </a:rPr>
              <a:t> of France (the origin of the word ‘Constable’) and being responsible for the m</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Arial" panose="020B0604020202020204" pitchFamily="34" charset="0"/>
              </a:rPr>
              <a:t>ilitary affairs for the king -</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 the Constable was an important and lofty position. As such it was still necessary to have a structure where </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Arial" panose="020B0604020202020204" pitchFamily="34" charset="0"/>
              </a:rPr>
              <a:t>local officers would carry out the peacekeeping function as part of a community responsibility.</a:t>
            </a: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Arial" panose="020B0604020202020204" pitchFamily="34" charset="0"/>
              </a:rPr>
              <a:t>The role of constable according to Henry de </a:t>
            </a:r>
            <a:r>
              <a:rPr kumimoji="0" lang="en-GB" sz="1200" b="0" i="0" u="none" strike="noStrike" kern="1200" cap="none" spc="0" normalizeH="0" baseline="0" noProof="0" dirty="0" err="1">
                <a:ln>
                  <a:noFill/>
                </a:ln>
                <a:solidFill>
                  <a:prstClr val="black"/>
                </a:solidFill>
                <a:effectLst/>
                <a:uLnTx/>
                <a:uFillTx/>
                <a:latin typeface="Trebuchet MS" panose="020B0603020202020204" pitchFamily="34" charset="0"/>
                <a:ea typeface="Times New Roman" panose="02020603050405020304" pitchFamily="18" charset="0"/>
                <a:cs typeface="Arial" panose="020B0604020202020204" pitchFamily="34" charset="0"/>
              </a:rPr>
              <a:t>Bracton</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Arial" panose="020B0604020202020204" pitchFamily="34" charset="0"/>
              </a:rPr>
              <a:t>, an English jurist, was to find evidence and record facts on which judgements could be made. The Constable then as the “eyes and ears of the court”, he was also the earliest ‘strong arm of the law’; </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“it is the duty of the constable to enrol everything in order, for he has record as to the things he sees; but he cannot judge... He has record as to matters of fact, not matters of judgment and law” (</a:t>
            </a:r>
            <a:r>
              <a:rPr kumimoji="0" lang="en-GB" sz="1200" b="0" i="0" u="none" strike="noStrike" kern="1200" cap="none" spc="0" normalizeH="0" baseline="0" noProof="0" dirty="0" err="1">
                <a:ln>
                  <a:noFill/>
                </a:ln>
                <a:solidFill>
                  <a:srgbClr val="000000"/>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Bracton</a:t>
            </a:r>
            <a:r>
              <a:rPr kumimoji="0" lang="en-GB" sz="1200" b="0" i="0" u="none" strike="noStrike" kern="1200" cap="none" spc="0" normalizeH="0" baseline="0" noProof="0" dirty="0">
                <a:ln>
                  <a:noFill/>
                </a:ln>
                <a:solidFill>
                  <a:srgbClr val="000000"/>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 1968</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 Vol.4 p136). It is still the case that the police do not apportion blame and their duty remains that of putting the facts before the court as well of course as keeping the peace.</a:t>
            </a: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Arial" panose="020B0604020202020204" pitchFamily="34" charset="0"/>
              </a:rPr>
              <a:t>Local settlements were dependent upon the peace being kept by local constables drawing their authority from the Statute of Winchester of 1285 that codified to some degree earlier customs regarding the possession of weapons and keeping the Kings Peace. Constables whilst being responsible to the Sheriff and having responsibilities for arrest on indictment by the county court were not just central agents, they would have had local affinities and duties to make summary arrests as necessary. As such they would also have been responsible for leading any ‘hue and cry’ posses in pursuit of wrongdoers. </a:t>
            </a: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Arial" panose="020B0604020202020204" pitchFamily="34" charset="0"/>
              </a:rPr>
              <a:t>Throughout the hundred years or so from the mid seventeenth century a system developed where </a:t>
            </a:r>
            <a:r>
              <a:rPr kumimoji="0" lang="en-GB" sz="1200" b="0" i="0" u="none" strike="noStrike" kern="1200" cap="none" spc="0" normalizeH="0" baseline="0" noProof="0" dirty="0" err="1">
                <a:ln>
                  <a:noFill/>
                </a:ln>
                <a:solidFill>
                  <a:prstClr val="black"/>
                </a:solidFill>
                <a:effectLst/>
                <a:uLnTx/>
                <a:uFillTx/>
                <a:latin typeface="Trebuchet MS" panose="020B0603020202020204" pitchFamily="34" charset="0"/>
                <a:ea typeface="Times New Roman" panose="02020603050405020304" pitchFamily="18" charset="0"/>
                <a:cs typeface="Arial" panose="020B0604020202020204" pitchFamily="34" charset="0"/>
              </a:rPr>
              <a:t>Tythingmen</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Arial" panose="020B0604020202020204" pitchFamily="34" charset="0"/>
              </a:rPr>
              <a:t> had become a thing of the past and whose duties were now the sole function of the parish constables who in turn reported to Justices of the Peace instead of Shire-reeves. In towns keeping the peace became the responsibility of the Guilds and later ‘The Watch’ whose men guarded the gates and patrolled the streets at night (</a:t>
            </a:r>
            <a:r>
              <a:rPr kumimoji="0" lang="en-GB" sz="1200" b="0" i="0" u="none" strike="noStrike" kern="1200" cap="none" spc="0" normalizeH="0" baseline="0" noProof="0" dirty="0">
                <a:ln>
                  <a:noFill/>
                </a:ln>
                <a:solidFill>
                  <a:srgbClr val="000000"/>
                </a:solidFill>
                <a:effectLst/>
                <a:uLnTx/>
                <a:uFillTx/>
                <a:latin typeface="Trebuchet MS" panose="020B0603020202020204" pitchFamily="34" charset="0"/>
                <a:ea typeface="Times New Roman" panose="02020603050405020304" pitchFamily="18" charset="0"/>
                <a:cs typeface="Arial" panose="020B0604020202020204" pitchFamily="34" charset="0"/>
              </a:rPr>
              <a:t>www.met.police.uk)</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Arial" panose="020B0604020202020204" pitchFamily="34" charset="0"/>
              </a:rPr>
              <a:t>. Evidently law enforcement was still then very much a public duty carried out by the public, albeit as a strata of a larger system. </a:t>
            </a: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In 1749 the first formal police unit was set up in London. Its officers were directly attached to the Bow Street Magistrates Court, which resulted in them becoming more famously known as the Bow Street Runners. Their salaries were paid from central funds. The eighteenth century was a time of great economic and social change in Britain, the advent of the industrial revolution drew people in search of fortune from all over the country, Europe and further afield and the populations of towns and cities burgeoned. The Watch systems and parish constables remained in place until the nineteenth century when it was seen that they were simply no longer able to cope with the numbers of people, the increase of poverty and the changes in crime and behaviour. A new police force was needed to ‘respond to increased levels of social disorder’ (Lenz &amp; </a:t>
            </a:r>
            <a:r>
              <a:rPr kumimoji="0" lang="en-GB" sz="1200" b="0" i="0" u="none" strike="noStrike" kern="1200" cap="none" spc="0" normalizeH="0" baseline="0" noProof="0" dirty="0" err="1">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Chaires</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 2007 p76) in that rapidly growing industrialised urban society (Lenz &amp; </a:t>
            </a:r>
            <a:r>
              <a:rPr kumimoji="0" lang="en-GB" sz="1200" b="0" i="0" u="none" strike="noStrike" kern="1200" cap="none" spc="0" normalizeH="0" baseline="0" noProof="0" dirty="0" err="1">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Chaires</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 2007; Emsley 2001; Rawlings 2002).</a:t>
            </a: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The industrial revolution powered Britain’s growing imperial reach. Resources and workers brought here from around the globe.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Industrialisation, overcrowding, poverty, deprivation, power of the landowners, lack of democratic process.  Social contract not being observed. Need for change that was not forthcoming Use of military force.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On 16</a:t>
            </a:r>
            <a:r>
              <a:rPr kumimoji="0" lang="en-GB" sz="1200" b="0" i="0" u="none" strike="noStrike" kern="1200" cap="none" spc="0" normalizeH="0" baseline="30000" noProof="0" dirty="0">
                <a:ln>
                  <a:noFill/>
                </a:ln>
                <a:solidFill>
                  <a:prstClr val="black"/>
                </a:solidFill>
                <a:effectLst/>
                <a:uLnTx/>
                <a:uFillTx/>
                <a:latin typeface="+mn-lt"/>
                <a:ea typeface="+mn-ea"/>
                <a:cs typeface="+mn-cs"/>
              </a:rPr>
              <a:t>th</a:t>
            </a:r>
            <a:r>
              <a:rPr kumimoji="0" lang="en-GB" sz="1200" b="0" i="0" u="none" strike="noStrike" kern="1200" cap="none" spc="0" normalizeH="0" baseline="0" noProof="0" dirty="0">
                <a:ln>
                  <a:noFill/>
                </a:ln>
                <a:solidFill>
                  <a:prstClr val="black"/>
                </a:solidFill>
                <a:effectLst/>
                <a:uLnTx/>
                <a:uFillTx/>
                <a:latin typeface="+mn-lt"/>
                <a:ea typeface="+mn-ea"/>
                <a:cs typeface="+mn-cs"/>
              </a:rPr>
              <a:t> August 1819 a crowd of at least 60,000 (Marlow 1989) gathered at Saint Peters Field, Manchester, as part of a pro-democracy and anti-poverty demonstration. What occurred there became known as ‘The Peterloo Massacre’, after cavalry were used to disperse what was an orderly political demonstration (Babington 1990; Marlow 1989). So large was the crowd that the 400 or so special constables on duty were engulfed by it.  Local magistrates panicked and asked for military assistance, sending notes to the Manchester and Salford Yeomanry Cavalry (MYC) and the 15</a:t>
            </a:r>
            <a:r>
              <a:rPr kumimoji="0" lang="en-GB" sz="1200" b="0" i="0" u="none" strike="noStrike" kern="1200" cap="none" spc="0" normalizeH="0" baseline="30000" noProof="0" dirty="0">
                <a:ln>
                  <a:noFill/>
                </a:ln>
                <a:solidFill>
                  <a:prstClr val="black"/>
                </a:solidFill>
                <a:effectLst/>
                <a:uLnTx/>
                <a:uFillTx/>
                <a:latin typeface="+mn-lt"/>
                <a:ea typeface="+mn-ea"/>
                <a:cs typeface="+mn-cs"/>
              </a:rPr>
              <a:t>th</a:t>
            </a:r>
            <a:r>
              <a:rPr kumimoji="0" lang="en-GB" sz="1200" b="0" i="0" u="none" strike="noStrike" kern="1200" cap="none" spc="0" normalizeH="0" baseline="0" noProof="0" dirty="0">
                <a:ln>
                  <a:noFill/>
                </a:ln>
                <a:solidFill>
                  <a:prstClr val="black"/>
                </a:solidFill>
                <a:effectLst/>
                <a:uLnTx/>
                <a:uFillTx/>
                <a:latin typeface="+mn-lt"/>
                <a:ea typeface="+mn-ea"/>
                <a:cs typeface="+mn-cs"/>
              </a:rPr>
              <a:t> Hussars (Marlow 1989). The Hussars, commanded by Lt. Colonel </a:t>
            </a:r>
            <a:r>
              <a:rPr kumimoji="0" lang="en-GB" sz="1200" b="0" i="0" u="none" strike="noStrike" kern="1200" cap="none" spc="0" normalizeH="0" baseline="0" noProof="0" dirty="0" err="1">
                <a:ln>
                  <a:noFill/>
                </a:ln>
                <a:solidFill>
                  <a:prstClr val="black"/>
                </a:solidFill>
                <a:effectLst/>
                <a:uLnTx/>
                <a:uFillTx/>
                <a:latin typeface="+mn-lt"/>
                <a:ea typeface="+mn-ea"/>
                <a:cs typeface="+mn-cs"/>
              </a:rPr>
              <a:t>L’Estrange</a:t>
            </a:r>
            <a:r>
              <a:rPr kumimoji="0" lang="en-GB" sz="1200" b="0" i="0" u="none" strike="noStrike" kern="1200" cap="none" spc="0" normalizeH="0" baseline="0" noProof="0" dirty="0">
                <a:ln>
                  <a:noFill/>
                </a:ln>
                <a:solidFill>
                  <a:prstClr val="black"/>
                </a:solidFill>
                <a:effectLst/>
                <a:uLnTx/>
                <a:uFillTx/>
                <a:latin typeface="+mn-lt"/>
                <a:ea typeface="+mn-ea"/>
                <a:cs typeface="+mn-cs"/>
              </a:rPr>
              <a:t>, were a full-time army unit. The Yeomanry, led by Captain Hugh Birley and Major Thomas Trafford, were a part-time local volunteer force, many of them recruited from the families of wealthy middle-class businessmen (Babington 1990). The MYC, members of which had old scores to settle with some amongst the crowd, took up the task of arresting the speakers. They charged the crowd with sabres drawn and there was no escape as the ‘soldiery [rode and struck] at a solid block of life, writhing and struggling in vain fight for flight...’ (Walmsley 1969 </a:t>
            </a:r>
            <a:r>
              <a:rPr kumimoji="0" lang="en-GB" sz="1200" b="0" i="0" u="none" strike="noStrike" kern="1200" cap="none" spc="0" normalizeH="0" baseline="0" noProof="0" dirty="0" err="1">
                <a:ln>
                  <a:noFill/>
                </a:ln>
                <a:solidFill>
                  <a:prstClr val="black"/>
                </a:solidFill>
                <a:effectLst/>
                <a:uLnTx/>
                <a:uFillTx/>
                <a:latin typeface="+mn-lt"/>
                <a:ea typeface="+mn-ea"/>
                <a:cs typeface="+mn-cs"/>
              </a:rPr>
              <a:t>p.xx</a:t>
            </a:r>
            <a:r>
              <a:rPr kumimoji="0" lang="en-GB" sz="1200" b="0" i="0" u="none" strike="noStrike" kern="1200" cap="none" spc="0" normalizeH="0" baseline="0" noProof="0" dirty="0">
                <a:ln>
                  <a:noFill/>
                </a:ln>
                <a:solidFill>
                  <a:prstClr val="black"/>
                </a:solidFill>
                <a:effectLst/>
                <a:uLnTx/>
                <a:uFillTx/>
                <a:latin typeface="+mn-lt"/>
                <a:ea typeface="+mn-ea"/>
                <a:cs typeface="+mn-cs"/>
              </a:rPr>
              <a:t>). Twelve people died, including a woman and a child, and approximately 630 were injured (Marrow 1994). Most injuries were caused by crushing as the crowd panicked, but many were inflicted by sabres (Marlow 1989).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The subsequent conviction and sentencing of leading protesters and the successful civil action against members of the MYC, shows the ‘Peterloo Massacre’ to be a contested issue and whilst the authorities saw it as a victory it was a ‘pyrrhic’ one as it has become a ‘legend of government oppression’ (Babington 1990 p59). There is little doubt that this is because ‘the picture of cavalry-men cutting down unarmed women scorched the imagination’ (Rogers 1998 p244).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A later example of how disorder was dealt with in Britain, but where troops did not use violence was the 1910 disorder at </a:t>
            </a:r>
            <a:r>
              <a:rPr kumimoji="0" lang="en-GB" sz="1200" b="0" i="0" u="none" strike="noStrike" kern="1200" cap="none" spc="0" normalizeH="0" baseline="0" noProof="0" dirty="0" err="1">
                <a:ln>
                  <a:noFill/>
                </a:ln>
                <a:solidFill>
                  <a:prstClr val="black"/>
                </a:solidFill>
                <a:effectLst/>
                <a:uLnTx/>
                <a:uFillTx/>
                <a:latin typeface="+mn-lt"/>
                <a:ea typeface="+mn-ea"/>
                <a:cs typeface="+mn-cs"/>
              </a:rPr>
              <a:t>Tonypandy</a:t>
            </a:r>
            <a:r>
              <a:rPr kumimoji="0" lang="en-GB" sz="1200" b="0" i="0" u="none" strike="noStrike" kern="1200" cap="none" spc="0" normalizeH="0" baseline="0" noProof="0" dirty="0">
                <a:ln>
                  <a:noFill/>
                </a:ln>
                <a:solidFill>
                  <a:prstClr val="black"/>
                </a:solidFill>
                <a:effectLst/>
                <a:uLnTx/>
                <a:uFillTx/>
                <a:latin typeface="+mn-lt"/>
                <a:ea typeface="+mn-ea"/>
                <a:cs typeface="+mn-cs"/>
              </a:rPr>
              <a:t>. Many accounts of it have been written and it is significant for a number of socio-political reasons because it was one of the last occasions that troops were mobilised for use in policing civil disorder on mainland Britain and it showed a growing political sensitivity to the use of military force against citizens (Geary 1985). </a:t>
            </a: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In 1829 the then Home Secretary Sir Robert Peel laid out his nine points of policing or ‘</a:t>
            </a:r>
            <a:r>
              <a:rPr kumimoji="0" lang="en-GB" sz="1200" b="0" i="0" u="none" strike="noStrike" kern="1200" cap="none" spc="0" normalizeH="0" baseline="0" noProof="0" dirty="0" err="1">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Peelian</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 Principles’ which led to a new type of policing with the Metropolitan Police Act being passed. British police officers were nicknamed ‘Peelers’ and ‘Bobbies’ after Sir Robert and the term ‘Bobby’ is still in regular use. However this ‘new police force’ was not as popular as history would have us think and it is as well to remember that “so pervasive was the resistance to their arrival that we need to ask ourselves...how such a decisive enlargement of the powers of the state became possible at all” (Ignatieff 1979 in Newburn 2000 p25)</a:t>
            </a:r>
          </a:p>
          <a:p>
            <a:pPr marL="171450" marR="0" lvl="0" indent="-1714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Home Secretary Sir Robert Peel was concerned that increasing levels of crime were a threat to the system of government and set up a Parliamentary inquiry that led to the Metropolitan Police Act of 1829 being passed and the ‘Jenny </a:t>
            </a:r>
            <a:r>
              <a:rPr kumimoji="0" lang="en-GB" sz="1200" b="0" i="0" u="none" strike="noStrike" kern="1200" cap="none" spc="0" normalizeH="0" baseline="0" noProof="0" dirty="0" err="1">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Darbies</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 (a corruption of the French Gens </a:t>
            </a:r>
            <a:r>
              <a:rPr kumimoji="0" lang="en-GB" sz="1200" b="0" i="0" u="none" strike="noStrike" kern="1200" cap="none" spc="0" normalizeH="0" baseline="0" noProof="0" dirty="0" err="1">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d’Armes</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 were born (Rawlings 2002 p120). The main difference between the </a:t>
            </a:r>
            <a:r>
              <a:rPr kumimoji="0" lang="en-GB" sz="1200" b="0" i="1"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New Police</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 and the old system was the removal of community control to the effect that policing became rather more imposed upon them than done by them (Rawlings 2002). Whilst this new, contested, force proved itself to be more effective than the moribund system it replaced (Bayley 1975), it was not as popular as history suggests. After reforming the police in Ireland, Peel had an overt distrust of local power structures and an overwhelming urge toward centralisation that influenced his London police reform proposals (Paley 1989 p125). Also, ‘so pervasive was the resistance to their arrival that we need to ask ourselves... how such a decisive enlargement of the powers of the state became possible at all’ (Ignatieff 1979 in Newburn 2000 p25). The new standards of social control consequent to this new institution were mostly imposed on the working classes, minimising the political impact of this increased potential for repression (Lenz &amp; </a:t>
            </a:r>
            <a:r>
              <a:rPr kumimoji="0" lang="en-GB" sz="1200" b="0" i="0" u="none" strike="noStrike" kern="1200" cap="none" spc="0" normalizeH="0" baseline="0" noProof="0" dirty="0" err="1">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Chaires</a:t>
            </a: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 2007; Paley 1989; Rawlings 2002). </a:t>
            </a:r>
          </a:p>
          <a:p>
            <a:pPr marL="171450" marR="0" lvl="0" indent="-1714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The first (and only joint) Commissioners of the Metropolitan Police, Colonel Charles Rowan and Sir Richard Mayne, were charged with organising the new police and based upon Peel’s ideas developed their ‘General Instructions’ which detailed the structure, methods and objectives of policing (Lenz &amp; </a:t>
            </a:r>
            <a:r>
              <a:rPr kumimoji="0" lang="en-GB" sz="1200" b="0" i="0" u="none" strike="noStrike" kern="1200" cap="none" spc="0" normalizeH="0" baseline="0" noProof="0" dirty="0" err="1">
                <a:ln>
                  <a:noFill/>
                </a:ln>
                <a:solidFill>
                  <a:prstClr val="black"/>
                </a:solidFill>
                <a:effectLst/>
                <a:uLnTx/>
                <a:uFillTx/>
                <a:latin typeface="+mn-lt"/>
                <a:ea typeface="+mn-ea"/>
                <a:cs typeface="+mn-cs"/>
              </a:rPr>
              <a:t>Chaires</a:t>
            </a:r>
            <a:r>
              <a:rPr kumimoji="0" lang="en-GB" sz="1200" b="0" i="0" u="none" strike="noStrike" kern="1200" cap="none" spc="0" normalizeH="0" baseline="0" noProof="0" dirty="0">
                <a:ln>
                  <a:noFill/>
                </a:ln>
                <a:solidFill>
                  <a:prstClr val="black"/>
                </a:solidFill>
                <a:effectLst/>
                <a:uLnTx/>
                <a:uFillTx/>
                <a:latin typeface="+mn-lt"/>
                <a:ea typeface="+mn-ea"/>
                <a:cs typeface="+mn-cs"/>
              </a:rPr>
              <a:t> 2007; Rawlings 2002). These ultimately led to the below listed and erroneously titled </a:t>
            </a:r>
            <a:r>
              <a:rPr kumimoji="0" lang="en-GB" sz="1200" b="0" i="1" u="none" strike="noStrike" kern="1200" cap="none" spc="0" normalizeH="0" baseline="0" noProof="0" dirty="0" err="1">
                <a:ln>
                  <a:noFill/>
                </a:ln>
                <a:solidFill>
                  <a:prstClr val="black"/>
                </a:solidFill>
                <a:effectLst/>
                <a:uLnTx/>
                <a:uFillTx/>
                <a:latin typeface="+mn-lt"/>
                <a:ea typeface="+mn-ea"/>
                <a:cs typeface="+mn-cs"/>
              </a:rPr>
              <a:t>Peelian</a:t>
            </a:r>
            <a:r>
              <a:rPr kumimoji="0" lang="en-GB" sz="1200" b="0" i="1" u="none" strike="noStrike" kern="1200" cap="none" spc="0" normalizeH="0" baseline="0" noProof="0" dirty="0">
                <a:ln>
                  <a:noFill/>
                </a:ln>
                <a:solidFill>
                  <a:prstClr val="black"/>
                </a:solidFill>
                <a:effectLst/>
                <a:uLnTx/>
                <a:uFillTx/>
                <a:latin typeface="+mn-lt"/>
                <a:ea typeface="+mn-ea"/>
                <a:cs typeface="+mn-cs"/>
              </a:rPr>
              <a:t> Principles</a:t>
            </a:r>
            <a:r>
              <a:rPr kumimoji="0" lang="en-GB" sz="1200" b="0" i="0" u="none" strike="noStrike" kern="1200" cap="none" spc="0" normalizeH="0" baseline="0" noProof="0" dirty="0">
                <a:ln>
                  <a:noFill/>
                </a:ln>
                <a:solidFill>
                  <a:prstClr val="black"/>
                </a:solidFill>
                <a:effectLst/>
                <a:uLnTx/>
                <a:uFillTx/>
                <a:latin typeface="+mn-lt"/>
                <a:ea typeface="+mn-ea"/>
                <a:cs typeface="+mn-cs"/>
              </a:rPr>
              <a:t> being constructed, albeit as an ‘invention of twentieth century textbook authors’ (Lenz &amp; </a:t>
            </a:r>
            <a:r>
              <a:rPr kumimoji="0" lang="en-GB" sz="1200" b="0" i="0" u="none" strike="noStrike" kern="1200" cap="none" spc="0" normalizeH="0" baseline="0" noProof="0" dirty="0" err="1">
                <a:ln>
                  <a:noFill/>
                </a:ln>
                <a:solidFill>
                  <a:prstClr val="black"/>
                </a:solidFill>
                <a:effectLst/>
                <a:uLnTx/>
                <a:uFillTx/>
                <a:latin typeface="+mn-lt"/>
                <a:ea typeface="+mn-ea"/>
                <a:cs typeface="+mn-cs"/>
              </a:rPr>
              <a:t>Chaires</a:t>
            </a:r>
            <a:r>
              <a:rPr kumimoji="0" lang="en-GB" sz="1200" b="0" i="0" u="none" strike="noStrike" kern="1200" cap="none" spc="0" normalizeH="0" baseline="0" noProof="0" dirty="0">
                <a:ln>
                  <a:noFill/>
                </a:ln>
                <a:solidFill>
                  <a:prstClr val="black"/>
                </a:solidFill>
                <a:effectLst/>
                <a:uLnTx/>
                <a:uFillTx/>
                <a:latin typeface="+mn-lt"/>
                <a:ea typeface="+mn-ea"/>
                <a:cs typeface="+mn-cs"/>
              </a:rPr>
              <a:t> 2007 p69). These principles are significant because they have become the ‘grandfather’ of today’s practices, ‘adopted as idealised ancestors’ might be by an orphan (Lenz &amp; </a:t>
            </a:r>
            <a:r>
              <a:rPr kumimoji="0" lang="en-GB" sz="1200" b="0" i="0" u="none" strike="noStrike" kern="1200" cap="none" spc="0" normalizeH="0" baseline="0" noProof="0" dirty="0" err="1">
                <a:ln>
                  <a:noFill/>
                </a:ln>
                <a:solidFill>
                  <a:prstClr val="black"/>
                </a:solidFill>
                <a:effectLst/>
                <a:uLnTx/>
                <a:uFillTx/>
                <a:latin typeface="+mn-lt"/>
                <a:ea typeface="+mn-ea"/>
                <a:cs typeface="+mn-cs"/>
              </a:rPr>
              <a:t>Chaires</a:t>
            </a:r>
            <a:r>
              <a:rPr kumimoji="0" lang="en-GB" sz="1200" b="0" i="0" u="none" strike="noStrike" kern="1200" cap="none" spc="0" normalizeH="0" baseline="0" noProof="0" dirty="0">
                <a:ln>
                  <a:noFill/>
                </a:ln>
                <a:solidFill>
                  <a:prstClr val="black"/>
                </a:solidFill>
                <a:effectLst/>
                <a:uLnTx/>
                <a:uFillTx/>
                <a:latin typeface="+mn-lt"/>
                <a:ea typeface="+mn-ea"/>
                <a:cs typeface="+mn-cs"/>
              </a:rPr>
              <a:t> 2007 p78). These nine principles have become part of the argument that the development of the British model of policing is a success of democratic process (</a:t>
            </a:r>
            <a:r>
              <a:rPr kumimoji="0" lang="en-GB" sz="1200" b="0" i="0" u="none" strike="noStrike" kern="1200" cap="none" spc="0" normalizeH="0" baseline="0" noProof="0" dirty="0" err="1">
                <a:ln>
                  <a:noFill/>
                </a:ln>
                <a:solidFill>
                  <a:prstClr val="black"/>
                </a:solidFill>
                <a:effectLst/>
                <a:uLnTx/>
                <a:uFillTx/>
                <a:latin typeface="+mn-lt"/>
                <a:ea typeface="+mn-ea"/>
                <a:cs typeface="+mn-cs"/>
              </a:rPr>
              <a:t>Neyroud</a:t>
            </a:r>
            <a:r>
              <a:rPr kumimoji="0" lang="en-GB" sz="1200" b="0" i="0" u="none" strike="noStrike" kern="1200" cap="none" spc="0" normalizeH="0" baseline="0" noProof="0" dirty="0">
                <a:ln>
                  <a:noFill/>
                </a:ln>
                <a:solidFill>
                  <a:prstClr val="black"/>
                </a:solidFill>
                <a:effectLst/>
                <a:uLnTx/>
                <a:uFillTx/>
                <a:latin typeface="+mn-lt"/>
                <a:ea typeface="+mn-ea"/>
                <a:cs typeface="+mn-cs"/>
              </a:rPr>
              <a:t> – forthcoming) and this is further evidenced by the fact that the HMIC reproduced them in their 2009 report</a:t>
            </a:r>
          </a:p>
          <a:p>
            <a:pPr marL="171450" marR="0" lvl="0" indent="-1714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Two world wars – significant and rapid societal changes – notably regarding roles of females</a:t>
            </a:r>
          </a:p>
          <a:p>
            <a:pPr marL="171450" marR="0" lvl="0" indent="-1714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C8B74C9C-D27E-4375-AEB6-36709C965C7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173F8A5-7333-4883-B5DD-B3F5A7E40DA2}"/>
              </a:ext>
            </a:extLst>
          </p:cNvPr>
          <p:cNvSpPr>
            <a:spLocks noGrp="1"/>
          </p:cNvSpPr>
          <p:nvPr>
            <p:ph type="body" idx="1"/>
          </p:nvPr>
        </p:nvSpPr>
        <p:spPr/>
        <p:txBody>
          <a:bodyPr>
            <a:normAutofit fontScale="55000" lnSpcReduction="20000"/>
          </a:bodyPr>
          <a:lstStyle/>
          <a:p>
            <a:pPr>
              <a:defRPr/>
            </a:pPr>
            <a:r>
              <a:rPr lang="en-GB" dirty="0"/>
              <a:t>Here I’ve boiled down the mid 20</a:t>
            </a:r>
            <a:r>
              <a:rPr lang="en-GB" baseline="30000" dirty="0"/>
              <a:t>th</a:t>
            </a:r>
            <a:r>
              <a:rPr lang="en-GB" dirty="0"/>
              <a:t> to early 21</a:t>
            </a:r>
            <a:r>
              <a:rPr lang="en-GB" baseline="30000" dirty="0"/>
              <a:t>st</a:t>
            </a:r>
            <a:r>
              <a:rPr lang="en-GB" dirty="0"/>
              <a:t> centuries into decades: 1945 - Returning service people – aka ‘Golden Generation’ –  after 5 years armed conflict  a changed one.  Different to before – ‘decline of deference’ – imperial Britain in decline</a:t>
            </a:r>
          </a:p>
          <a:p>
            <a:pPr>
              <a:defRPr/>
            </a:pPr>
            <a:r>
              <a:rPr lang="en-GB" dirty="0"/>
              <a:t>1950s – Seemingly ‘Black and White’ (grey?).  Imperial identity/international authority in crisis – Suez 1956 a national embarrassment.  Police – ‘halcyon days’ – golden days of police legitimacy - image of ‘citizen in uniform’ as personified in film by ‘George Dixon’ embodying national virtues – brave, fair, better than the rest) starting to crumble  - didn’t represent reality. Decade of the TV and the washing machine</a:t>
            </a:r>
          </a:p>
          <a:p>
            <a:pPr>
              <a:defRPr/>
            </a:pPr>
            <a:r>
              <a:rPr lang="en-GB" dirty="0"/>
              <a:t>1960s - If the Fifties were in black and white, then the Sixties were in </a:t>
            </a:r>
            <a:r>
              <a:rPr lang="en-GB" dirty="0" err="1"/>
              <a:t>technicolor</a:t>
            </a:r>
            <a:r>
              <a:rPr lang="en-GB" dirty="0"/>
              <a:t>. The ‘Swinging Sixties’ remain the defining decade for Britain. In just ten short years, London had transformed from the bleak, conservative city, only just beginning to forget the troubles of the Second World War, into the capital of the world, full of freedom, hope and promise. It was the centre of all excitement; the city where anything and everything was possible. Psychedelia/free love/Woodstock/drugs/ if you can remember  the 60s you weren’t there Policing much the same but societal change moving faster than the establishment</a:t>
            </a:r>
          </a:p>
          <a:p>
            <a:pPr>
              <a:defRPr/>
            </a:pPr>
            <a:r>
              <a:rPr lang="en-GB" dirty="0"/>
              <a:t>1970s - As late as 1971, women were banned from going into Wimpy Bars on their own after midnight, on the grounds that the only women out on their own at that hour must be prostitutes. </a:t>
            </a:r>
          </a:p>
          <a:p>
            <a:pPr>
              <a:defRPr/>
            </a:pPr>
            <a:r>
              <a:rPr lang="en-GB" dirty="0"/>
              <a:t>Yet only eight years after that rule was lifted, Margaret Thatcher was walking into Downing Street as Britain's first female Prime Minister. There could hardly be a better symbol of change. Reality though – protest – flying pickets – Union power – Scargill – workers rights though were better than ever</a:t>
            </a:r>
          </a:p>
          <a:p>
            <a:pPr>
              <a:defRPr/>
            </a:pPr>
            <a:r>
              <a:rPr lang="en-GB" dirty="0"/>
              <a:t>1980s – 1981 – St Pauls; Brixton; Moss Side; Toxteth; Brixton riots – lack of cultural understanding – misuse of power - operation swamp -  ‘sus’ law – Stop and search – led to severe rioting on streets of cities notably Brixton in London where young black men – second generation/born British – bore the brunt of police attention – Scarman Report. Materialism – ‘</a:t>
            </a:r>
            <a:r>
              <a:rPr lang="en-GB" dirty="0" err="1"/>
              <a:t>loadsamoney</a:t>
            </a:r>
            <a:r>
              <a:rPr lang="en-GB" dirty="0"/>
              <a:t>’ (Enfield) – Miners strike 1984 – Orgreave</a:t>
            </a:r>
          </a:p>
          <a:p>
            <a:pPr>
              <a:defRPr/>
            </a:pPr>
            <a:r>
              <a:rPr lang="en-GB" dirty="0"/>
              <a:t>PACE – KILL THE BILL protests – such was the impact of PACE – better, fairer treatment of suspects etc but perceived as increase in police powers – State control</a:t>
            </a:r>
          </a:p>
          <a:p>
            <a:pPr>
              <a:defRPr/>
            </a:pPr>
            <a:r>
              <a:rPr lang="en-GB" dirty="0"/>
              <a:t>1990s - Britain suddenly remembered how to enjoy itself again – Blair the great moderniser – society becoming less equal – wealth – rich getting richer/poor not – disconnection between political class and public. </a:t>
            </a:r>
          </a:p>
          <a:p>
            <a:pPr>
              <a:defRPr/>
            </a:pPr>
            <a:r>
              <a:rPr lang="en-GB" dirty="0"/>
              <a:t>2000s -The year 2000 was when Britain became more middle class than working class, according to social grading data. 2001 ‘Milltown Riots’ – Leeds/Oldham/Burnley/Bradford – 2</a:t>
            </a:r>
            <a:r>
              <a:rPr lang="en-GB" baseline="30000" dirty="0"/>
              <a:t>nd </a:t>
            </a:r>
            <a:r>
              <a:rPr lang="en-GB" dirty="0"/>
              <a:t> and 3</a:t>
            </a:r>
            <a:r>
              <a:rPr lang="en-GB" baseline="30000" dirty="0"/>
              <a:t>rd</a:t>
            </a:r>
            <a:r>
              <a:rPr lang="en-GB" dirty="0"/>
              <a:t> generation South Asian British – poverty/disenfranchisement exacerbated by provocation from right wing groups/protest and lack of community engagement by the police. Cantle report after Bradford - strikingly similar findings to Scarman 20 </a:t>
            </a:r>
            <a:r>
              <a:rPr lang="en-GB" dirty="0" err="1"/>
              <a:t>yrs</a:t>
            </a:r>
            <a:r>
              <a:rPr lang="en-GB" dirty="0"/>
              <a:t> earlier.</a:t>
            </a:r>
          </a:p>
          <a:p>
            <a:pPr>
              <a:defRPr/>
            </a:pPr>
            <a:r>
              <a:rPr lang="en-GB" dirty="0"/>
              <a:t>The growth of </a:t>
            </a:r>
            <a:r>
              <a:rPr lang="en-GB" dirty="0">
                <a:solidFill>
                  <a:srgbClr val="002060"/>
                </a:solidFill>
              </a:rPr>
              <a:t>the internet  increased pace of globalisation during this decade - faster communication among people around the world.</a:t>
            </a:r>
            <a:r>
              <a:rPr lang="en-GB" baseline="30000" dirty="0">
                <a:solidFill>
                  <a:srgbClr val="002060"/>
                </a:solidFill>
              </a:rPr>
              <a:t> T</a:t>
            </a:r>
            <a:r>
              <a:rPr lang="en-GB" dirty="0">
                <a:solidFill>
                  <a:srgbClr val="002060"/>
                </a:solidFill>
              </a:rPr>
              <a:t>he economic growth of the 2000s had considerable social, environmental consequences. Demand increased for energy sources - economic growth still vulnerable – financial crisis 2007 – greed.</a:t>
            </a:r>
          </a:p>
          <a:p>
            <a:pPr>
              <a:defRPr/>
            </a:pPr>
            <a:r>
              <a:rPr lang="en-GB" dirty="0">
                <a:solidFill>
                  <a:srgbClr val="002060"/>
                </a:solidFill>
              </a:rPr>
              <a:t>2010s –  Policing changing – cuts/police stations closed/few ‘bobbies’ on the beat/Cameron &amp; Osbornes austerity policy – direct impact on all of us – unless you happen to be very wealthy – public service seemingly the main target whilst multinational ‘offshore’  bodies benefit from preferential tax arrangements. PEQF – Trump/Johnson/Putin etc – strong leader cults – </a:t>
            </a:r>
            <a:r>
              <a:rPr lang="en-GB" dirty="0" err="1">
                <a:solidFill>
                  <a:srgbClr val="002060"/>
                </a:solidFill>
              </a:rPr>
              <a:t>Covid</a:t>
            </a:r>
            <a:r>
              <a:rPr lang="en-GB" dirty="0">
                <a:solidFill>
                  <a:srgbClr val="002060"/>
                </a:solidFill>
              </a:rPr>
              <a:t> 19</a:t>
            </a:r>
          </a:p>
          <a:p>
            <a:pPr>
              <a:defRPr/>
            </a:pPr>
            <a:r>
              <a:rPr lang="en-GB" dirty="0">
                <a:solidFill>
                  <a:srgbClr val="002060"/>
                </a:solidFill>
              </a:rPr>
              <a:t>Going forward - pending extinction – protest – division – further pandemics – role of the police?</a:t>
            </a:r>
          </a:p>
          <a:p>
            <a:pPr>
              <a:defRPr/>
            </a:pPr>
            <a:endParaRPr lang="en-GB" dirty="0"/>
          </a:p>
        </p:txBody>
      </p:sp>
      <p:sp>
        <p:nvSpPr>
          <p:cNvPr id="7172" name="Slide Number Placeholder 3">
            <a:extLst>
              <a:ext uri="{FF2B5EF4-FFF2-40B4-BE49-F238E27FC236}">
                <a16:creationId xmlns:a16="http://schemas.microsoft.com/office/drawing/2014/main" id="{2D320749-233A-4CF0-B59F-9B9E12C0EF8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97AC2C6-D989-4E38-A14B-C04AB5D89B28}" type="slidenum">
              <a:rPr lang="en-GB" altLang="en-US" smtClean="0">
                <a:latin typeface="Calibri" panose="020F0502020204030204" pitchFamily="34" charset="0"/>
              </a:rPr>
              <a:pPr/>
              <a:t>8</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We have seen that these foundational principles were more likely defined by early 20</a:t>
            </a:r>
            <a:r>
              <a:rPr kumimoji="0" lang="en-GB" sz="1200" b="0" i="0" u="none" strike="noStrike" kern="1200" cap="none" spc="0" normalizeH="0" baseline="30000" noProof="0" dirty="0">
                <a:ln>
                  <a:noFill/>
                </a:ln>
                <a:solidFill>
                  <a:prstClr val="black"/>
                </a:solidFill>
                <a:effectLst/>
                <a:uLnTx/>
                <a:uFillTx/>
                <a:latin typeface="+mn-lt"/>
                <a:ea typeface="+mn-ea"/>
                <a:cs typeface="+mn-cs"/>
              </a:rPr>
              <a:t>th</a:t>
            </a:r>
            <a:r>
              <a:rPr kumimoji="0" lang="en-GB" sz="1200" b="0" i="0" u="none" strike="noStrike" kern="1200" cap="none" spc="0" normalizeH="0" baseline="0" noProof="0" dirty="0">
                <a:ln>
                  <a:noFill/>
                </a:ln>
                <a:solidFill>
                  <a:prstClr val="black"/>
                </a:solidFill>
                <a:effectLst/>
                <a:uLnTx/>
                <a:uFillTx/>
                <a:latin typeface="+mn-lt"/>
                <a:ea typeface="+mn-ea"/>
                <a:cs typeface="+mn-cs"/>
              </a:rPr>
              <a:t> century police historians such as Charles Reith, based upon Peel’s speeches, legislation and Rowan &amp; Mayne’s ‘General Instructions’.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Whilst a twentieth century construct, these principles have been ‘laid’ as the foundation upon which the tradition or idealised view of British policing has been built. Nonetheless, they are considered as relevant today as they were then (due in part to findings of reviews carried out after the death of Ian Tomlinson, who died after being pushed to the floor by a police officer at the 2009 G20 protest in London).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These nine principles defined the ‘British Model’ and still underpin policing by consent, here and in other countries – mostly ex colonies, now commonwealth states such as Canada, Australia and New Zealand.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Questions: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Are they ‘Commandments? Is there a tension between relevance and reality? Are they achievable today - were they ever?</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C50D247F-6C83-43D3-A61D-AE21A11FBF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C0AB5D6-358B-452C-9114-AC0638C6AA0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l" eaLnBrk="1" hangingPunct="1">
              <a:spcBef>
                <a:spcPct val="0"/>
              </a:spcBef>
            </a:pPr>
            <a:r>
              <a:rPr lang="en-GB" altLang="en-US" dirty="0"/>
              <a:t>When asked the question ‘What is the societal role of the police in Britain?” </a:t>
            </a:r>
            <a:r>
              <a:rPr kumimoji="0" lang="en-GB" altLang="en-US" sz="1200" b="0" i="0" u="none" strike="noStrike" kern="1200" cap="none" spc="0" normalizeH="0" baseline="0" noProof="0" dirty="0">
                <a:ln>
                  <a:noFill/>
                </a:ln>
                <a:solidFill>
                  <a:prstClr val="black"/>
                </a:solidFill>
                <a:effectLst/>
                <a:uLnTx/>
                <a:uFillTx/>
                <a:latin typeface="+mn-lt"/>
                <a:ea typeface="+mn-ea"/>
                <a:cs typeface="+mn-cs"/>
              </a:rPr>
              <a:t>90% of respondents (experienced police officers from Constable to Chief Constable) responded “The protection of life and property; prevention and detection of crime; maintenance of the Queen’s peace’. This is what all police officers learned when they joined and comes directly from those nine points/Rowan and Mayne’s standing instructions.</a:t>
            </a:r>
          </a:p>
          <a:p>
            <a:pPr algn="l" eaLnBrk="1" hangingPunct="1">
              <a:spcBef>
                <a:spcPct val="0"/>
              </a:spcBef>
            </a:pPr>
            <a:endParaRPr lang="en-GB" altLang="en-US" dirty="0"/>
          </a:p>
          <a:p>
            <a:pPr algn="l" eaLnBrk="1" hangingPunct="1">
              <a:spcBef>
                <a:spcPct val="0"/>
              </a:spcBef>
            </a:pPr>
            <a:r>
              <a:rPr lang="en-GB" altLang="en-US" dirty="0"/>
              <a:t>The ‘Nine Points’ as first idealised – Lord Steven’s updated ‘Eight Points’. It is fair to claim that some reconceptualisation of those nine foundational principles was long overdue and Lord Stevens has in some way brought them into the 21</a:t>
            </a:r>
            <a:r>
              <a:rPr lang="en-GB" altLang="en-US" baseline="30000" dirty="0"/>
              <a:t>st</a:t>
            </a:r>
            <a:r>
              <a:rPr lang="en-GB" altLang="en-US" dirty="0"/>
              <a:t> Century. It is equally fair to say that any analysis of the ‘British Model’ of policing always comes back to Peel.</a:t>
            </a:r>
          </a:p>
        </p:txBody>
      </p:sp>
      <p:sp>
        <p:nvSpPr>
          <p:cNvPr id="9220" name="Slide Number Placeholder 3">
            <a:extLst>
              <a:ext uri="{FF2B5EF4-FFF2-40B4-BE49-F238E27FC236}">
                <a16:creationId xmlns:a16="http://schemas.microsoft.com/office/drawing/2014/main" id="{99A0833F-54BB-47C0-AE95-A54430442D6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A424EDB-5F96-442E-87EF-A83F1F402C66}" type="slidenum">
              <a:rPr lang="en-GB" altLang="en-US" smtClean="0"/>
              <a:pPr>
                <a:spcBef>
                  <a:spcPct val="0"/>
                </a:spcBef>
              </a:pPr>
              <a:t>10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Role Purpose (CoP)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Constables play a critical front-line role in the prevention and detection of crime and the criminal justice system. Constables work in partnership on a day-to-day basis with local communities, stakeholders and colleagues in order to promote law and order, reduce the fear of crime, provide reassurance and build confidence to improve the quality of life for citizens.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This role carries legal powers to enable the maintenance of law and order and bears responsibility for making autonomous decisions in accordance with the National Decision Model and Code of Ethics, exercising professional discretion, as appropriate to the role, in line with legal frameworks and policy guidelines.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Constables are required to meet and maintain the highest professional standards required of their role, by conducting all actions in a legal, balanced, proportionate and justifiable manner to uphold the law and achieve the best outcomes in a wide range of situations/incidents. (CoP 2020).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Police officers are professional agents of social control in liberal democracy</a:t>
            </a:r>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11</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DF5DAFCD-0517-484F-8818-49EC15485D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24A07A8-76C9-4822-97C0-BF138CB9B17D}"/>
              </a:ext>
            </a:extLst>
          </p:cNvPr>
          <p:cNvSpPr>
            <a:spLocks noGrp="1"/>
          </p:cNvSpPr>
          <p:nvPr>
            <p:ph type="body" idx="1"/>
          </p:nvPr>
        </p:nvSpPr>
        <p:spPr/>
        <p:txBody>
          <a:bodyPr>
            <a:normAutofit fontScale="32500" lnSpcReduction="20000"/>
          </a:bodyPr>
          <a:lstStyle/>
          <a:p>
            <a:r>
              <a:rPr lang="en-GB" dirty="0"/>
              <a:t>Governance in this country is served</a:t>
            </a:r>
            <a:r>
              <a:rPr lang="en-GB" baseline="0" dirty="0"/>
              <a:t> by three powers: 1. </a:t>
            </a:r>
            <a:r>
              <a:rPr lang="en-GB" sz="1200" kern="1200" baseline="0" dirty="0">
                <a:solidFill>
                  <a:schemeClr val="tx1"/>
                </a:solidFill>
                <a:latin typeface="+mn-lt"/>
                <a:ea typeface="+mn-ea"/>
                <a:cs typeface="+mn-cs"/>
              </a:rPr>
              <a:t>The executive which formulates and implements policy. 2. The legislature, Parliament, which comprises the Crown, the House of Commons and the House of Lords. 3. The judiciary which comprises the judges in the courts of law, those who hold judicial office in tribunals and the lay magistrates who staff the magistrates’ courts. Senior judicial appointments are made by the Crown. Importantly the police are NOT a part of the judiciary itself.</a:t>
            </a:r>
            <a:endParaRPr lang="en-GB" baseline="0" dirty="0"/>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 “Separation of powers” refers to the idea that the major institutions of state should be functionally independent and that no individual should have powers that span these offices. The principal institutions are usually taken to be the executive, the legislature and the judiciary. </a:t>
            </a:r>
          </a:p>
          <a:p>
            <a:r>
              <a:rPr lang="en-GB" sz="1200" kern="1200" baseline="0" dirty="0">
                <a:solidFill>
                  <a:schemeClr val="tx1"/>
                </a:solidFill>
                <a:latin typeface="+mn-lt"/>
                <a:ea typeface="+mn-ea"/>
                <a:cs typeface="+mn-cs"/>
              </a:rPr>
              <a:t>In early accounts, such as Montesquieu’s </a:t>
            </a:r>
            <a:r>
              <a:rPr lang="en-GB" sz="1200" i="1" kern="1200" baseline="0" dirty="0">
                <a:solidFill>
                  <a:schemeClr val="tx1"/>
                </a:solidFill>
                <a:latin typeface="+mn-lt"/>
                <a:ea typeface="+mn-ea"/>
                <a:cs typeface="+mn-cs"/>
              </a:rPr>
              <a:t>The Spirit of the Laws, the separation of powers is intended to guard against tyranny and preserve liberty. It was held that the major institutions should be divided and dependent upon each other so that one power would not be able to exceed that of the other two. Today, the separation of powers is more often suggested as a way to foster a system of checks and balances necessary for good government. </a:t>
            </a:r>
          </a:p>
          <a:p>
            <a:endParaRPr lang="en-GB" sz="1200" i="1" kern="1200" baseline="0" dirty="0">
              <a:solidFill>
                <a:schemeClr val="tx1"/>
              </a:solidFill>
              <a:latin typeface="+mn-lt"/>
              <a:ea typeface="+mn-ea"/>
              <a:cs typeface="+mn-cs"/>
            </a:endParaRPr>
          </a:p>
          <a:p>
            <a:pPr algn="l">
              <a:buNone/>
            </a:pPr>
            <a:r>
              <a:rPr lang="en-GB" sz="1200" i="0" kern="1200" baseline="0" dirty="0" err="1">
                <a:solidFill>
                  <a:schemeClr val="tx1"/>
                </a:solidFill>
                <a:latin typeface="+mn-lt"/>
                <a:ea typeface="+mn-ea"/>
                <a:cs typeface="+mn-cs"/>
              </a:rPr>
              <a:t>Shami</a:t>
            </a:r>
            <a:r>
              <a:rPr lang="en-GB" sz="1200" i="0" kern="1200" baseline="0" dirty="0">
                <a:solidFill>
                  <a:schemeClr val="tx1"/>
                </a:solidFill>
                <a:latin typeface="+mn-lt"/>
                <a:ea typeface="+mn-ea"/>
                <a:cs typeface="+mn-cs"/>
              </a:rPr>
              <a:t> Chakrabarti then head of Amnesty Intl – </a:t>
            </a:r>
            <a:r>
              <a:rPr lang="en-GB" sz="1200" i="1" dirty="0"/>
              <a:t>“... policing should serve the rule of law and not the interests of the executive” </a:t>
            </a:r>
            <a:r>
              <a:rPr lang="en-GB" sz="900" i="1" dirty="0"/>
              <a:t>(Chakrabarti 2008)</a:t>
            </a:r>
          </a:p>
          <a:p>
            <a:pPr algn="l">
              <a:buNone/>
            </a:pPr>
            <a:endParaRPr lang="en-GB" sz="900" dirty="0"/>
          </a:p>
          <a:p>
            <a:pPr eaLnBrk="1" fontAlgn="auto" hangingPunct="1">
              <a:spcBef>
                <a:spcPts val="0"/>
              </a:spcBef>
              <a:spcAft>
                <a:spcPts val="0"/>
              </a:spcAft>
              <a:defRPr/>
            </a:pPr>
            <a:r>
              <a:rPr lang="en-GB" dirty="0"/>
              <a:t>Widely accepted norm in democratic societies – the civil police are the only legitimate option when it is necessary to use force upon its citizens. </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In UK there is an agreement - </a:t>
            </a:r>
            <a:r>
              <a:rPr lang="en-GB" sz="1200" b="0" kern="1200" dirty="0">
                <a:solidFill>
                  <a:schemeClr val="tx1"/>
                </a:solidFill>
                <a:effectLst/>
                <a:latin typeface="+mn-lt"/>
                <a:ea typeface="+mn-ea"/>
                <a:cs typeface="+mn-cs"/>
              </a:rPr>
              <a:t>Military Aid to Civil Authorities (MACA) - </a:t>
            </a:r>
            <a:r>
              <a:rPr lang="en-GB" dirty="0"/>
              <a:t>that allows military personnel/resources to be</a:t>
            </a:r>
            <a:r>
              <a:rPr lang="en-GB" sz="1200" b="0" kern="1200" dirty="0">
                <a:solidFill>
                  <a:schemeClr val="tx1"/>
                </a:solidFill>
                <a:effectLst/>
                <a:latin typeface="+mn-lt"/>
                <a:ea typeface="+mn-ea"/>
                <a:cs typeface="+mn-cs"/>
              </a:rPr>
              <a:t> operationally deployed to support civilian authorities and communities. </a:t>
            </a:r>
          </a:p>
          <a:p>
            <a:pPr eaLnBrk="1" fontAlgn="auto" hangingPunct="1">
              <a:spcBef>
                <a:spcPts val="0"/>
              </a:spcBef>
              <a:spcAft>
                <a:spcPts val="0"/>
              </a:spcAft>
              <a:defRPr/>
            </a:pP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That said, use of military force on citizens does not fit well with the idea of ‘consent’ – politically it can be incendiary; here’s two infamous examples : </a:t>
            </a:r>
          </a:p>
          <a:p>
            <a:pPr eaLnBrk="1" fontAlgn="auto" hangingPunct="1">
              <a:spcBef>
                <a:spcPts val="0"/>
              </a:spcBef>
              <a:spcAft>
                <a:spcPts val="0"/>
              </a:spcAft>
              <a:defRPr/>
            </a:pPr>
            <a:r>
              <a:rPr lang="en-GB" sz="1200" b="0" kern="1200" dirty="0">
                <a:solidFill>
                  <a:schemeClr val="tx1"/>
                </a:solidFill>
                <a:effectLst/>
                <a:latin typeface="+mn-lt"/>
                <a:ea typeface="+mn-ea"/>
                <a:cs typeface="+mn-cs"/>
              </a:rPr>
              <a:t>Two infamous occasions where troops were deployed and used against citizens – Messenger riots of 1668 and Gordon riots of 1780 did not end well:</a:t>
            </a:r>
            <a:endParaRPr lang="en-GB" b="0"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The 1668 ‘Messenger/Bawdy House Riots’ occurred. Brothels in London were attacked by crowds of apprentices as part of what had been a regular “Shrovetide” event, hitherto dealt with leniently by the authorities (Harris T 1986), are an early example. On this occasion the riots spanned a period of five days involving thousands of rioters who were organised into troops led by ‘Captains’. One such troop was captained by a Peter Messenger, hence the riots sometimes being called the Messenger Riots. These riots have to be set in the context of “bitter disappointment...with the Restoration religious settlement’ (Harris 1986). Much damage was done, which was nothing unusual in this context but the riots were quelled by military forces and fifteen men were charged with high treason, resulting in four of them being hung drawn and quartered as sentenced.  Arguably the perceived political dangers were responsible for the severity of charges and sentencing. </a:t>
            </a:r>
          </a:p>
          <a:p>
            <a:pPr eaLnBrk="1" fontAlgn="auto" hangingPunct="1">
              <a:spcBef>
                <a:spcPts val="0"/>
              </a:spcBef>
              <a:spcAft>
                <a:spcPts val="0"/>
              </a:spcAft>
              <a:defRPr/>
            </a:pPr>
            <a:endParaRPr lang="en-GB" dirty="0"/>
          </a:p>
          <a:p>
            <a:pPr eaLnBrk="1" fontAlgn="auto" hangingPunct="1">
              <a:spcBef>
                <a:spcPts val="0"/>
              </a:spcBef>
              <a:spcAft>
                <a:spcPts val="0"/>
              </a:spcAft>
              <a:defRPr/>
            </a:pPr>
            <a:endParaRPr lang="en-GB" dirty="0"/>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The Gordon Riots of 1780 also “took place at a time of acute political crisis” (</a:t>
            </a:r>
            <a:r>
              <a:rPr kumimoji="0" lang="en-GB" sz="1200" b="0" i="0" u="none" strike="noStrike" kern="1200" cap="none" spc="0" normalizeH="0" baseline="0" noProof="0" dirty="0" err="1">
                <a:ln>
                  <a:noFill/>
                </a:ln>
                <a:solidFill>
                  <a:srgbClr val="000000"/>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Rudé</a:t>
            </a:r>
            <a:r>
              <a:rPr kumimoji="0" lang="en-GB" sz="1200" b="0" i="0" u="none" strike="noStrike" kern="1200" cap="none" spc="0" normalizeH="0" baseline="0" noProof="0" dirty="0">
                <a:ln>
                  <a:noFill/>
                </a:ln>
                <a:solidFill>
                  <a:srgbClr val="000000"/>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 1956) when a number of factors were in issue including:</a:t>
            </a:r>
            <a:endPar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endParaRPr>
          </a:p>
          <a:p>
            <a:pPr marL="0" marR="0" lvl="0" indent="457200" algn="l" defTabSz="914400" rtl="0" eaLnBrk="1" fontAlgn="auto" latinLnBrk="0" hangingPunct="1">
              <a:lnSpc>
                <a:spcPct val="115000"/>
              </a:lnSpc>
              <a:spcBef>
                <a:spcPts val="0"/>
              </a:spcBef>
              <a:spcAft>
                <a:spcPts val="1000"/>
              </a:spcAft>
              <a:buClrTx/>
              <a:buSzTx/>
              <a:buFontTx/>
              <a:buNone/>
              <a:tabLst/>
              <a:defRPr/>
            </a:pPr>
            <a:r>
              <a:rPr kumimoji="0" lang="en-GB" sz="1050" b="0" i="1" u="none" strike="noStrike" kern="1200" cap="none" spc="0" normalizeH="0" baseline="0" noProof="0" dirty="0">
                <a:ln>
                  <a:noFill/>
                </a:ln>
                <a:solidFill>
                  <a:srgbClr val="000000"/>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“The </a:t>
            </a:r>
            <a:r>
              <a:rPr kumimoji="0" lang="en-GB" sz="1050" b="0" i="1"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sharp divisions... brought out between the government and the City of London on the bearing of arms...the particular anxieties of the Roman Catholic community; and, perhaps most important of all, to the permanent strengthening of the executive by the powerful arguments which they provided in favour of a professional police force”</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r>
              <a:rPr kumimoji="0" lang="en-GB" sz="105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(ibid)</a:t>
            </a:r>
            <a:endPar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endParaRPr>
          </a:p>
          <a:p>
            <a:pPr marL="0" marR="0" lvl="0" indent="457200" algn="l" defTabSz="914400" rtl="0" eaLnBrk="1" fontAlgn="auto" latinLnBrk="0" hangingPunct="1">
              <a:lnSpc>
                <a:spcPct val="200000"/>
              </a:lnSpc>
              <a:spcBef>
                <a:spcPts val="0"/>
              </a:spcBef>
              <a:spcAft>
                <a:spcPts val="100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rPr>
              <a:t>The link between the strengthening of the executive and the need to have a professional police force is explicit. The reason for these riots though was the perceived strengthening of the Catholic agenda brought about by The Papists Act of 1778 that sought to redress some of the iniquities of the previous Popery Act of 1698. The catalyst for disorder was a petition to parliament to the effect that the Papists Act should be repealed, brought by Lord George Gordon, chairman of the Protestant Association and who had been successful preventing a similar Act in Scotland. The petition was ultimately unsuccessful but it was brought to the House of Commons accompanied by a crowd of some 50, 000 people. The ensuing riots lasted for several days during which time the houses, businesses, offices and shops of Catholics were pulled down or damaged. Public houses were similarly treated as were several gaols including Newgate and the Clink, where the inmates were released. The riots were eventually quelled by troops who opened fire on more than one occasion resulting in 285 killed and 173 treated for wounds. 450 rioters were arrested with 160 being tried at the Old Bailey, 62 of whom were sentenced to death (25 were hanged); 12 were sentenced to prison terms of between one month and five years and one was “privately whipped”. Lord Gordon was tried and acquitted after a “remarkable defence by his Counsel” (ibid).The seriousness of these riots is difficult to fully comprehend out of their time but one might imagine the gravity of similar events taking place today and also ask questions as to why they do not. </a:t>
            </a:r>
          </a:p>
          <a:p>
            <a:pPr marL="171450" marR="0" lvl="0" indent="-171450" algn="l" defTabSz="914400" rtl="0" eaLnBrk="1" fontAlgn="auto" latinLnBrk="0" hangingPunct="1">
              <a:lnSpc>
                <a:spcPct val="200000"/>
              </a:lnSpc>
              <a:spcBef>
                <a:spcPts val="0"/>
              </a:spcBef>
              <a:spcAft>
                <a:spcPts val="100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Trebuchet MS" panose="020B0603020202020204" pitchFamily="34" charset="0"/>
              <a:ea typeface="Times New Roman" panose="02020603050405020304" pitchFamily="18" charset="0"/>
              <a:cs typeface="Times New Roman" panose="02020603050405020304" pitchFamily="18" charset="0"/>
            </a:endParaRPr>
          </a:p>
          <a:p>
            <a:pPr eaLnBrk="1" fontAlgn="auto" hangingPunct="1">
              <a:spcBef>
                <a:spcPts val="0"/>
              </a:spcBef>
              <a:spcAft>
                <a:spcPts val="0"/>
              </a:spcAft>
              <a:defRPr/>
            </a:pPr>
            <a:r>
              <a:rPr lang="en-GB" dirty="0"/>
              <a:t>Troops were also deployed by Home Sec. Winston Churchill, </a:t>
            </a:r>
            <a:r>
              <a:rPr lang="en-GB" dirty="0" err="1"/>
              <a:t>eady</a:t>
            </a:r>
            <a:r>
              <a:rPr lang="en-GB" dirty="0"/>
              <a:t> for action at </a:t>
            </a:r>
            <a:r>
              <a:rPr lang="en-GB" dirty="0" err="1"/>
              <a:t>Tonypandy</a:t>
            </a:r>
            <a:r>
              <a:rPr lang="en-GB" dirty="0"/>
              <a:t> in 1910 but were not used.</a:t>
            </a:r>
          </a:p>
          <a:p>
            <a:pPr eaLnBrk="1" fontAlgn="auto" hangingPunct="1">
              <a:spcBef>
                <a:spcPts val="0"/>
              </a:spcBef>
              <a:spcAft>
                <a:spcPts val="0"/>
              </a:spcAft>
              <a:defRPr/>
            </a:pPr>
            <a:endParaRPr lang="en-GB" dirty="0"/>
          </a:p>
          <a:p>
            <a:endParaRPr lang="en-GB" dirty="0"/>
          </a:p>
        </p:txBody>
      </p:sp>
      <p:sp>
        <p:nvSpPr>
          <p:cNvPr id="18436" name="Slide Number Placeholder 3">
            <a:extLst>
              <a:ext uri="{FF2B5EF4-FFF2-40B4-BE49-F238E27FC236}">
                <a16:creationId xmlns:a16="http://schemas.microsoft.com/office/drawing/2014/main" id="{47EEC27B-1957-46FA-A525-2EA2EC2E4AA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E124879-424F-4BA5-ABCB-0B963DE313F4}" type="slidenum">
              <a:rPr lang="en-GB" altLang="en-US"/>
              <a:pPr>
                <a:spcBef>
                  <a:spcPct val="0"/>
                </a:spcBef>
              </a:pPr>
              <a:t>12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F0E6E888-67E0-4144-BBBE-534CC686B08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08E9E8D7-96AF-43EB-9749-E5BA168857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TYPO alert – You’re! If you’re going to post anywhere – get it right! Presentation, grammar, syntax IS important! Your statements and files of evidence may well be read and judged by some of the most important thinkers (legal and otherwise) of your time.</a:t>
            </a:r>
          </a:p>
          <a:p>
            <a:pPr eaLnBrk="1" hangingPunct="1">
              <a:spcBef>
                <a:spcPct val="0"/>
              </a:spcBef>
            </a:pPr>
            <a:r>
              <a:rPr lang="en-GB" altLang="en-US" dirty="0"/>
              <a:t>Can a society and civilization exist without some elements of social control? </a:t>
            </a:r>
          </a:p>
          <a:p>
            <a:pPr eaLnBrk="1" hangingPunct="1">
              <a:spcBef>
                <a:spcPct val="0"/>
              </a:spcBef>
            </a:pPr>
            <a:r>
              <a:rPr lang="en-GB" altLang="en-US" dirty="0"/>
              <a:t>Would anarchy reign? Some might say that anarchy is merely social control reduced to a comparative threat analysis -- is he bigger than me? Do I have heavier armament than she does? Does she have any friends who would revenge her? </a:t>
            </a:r>
          </a:p>
          <a:p>
            <a:pPr eaLnBrk="1" hangingPunct="1">
              <a:spcBef>
                <a:spcPct val="0"/>
              </a:spcBef>
            </a:pPr>
            <a:r>
              <a:rPr lang="en-GB" altLang="en-US" dirty="0"/>
              <a:t>Often a truly anarchical situation changes into an authoritarian one with less uncertain governance - such as totalitarianism or feudalism.</a:t>
            </a:r>
          </a:p>
          <a:p>
            <a:pPr eaLnBrk="1" hangingPunct="1">
              <a:spcBef>
                <a:spcPct val="0"/>
              </a:spcBef>
            </a:pPr>
            <a:r>
              <a:rPr lang="en-GB" altLang="en-US" u="sng" dirty="0">
                <a:hlinkClick r:id="rId3"/>
              </a:rPr>
              <a:t>http://drewkitty.blogspot.com/2006/12/lecture-3-agents-of-social-control.html</a:t>
            </a:r>
            <a:endParaRPr lang="en-GB" altLang="en-US" dirty="0"/>
          </a:p>
          <a:p>
            <a:pPr eaLnBrk="1" hangingPunct="1">
              <a:spcBef>
                <a:spcPct val="0"/>
              </a:spcBef>
            </a:pPr>
            <a:r>
              <a:rPr lang="en-GB" altLang="en-US" dirty="0"/>
              <a:t> </a:t>
            </a:r>
          </a:p>
          <a:p>
            <a:pPr eaLnBrk="1" hangingPunct="1">
              <a:spcBef>
                <a:spcPct val="0"/>
              </a:spcBef>
            </a:pPr>
            <a:r>
              <a:rPr lang="en-GB" altLang="en-US" dirty="0"/>
              <a:t>Informal social control – Norms – custom and practice – everyone should know the ‘form’ and get along with one another; Philosophy and philosophers – re. social contract e.g. Hobbes/Locke/Rousseau amongst others. Hobbes famously said that without an absolute monarch (the State) our anarchic lives would be “nasty, brutish and short”.  </a:t>
            </a:r>
          </a:p>
          <a:p>
            <a:pPr eaLnBrk="1" hangingPunct="1">
              <a:spcBef>
                <a:spcPct val="0"/>
              </a:spcBef>
            </a:pPr>
            <a:r>
              <a:rPr lang="en-GB" altLang="en-US" dirty="0"/>
              <a:t>In a parliamentary democracy such as ours, every 4/5 years we ask ourselves </a:t>
            </a:r>
            <a:r>
              <a:rPr lang="en-GB" dirty="0">
                <a:effectLst/>
              </a:rPr>
              <a:t>what sort of agreement serves us best  and elect a government (ideally after rational and careful consideration)  - you can call such agreement a social contract.</a:t>
            </a:r>
            <a:endParaRPr lang="en-GB" altLang="en-US" dirty="0"/>
          </a:p>
          <a:p>
            <a:pPr eaLnBrk="1" hangingPunct="1">
              <a:spcBef>
                <a:spcPct val="0"/>
              </a:spcBef>
            </a:pPr>
            <a:endParaRPr lang="en-GB" altLang="en-US" dirty="0"/>
          </a:p>
          <a:p>
            <a:pPr eaLnBrk="1" hangingPunct="1">
              <a:spcBef>
                <a:spcPct val="0"/>
              </a:spcBef>
            </a:pPr>
            <a:r>
              <a:rPr lang="en-GB" altLang="en-US" dirty="0"/>
              <a:t> Rights and Responsibilities? </a:t>
            </a:r>
          </a:p>
          <a:p>
            <a:pPr eaLnBrk="1" hangingPunct="1">
              <a:spcBef>
                <a:spcPct val="0"/>
              </a:spcBef>
            </a:pPr>
            <a:endParaRPr lang="en-GB" altLang="en-US" dirty="0"/>
          </a:p>
          <a:p>
            <a:pPr eaLnBrk="1" hangingPunct="1">
              <a:spcBef>
                <a:spcPct val="0"/>
              </a:spcBef>
            </a:pPr>
            <a:r>
              <a:rPr lang="en-GB" dirty="0">
                <a:effectLst/>
              </a:rPr>
              <a:t>Rules, the Law, even bad law, provides a form of order without which people, citizens, would find their lives more precarious. In a democratic or 'free' society, we have an obligation to be law-abiding. That said there are cases where conscience requires citizens to protest or engage in acts of civil disobedience.</a:t>
            </a:r>
            <a:endParaRPr lang="en-GB" altLang="en-US" dirty="0"/>
          </a:p>
          <a:p>
            <a:pPr eaLnBrk="1" hangingPunct="1">
              <a:spcBef>
                <a:spcPct val="0"/>
              </a:spcBef>
            </a:pPr>
            <a:endParaRPr lang="en-GB" altLang="en-US" dirty="0"/>
          </a:p>
          <a:p>
            <a:pPr eaLnBrk="1" hangingPunct="1">
              <a:spcBef>
                <a:spcPct val="0"/>
              </a:spcBef>
            </a:pPr>
            <a:r>
              <a:rPr lang="en-GB" altLang="en-US" dirty="0"/>
              <a:t>Formal social control –  control by the State? Through the law; constitution; judiciary; police; military?</a:t>
            </a:r>
          </a:p>
          <a:p>
            <a:pPr eaLnBrk="1" hangingPunct="1">
              <a:spcBef>
                <a:spcPct val="0"/>
              </a:spcBef>
            </a:pPr>
            <a:endParaRPr lang="en-GB" altLang="en-US" dirty="0"/>
          </a:p>
        </p:txBody>
      </p:sp>
      <p:sp>
        <p:nvSpPr>
          <p:cNvPr id="12292" name="Slide Number Placeholder 3">
            <a:extLst>
              <a:ext uri="{FF2B5EF4-FFF2-40B4-BE49-F238E27FC236}">
                <a16:creationId xmlns:a16="http://schemas.microsoft.com/office/drawing/2014/main" id="{E7F546AC-DBBA-4F80-A3CB-BE909036615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6583B5F-C9B8-4A51-8F05-3D4196E564BA}" type="slidenum">
              <a:rPr lang="en-GB" altLang="en-US"/>
              <a:pPr>
                <a:spcBef>
                  <a:spcPct val="0"/>
                </a:spcBef>
              </a:pPr>
              <a:t>13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Link this to minor process/stop &amp; search/decision making.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Theoretically, in a democracy, the ideology of the people and not of the rulers is the source of legitimacy – we vote them in and out. Legitimacy is indicated by its ideals, popular consent, representativeness, elections, rule of majority, civic liberties and similar privileges available to the people. So what is legitimacy?</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One definition is: </a:t>
            </a:r>
            <a:r>
              <a:rPr lang="en-GB" sz="1200" b="1" i="1" kern="1200" dirty="0">
                <a:solidFill>
                  <a:schemeClr val="tx1"/>
                </a:solidFill>
                <a:effectLst/>
                <a:latin typeface="+mn-lt"/>
                <a:ea typeface="+mn-ea"/>
                <a:cs typeface="+mn-cs"/>
              </a:rPr>
              <a:t>Legitimacy is the rightful exercise of authority, force, and power by an individual or group, particularly an institution that commands and demands obedience.</a:t>
            </a:r>
          </a:p>
          <a:p>
            <a:endParaRPr lang="en-GB" sz="1200" b="1" i="1"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Straightforward? </a:t>
            </a:r>
          </a:p>
          <a:p>
            <a:r>
              <a:rPr lang="en-GB" sz="1200" b="0" i="0" kern="1200" dirty="0">
                <a:solidFill>
                  <a:schemeClr val="tx1"/>
                </a:solidFill>
                <a:effectLst/>
                <a:latin typeface="+mn-lt"/>
                <a:ea typeface="+mn-ea"/>
                <a:cs typeface="+mn-cs"/>
              </a:rPr>
              <a:t>Consensual legitimacy – Blackstone’s 3.5.3.1 – gained through the support of those being policed – policing is legitimate to the point that the public consents to it.</a:t>
            </a:r>
          </a:p>
          <a:p>
            <a:r>
              <a:rPr lang="en-GB" sz="1200" b="0" i="0" kern="1200" dirty="0">
                <a:solidFill>
                  <a:schemeClr val="tx1"/>
                </a:solidFill>
                <a:effectLst/>
                <a:latin typeface="+mn-lt"/>
                <a:ea typeface="+mn-ea"/>
                <a:cs typeface="+mn-cs"/>
              </a:rPr>
              <a:t>Moral legitimacy (Blackstone’s 3.5.3.2) – is more about doing the right thing from a moral perspective. – sometimes a more contested concept – police often have to protect the villains (paedophiles/deviant groups etc) which can be very unpopular.</a:t>
            </a:r>
          </a:p>
          <a:p>
            <a:endParaRPr lang="en-GB" b="0" i="0" dirty="0"/>
          </a:p>
          <a:p>
            <a:r>
              <a:rPr lang="en-GB" dirty="0"/>
              <a:t>Procedural justice is about fairness.  - of action and process. – and really for operational cops it is as simple as this: doing the right thing, for the right reasons, at the right time. </a:t>
            </a:r>
          </a:p>
          <a:p>
            <a:r>
              <a:rPr lang="en-GB" dirty="0"/>
              <a:t>Research tells us that procedural justice is vital to people’s respect for (compliance with) rules and authority. For greater conceptual understanding of this read Gov.uk/Tyler, Tom R. 1990. </a:t>
            </a:r>
            <a:r>
              <a:rPr lang="en-GB" i="1" dirty="0"/>
              <a:t>Why people obey the law</a:t>
            </a:r>
            <a:r>
              <a:rPr lang="en-GB" dirty="0"/>
              <a:t>. New Haven, CT: Yale Univ. Press/Tyler, Tom. 2017. Procedural justice and policing: A rush to judgment? </a:t>
            </a:r>
            <a:r>
              <a:rPr lang="en-GB" i="1" dirty="0"/>
              <a:t>Annual Review of Law and Social Science</a:t>
            </a:r>
            <a:r>
              <a:rPr lang="en-GB" dirty="0"/>
              <a:t> 13:29–35/ philosopher John Rawls.</a:t>
            </a:r>
          </a:p>
          <a:p>
            <a:endParaRPr lang="en-GB" dirty="0"/>
          </a:p>
          <a:p>
            <a:r>
              <a:rPr lang="en-GB" dirty="0"/>
              <a:t>Discretion  (Blackstone’s 3.6) - procedural justice in action? – a contested concept – easily abused or ill-judged – well judged can allow greater fairness – we don’t have to apply the letter of the law – again context is everything and even where decisions are made within the law, with the best interests of all in mind, achieving fair outcomes – explaining why one person is treated differently to another in similar circumstances is not always easy. Discretion is about professional judgement – decisions made in real time are often subject to analysis by others with less understanding of the situation.</a:t>
            </a:r>
          </a:p>
          <a:p>
            <a:r>
              <a:rPr lang="en-GB" dirty="0"/>
              <a:t>Police officers inevitably face ethical dilemmas…</a:t>
            </a:r>
          </a:p>
          <a:p>
            <a:endParaRPr lang="en-GB" dirty="0"/>
          </a:p>
          <a:p>
            <a:endParaRPr lang="en-GB" dirty="0"/>
          </a:p>
          <a:p>
            <a:r>
              <a:rPr lang="en-GB" dirty="0"/>
              <a:t>Useful paper on discretion: https://s3.amazonaws.com/academia.edu.documents/56433549/EthicalIssuesPolicing.pdf</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117211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spcBef>
                <a:spcPct val="0"/>
              </a:spcBef>
              <a:buNone/>
            </a:pPr>
            <a:r>
              <a:rPr lang="en-GB" altLang="en-US" sz="1200" dirty="0">
                <a:solidFill>
                  <a:prstClr val="black"/>
                </a:solidFill>
              </a:rPr>
              <a:t>Police officers have a duty to obey lawful orders but are also required to exercise discretion in enforcing the law – e.g. exercising powers of arrest. </a:t>
            </a:r>
            <a:endParaRPr lang="en-GB" altLang="en-US" sz="1200" i="1" dirty="0">
              <a:solidFill>
                <a:prstClr val="black"/>
              </a:solidFill>
            </a:endParaRPr>
          </a:p>
          <a:p>
            <a:pPr marL="0" lvl="0" indent="0">
              <a:spcBef>
                <a:spcPct val="0"/>
              </a:spcBef>
              <a:buNone/>
            </a:pPr>
            <a:endParaRPr lang="en-GB" altLang="en-US" sz="1200" i="1" dirty="0">
              <a:solidFill>
                <a:prstClr val="black"/>
              </a:solidFill>
            </a:endParaRPr>
          </a:p>
          <a:p>
            <a:pPr marL="0" lvl="0" indent="0">
              <a:spcBef>
                <a:spcPct val="0"/>
              </a:spcBef>
              <a:buNone/>
            </a:pPr>
            <a:r>
              <a:rPr lang="en-GB" altLang="en-US" sz="1200" i="1" dirty="0">
                <a:solidFill>
                  <a:prstClr val="black"/>
                </a:solidFill>
              </a:rPr>
              <a:t>“….the bureaucratic model is ill-suited to a discretionary activity that is largely conducted in isolation and beyond the gaze of the organisation.” </a:t>
            </a:r>
            <a:r>
              <a:rPr lang="en-GB" altLang="en-US" sz="1200" dirty="0">
                <a:solidFill>
                  <a:prstClr val="black"/>
                </a:solidFill>
              </a:rPr>
              <a:t>				</a:t>
            </a:r>
            <a:r>
              <a:rPr lang="en-GB" altLang="en-US" sz="1000" dirty="0">
                <a:solidFill>
                  <a:prstClr val="black"/>
                </a:solidFill>
              </a:rPr>
              <a:t>          </a:t>
            </a:r>
            <a:r>
              <a:rPr lang="en-GB" altLang="en-US" sz="1000" i="1" dirty="0">
                <a:solidFill>
                  <a:prstClr val="black"/>
                </a:solidFill>
              </a:rPr>
              <a:t>(P . Waddington ‘Policing Citizens’ p234)</a:t>
            </a:r>
          </a:p>
          <a:p>
            <a:pPr eaLnBrk="1" hangingPunct="1">
              <a:spcBef>
                <a:spcPct val="0"/>
              </a:spcBef>
              <a:buFontTx/>
              <a:buNone/>
            </a:pPr>
            <a:r>
              <a:rPr lang="en-GB" altLang="en-US" sz="1200" i="0" dirty="0"/>
              <a:t>The dichotomy</a:t>
            </a:r>
          </a:p>
          <a:p>
            <a:pPr eaLnBrk="1" hangingPunct="1">
              <a:spcBef>
                <a:spcPct val="0"/>
              </a:spcBef>
              <a:buFontTx/>
              <a:buNone/>
            </a:pPr>
            <a:endParaRPr lang="en-GB" altLang="en-US" sz="1200" i="0" dirty="0"/>
          </a:p>
          <a:p>
            <a:pPr eaLnBrk="1" hangingPunct="1">
              <a:spcBef>
                <a:spcPct val="0"/>
              </a:spcBef>
              <a:buFontTx/>
              <a:buNone/>
            </a:pPr>
            <a:r>
              <a:rPr lang="en-GB" altLang="en-US" sz="1200" i="0" dirty="0"/>
              <a:t>These activities are largely conducted by officers at a tactical level that is, Constable and Sergeant in their every day role policing the public. The law is a discretionary activity</a:t>
            </a:r>
            <a:r>
              <a:rPr lang="en-GB" altLang="en-US" sz="1200" dirty="0"/>
              <a:t>.</a:t>
            </a:r>
            <a:endParaRPr lang="en-GB" altLang="en-US" sz="1200" i="1" dirty="0"/>
          </a:p>
          <a:p>
            <a:endParaRPr lang="en-GB" dirty="0"/>
          </a:p>
          <a:p>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Personal ethics have been described as like a tea bags - you don’t know how strong they are until they’re  in hot water. We’ll talk a bit more about ethical </a:t>
            </a:r>
            <a:r>
              <a:rPr kumimoji="0" lang="en-GB" alt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dilemas</a:t>
            </a: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 the professional standards presentation.</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18722324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DA482D91-8549-4D29-9527-38CBD97082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C0238C5-94B8-4CCC-BB2F-7DB8EB1047FF}"/>
              </a:ext>
            </a:extLst>
          </p:cNvPr>
          <p:cNvSpPr>
            <a:spLocks noGrp="1"/>
          </p:cNvSpPr>
          <p:nvPr>
            <p:ph type="body" idx="1"/>
          </p:nvPr>
        </p:nvSpPr>
        <p:spPr/>
        <p:txBody>
          <a:bodyPr>
            <a:normAutofit fontScale="47500" lnSpcReduction="20000"/>
          </a:bodyPr>
          <a:lstStyle/>
          <a:p>
            <a:pPr eaLnBrk="1" fontAlgn="auto" hangingPunct="1">
              <a:spcBef>
                <a:spcPts val="0"/>
              </a:spcBef>
              <a:spcAft>
                <a:spcPts val="0"/>
              </a:spcAft>
              <a:defRPr/>
            </a:pPr>
            <a:r>
              <a:rPr lang="en-GB" b="1" dirty="0"/>
              <a:t>OK – philosophy </a:t>
            </a:r>
            <a:r>
              <a:rPr lang="en-GB" dirty="0"/>
              <a:t>can be whatever you make of it but for now: Idealists such as Immanuel Kant (22 April 1724 – 12 February 1804); Kant believed that if an action is not done with the motive of duty, then it is without moral value. He thought that every action should have pure intention behind it; otherwise it was meaningless. He did not necessarily believe that the final result was the most important aspect of an action, but that how the person felt while carrying out the action was the time at which value was set to the result.</a:t>
            </a:r>
          </a:p>
          <a:p>
            <a:pPr eaLnBrk="1" fontAlgn="auto" hangingPunct="1">
              <a:spcBef>
                <a:spcPts val="0"/>
              </a:spcBef>
              <a:spcAft>
                <a:spcPts val="0"/>
              </a:spcAft>
              <a:defRPr/>
            </a:pPr>
            <a:r>
              <a:rPr lang="en-GB" dirty="0"/>
              <a:t>Utilitarians such as Jeremy Bentham (15 February 1748  – 6 June 1832) and his famous formulation of utilitarianism is known as the "greatest-happiness principle". It holds that one must always act so as to produce the greatest aggregate happiness among all sentient beings, within reason – you could argue this is the basis of the ‘greater good’ argument. This is not to be confused with Machiavelli and the end justifying the means! I’m sure that Bentham, Mill etc did not mean that at all.</a:t>
            </a:r>
          </a:p>
          <a:p>
            <a:pPr eaLnBrk="1" fontAlgn="auto" hangingPunct="1">
              <a:spcBef>
                <a:spcPts val="0"/>
              </a:spcBef>
              <a:spcAft>
                <a:spcPts val="0"/>
              </a:spcAft>
              <a:defRPr/>
            </a:pPr>
            <a:r>
              <a:rPr lang="en-GB" b="1" dirty="0"/>
              <a:t>State v Individual</a:t>
            </a:r>
          </a:p>
          <a:p>
            <a:pPr eaLnBrk="1" fontAlgn="auto" hangingPunct="1">
              <a:spcBef>
                <a:spcPts val="0"/>
              </a:spcBef>
              <a:spcAft>
                <a:spcPts val="0"/>
              </a:spcAft>
              <a:defRPr/>
            </a:pPr>
            <a:r>
              <a:rPr lang="en-GB" b="0" dirty="0"/>
              <a:t>The idea that in a democracy the ultimate power lies with the individual under the protection of the State - individual rights/suffrage/general election every 5 </a:t>
            </a:r>
            <a:r>
              <a:rPr lang="en-GB" b="0" dirty="0" err="1"/>
              <a:t>yrs</a:t>
            </a:r>
            <a:r>
              <a:rPr lang="en-GB" b="0" dirty="0"/>
              <a:t> - but some of those rights are forfeited for the greater good – we each have a duty to live within the law - rights v responsibilities</a:t>
            </a:r>
            <a:r>
              <a:rPr lang="en-GB" b="1" dirty="0"/>
              <a:t>.</a:t>
            </a:r>
          </a:p>
          <a:p>
            <a:pPr eaLnBrk="1" fontAlgn="auto" hangingPunct="1">
              <a:spcBef>
                <a:spcPts val="0"/>
              </a:spcBef>
              <a:spcAft>
                <a:spcPts val="0"/>
              </a:spcAft>
              <a:defRPr/>
            </a:pPr>
            <a:endParaRPr lang="en-GB" b="1" dirty="0"/>
          </a:p>
          <a:p>
            <a:pPr eaLnBrk="1" fontAlgn="auto" hangingPunct="1">
              <a:spcBef>
                <a:spcPts val="0"/>
              </a:spcBef>
              <a:spcAft>
                <a:spcPts val="0"/>
              </a:spcAft>
              <a:defRPr/>
            </a:pPr>
            <a:r>
              <a:rPr lang="en-GB" b="1" dirty="0"/>
              <a:t>Legal v Moral</a:t>
            </a:r>
          </a:p>
          <a:p>
            <a:pPr eaLnBrk="1" fontAlgn="auto" hangingPunct="1">
              <a:spcBef>
                <a:spcPts val="0"/>
              </a:spcBef>
              <a:spcAft>
                <a:spcPts val="0"/>
              </a:spcAft>
              <a:defRPr/>
            </a:pPr>
            <a:r>
              <a:rPr lang="en-GB" dirty="0"/>
              <a:t>There are may aspects of policing where there is a clear legal position, but also a moral position; here we’ll use two examples - alcohol and cannabis. Cannabis is against the law and does relatively little harm to society; whereas alcohol is legal but does huge harm to society - and every police officer needs to be able to operate with this complex boundary between the legal and the moral. </a:t>
            </a:r>
          </a:p>
          <a:p>
            <a:pPr eaLnBrk="1" fontAlgn="auto" hangingPunct="1">
              <a:spcBef>
                <a:spcPts val="0"/>
              </a:spcBef>
              <a:spcAft>
                <a:spcPts val="0"/>
              </a:spcAft>
              <a:defRPr/>
            </a:pPr>
            <a:r>
              <a:rPr lang="en-GB" dirty="0"/>
              <a:t>Another example is prostitution - when dealing with prostitutes we should have some moral sympathy regarding their life circumstances – in reality they are often brave, decent people in tragic circumstances, making the best decisions take action? Again the police have to operate on the moral and legal boundary. Any organisation that works at such ‘</a:t>
            </a:r>
            <a:r>
              <a:rPr lang="en-GB" dirty="0" err="1"/>
              <a:t>faultlines</a:t>
            </a:r>
            <a:r>
              <a:rPr lang="en-GB" dirty="0"/>
              <a:t>’  must recruit and train people to do that successfully.</a:t>
            </a:r>
          </a:p>
          <a:p>
            <a:pPr eaLnBrk="1" fontAlgn="auto" hangingPunct="1">
              <a:spcBef>
                <a:spcPts val="0"/>
              </a:spcBef>
              <a:spcAft>
                <a:spcPts val="0"/>
              </a:spcAft>
              <a:defRPr/>
            </a:pPr>
            <a:endParaRPr lang="en-GB" dirty="0"/>
          </a:p>
          <a:p>
            <a:pPr marL="0" lvl="1" eaLnBrk="1" fontAlgn="auto" hangingPunct="1">
              <a:spcBef>
                <a:spcPts val="0"/>
              </a:spcBef>
              <a:spcAft>
                <a:spcPts val="0"/>
              </a:spcAft>
              <a:defRPr/>
            </a:pPr>
            <a:r>
              <a:rPr lang="en-GB" sz="2000" b="1" dirty="0"/>
              <a:t>Custom + practice v letter of the law</a:t>
            </a:r>
          </a:p>
          <a:p>
            <a:pPr marL="0" lvl="1" eaLnBrk="1" fontAlgn="auto" hangingPunct="1">
              <a:spcBef>
                <a:spcPts val="0"/>
              </a:spcBef>
              <a:spcAft>
                <a:spcPts val="0"/>
              </a:spcAft>
              <a:defRPr/>
            </a:pPr>
            <a:r>
              <a:rPr lang="en-GB" sz="2000" dirty="0"/>
              <a:t>Law – police regulations say taking gratuities is wrong – what about a cup of tea and a biscuit? No biscuits at my house but offer of tea/coffee/even a beer/glass of wine would be normal. What about a bite to eat at the home of a citizen? Some cultures demand that guests be honoured with sanctuary, food and rest – it is considered rude to refuse such an offer. What about free </a:t>
            </a:r>
            <a:r>
              <a:rPr lang="en-GB" sz="2000" dirty="0" err="1"/>
              <a:t>beefburgers</a:t>
            </a:r>
            <a:r>
              <a:rPr lang="en-GB" sz="2000" dirty="0"/>
              <a:t> at Mc </a:t>
            </a:r>
            <a:r>
              <a:rPr lang="en-GB" sz="2000" dirty="0" err="1"/>
              <a:t>Donalds</a:t>
            </a:r>
            <a:r>
              <a:rPr lang="en-GB" sz="2000" dirty="0"/>
              <a:t>? It used to be that food such as that or pizza’s etc </a:t>
            </a:r>
            <a:r>
              <a:rPr lang="en-GB" sz="2000" dirty="0" err="1"/>
              <a:t>etc</a:t>
            </a:r>
            <a:r>
              <a:rPr lang="en-GB" sz="2000" dirty="0"/>
              <a:t> would be offered free to the police as a matter of course – is it wrong to partake? According to the letter of the law it is – according to custom it might not be... The grey areas of normal life – but woe betide you if it goes wrong!</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t>Policy v Common sense/Team v Personal</a:t>
            </a:r>
          </a:p>
          <a:p>
            <a:pPr eaLnBrk="1" fontAlgn="auto" hangingPunct="1">
              <a:spcBef>
                <a:spcPts val="0"/>
              </a:spcBef>
              <a:spcAft>
                <a:spcPts val="0"/>
              </a:spcAft>
              <a:defRPr/>
            </a:pPr>
            <a:r>
              <a:rPr lang="en-GB" dirty="0"/>
              <a:t>Careful here – common sense is not always common. It could be guided by personal standards – whether the tension exists between National/Force policies and what one believes to be right or between the team culture and personal views/beliefs.</a:t>
            </a:r>
          </a:p>
          <a:p>
            <a:pPr eaLnBrk="1" fontAlgn="auto" hangingPunct="1">
              <a:spcBef>
                <a:spcPts val="0"/>
              </a:spcBef>
              <a:spcAft>
                <a:spcPts val="0"/>
              </a:spcAft>
              <a:defRPr/>
            </a:pPr>
            <a:r>
              <a:rPr lang="en-GB" b="1" dirty="0" err="1"/>
              <a:t>Compstat</a:t>
            </a:r>
            <a:r>
              <a:rPr lang="en-GB" b="1" dirty="0"/>
              <a:t> v Discretion</a:t>
            </a:r>
          </a:p>
          <a:p>
            <a:pPr eaLnBrk="1" fontAlgn="auto" hangingPunct="1">
              <a:spcBef>
                <a:spcPts val="0"/>
              </a:spcBef>
              <a:spcAft>
                <a:spcPts val="0"/>
              </a:spcAft>
              <a:defRPr/>
            </a:pPr>
            <a:r>
              <a:rPr lang="en-GB" dirty="0" err="1"/>
              <a:t>Compstat</a:t>
            </a:r>
            <a:r>
              <a:rPr lang="en-GB" dirty="0"/>
              <a:t> (</a:t>
            </a:r>
            <a:r>
              <a:rPr lang="en-GB" sz="1200" b="0" kern="1200" dirty="0">
                <a:solidFill>
                  <a:schemeClr val="tx1"/>
                </a:solidFill>
                <a:effectLst/>
                <a:latin typeface="+mn-lt"/>
                <a:ea typeface="+mn-ea"/>
                <a:cs typeface="+mn-cs"/>
              </a:rPr>
              <a:t>Statistics' dealing specifically with crime </a:t>
            </a:r>
            <a:r>
              <a:rPr lang="en-GB" dirty="0"/>
              <a:t>-  measurement of ‘effectiveness’ – detection rates and figures coupled with micro-management that lead to shooting the fish in barrel and avoidance of the intractable and protracted – the difficult stuff that most often costs more and doesn’t amount to as many beans... Effect on discretion?</a:t>
            </a:r>
          </a:p>
          <a:p>
            <a:pPr eaLnBrk="1" fontAlgn="auto" hangingPunct="1">
              <a:spcBef>
                <a:spcPts val="0"/>
              </a:spcBef>
              <a:spcAft>
                <a:spcPts val="0"/>
              </a:spcAft>
              <a:defRPr/>
            </a:pPr>
            <a:r>
              <a:rPr lang="en-GB" dirty="0"/>
              <a:t>Discretion has been seen as an important ‘tool’ for operational policing, government have talked about it and academics have researched and discussed it – with discretion comes dilemmas – informed operational choices or real time decisions, have to be made daily – does someone get arrested or reported or cautioned or advised? How does this fit with accountability?. This is the essence then of ethical policing – how does an officer make the right decision for the right reasons?</a:t>
            </a:r>
          </a:p>
          <a:p>
            <a:pPr eaLnBrk="1" fontAlgn="auto" hangingPunct="1">
              <a:spcBef>
                <a:spcPts val="0"/>
              </a:spcBef>
              <a:spcAft>
                <a:spcPts val="0"/>
              </a:spcAft>
              <a:defRPr/>
            </a:pPr>
            <a:endParaRPr lang="en-GB" dirty="0"/>
          </a:p>
        </p:txBody>
      </p:sp>
      <p:sp>
        <p:nvSpPr>
          <p:cNvPr id="34820" name="Slide Number Placeholder 3">
            <a:extLst>
              <a:ext uri="{FF2B5EF4-FFF2-40B4-BE49-F238E27FC236}">
                <a16:creationId xmlns:a16="http://schemas.microsoft.com/office/drawing/2014/main" id="{9DDA2115-C2A3-413F-9D4C-2C5E7828A719}"/>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45EC975-003C-44F8-82CE-AFA1F04085F3}" type="slidenum">
              <a:rPr lang="en-GB" altLang="en-US">
                <a:latin typeface="Calibri" panose="020F0502020204030204" pitchFamily="34" charset="0"/>
              </a:rPr>
              <a:pPr eaLnBrk="1" hangingPunct="1"/>
              <a:t>16</a:t>
            </a:fld>
            <a:endParaRPr lang="en-GB"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DA38DA9-336D-403A-BDB1-AEF69257C3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AD394357-71E5-4EEF-8D5A-8AD7DEDDB28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Perceptions of the police – what do people think?</a:t>
            </a:r>
          </a:p>
          <a:p>
            <a:pPr eaLnBrk="1" hangingPunct="1">
              <a:spcBef>
                <a:spcPct val="0"/>
              </a:spcBef>
            </a:pPr>
            <a:r>
              <a:rPr lang="en-GB" altLang="en-US" dirty="0"/>
              <a:t>Lawson Wood’s 19</a:t>
            </a:r>
            <a:r>
              <a:rPr lang="en-GB" altLang="en-US" baseline="30000" dirty="0"/>
              <a:t>th</a:t>
            </a:r>
            <a:r>
              <a:rPr lang="en-GB" altLang="en-US" dirty="0"/>
              <a:t> C depiction of the police at ‘rest’ which was probably apocryphal in nature – it supports a certain view of the police which is probably still ‘out there’ of the ‘Bobby’ being a bit slow/bumbling/less than efficient – not really a true reflection of the police as a service or organisation today...</a:t>
            </a:r>
          </a:p>
          <a:p>
            <a:r>
              <a:rPr lang="en-GB" altLang="en-US" dirty="0"/>
              <a:t>Nine Pints of the Law (Lawson Wood) – a play on Sir Robert Peels Nine Points of the Law or ‘</a:t>
            </a:r>
            <a:r>
              <a:rPr lang="en-GB" altLang="en-US" dirty="0" err="1"/>
              <a:t>Peelian</a:t>
            </a:r>
            <a:r>
              <a:rPr lang="en-GB" altLang="en-US" dirty="0"/>
              <a:t> Principles</a:t>
            </a:r>
          </a:p>
          <a:p>
            <a:pPr eaLnBrk="1" hangingPunct="1">
              <a:spcBef>
                <a:spcPct val="0"/>
              </a:spcBef>
            </a:pPr>
            <a:endParaRPr lang="en-GB" altLang="en-US" dirty="0"/>
          </a:p>
          <a:p>
            <a:pPr eaLnBrk="1" hangingPunct="1">
              <a:spcBef>
                <a:spcPct val="0"/>
              </a:spcBef>
            </a:pPr>
            <a:r>
              <a:rPr lang="en-GB" altLang="en-US" dirty="0"/>
              <a:t>Indeed the other perceptions of the police put the lie to this... </a:t>
            </a:r>
          </a:p>
          <a:p>
            <a:pPr eaLnBrk="1" hangingPunct="1">
              <a:spcBef>
                <a:spcPct val="0"/>
              </a:spcBef>
            </a:pPr>
            <a:endParaRPr lang="en-GB" altLang="en-US" dirty="0"/>
          </a:p>
          <a:p>
            <a:pPr eaLnBrk="1" hangingPunct="1"/>
            <a:r>
              <a:rPr lang="en-GB" altLang="en-US" dirty="0"/>
              <a:t>George Dixon of Dixon of Dock Green fame – from the 1960’s – the halcyon days of the police in terms of public confidence – when the police in effect symbolised social order . 1960’s end of ‘modern’ and beginning of ‘postmodern’?</a:t>
            </a:r>
          </a:p>
          <a:p>
            <a:pPr eaLnBrk="1" hangingPunct="1"/>
            <a:endParaRPr lang="en-GB" altLang="en-US" dirty="0"/>
          </a:p>
          <a:p>
            <a:pPr eaLnBrk="1" hangingPunct="1"/>
            <a:r>
              <a:rPr lang="en-GB" altLang="en-US" dirty="0"/>
              <a:t>Public confidence has waned since those times –  one recent ‘strapline’ used n policing was ‘Building Public Confidence’ – trying to rebuild it in other words</a:t>
            </a:r>
          </a:p>
          <a:p>
            <a:pPr eaLnBrk="1" hangingPunct="1"/>
            <a:endParaRPr lang="en-GB" altLang="en-US" dirty="0"/>
          </a:p>
          <a:p>
            <a:pPr eaLnBrk="1" hangingPunct="1"/>
            <a:r>
              <a:rPr lang="en-GB" altLang="en-US" dirty="0"/>
              <a:t>1984 – Miners strike – policing of industrial disputes – seen as breaking the power of the unions and therefore the police a part of State repression</a:t>
            </a:r>
          </a:p>
          <a:p>
            <a:pPr eaLnBrk="1" hangingPunct="1"/>
            <a:endParaRPr lang="en-GB" altLang="en-US" dirty="0"/>
          </a:p>
          <a:p>
            <a:pPr eaLnBrk="1" hangingPunct="1"/>
            <a:r>
              <a:rPr lang="en-GB" altLang="en-US" dirty="0"/>
              <a:t>Miscarriages of justice have eroded public confidence – police as corrupt</a:t>
            </a:r>
          </a:p>
          <a:p>
            <a:pPr eaLnBrk="1" hangingPunct="1"/>
            <a:endParaRPr lang="en-GB" altLang="en-US" dirty="0"/>
          </a:p>
          <a:p>
            <a:pPr eaLnBrk="1" hangingPunct="1"/>
            <a:r>
              <a:rPr lang="en-GB" altLang="en-US" dirty="0"/>
              <a:t>Bravery and sacrifice: Andrew Harper, Thames Valley police officer killed on duty trying to detain thieves – a number of police officers have died in the line of duty – police as heroes. </a:t>
            </a:r>
          </a:p>
          <a:p>
            <a:pPr eaLnBrk="1" hangingPunct="1">
              <a:spcBef>
                <a:spcPct val="0"/>
              </a:spcBef>
            </a:pPr>
            <a:endParaRPr lang="en-GB" altLang="en-US" dirty="0"/>
          </a:p>
          <a:p>
            <a:pPr eaLnBrk="1" hangingPunct="1"/>
            <a:r>
              <a:rPr lang="en-GB" altLang="en-US" dirty="0"/>
              <a:t>So the police are, have been and probably continue to be a variety of things corrupt or heroic; bumbling fools to racist bullies;... </a:t>
            </a:r>
          </a:p>
          <a:p>
            <a:pPr eaLnBrk="1" hangingPunct="1"/>
            <a:endParaRPr lang="en-GB" altLang="en-US" dirty="0"/>
          </a:p>
          <a:p>
            <a:pPr eaLnBrk="1" hangingPunct="1">
              <a:spcBef>
                <a:spcPct val="0"/>
              </a:spcBef>
            </a:pPr>
            <a:endParaRPr lang="en-GB" altLang="en-US" dirty="0"/>
          </a:p>
        </p:txBody>
      </p:sp>
      <p:sp>
        <p:nvSpPr>
          <p:cNvPr id="31748" name="Slide Number Placeholder 3">
            <a:extLst>
              <a:ext uri="{FF2B5EF4-FFF2-40B4-BE49-F238E27FC236}">
                <a16:creationId xmlns:a16="http://schemas.microsoft.com/office/drawing/2014/main" id="{9D8AEBA5-18FD-4CD4-87C3-C6B26C4750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49F425F-1498-4BC5-836D-D4B249A6CA9B}" type="slidenum">
              <a:rPr lang="en-GB" altLang="en-US"/>
              <a:pPr>
                <a:spcBef>
                  <a:spcPct val="0"/>
                </a:spcBef>
              </a:pPr>
              <a:t>17</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GB" altLang="en-US" sz="1200" b="0" i="0" u="none" strike="noStrike" kern="1200" cap="none" spc="0" normalizeH="0" baseline="0" noProof="0" dirty="0">
                <a:ln>
                  <a:noFill/>
                </a:ln>
                <a:solidFill>
                  <a:prstClr val="black"/>
                </a:solidFill>
                <a:effectLst/>
                <a:uLnTx/>
                <a:uFillTx/>
                <a:latin typeface="+mn-lt"/>
                <a:ea typeface="+mn-ea"/>
                <a:cs typeface="+mn-cs"/>
              </a:rPr>
              <a:t>Policing is about responding to local requirements as well as the corporate requirements; balancing the greater need against the local, which is often where the real tension lies (Jordan 2010). </a:t>
            </a:r>
          </a:p>
          <a:p>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Home Office –presently personified by </a:t>
            </a:r>
            <a:r>
              <a:rPr kumimoji="0" lang="en-GB" altLang="en-US" sz="1200" b="0" i="0" u="none" strike="noStrike" kern="1200" cap="none" spc="0" normalizeH="0" baseline="0" noProof="0" dirty="0" err="1">
                <a:ln>
                  <a:noFill/>
                </a:ln>
                <a:solidFill>
                  <a:prstClr val="black"/>
                </a:solidFill>
                <a:effectLst/>
                <a:uLnTx/>
                <a:uFillTx/>
                <a:latin typeface="+mn-lt"/>
                <a:ea typeface="+mn-ea"/>
                <a:cs typeface="+mn-cs"/>
              </a:rPr>
              <a:t>Priti</a:t>
            </a:r>
            <a:r>
              <a:rPr kumimoji="0" lang="en-GB" altLang="en-US" sz="1200" b="0" i="0" u="none" strike="noStrike" kern="1200" cap="none" spc="0" normalizeH="0" baseline="0" noProof="0" dirty="0">
                <a:ln>
                  <a:noFill/>
                </a:ln>
                <a:solidFill>
                  <a:prstClr val="black"/>
                </a:solidFill>
                <a:effectLst/>
                <a:uLnTx/>
                <a:uFillTx/>
                <a:latin typeface="+mn-lt"/>
                <a:ea typeface="+mn-ea"/>
                <a:cs typeface="+mn-cs"/>
              </a:rPr>
              <a:t> Patel - sets national policing agenda – the Strategic Policing Plan – there is consultation with bodies like HMIC and ACPO. </a:t>
            </a:r>
          </a:p>
          <a:p>
            <a:pPr marL="0" marR="0" lvl="0" indent="0" algn="l" defTabSz="914400" rtl="0" eaLnBrk="1" fontAlgn="base" latinLnBrk="0" hangingPunct="1">
              <a:lnSpc>
                <a:spcPct val="100000"/>
              </a:lnSpc>
              <a:spcBef>
                <a:spcPct val="0"/>
              </a:spcBef>
              <a:spcAft>
                <a:spcPct val="0"/>
              </a:spcAft>
              <a:buClrTx/>
              <a:buSzTx/>
              <a:buFontTx/>
              <a:buNone/>
              <a:tabLst/>
              <a:defRPr/>
            </a:pPr>
            <a:r>
              <a:rPr lang="en-GB" dirty="0"/>
              <a:t>It focuses on those areas where government has a responsibility for ensuring that sufficient capabilities are in place to respond to serious and cross-boundary threats and supports chief constables and Police and Crime Commissioners (PCCs) in balancing local and national priorities.</a:t>
            </a:r>
          </a:p>
          <a:p>
            <a:pPr marL="0" marR="0" lvl="0" indent="0" algn="l" defTabSz="914400" rtl="0" eaLnBrk="1" fontAlgn="base" latinLnBrk="0" hangingPunct="1">
              <a:lnSpc>
                <a:spcPct val="100000"/>
              </a:lnSpc>
              <a:spcBef>
                <a:spcPct val="0"/>
              </a:spcBef>
              <a:spcAft>
                <a:spcPct val="0"/>
              </a:spcAft>
              <a:buClrTx/>
              <a:buSzTx/>
              <a:buFontTx/>
              <a:buNone/>
              <a:tabLst/>
              <a:defRPr/>
            </a:pPr>
            <a:r>
              <a:rPr lang="en-GB" dirty="0">
                <a:effectLst/>
              </a:rPr>
              <a:t>Police and Crime Commissioners and Chief Constables are guided by the SPR in exercising their respective roles.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Using local forces as our example: PCCs (in Gwent </a:t>
            </a:r>
            <a:r>
              <a:rPr lang="en-GB" b="0" dirty="0">
                <a:solidFill>
                  <a:srgbClr val="000000"/>
                </a:solidFill>
                <a:effectLst/>
              </a:rPr>
              <a:t>Jeff Cuthbert  and </a:t>
            </a:r>
            <a:r>
              <a:rPr kumimoji="0" lang="en-GB" altLang="en-US" sz="1200" b="0" i="0" u="none" strike="noStrike" kern="1200" cap="none" spc="0" normalizeH="0" baseline="0" noProof="0" dirty="0">
                <a:ln>
                  <a:noFill/>
                </a:ln>
                <a:solidFill>
                  <a:prstClr val="black"/>
                </a:solidFill>
                <a:effectLst/>
                <a:uLnTx/>
                <a:uFillTx/>
                <a:latin typeface="+mn-lt"/>
                <a:ea typeface="+mn-ea"/>
                <a:cs typeface="+mn-cs"/>
              </a:rPr>
              <a:t>SWP Alun Michael) set the local/force policy/policing plan – in consultation with local police.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The Chief  Constables then have to deliver, operationalise and roll out if you like, the PCCs plan. So relationships – professional and personal, are critical. - and there can be (inevitably?) a tension between roles, responsibilities, personalities etc.</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r>
              <a:rPr lang="en-US" sz="1200" dirty="0"/>
              <a:t>Reminder - Sir Robert Peel wanted to make the police more an arm of government – just as he had done in Ireland previously – but toned down his ‘New  Police’ into more of a locally controlled (and influenced) body because of resistance from influential people who did not want a French style Gendarmerie force.</a:t>
            </a:r>
          </a:p>
          <a:p>
            <a:endParaRPr lang="en-US" sz="1200"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 Police Reform and Social Responsibility (PRSR) Act 2011 created PCCs within each force area in England and Wales outside London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There was a feeling</a:t>
            </a:r>
            <a:r>
              <a:rPr lang="en-US" baseline="0" dirty="0"/>
              <a:t> that government (the people in it?) seemed to be claiming some form of moral superiority</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41 forces in E + W have PCCs - this does not include the Met which has </a:t>
            </a:r>
            <a:r>
              <a:rPr lang="en-GB" dirty="0"/>
              <a:t>The Mayor’s Office for Policing and Crime (MOPAC)</a:t>
            </a:r>
            <a:r>
              <a:rPr lang="en-US" baseline="0" dirty="0"/>
              <a:t> as theirs;</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 The </a:t>
            </a:r>
            <a:r>
              <a:rPr lang="en-US" baseline="0" dirty="0" err="1"/>
              <a:t>CoLP</a:t>
            </a:r>
            <a:r>
              <a:rPr lang="en-US" baseline="0" dirty="0"/>
              <a:t> have </a:t>
            </a:r>
            <a:r>
              <a:rPr lang="en-GB" u="none" dirty="0">
                <a:solidFill>
                  <a:srgbClr val="002060"/>
                </a:solidFill>
              </a:rPr>
              <a:t>the City of London Corporation </a:t>
            </a:r>
            <a:r>
              <a:rPr lang="en-GB" dirty="0"/>
              <a:t>as their local policing body</a:t>
            </a: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CCs still have operational control but there is no getting away from the fact that their independence has been significantly eroded – things change – one might imagine a relationship more like the ones we see in USA where elected mayors have a more direct control  of police agency.</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t>Local policing is done in the BCU/Borough -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a:p>
          <a:p>
            <a:r>
              <a:rPr lang="en-GB" dirty="0">
                <a:effectLst/>
              </a:rPr>
              <a:t> </a:t>
            </a:r>
          </a:p>
          <a:p>
            <a:endParaRPr lang="en-GB" dirty="0">
              <a:effectLst/>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35135701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719F39BF-6563-4795-9278-0E476CBA06C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A0EB62BA-818F-4732-8ABC-99208E35E8A5}"/>
              </a:ext>
            </a:extLst>
          </p:cNvPr>
          <p:cNvSpPr>
            <a:spLocks noGrp="1"/>
          </p:cNvSpPr>
          <p:nvPr>
            <p:ph type="body" idx="1"/>
          </p:nvPr>
        </p:nvSpPr>
        <p:spPr/>
        <p:txBody>
          <a:bodyPr>
            <a:normAutofit fontScale="92500" lnSpcReduction="10000"/>
          </a:bodyPr>
          <a:lstStyle/>
          <a:p>
            <a:pPr fontAlgn="auto">
              <a:spcBef>
                <a:spcPts val="0"/>
              </a:spcBef>
              <a:spcAft>
                <a:spcPts val="0"/>
              </a:spcAft>
              <a:defRPr/>
            </a:pPr>
            <a:r>
              <a:rPr lang="en-GB" dirty="0"/>
              <a:t>An example of structure and agency argument. Which comes first? The chicken or the egg? In organisations or institutions it is usually the case that the structure defines the agency.</a:t>
            </a:r>
          </a:p>
          <a:p>
            <a:pPr fontAlgn="auto">
              <a:spcBef>
                <a:spcPts val="0"/>
              </a:spcBef>
              <a:spcAft>
                <a:spcPts val="0"/>
              </a:spcAft>
              <a:defRPr/>
            </a:pPr>
            <a:r>
              <a:rPr lang="en-GB" dirty="0"/>
              <a:t>Here the BCU commanders are guided in their agency by the structure we have seen – HO – PCC – CC – BCU. BCU performance is measured – the mantra being: if it isn’t measured it doesn’t get done. BCU performance is measured locally using national guideline indicators. Bureaucracy is being minimised (or so they say) and measurement at the local level is limited to fewer indicators – so victim of crime satisfaction is measured. Reporting and recording of crimes such as auto-crime and credit card fraud is not. ‘</a:t>
            </a:r>
            <a:r>
              <a:rPr lang="en-GB" dirty="0" err="1"/>
              <a:t>Compstat</a:t>
            </a:r>
            <a:r>
              <a:rPr lang="en-GB" dirty="0"/>
              <a:t>’ (</a:t>
            </a:r>
            <a:r>
              <a:rPr lang="en-GB" sz="1200" b="0" kern="1200" dirty="0">
                <a:solidFill>
                  <a:schemeClr val="tx1"/>
                </a:solidFill>
                <a:effectLst/>
                <a:latin typeface="+mn-lt"/>
                <a:ea typeface="+mn-ea"/>
                <a:cs typeface="+mn-cs"/>
              </a:rPr>
              <a:t>Statistics' dealing specifically with crime) </a:t>
            </a:r>
            <a:r>
              <a:rPr lang="en-GB" dirty="0"/>
              <a:t>however are unmerciful -  and police commanders were heavily criticised (those Monday morning ‘debriefs’ could be particularly savage) when figures are down.</a:t>
            </a:r>
          </a:p>
          <a:p>
            <a:pPr fontAlgn="auto">
              <a:spcBef>
                <a:spcPts val="0"/>
              </a:spcBef>
              <a:spcAft>
                <a:spcPts val="0"/>
              </a:spcAft>
              <a:defRPr/>
            </a:pPr>
            <a:r>
              <a:rPr lang="en-GB" dirty="0"/>
              <a:t>So in our example Auto-crime is down but still significant. Top end cars are being stolen to order. During the night – or day - burglars enter premises, steal car keys and drive away. This is happening at a rate of approx 10-15/day in our example. By the time most victims of this sort of theft have breakfast and notice that the car is missing it is across the channel/out of the country – disappeared. </a:t>
            </a:r>
          </a:p>
          <a:p>
            <a:pPr fontAlgn="auto">
              <a:spcBef>
                <a:spcPts val="0"/>
              </a:spcBef>
              <a:spcAft>
                <a:spcPts val="0"/>
              </a:spcAft>
              <a:defRPr/>
            </a:pPr>
            <a:r>
              <a:rPr lang="en-GB" dirty="0"/>
              <a:t>Auto-crime not being measured meant that there was no visit by the police. The crime was recorded anonymously, a crime number provided for insurance purposes. A short while later the victim received a victim of crime survey to gauge their satisfaction – do you think that they were likely to be satisfied with the police response? The survey results however were measured and the BCU commanders were again criticised for poor performance – and so it goes. Is there not a compelling argument here for local priorities and indicators to be set by BCUs?</a:t>
            </a:r>
          </a:p>
        </p:txBody>
      </p:sp>
      <p:sp>
        <p:nvSpPr>
          <p:cNvPr id="30724" name="Slide Number Placeholder 3">
            <a:extLst>
              <a:ext uri="{FF2B5EF4-FFF2-40B4-BE49-F238E27FC236}">
                <a16:creationId xmlns:a16="http://schemas.microsoft.com/office/drawing/2014/main" id="{E8515788-1739-4574-A7CA-F86903B8996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EA80C8B3-B75B-4A11-A0AE-F0CDD994934B}" type="slidenum">
              <a:rPr lang="en-GB" altLang="en-US"/>
              <a:pPr/>
              <a:t>19</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Police stations in Cardiff:</a:t>
            </a:r>
          </a:p>
          <a:p>
            <a:r>
              <a:rPr lang="en-GB" dirty="0"/>
              <a:t>Canton – closed and demolished – now flats</a:t>
            </a:r>
          </a:p>
          <a:p>
            <a:r>
              <a:rPr lang="en-GB" dirty="0" err="1"/>
              <a:t>Llanishen</a:t>
            </a:r>
            <a:r>
              <a:rPr lang="en-GB" dirty="0"/>
              <a:t> – now a ‘Hub’ – library/trading standards/police open sometimes</a:t>
            </a:r>
          </a:p>
          <a:p>
            <a:r>
              <a:rPr lang="en-GB" dirty="0"/>
              <a:t>Roath – once the ‘busiest nick in S. Wales’ – open 0800 – 0200</a:t>
            </a:r>
          </a:p>
          <a:p>
            <a:r>
              <a:rPr lang="en-GB" dirty="0" err="1"/>
              <a:t>Rumney</a:t>
            </a:r>
            <a:r>
              <a:rPr lang="en-GB" dirty="0"/>
              <a:t> – 0800 – 1400 (misprint?)</a:t>
            </a:r>
          </a:p>
          <a:p>
            <a:r>
              <a:rPr lang="en-GB" dirty="0"/>
              <a:t>Ely – 0800 – 0200</a:t>
            </a:r>
          </a:p>
          <a:p>
            <a:r>
              <a:rPr lang="en-GB" dirty="0"/>
              <a:t>Fairwater – 0800 – 0200</a:t>
            </a:r>
          </a:p>
          <a:p>
            <a:r>
              <a:rPr lang="en-GB" dirty="0"/>
              <a:t>Cardiff Central – closes 6pm</a:t>
            </a:r>
          </a:p>
          <a:p>
            <a:r>
              <a:rPr lang="en-GB" dirty="0"/>
              <a:t>Cardiff Docks – now the Bay – 0800 – 0200</a:t>
            </a:r>
          </a:p>
          <a:p>
            <a:r>
              <a:rPr lang="en-GB" dirty="0"/>
              <a:t>There are no longer any 24 hr (front desk  place of safety) police stations in Cardiff. Times have changed – everyone has a mobile phone (it is said) - </a:t>
            </a:r>
          </a:p>
          <a:p>
            <a:endParaRPr lang="en-GB" dirty="0"/>
          </a:p>
          <a:p>
            <a:r>
              <a:rPr lang="en-GB" dirty="0"/>
              <a:t>Austerity policy 2010 exacerbated the reduction of an already depleted public service sector. Police leaders had to find ways of maintaining front line service – hard choices. Stations closed, some sold off. Experienced officers forced to retire. Doing more with less. Stronger arguments for another reform or restructuring, perhaps a Royal Commission - it is difficult to argue that there is a need for 43 geographical forces in E &amp; W; 43 </a:t>
            </a:r>
            <a:r>
              <a:rPr lang="en-GB" dirty="0" err="1"/>
              <a:t>CoGs</a:t>
            </a:r>
            <a:r>
              <a:rPr lang="en-GB" dirty="0"/>
              <a:t>, when national units/structures exist and local policing is done in the BCUs/Boroughs. Public confidence is reliant upon a number of factors – public perceptions, public safety, efficiency and legitimacy…</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a:p>
        </p:txBody>
      </p:sp>
    </p:spTree>
    <p:extLst>
      <p:ext uri="{BB962C8B-B14F-4D97-AF65-F5344CB8AC3E}">
        <p14:creationId xmlns:p14="http://schemas.microsoft.com/office/powerpoint/2010/main" val="36385247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spcBef>
                <a:spcPts val="0"/>
              </a:spcBef>
              <a:spcAft>
                <a:spcPts val="0"/>
              </a:spcAft>
              <a:defRPr/>
            </a:pPr>
            <a:r>
              <a:rPr lang="en-GB" dirty="0"/>
              <a:t>Policing in Britain is a product of it’s past - based in communities – the historical truth of policing – it was done by small groups for the good of all. Early form of community policing guided by those that are policed – this works well enough in communities where everyone knows who everyone is – where transgressors are known and strangers are noticed – strangers being strange until they become known or move on - they are treated with respect but also with a degree of circumspection – this is not unfair, it is natural and normal. Can community policing really work where populations are as big, culturally diverse and transient as they are today in our towns and cities? If it is to work there is most definitely a need for better community intelligence – sources and handling.</a:t>
            </a:r>
          </a:p>
          <a:p>
            <a:pPr fontAlgn="auto">
              <a:spcBef>
                <a:spcPts val="0"/>
              </a:spcBef>
              <a:spcAft>
                <a:spcPts val="0"/>
              </a:spcAft>
              <a:defRPr/>
            </a:pPr>
            <a:r>
              <a:rPr lang="en-GB" dirty="0"/>
              <a:t>This is the reality of modern policing – it is impossible to know everything and contemporary realities of cost/resources and capabilities impact on effectiveness.</a:t>
            </a:r>
          </a:p>
          <a:p>
            <a:pPr fontAlgn="auto">
              <a:spcBef>
                <a:spcPts val="0"/>
              </a:spcBef>
              <a:spcAft>
                <a:spcPts val="0"/>
              </a:spcAft>
              <a:defRPr/>
            </a:pPr>
            <a:endParaRPr lang="en-GB" dirty="0"/>
          </a:p>
          <a:p>
            <a:pPr fontAlgn="auto">
              <a:spcBef>
                <a:spcPts val="0"/>
              </a:spcBef>
              <a:spcAft>
                <a:spcPts val="0"/>
              </a:spcAft>
              <a:defRPr/>
            </a:pPr>
            <a:endParaRPr lang="en-GB" dirty="0"/>
          </a:p>
          <a:p>
            <a:pPr fontAlgn="auto">
              <a:spcBef>
                <a:spcPts val="0"/>
              </a:spcBef>
              <a:spcAft>
                <a:spcPts val="0"/>
              </a:spcAft>
              <a:defRPr/>
            </a:pPr>
            <a:r>
              <a:rPr lang="en-GB" dirty="0"/>
              <a:t>43 COG’s – NPCC – HMIC – PCCs –  that’s a lot of administrations – arguably unnecessary regional bureaucracies - and duplicated spending? Why does England and Wales need 43 forces – why not have fewer - when policing is done at BCU level. </a:t>
            </a:r>
          </a:p>
          <a:p>
            <a:pPr fontAlgn="auto">
              <a:spcBef>
                <a:spcPts val="0"/>
              </a:spcBef>
              <a:spcAft>
                <a:spcPts val="0"/>
              </a:spcAft>
              <a:defRPr/>
            </a:pPr>
            <a:endParaRPr lang="en-GB" dirty="0"/>
          </a:p>
          <a:p>
            <a:pPr fontAlgn="auto">
              <a:spcBef>
                <a:spcPts val="0"/>
              </a:spcBef>
              <a:spcAft>
                <a:spcPts val="0"/>
              </a:spcAft>
              <a:defRPr/>
            </a:pPr>
            <a:endParaRPr lang="en-GB" dirty="0"/>
          </a:p>
          <a:p>
            <a:pPr fontAlgn="auto">
              <a:spcBef>
                <a:spcPts val="0"/>
              </a:spcBef>
              <a:spcAft>
                <a:spcPts val="0"/>
              </a:spcAft>
              <a:defRPr/>
            </a:pPr>
            <a:r>
              <a:rPr lang="en-GB" dirty="0"/>
              <a:t>Balancing the needs of the citizen against the needs of the state; police resources v local and national requirements; what is not measured v what is; police priorities v community priorities;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Policing in Britain imperfect but the police is a learning organisation – however it seems to be more event led than pre-emptive: something happens – there’s a review – policy is made/rewritten and we wait for the next event. </a:t>
            </a:r>
          </a:p>
          <a:p>
            <a:pPr fontAlgn="auto">
              <a:spcBef>
                <a:spcPts val="0"/>
              </a:spcBef>
              <a:spcAft>
                <a:spcPts val="0"/>
              </a:spcAft>
              <a:defRPr/>
            </a:pPr>
            <a:endParaRPr lang="en-GB" dirty="0"/>
          </a:p>
          <a:p>
            <a:pPr fontAlgn="auto">
              <a:spcBef>
                <a:spcPts val="0"/>
              </a:spcBef>
              <a:spcAft>
                <a:spcPts val="0"/>
              </a:spcAft>
              <a:defRPr/>
            </a:pPr>
            <a:r>
              <a:rPr lang="en-GB" dirty="0"/>
              <a:t>Further reviews/changes probable - 10 years from now things will have changed – but I wonder if in overall terms the function of policing will be essentially different – that said the process will continue</a:t>
            </a:r>
          </a:p>
          <a:p>
            <a:pPr fontAlgn="auto">
              <a:spcBef>
                <a:spcPts val="0"/>
              </a:spcBef>
              <a:spcAft>
                <a:spcPts val="0"/>
              </a:spcAft>
              <a:defRPr/>
            </a:pPr>
            <a:r>
              <a:rPr lang="en-GB" dirty="0"/>
              <a:t>If policing in Britain is truly based in the communities – reviews need to ask the people the right questions…</a:t>
            </a:r>
          </a:p>
          <a:p>
            <a:pPr fontAlgn="auto">
              <a:spcBef>
                <a:spcPts val="0"/>
              </a:spcBef>
              <a:spcAft>
                <a:spcPts val="0"/>
              </a:spcAft>
              <a:defRPr/>
            </a:pPr>
            <a:r>
              <a:rPr lang="en-GB" dirty="0"/>
              <a:t>Policing in Britain continues to evolve; how effectively all the component parts work together presently is debateable – doubtless it could and should be more effective – this as part of a structure and agency debate.</a:t>
            </a:r>
          </a:p>
          <a:p>
            <a:pPr fontAlgn="auto">
              <a:spcBef>
                <a:spcPts val="0"/>
              </a:spcBef>
              <a:spcAft>
                <a:spcPts val="0"/>
              </a:spcAft>
              <a:defRPr/>
            </a:pPr>
            <a:endParaRPr lang="en-GB" dirty="0"/>
          </a:p>
          <a:p>
            <a:r>
              <a:rPr lang="en-GB" dirty="0"/>
              <a:t>Policing Vision 2025 strapline – ‘Keeping the public safe’ – on the face of it a straightforward task – until due consideration is given to contemporary context and complexity. </a:t>
            </a:r>
          </a:p>
          <a:p>
            <a:endParaRPr lang="en-GB" dirty="0"/>
          </a:p>
          <a:p>
            <a:r>
              <a:rPr lang="en-GB" dirty="0"/>
              <a:t>The aim of this presentation was to provide food for broader, deeper thought, leading to greater understanding, which is vital to the ongoing process of professionalisation of policing – further reading and thought is desirable – the references slides that follow contain a number of sources.. </a:t>
            </a:r>
          </a:p>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21</a:t>
            </a:fld>
            <a:endParaRPr lang="en-GB"/>
          </a:p>
        </p:txBody>
      </p:sp>
    </p:spTree>
    <p:extLst>
      <p:ext uri="{BB962C8B-B14F-4D97-AF65-F5344CB8AC3E}">
        <p14:creationId xmlns:p14="http://schemas.microsoft.com/office/powerpoint/2010/main" val="23460101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DD2543A3-F6E2-46ED-874F-0F97D9B9E7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0203D940-D53E-49F7-86A4-12BFF1E7B15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3252" name="Slide Number Placeholder 3">
            <a:extLst>
              <a:ext uri="{FF2B5EF4-FFF2-40B4-BE49-F238E27FC236}">
                <a16:creationId xmlns:a16="http://schemas.microsoft.com/office/drawing/2014/main" id="{D7B3AE8C-F583-4DF0-AA86-77E976748AC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97328D1-C16A-418A-A72B-3074EE5084D1}" type="slidenum">
              <a:rPr lang="en-GB" altLang="en-US" smtClean="0"/>
              <a:pPr>
                <a:spcBef>
                  <a:spcPct val="0"/>
                </a:spcBef>
              </a:pPr>
              <a:t>23</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D0A34048-ACB1-4B4C-B7E1-4AD5A32FE8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3D02A085-D4D5-4A66-80AE-500B20650A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5300" name="Slide Number Placeholder 3">
            <a:extLst>
              <a:ext uri="{FF2B5EF4-FFF2-40B4-BE49-F238E27FC236}">
                <a16:creationId xmlns:a16="http://schemas.microsoft.com/office/drawing/2014/main" id="{8967634B-E136-40E1-A390-3C065499BF6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17B51E5-CAA8-480E-9570-5C784C9CCD11}" type="slidenum">
              <a:rPr lang="en-GB" altLang="en-US" smtClean="0"/>
              <a:pPr>
                <a:spcBef>
                  <a:spcPct val="0"/>
                </a:spcBef>
              </a:pPr>
              <a:t>24</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25</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26</a:t>
            </a:fld>
            <a:endParaRPr lang="en-GB"/>
          </a:p>
        </p:txBody>
      </p:sp>
    </p:spTree>
    <p:extLst>
      <p:ext uri="{BB962C8B-B14F-4D97-AF65-F5344CB8AC3E}">
        <p14:creationId xmlns:p14="http://schemas.microsoft.com/office/powerpoint/2010/main" val="10439585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D5B7DEBA-E26E-4402-966C-E62419EE6B1F}" type="datetime1">
              <a:rPr lang="en-GB" smtClean="0"/>
              <a:t>13/04/2020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a:t>Dr. M. Jordan 2020</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6F73AF-4A7E-4A0A-9FC9-B01EF0741135}" type="datetime1">
              <a:rPr lang="en-GB" smtClean="0"/>
              <a:t>13/04/2020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a:t>Dr. M. Jordan 2020</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121719-0997-4BA7-9EFC-055FB6E983E9}" type="datetime1">
              <a:rPr lang="en-GB" smtClean="0"/>
              <a:t>13/04/2020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354D8D5-2D38-4BEA-A6FB-CF0F5042286B}" type="datetime1">
              <a:rPr lang="en-GB" smtClean="0"/>
              <a:t>13/04/2020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A1AA9E7-90A5-4A88-B086-E1C4731CCCC0}" type="datetime1">
              <a:rPr lang="en-GB" smtClean="0"/>
              <a:t>13/04/2020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0B4A2D5-FD25-4CF2-B6C5-9A9D6412A3B1}" type="datetime1">
              <a:rPr lang="en-GB" smtClean="0"/>
              <a:t>13/04/2020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3E419C-841B-47CC-BAB8-42C6504CBCE1}" type="datetime1">
              <a:rPr lang="en-GB" smtClean="0"/>
              <a:t>13/04/2020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B08DA0-9C59-4E3F-ABBB-B11E8827692E}" type="datetime1">
              <a:rPr lang="en-GB" smtClean="0"/>
              <a:t>13/04/2020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8E3376-80A3-4EEB-8F67-3B6AB19EEEEF}" type="datetime1">
              <a:rPr lang="en-GB" smtClean="0"/>
              <a:t>13/04/2020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A425A6-113D-4EB5-B0B0-407D20A0F863}" type="datetime1">
              <a:rPr lang="en-GB" smtClean="0"/>
              <a:t>13/04/2020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22823B-3B5A-493C-ABA3-720E3203D256}" type="datetime1">
              <a:rPr lang="en-GB" smtClean="0"/>
              <a:t>13/04/2020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A1FBFF-8823-4387-B2A7-40E29053F95D}" type="datetime1">
              <a:rPr lang="en-GB" smtClean="0"/>
              <a:t>13/04/2020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comments" Target="../comments/comment1.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11.jp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13.jpeg"/><Relationship Id="rId7"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hyperlink" Target="https://www.google.com/url?sa=i&amp;url=http%3A%2F%2Fwww.hucclecote.org.uk%2Fneighbourhood-policing-panel%2F&amp;psig=AOvVaw1DRqPwswy2-OQ2hUXs2gqP&amp;ust=1585637466697000&amp;source=images&amp;cd=vfe&amp;ved=0CAIQjRxqFwoTCKi3gYTOwegCFQAAAAAdAAAAABAG" TargetMode="External"/><Relationship Id="rId5" Type="http://schemas.openxmlformats.org/officeDocument/2006/relationships/image" Target="../media/image15.jpg"/><Relationship Id="rId10" Type="http://schemas.openxmlformats.org/officeDocument/2006/relationships/image" Target="../media/image19.jpg"/><Relationship Id="rId4" Type="http://schemas.openxmlformats.org/officeDocument/2006/relationships/image" Target="../media/image14.jpg"/><Relationship Id="rId9"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comments" Target="../comments/commen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ogle.com/url?sa=i&amp;url=http%3A%2F%2Fwww.speel.me.uk%2Fsculptlondon%2Foldbaileyjustice.htm&amp;psig=AOvVaw09wDYxF-Sa1r59BPvy4IbL&amp;ust=1585818689520000&amp;source=images&amp;cd=vfe&amp;ved=0CAIQjRxqFwoTCIiq_ZPxxugCFQAAAAAdAAAAABAE"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22.jpeg"/></Relationships>
</file>

<file path=ppt/slides/_rels/slide15.xml.rels><?xml version="1.0" encoding="UTF-8" standalone="yes"?>
<Relationships xmlns="http://schemas.openxmlformats.org/package/2006/relationships"><Relationship Id="rId3" Type="http://schemas.openxmlformats.org/officeDocument/2006/relationships/hyperlink" Target="https://www.college.police.uk/What-we-do/Ethics/Documents/Code_of_Ethics.pdf"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 Id="rId9" Type="http://schemas.openxmlformats.org/officeDocument/2006/relationships/image" Target="../media/image32.jpe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4.xml"/><Relationship Id="rId5" Type="http://schemas.openxmlformats.org/officeDocument/2006/relationships/image" Target="../media/image35.png"/><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image" Target="../media/image36.png"/><Relationship Id="rId7" Type="http://schemas.openxmlformats.org/officeDocument/2006/relationships/image" Target="../media/image38.jpeg"/><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hyperlink" Target="https://www.google.com/url?sa=i&amp;url=http%3A%2F%2Fwww.torchwoodlocations.net%2Flocations%2Froathpolicestation&amp;psig=AOvVaw3Wntf1CAf2LD0a5koflLQD&amp;ust=1585638801598000&amp;source=images&amp;cd=vfe&amp;ved=0CAIQjRxqFwoTCOD-zYDTwegCFQAAAAAdAAAAABAE" TargetMode="External"/><Relationship Id="rId5" Type="http://schemas.openxmlformats.org/officeDocument/2006/relationships/image" Target="../media/image37.jpeg"/><Relationship Id="rId10" Type="http://schemas.openxmlformats.org/officeDocument/2006/relationships/image" Target="../media/image41.jpg"/><Relationship Id="rId4" Type="http://schemas.openxmlformats.org/officeDocument/2006/relationships/hyperlink" Target="https://www.google.com/url?sa=i&amp;url=http%3A%2F%2Fwww.cardiffneighbourhoodregeneration.co.uk%2Findex.php%3Fsection%3Dprojects%26option%3DLlanishen_Hub&amp;psig=AOvVaw10-DMSlFe61RNXJJ8gsKdA&amp;ust=1585638595849000&amp;source=images&amp;cd=vfe&amp;ved=0CAIQjRxqFwoTCOj0tp7SwegCFQAAAAAdAAAAABAE" TargetMode="External"/><Relationship Id="rId9" Type="http://schemas.openxmlformats.org/officeDocument/2006/relationships/image" Target="../media/image40.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880360" y="647720"/>
            <a:ext cx="5836920" cy="3208000"/>
          </a:xfrm>
        </p:spPr>
        <p:txBody>
          <a:bodyPr>
            <a:normAutofit/>
          </a:bodyPr>
          <a:lstStyle/>
          <a:p>
            <a:r>
              <a:rPr lang="en-GB" sz="4800" b="1" dirty="0">
                <a:solidFill>
                  <a:schemeClr val="bg1"/>
                </a:solidFill>
              </a:rPr>
              <a:t>Understanding the Police Constable Role</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FCA38-62B0-45A8-B98F-47D44C553826}"/>
              </a:ext>
            </a:extLst>
          </p:cNvPr>
          <p:cNvSpPr>
            <a:spLocks noGrp="1"/>
          </p:cNvSpPr>
          <p:nvPr>
            <p:ph type="title"/>
          </p:nvPr>
        </p:nvSpPr>
        <p:spPr/>
        <p:txBody>
          <a:bodyPr/>
          <a:lstStyle/>
          <a:p>
            <a:r>
              <a:rPr lang="en-GB" dirty="0"/>
              <a:t>PEQF Learning outcomes</a:t>
            </a:r>
          </a:p>
        </p:txBody>
      </p:sp>
      <p:sp>
        <p:nvSpPr>
          <p:cNvPr id="6" name="Text Placeholder 5">
            <a:extLst>
              <a:ext uri="{FF2B5EF4-FFF2-40B4-BE49-F238E27FC236}">
                <a16:creationId xmlns:a16="http://schemas.microsoft.com/office/drawing/2014/main" id="{12DB67EA-3B0E-4153-8BD1-7E8649CA3318}"/>
              </a:ext>
            </a:extLst>
          </p:cNvPr>
          <p:cNvSpPr>
            <a:spLocks noGrp="1"/>
          </p:cNvSpPr>
          <p:nvPr>
            <p:ph type="body" idx="1"/>
          </p:nvPr>
        </p:nvSpPr>
        <p:spPr/>
        <p:txBody>
          <a:bodyPr/>
          <a:lstStyle/>
          <a:p>
            <a:pPr algn="ctr"/>
            <a:r>
              <a:rPr lang="en-GB" dirty="0"/>
              <a:t>PCDA</a:t>
            </a:r>
          </a:p>
        </p:txBody>
      </p:sp>
      <p:sp>
        <p:nvSpPr>
          <p:cNvPr id="7" name="Content Placeholder 6">
            <a:extLst>
              <a:ext uri="{FF2B5EF4-FFF2-40B4-BE49-F238E27FC236}">
                <a16:creationId xmlns:a16="http://schemas.microsoft.com/office/drawing/2014/main" id="{E59A536A-23F5-43D6-BF33-8294897547CC}"/>
              </a:ext>
            </a:extLst>
          </p:cNvPr>
          <p:cNvSpPr>
            <a:spLocks noGrp="1"/>
          </p:cNvSpPr>
          <p:nvPr>
            <p:ph sz="half" idx="2"/>
          </p:nvPr>
        </p:nvSpPr>
        <p:spPr/>
        <p:txBody>
          <a:bodyPr/>
          <a:lstStyle/>
          <a:p>
            <a:pPr marL="0" indent="0">
              <a:buNone/>
            </a:pPr>
            <a:r>
              <a:rPr lang="en-GB" dirty="0"/>
              <a:t>None listed but this content is valid and closely linked to professional standards and criminal justice content. </a:t>
            </a:r>
          </a:p>
        </p:txBody>
      </p:sp>
      <p:sp>
        <p:nvSpPr>
          <p:cNvPr id="8" name="Text Placeholder 7">
            <a:extLst>
              <a:ext uri="{FF2B5EF4-FFF2-40B4-BE49-F238E27FC236}">
                <a16:creationId xmlns:a16="http://schemas.microsoft.com/office/drawing/2014/main" id="{D6690037-513B-42EC-A250-619CD0E136A6}"/>
              </a:ext>
            </a:extLst>
          </p:cNvPr>
          <p:cNvSpPr>
            <a:spLocks noGrp="1"/>
          </p:cNvSpPr>
          <p:nvPr>
            <p:ph type="body" sz="quarter" idx="3"/>
          </p:nvPr>
        </p:nvSpPr>
        <p:spPr/>
        <p:txBody>
          <a:bodyPr/>
          <a:lstStyle/>
          <a:p>
            <a:pPr algn="ctr"/>
            <a:r>
              <a:rPr lang="en-GB" dirty="0"/>
              <a:t>DHEP</a:t>
            </a:r>
          </a:p>
        </p:txBody>
      </p:sp>
      <p:sp>
        <p:nvSpPr>
          <p:cNvPr id="9" name="Content Placeholder 8">
            <a:extLst>
              <a:ext uri="{FF2B5EF4-FFF2-40B4-BE49-F238E27FC236}">
                <a16:creationId xmlns:a16="http://schemas.microsoft.com/office/drawing/2014/main" id="{46A1BE05-8D2F-4B06-A40D-1F7B84A84E0F}"/>
              </a:ext>
            </a:extLst>
          </p:cNvPr>
          <p:cNvSpPr>
            <a:spLocks noGrp="1"/>
          </p:cNvSpPr>
          <p:nvPr>
            <p:ph sz="quarter" idx="4"/>
          </p:nvPr>
        </p:nvSpPr>
        <p:spPr/>
        <p:txBody>
          <a:bodyPr/>
          <a:lstStyle/>
          <a:p>
            <a:pPr marL="0" indent="0">
              <a:buNone/>
            </a:pPr>
            <a:r>
              <a:rPr lang="en-GB" dirty="0"/>
              <a:t>Evaluate the strategic drivers for professionalising policing and relevant national strategies.</a:t>
            </a:r>
          </a:p>
        </p:txBody>
      </p:sp>
      <p:sp>
        <p:nvSpPr>
          <p:cNvPr id="5" name="Slide Number Placeholder 4">
            <a:extLst>
              <a:ext uri="{FF2B5EF4-FFF2-40B4-BE49-F238E27FC236}">
                <a16:creationId xmlns:a16="http://schemas.microsoft.com/office/drawing/2014/main" id="{692A687B-E77B-42F3-BF13-0341085AB880}"/>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4" name="Footer Placeholder 3">
            <a:extLst>
              <a:ext uri="{FF2B5EF4-FFF2-40B4-BE49-F238E27FC236}">
                <a16:creationId xmlns:a16="http://schemas.microsoft.com/office/drawing/2014/main" id="{444CF7A5-F728-4E60-B1B4-5281B7E9BB34}"/>
              </a:ext>
            </a:extLst>
          </p:cNvPr>
          <p:cNvSpPr>
            <a:spLocks noGrp="1"/>
          </p:cNvSpPr>
          <p:nvPr>
            <p:ph type="ftr" sz="quarter" idx="4294967295"/>
          </p:nvPr>
        </p:nvSpPr>
        <p:spPr>
          <a:xfrm>
            <a:off x="6248400" y="6461125"/>
            <a:ext cx="2895600" cy="365125"/>
          </a:xfrm>
          <a:prstGeom prst="rect">
            <a:avLst/>
          </a:prstGeom>
        </p:spPr>
        <p:txBody>
          <a:bodyPr/>
          <a:lstStyle/>
          <a:p>
            <a:r>
              <a:rPr lang="en-GB"/>
              <a:t>Dr. M. Jordan 2020</a:t>
            </a:r>
            <a:endParaRPr lang="en-GB" dirty="0"/>
          </a:p>
        </p:txBody>
      </p:sp>
    </p:spTree>
    <p:extLst>
      <p:ext uri="{BB962C8B-B14F-4D97-AF65-F5344CB8AC3E}">
        <p14:creationId xmlns:p14="http://schemas.microsoft.com/office/powerpoint/2010/main" val="1695987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0E7A7-56C7-4360-A914-7AA6DB01298C}"/>
              </a:ext>
            </a:extLst>
          </p:cNvPr>
          <p:cNvSpPr>
            <a:spLocks noGrp="1"/>
          </p:cNvSpPr>
          <p:nvPr>
            <p:ph type="title"/>
          </p:nvPr>
        </p:nvSpPr>
        <p:spPr>
          <a:xfrm>
            <a:off x="457200" y="273050"/>
            <a:ext cx="3008313" cy="408875"/>
          </a:xfrm>
          <a:prstGeom prst="rect">
            <a:avLst/>
          </a:prstGeom>
        </p:spPr>
        <p:txBody>
          <a:bodyPr anchor="b">
            <a:noAutofit/>
          </a:bodyPr>
          <a:lstStyle/>
          <a:p>
            <a:r>
              <a:rPr lang="en-GB" sz="2400" dirty="0"/>
              <a:t>Introduction</a:t>
            </a:r>
          </a:p>
        </p:txBody>
      </p:sp>
      <p:pic>
        <p:nvPicPr>
          <p:cNvPr id="6" name="Content Placeholder 5">
            <a:extLst>
              <a:ext uri="{FF2B5EF4-FFF2-40B4-BE49-F238E27FC236}">
                <a16:creationId xmlns:a16="http://schemas.microsoft.com/office/drawing/2014/main" id="{4D6AAEA5-E23A-4980-9582-AEC76678334E}"/>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5731" r="14941" b="2"/>
          <a:stretch/>
        </p:blipFill>
        <p:spPr>
          <a:xfrm>
            <a:off x="3575050" y="273050"/>
            <a:ext cx="5111750" cy="5172173"/>
          </a:xfrm>
          <a:prstGeom prst="rect">
            <a:avLst/>
          </a:prstGeom>
          <a:noFill/>
        </p:spPr>
      </p:pic>
      <p:sp>
        <p:nvSpPr>
          <p:cNvPr id="3" name="Content Placeholder 2">
            <a:extLst>
              <a:ext uri="{FF2B5EF4-FFF2-40B4-BE49-F238E27FC236}">
                <a16:creationId xmlns:a16="http://schemas.microsoft.com/office/drawing/2014/main" id="{185C4F2D-8333-4CDA-B31D-1D7EDDC77AAB}"/>
              </a:ext>
            </a:extLst>
          </p:cNvPr>
          <p:cNvSpPr>
            <a:spLocks noGrp="1"/>
          </p:cNvSpPr>
          <p:nvPr>
            <p:ph type="body" sz="half" idx="2"/>
          </p:nvPr>
        </p:nvSpPr>
        <p:spPr>
          <a:xfrm>
            <a:off x="457200" y="960896"/>
            <a:ext cx="3008313" cy="4504096"/>
          </a:xfrm>
          <a:prstGeom prst="rect">
            <a:avLst/>
          </a:prstGeom>
        </p:spPr>
        <p:txBody>
          <a:bodyPr>
            <a:normAutofit fontScale="92500" lnSpcReduction="20000"/>
          </a:bodyPr>
          <a:lstStyle/>
          <a:p>
            <a:r>
              <a:rPr lang="en-GB" sz="1800" b="1" dirty="0"/>
              <a:t>‘Strategy’</a:t>
            </a:r>
          </a:p>
          <a:p>
            <a:pPr lvl="1"/>
            <a:r>
              <a:rPr lang="en-GB" sz="1600" dirty="0"/>
              <a:t>Meaning</a:t>
            </a:r>
          </a:p>
          <a:p>
            <a:r>
              <a:rPr lang="en-GB" sz="1800" b="1" dirty="0"/>
              <a:t>Context(s) &amp; concepts</a:t>
            </a:r>
          </a:p>
          <a:p>
            <a:pPr lvl="1"/>
            <a:r>
              <a:rPr lang="en-GB" sz="1800" dirty="0"/>
              <a:t>Complexity</a:t>
            </a:r>
          </a:p>
          <a:p>
            <a:r>
              <a:rPr lang="en-GB" sz="1800" b="1" dirty="0"/>
              <a:t>History</a:t>
            </a:r>
          </a:p>
          <a:p>
            <a:pPr lvl="1"/>
            <a:r>
              <a:rPr lang="en-GB" sz="1800" dirty="0"/>
              <a:t>‘British Model’</a:t>
            </a:r>
          </a:p>
          <a:p>
            <a:pPr lvl="1"/>
            <a:r>
              <a:rPr lang="en-GB" sz="1800" dirty="0"/>
              <a:t>‘</a:t>
            </a:r>
            <a:r>
              <a:rPr lang="en-GB" sz="1800" dirty="0" err="1"/>
              <a:t>Peelian</a:t>
            </a:r>
            <a:r>
              <a:rPr lang="en-GB" sz="1800" dirty="0"/>
              <a:t> Principles’</a:t>
            </a:r>
          </a:p>
          <a:p>
            <a:r>
              <a:rPr lang="en-GB" sz="1800" b="1" dirty="0"/>
              <a:t>Role</a:t>
            </a:r>
          </a:p>
          <a:p>
            <a:pPr lvl="1"/>
            <a:r>
              <a:rPr lang="en-GB" sz="1800" dirty="0"/>
              <a:t>‘Profession’</a:t>
            </a:r>
          </a:p>
          <a:p>
            <a:pPr lvl="1"/>
            <a:r>
              <a:rPr lang="en-GB" sz="1800" dirty="0"/>
              <a:t>Structures</a:t>
            </a:r>
          </a:p>
          <a:p>
            <a:pPr lvl="1"/>
            <a:r>
              <a:rPr lang="en-GB" sz="1800" dirty="0"/>
              <a:t>Politics</a:t>
            </a:r>
          </a:p>
          <a:p>
            <a:pPr lvl="1"/>
            <a:r>
              <a:rPr lang="en-GB" sz="1800" dirty="0"/>
              <a:t>‘Constabulary Independence’?</a:t>
            </a:r>
          </a:p>
          <a:p>
            <a:r>
              <a:rPr lang="en-GB" sz="1800" b="1" dirty="0"/>
              <a:t>Legitimacy</a:t>
            </a:r>
          </a:p>
          <a:p>
            <a:pPr lvl="1"/>
            <a:r>
              <a:rPr lang="en-GB" sz="1800" dirty="0"/>
              <a:t>Consensual</a:t>
            </a:r>
          </a:p>
          <a:p>
            <a:pPr lvl="1"/>
            <a:r>
              <a:rPr lang="en-GB" sz="1800" dirty="0"/>
              <a:t>Moral</a:t>
            </a:r>
          </a:p>
          <a:p>
            <a:pPr lvl="1"/>
            <a:endParaRPr lang="en-GB" sz="1400" dirty="0"/>
          </a:p>
          <a:p>
            <a:pPr marL="57150" indent="0">
              <a:buNone/>
            </a:pPr>
            <a:endParaRPr lang="en-GB" dirty="0"/>
          </a:p>
        </p:txBody>
      </p:sp>
      <p:sp>
        <p:nvSpPr>
          <p:cNvPr id="4" name="Slide Number Placeholder 3">
            <a:extLst>
              <a:ext uri="{FF2B5EF4-FFF2-40B4-BE49-F238E27FC236}">
                <a16:creationId xmlns:a16="http://schemas.microsoft.com/office/drawing/2014/main" id="{12134A76-0EBB-4F61-86D2-FCCA2E2C5C73}"/>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8" descr="A crowd of people&#10;&#10;Description automatically generated">
            <a:extLst>
              <a:ext uri="{FF2B5EF4-FFF2-40B4-BE49-F238E27FC236}">
                <a16:creationId xmlns:a16="http://schemas.microsoft.com/office/drawing/2014/main" id="{C3EE0D63-4296-419E-9A48-E3995D840D8A}"/>
              </a:ext>
              <a:ext uri="{C183D7F6-B498-43B3-948B-1728B52AA6E4}">
                <adec:decorative xmlns:adec="http://schemas.microsoft.com/office/drawing/2017/decorative" val="0"/>
              </a:ext>
            </a:extLst>
          </p:cNvPr>
          <p:cNvPicPr>
            <a:picLocks noChangeAspect="1"/>
          </p:cNvPicPr>
          <p:nvPr/>
        </p:nvPicPr>
        <p:blipFill>
          <a:blip r:embed="rId3">
            <a:extLst>
              <a:ext uri="{28A0092B-C50C-407E-A947-70E740481C1C}">
                <a14:useLocalDpi xmlns:a14="http://schemas.microsoft.com/office/drawing/2010/main" val="0"/>
              </a:ext>
            </a:extLst>
          </a:blip>
          <a:srcRect l="4475" r="4475"/>
          <a:stretch>
            <a:fillRect/>
          </a:stretch>
        </p:blipFill>
        <p:spPr>
          <a:xfrm>
            <a:off x="-8978" y="0"/>
            <a:ext cx="9148825" cy="5718875"/>
          </a:xfrm>
          <a:prstGeom prst="rect">
            <a:avLst/>
          </a:prstGeom>
        </p:spPr>
      </p:pic>
      <p:sp>
        <p:nvSpPr>
          <p:cNvPr id="13" name="TextBox 12">
            <a:extLst>
              <a:ext uri="{FF2B5EF4-FFF2-40B4-BE49-F238E27FC236}">
                <a16:creationId xmlns:a16="http://schemas.microsoft.com/office/drawing/2014/main" id="{5D3F92FD-3536-4747-B6A1-FC592C8BA43F}"/>
              </a:ext>
            </a:extLst>
          </p:cNvPr>
          <p:cNvSpPr txBox="1"/>
          <p:nvPr/>
        </p:nvSpPr>
        <p:spPr>
          <a:xfrm>
            <a:off x="2960176" y="5098943"/>
            <a:ext cx="3125618" cy="400110"/>
          </a:xfrm>
          <a:prstGeom prst="rect">
            <a:avLst/>
          </a:prstGeom>
          <a:solidFill>
            <a:srgbClr val="FF0000"/>
          </a:solidFill>
        </p:spPr>
        <p:txBody>
          <a:bodyPr wrap="square" rtlCol="0">
            <a:spAutoFit/>
          </a:bodyPr>
          <a:lstStyle/>
          <a:p>
            <a:pPr algn="ctr"/>
            <a:r>
              <a:rPr lang="en-GB" sz="2000" b="1" dirty="0">
                <a:solidFill>
                  <a:schemeClr val="bg1"/>
                </a:solidFill>
                <a:latin typeface="Trebuchet MS" panose="020B0603020202020204" pitchFamily="34" charset="0"/>
              </a:rPr>
              <a:t>A C.P.D. course at H.Q…</a:t>
            </a:r>
          </a:p>
        </p:txBody>
      </p:sp>
      <p:sp>
        <p:nvSpPr>
          <p:cNvPr id="2" name="Slide Number Placeholder 1">
            <a:extLst>
              <a:ext uri="{FF2B5EF4-FFF2-40B4-BE49-F238E27FC236}">
                <a16:creationId xmlns:a16="http://schemas.microsoft.com/office/drawing/2014/main" id="{342A3642-092A-47D1-A354-CD83E1A1DD23}"/>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212935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51D5B-A3BF-4734-A84F-1156E62964DD}"/>
              </a:ext>
            </a:extLst>
          </p:cNvPr>
          <p:cNvSpPr>
            <a:spLocks noGrp="1"/>
          </p:cNvSpPr>
          <p:nvPr>
            <p:ph type="title"/>
          </p:nvPr>
        </p:nvSpPr>
        <p:spPr/>
        <p:txBody>
          <a:bodyPr/>
          <a:lstStyle/>
          <a:p>
            <a:r>
              <a:rPr lang="en-GB" dirty="0"/>
              <a:t>History</a:t>
            </a:r>
          </a:p>
        </p:txBody>
      </p:sp>
      <p:graphicFrame>
        <p:nvGraphicFramePr>
          <p:cNvPr id="8" name="Content Placeholder 4">
            <a:extLst>
              <a:ext uri="{FF2B5EF4-FFF2-40B4-BE49-F238E27FC236}">
                <a16:creationId xmlns:a16="http://schemas.microsoft.com/office/drawing/2014/main" id="{C442231D-F29D-492B-9B67-7E1B356B189B}"/>
              </a:ext>
            </a:extLst>
          </p:cNvPr>
          <p:cNvGraphicFramePr/>
          <p:nvPr>
            <p:extLst>
              <p:ext uri="{D42A27DB-BD31-4B8C-83A1-F6EECF244321}">
                <p14:modId xmlns:p14="http://schemas.microsoft.com/office/powerpoint/2010/main" val="2926540007"/>
              </p:ext>
            </p:extLst>
          </p:nvPr>
        </p:nvGraphicFramePr>
        <p:xfrm>
          <a:off x="464840" y="1204993"/>
          <a:ext cx="8229599" cy="4448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a:extLst>
              <a:ext uri="{FF2B5EF4-FFF2-40B4-BE49-F238E27FC236}">
                <a16:creationId xmlns:a16="http://schemas.microsoft.com/office/drawing/2014/main" id="{5D44CAF1-0F03-48D4-A151-8AFCD5986F70}"/>
              </a:ext>
            </a:extLst>
          </p:cNvPr>
          <p:cNvSpPr>
            <a:spLocks noGrp="1"/>
          </p:cNvSpPr>
          <p:nvPr>
            <p:ph type="ftr" sz="quarter" idx="11"/>
          </p:nvPr>
        </p:nvSpPr>
        <p:spPr/>
        <p:txBody>
          <a:bodyPr/>
          <a:lstStyle/>
          <a:p>
            <a:r>
              <a:rPr lang="en-GB"/>
              <a:t>Dr. M. Jordan 2020</a:t>
            </a:r>
            <a:endParaRPr lang="en-GB" dirty="0"/>
          </a:p>
        </p:txBody>
      </p:sp>
      <p:sp>
        <p:nvSpPr>
          <p:cNvPr id="4" name="Slide Number Placeholder 3">
            <a:extLst>
              <a:ext uri="{FF2B5EF4-FFF2-40B4-BE49-F238E27FC236}">
                <a16:creationId xmlns:a16="http://schemas.microsoft.com/office/drawing/2014/main" id="{0D2E8D66-36C9-4EC6-A9F2-F0220C93F317}"/>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1505703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A088E-BB53-48E3-B182-B93260DD0BE9}"/>
              </a:ext>
            </a:extLst>
          </p:cNvPr>
          <p:cNvSpPr>
            <a:spLocks noGrp="1"/>
          </p:cNvSpPr>
          <p:nvPr>
            <p:ph type="title"/>
          </p:nvPr>
        </p:nvSpPr>
        <p:spPr/>
        <p:txBody>
          <a:bodyPr/>
          <a:lstStyle/>
          <a:p>
            <a:r>
              <a:rPr lang="en-GB" dirty="0"/>
              <a:t>Historical Context</a:t>
            </a:r>
          </a:p>
        </p:txBody>
      </p:sp>
      <p:sp>
        <p:nvSpPr>
          <p:cNvPr id="4" name="Content Placeholder 3">
            <a:extLst>
              <a:ext uri="{FF2B5EF4-FFF2-40B4-BE49-F238E27FC236}">
                <a16:creationId xmlns:a16="http://schemas.microsoft.com/office/drawing/2014/main" id="{8ACF87FE-6A5A-4AE5-A35B-60E46A478CD5}"/>
              </a:ext>
            </a:extLst>
          </p:cNvPr>
          <p:cNvSpPr>
            <a:spLocks noGrp="1"/>
          </p:cNvSpPr>
          <p:nvPr>
            <p:ph sz="half" idx="2"/>
          </p:nvPr>
        </p:nvSpPr>
        <p:spPr/>
        <p:txBody>
          <a:bodyPr>
            <a:normAutofit/>
          </a:bodyPr>
          <a:lstStyle/>
          <a:p>
            <a:pPr marL="228600" lvl="0" indent="-228600">
              <a:lnSpc>
                <a:spcPct val="90000"/>
              </a:lnSpc>
              <a:spcBef>
                <a:spcPts val="1000"/>
              </a:spcBef>
            </a:pPr>
            <a:r>
              <a:rPr lang="en-GB" sz="2000" dirty="0">
                <a:solidFill>
                  <a:srgbClr val="002060"/>
                </a:solidFill>
                <a:latin typeface="Calibri" panose="020F0502020204030204"/>
              </a:rPr>
              <a:t>Pre – Roman</a:t>
            </a:r>
          </a:p>
          <a:p>
            <a:pPr marL="228600" lvl="0" indent="-228600">
              <a:lnSpc>
                <a:spcPct val="90000"/>
              </a:lnSpc>
              <a:spcBef>
                <a:spcPts val="1000"/>
              </a:spcBef>
            </a:pPr>
            <a:r>
              <a:rPr lang="en-GB" sz="2000" dirty="0">
                <a:solidFill>
                  <a:srgbClr val="002060"/>
                </a:solidFill>
                <a:latin typeface="Calibri" panose="020F0502020204030204"/>
              </a:rPr>
              <a:t>5th Century – 1066</a:t>
            </a:r>
          </a:p>
          <a:p>
            <a:pPr marL="685800" lvl="1" indent="-228600">
              <a:lnSpc>
                <a:spcPct val="90000"/>
              </a:lnSpc>
              <a:spcBef>
                <a:spcPts val="500"/>
              </a:spcBef>
              <a:buFont typeface="Arial" panose="020B0604020202020204" pitchFamily="34" charset="0"/>
              <a:buChar char="•"/>
            </a:pPr>
            <a:r>
              <a:rPr lang="en-GB" sz="2000" dirty="0">
                <a:solidFill>
                  <a:srgbClr val="002060"/>
                </a:solidFill>
                <a:latin typeface="Calibri" panose="020F0502020204030204"/>
              </a:rPr>
              <a:t>‘Sovereign’</a:t>
            </a:r>
          </a:p>
          <a:p>
            <a:pPr marL="228600" lvl="0" indent="-228600">
              <a:lnSpc>
                <a:spcPct val="90000"/>
              </a:lnSpc>
              <a:spcBef>
                <a:spcPts val="1000"/>
              </a:spcBef>
            </a:pPr>
            <a:r>
              <a:rPr lang="en-GB" sz="2000" dirty="0">
                <a:solidFill>
                  <a:srgbClr val="002060"/>
                </a:solidFill>
                <a:latin typeface="Calibri" panose="020F0502020204030204"/>
              </a:rPr>
              <a:t>10</a:t>
            </a:r>
            <a:r>
              <a:rPr lang="en-GB" sz="2000" baseline="30000" dirty="0">
                <a:solidFill>
                  <a:srgbClr val="002060"/>
                </a:solidFill>
                <a:latin typeface="Calibri" panose="020F0502020204030204"/>
              </a:rPr>
              <a:t>th</a:t>
            </a:r>
            <a:r>
              <a:rPr lang="en-GB" sz="2000" dirty="0">
                <a:solidFill>
                  <a:srgbClr val="002060"/>
                </a:solidFill>
                <a:latin typeface="Calibri" panose="020F0502020204030204"/>
              </a:rPr>
              <a:t> Century: </a:t>
            </a:r>
          </a:p>
          <a:p>
            <a:pPr marL="685800" lvl="1" indent="-228600">
              <a:lnSpc>
                <a:spcPct val="90000"/>
              </a:lnSpc>
              <a:spcBef>
                <a:spcPts val="500"/>
              </a:spcBef>
              <a:buFont typeface="Arial" panose="020B0604020202020204" pitchFamily="34" charset="0"/>
              <a:buChar char="•"/>
            </a:pPr>
            <a:r>
              <a:rPr lang="en-GB" sz="2000" dirty="0">
                <a:solidFill>
                  <a:srgbClr val="002060"/>
                </a:solidFill>
                <a:latin typeface="Calibri" panose="020F0502020204030204"/>
              </a:rPr>
              <a:t>Shires, Sheriffs, ‘Hundreds’ &amp; Tythes</a:t>
            </a:r>
          </a:p>
          <a:p>
            <a:pPr marL="228600" lvl="0" indent="-228600">
              <a:lnSpc>
                <a:spcPct val="90000"/>
              </a:lnSpc>
              <a:spcBef>
                <a:spcPts val="1000"/>
              </a:spcBef>
            </a:pPr>
            <a:r>
              <a:rPr lang="en-GB" sz="2000" dirty="0">
                <a:solidFill>
                  <a:srgbClr val="002060"/>
                </a:solidFill>
                <a:latin typeface="Calibri" panose="020F0502020204030204"/>
              </a:rPr>
              <a:t>Office of ‘Constable’</a:t>
            </a:r>
          </a:p>
          <a:p>
            <a:pPr marL="228600" lvl="0" indent="-228600">
              <a:lnSpc>
                <a:spcPct val="90000"/>
              </a:lnSpc>
              <a:spcBef>
                <a:spcPts val="1000"/>
              </a:spcBef>
            </a:pPr>
            <a:r>
              <a:rPr lang="en-GB" sz="2000" dirty="0">
                <a:solidFill>
                  <a:srgbClr val="002060"/>
                </a:solidFill>
                <a:latin typeface="Calibri" panose="020F0502020204030204"/>
                <a:ea typeface="Times New Roman" panose="02020603050405020304" pitchFamily="18" charset="0"/>
                <a:cs typeface="Arial" panose="020B0604020202020204" pitchFamily="34" charset="0"/>
              </a:rPr>
              <a:t>1285  Statute of Winchester</a:t>
            </a:r>
          </a:p>
          <a:p>
            <a:pPr marL="228600" lvl="0" indent="-228600">
              <a:lnSpc>
                <a:spcPct val="90000"/>
              </a:lnSpc>
              <a:spcBef>
                <a:spcPts val="1000"/>
              </a:spcBef>
            </a:pPr>
            <a:r>
              <a:rPr lang="en-GB" sz="2000" dirty="0">
                <a:solidFill>
                  <a:srgbClr val="002060"/>
                </a:solidFill>
                <a:latin typeface="Calibri" panose="020F0502020204030204"/>
                <a:ea typeface="Times New Roman" panose="02020603050405020304" pitchFamily="18" charset="0"/>
                <a:cs typeface="Arial" panose="020B0604020202020204" pitchFamily="34" charset="0"/>
              </a:rPr>
              <a:t>18</a:t>
            </a:r>
            <a:r>
              <a:rPr lang="en-GB" sz="2000" baseline="30000" dirty="0">
                <a:solidFill>
                  <a:srgbClr val="002060"/>
                </a:solidFill>
                <a:latin typeface="Calibri" panose="020F0502020204030204"/>
                <a:ea typeface="Times New Roman" panose="02020603050405020304" pitchFamily="18" charset="0"/>
                <a:cs typeface="Arial" panose="020B0604020202020204" pitchFamily="34" charset="0"/>
              </a:rPr>
              <a:t>th</a:t>
            </a:r>
            <a:r>
              <a:rPr lang="en-GB" sz="2000" dirty="0">
                <a:solidFill>
                  <a:srgbClr val="002060"/>
                </a:solidFill>
                <a:latin typeface="Calibri" panose="020F0502020204030204"/>
                <a:ea typeface="Times New Roman" panose="02020603050405020304" pitchFamily="18" charset="0"/>
                <a:cs typeface="Arial" panose="020B0604020202020204" pitchFamily="34" charset="0"/>
              </a:rPr>
              <a:t> Century</a:t>
            </a:r>
          </a:p>
          <a:p>
            <a:pPr marL="685800" lvl="1" indent="-228600">
              <a:lnSpc>
                <a:spcPct val="90000"/>
              </a:lnSpc>
              <a:spcBef>
                <a:spcPts val="500"/>
              </a:spcBef>
              <a:buFont typeface="Arial" panose="020B0604020202020204" pitchFamily="34" charset="0"/>
              <a:buChar char="•"/>
            </a:pPr>
            <a:r>
              <a:rPr lang="en-GB" sz="2000" dirty="0">
                <a:solidFill>
                  <a:srgbClr val="002060"/>
                </a:solidFill>
                <a:latin typeface="Calibri" panose="020F0502020204030204"/>
                <a:ea typeface="Times New Roman" panose="02020603050405020304" pitchFamily="18" charset="0"/>
                <a:cs typeface="Arial" panose="020B0604020202020204" pitchFamily="34" charset="0"/>
              </a:rPr>
              <a:t>1749 ‘Bow Street Runners’</a:t>
            </a:r>
          </a:p>
          <a:p>
            <a:endParaRPr lang="en-GB" dirty="0"/>
          </a:p>
        </p:txBody>
      </p:sp>
      <p:pic>
        <p:nvPicPr>
          <p:cNvPr id="6" name="Content Placeholder 6" descr="A picture containing drawing&#10;&#10;Description automatically generated">
            <a:extLst>
              <a:ext uri="{FF2B5EF4-FFF2-40B4-BE49-F238E27FC236}">
                <a16:creationId xmlns:a16="http://schemas.microsoft.com/office/drawing/2014/main" id="{BF95728E-177C-4AEE-8CF5-FCE5006BAD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041" y="1197429"/>
            <a:ext cx="2098622" cy="2889726"/>
          </a:xfrm>
          <a:prstGeom prst="rect">
            <a:avLst/>
          </a:prstGeom>
        </p:spPr>
      </p:pic>
      <p:pic>
        <p:nvPicPr>
          <p:cNvPr id="7" name="Picture 6" descr="A person wearing a costume&#10;&#10;Description automatically generated">
            <a:extLst>
              <a:ext uri="{FF2B5EF4-FFF2-40B4-BE49-F238E27FC236}">
                <a16:creationId xmlns:a16="http://schemas.microsoft.com/office/drawing/2014/main" id="{1E9796AB-DBDE-42C0-815F-485CAFE318B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89174" y="2826853"/>
            <a:ext cx="1909914" cy="2762388"/>
          </a:xfrm>
          <a:prstGeom prst="rect">
            <a:avLst/>
          </a:prstGeom>
        </p:spPr>
      </p:pic>
      <p:sp>
        <p:nvSpPr>
          <p:cNvPr id="3" name="Slide Number Placeholder 2">
            <a:extLst>
              <a:ext uri="{FF2B5EF4-FFF2-40B4-BE49-F238E27FC236}">
                <a16:creationId xmlns:a16="http://schemas.microsoft.com/office/drawing/2014/main" id="{F2C6ADB5-B8D9-41BE-9EBC-04802425BFDC}"/>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770748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68F5B-0D7A-47C6-B857-17DD4E940CE0}"/>
              </a:ext>
            </a:extLst>
          </p:cNvPr>
          <p:cNvSpPr>
            <a:spLocks noGrp="1"/>
          </p:cNvSpPr>
          <p:nvPr>
            <p:ph type="title"/>
          </p:nvPr>
        </p:nvSpPr>
        <p:spPr/>
        <p:txBody>
          <a:bodyPr/>
          <a:lstStyle/>
          <a:p>
            <a:r>
              <a:rPr lang="en-GB" dirty="0">
                <a:solidFill>
                  <a:prstClr val="black"/>
                </a:solidFill>
              </a:rPr>
              <a:t>Historical Context 2</a:t>
            </a:r>
            <a:endParaRPr lang="en-GB" dirty="0"/>
          </a:p>
        </p:txBody>
      </p:sp>
      <p:sp>
        <p:nvSpPr>
          <p:cNvPr id="3" name="Content Placeholder 2">
            <a:extLst>
              <a:ext uri="{FF2B5EF4-FFF2-40B4-BE49-F238E27FC236}">
                <a16:creationId xmlns:a16="http://schemas.microsoft.com/office/drawing/2014/main" id="{7C23785E-4C7F-4EB5-80D6-12BC0A6A0356}"/>
              </a:ext>
            </a:extLst>
          </p:cNvPr>
          <p:cNvSpPr>
            <a:spLocks noGrp="1"/>
          </p:cNvSpPr>
          <p:nvPr>
            <p:ph sz="half" idx="1"/>
          </p:nvPr>
        </p:nvSpPr>
        <p:spPr/>
        <p:txBody>
          <a:bodyPr>
            <a:normAutofit fontScale="85000" lnSpcReduction="20000"/>
          </a:bodyPr>
          <a:lstStyle/>
          <a:p>
            <a:pPr marL="228600" indent="-228600">
              <a:lnSpc>
                <a:spcPct val="90000"/>
              </a:lnSpc>
              <a:spcBef>
                <a:spcPts val="1000"/>
              </a:spcBef>
            </a:pPr>
            <a:r>
              <a:rPr lang="en-GB" sz="2400" dirty="0">
                <a:solidFill>
                  <a:prstClr val="black"/>
                </a:solidFill>
                <a:latin typeface="Calibri" panose="020F0502020204030204"/>
              </a:rPr>
              <a:t>Industrial Revolution - Victorian Britain – Empire </a:t>
            </a:r>
          </a:p>
          <a:p>
            <a:pPr marL="228600" lvl="0" indent="-228600">
              <a:lnSpc>
                <a:spcPct val="90000"/>
              </a:lnSpc>
              <a:spcBef>
                <a:spcPts val="1000"/>
              </a:spcBef>
            </a:pPr>
            <a:r>
              <a:rPr lang="en-GB" sz="2400" dirty="0">
                <a:solidFill>
                  <a:prstClr val="black"/>
                </a:solidFill>
                <a:latin typeface="Calibri" panose="020F0502020204030204"/>
              </a:rPr>
              <a:t>19</a:t>
            </a:r>
            <a:r>
              <a:rPr lang="en-GB" sz="2400" baseline="30000" dirty="0">
                <a:solidFill>
                  <a:prstClr val="black"/>
                </a:solidFill>
                <a:latin typeface="Calibri" panose="020F0502020204030204"/>
              </a:rPr>
              <a:t>th</a:t>
            </a:r>
            <a:r>
              <a:rPr lang="en-GB" sz="2400" dirty="0">
                <a:solidFill>
                  <a:prstClr val="black"/>
                </a:solidFill>
                <a:latin typeface="Calibri" panose="020F0502020204030204"/>
              </a:rPr>
              <a:t> Century</a:t>
            </a:r>
          </a:p>
          <a:p>
            <a:pPr marL="685800" lvl="1" indent="-228600">
              <a:lnSpc>
                <a:spcPct val="90000"/>
              </a:lnSpc>
              <a:spcBef>
                <a:spcPts val="500"/>
              </a:spcBef>
              <a:buFont typeface="Arial" panose="020B0604020202020204" pitchFamily="34" charset="0"/>
              <a:buChar char="•"/>
            </a:pPr>
            <a:r>
              <a:rPr lang="en-GB" dirty="0">
                <a:solidFill>
                  <a:prstClr val="black"/>
                </a:solidFill>
                <a:latin typeface="Calibri" panose="020F0502020204030204"/>
              </a:rPr>
              <a:t>Poverty &amp; Democracy</a:t>
            </a:r>
          </a:p>
          <a:p>
            <a:pPr marL="685800" lvl="1" indent="-228600">
              <a:lnSpc>
                <a:spcPct val="90000"/>
              </a:lnSpc>
              <a:spcBef>
                <a:spcPts val="500"/>
              </a:spcBef>
              <a:buFont typeface="Arial" panose="020B0604020202020204" pitchFamily="34" charset="0"/>
              <a:buChar char="•"/>
            </a:pPr>
            <a:r>
              <a:rPr lang="en-GB" dirty="0">
                <a:solidFill>
                  <a:prstClr val="black"/>
                </a:solidFill>
                <a:latin typeface="Calibri" panose="020F0502020204030204"/>
              </a:rPr>
              <a:t>Peterloo</a:t>
            </a:r>
          </a:p>
          <a:p>
            <a:pPr marL="685800" lvl="1" indent="-228600">
              <a:lnSpc>
                <a:spcPct val="90000"/>
              </a:lnSpc>
              <a:spcBef>
                <a:spcPts val="500"/>
              </a:spcBef>
              <a:buFont typeface="Arial" panose="020B0604020202020204" pitchFamily="34" charset="0"/>
              <a:buChar char="•"/>
            </a:pPr>
            <a:r>
              <a:rPr lang="en-GB" dirty="0">
                <a:solidFill>
                  <a:prstClr val="black"/>
                </a:solidFill>
                <a:latin typeface="Calibri" panose="020F0502020204030204"/>
              </a:rPr>
              <a:t>Legitimacy of use of such force on citizens?</a:t>
            </a:r>
          </a:p>
          <a:p>
            <a:pPr marL="228600" lvl="0" indent="-228600">
              <a:lnSpc>
                <a:spcPct val="90000"/>
              </a:lnSpc>
              <a:spcBef>
                <a:spcPts val="1000"/>
              </a:spcBef>
            </a:pPr>
            <a:r>
              <a:rPr lang="en-GB" sz="2400" dirty="0">
                <a:solidFill>
                  <a:prstClr val="black"/>
                </a:solidFill>
                <a:latin typeface="Calibri" panose="020F0502020204030204"/>
              </a:rPr>
              <a:t>1829 Peel’s ‘New Police’</a:t>
            </a:r>
          </a:p>
          <a:p>
            <a:pPr marL="685800" lvl="1" indent="-228600">
              <a:lnSpc>
                <a:spcPct val="90000"/>
              </a:lnSpc>
              <a:spcBef>
                <a:spcPts val="500"/>
              </a:spcBef>
              <a:buFont typeface="Arial" panose="020B0604020202020204" pitchFamily="34" charset="0"/>
              <a:buChar char="•"/>
            </a:pPr>
            <a:r>
              <a:rPr lang="en-GB" dirty="0">
                <a:solidFill>
                  <a:prstClr val="black"/>
                </a:solidFill>
                <a:latin typeface="Calibri" panose="020F0502020204030204"/>
              </a:rPr>
              <a:t>‘Peelers’ to ‘Dixon’</a:t>
            </a:r>
          </a:p>
          <a:p>
            <a:pPr lvl="2">
              <a:lnSpc>
                <a:spcPct val="90000"/>
              </a:lnSpc>
              <a:spcBef>
                <a:spcPts val="500"/>
              </a:spcBef>
            </a:pPr>
            <a:r>
              <a:rPr lang="en-GB" sz="2400" dirty="0">
                <a:solidFill>
                  <a:prstClr val="black"/>
                </a:solidFill>
                <a:latin typeface="Calibri" panose="020F0502020204030204"/>
              </a:rPr>
              <a:t>Rowan &amp; Mayne’s ‘General Instructions’</a:t>
            </a:r>
          </a:p>
          <a:p>
            <a:pPr lvl="2">
              <a:lnSpc>
                <a:spcPct val="90000"/>
              </a:lnSpc>
              <a:spcBef>
                <a:spcPts val="500"/>
              </a:spcBef>
            </a:pPr>
            <a:r>
              <a:rPr lang="en-GB" sz="2400" dirty="0">
                <a:solidFill>
                  <a:prstClr val="black"/>
                </a:solidFill>
                <a:latin typeface="Calibri" panose="020F0502020204030204"/>
              </a:rPr>
              <a:t>Structure and agency</a:t>
            </a:r>
          </a:p>
          <a:p>
            <a:pPr marL="228600" lvl="0" indent="-228600">
              <a:lnSpc>
                <a:spcPct val="90000"/>
              </a:lnSpc>
              <a:spcBef>
                <a:spcPts val="1000"/>
              </a:spcBef>
            </a:pPr>
            <a:r>
              <a:rPr lang="en-GB" sz="2400" dirty="0">
                <a:solidFill>
                  <a:prstClr val="black"/>
                </a:solidFill>
                <a:latin typeface="Calibri" panose="020F0502020204030204"/>
              </a:rPr>
              <a:t>Early 20</a:t>
            </a:r>
            <a:r>
              <a:rPr lang="en-GB" sz="2400" baseline="30000" dirty="0">
                <a:solidFill>
                  <a:prstClr val="black"/>
                </a:solidFill>
                <a:latin typeface="Calibri" panose="020F0502020204030204"/>
              </a:rPr>
              <a:t>th</a:t>
            </a:r>
            <a:r>
              <a:rPr lang="en-GB" sz="2400" dirty="0">
                <a:solidFill>
                  <a:prstClr val="black"/>
                </a:solidFill>
                <a:latin typeface="Calibri" panose="020F0502020204030204"/>
              </a:rPr>
              <a:t> Century</a:t>
            </a:r>
          </a:p>
          <a:p>
            <a:pPr lvl="2">
              <a:lnSpc>
                <a:spcPct val="90000"/>
              </a:lnSpc>
              <a:spcBef>
                <a:spcPts val="500"/>
              </a:spcBef>
            </a:pPr>
            <a:r>
              <a:rPr lang="en-GB" sz="2400" dirty="0">
                <a:solidFill>
                  <a:prstClr val="black"/>
                </a:solidFill>
                <a:latin typeface="Calibri" panose="020F0502020204030204"/>
              </a:rPr>
              <a:t>Two World Wars</a:t>
            </a:r>
          </a:p>
          <a:p>
            <a:endParaRPr lang="en-GB" dirty="0"/>
          </a:p>
        </p:txBody>
      </p:sp>
      <p:pic>
        <p:nvPicPr>
          <p:cNvPr id="5" name="Content Placeholder 6" descr="A black and white photo of a person&#10;&#10;Description automatically generated">
            <a:extLst>
              <a:ext uri="{FF2B5EF4-FFF2-40B4-BE49-F238E27FC236}">
                <a16:creationId xmlns:a16="http://schemas.microsoft.com/office/drawing/2014/main" id="{343A7375-6298-402C-B548-958B29BDC7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5800" y="1417638"/>
            <a:ext cx="1963271" cy="2529815"/>
          </a:xfrm>
          <a:prstGeom prst="rect">
            <a:avLst/>
          </a:prstGeom>
        </p:spPr>
      </p:pic>
      <p:pic>
        <p:nvPicPr>
          <p:cNvPr id="6" name="Picture 5" descr="A person wearing a hat&#10;&#10;Description automatically generated">
            <a:extLst>
              <a:ext uri="{FF2B5EF4-FFF2-40B4-BE49-F238E27FC236}">
                <a16:creationId xmlns:a16="http://schemas.microsoft.com/office/drawing/2014/main" id="{F81CD9DA-0274-404B-AD10-15EB106565D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82582" y="2828611"/>
            <a:ext cx="1733550" cy="2628900"/>
          </a:xfrm>
          <a:prstGeom prst="rect">
            <a:avLst/>
          </a:prstGeom>
        </p:spPr>
      </p:pic>
      <p:sp>
        <p:nvSpPr>
          <p:cNvPr id="4" name="Slide Number Placeholder 3">
            <a:extLst>
              <a:ext uri="{FF2B5EF4-FFF2-40B4-BE49-F238E27FC236}">
                <a16:creationId xmlns:a16="http://schemas.microsoft.com/office/drawing/2014/main" id="{26EC0C95-292A-42CE-A54D-BB9DC19AE2D2}"/>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3635152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15BBAF91-C2A3-41FB-A331-B8412A682772}"/>
              </a:ext>
            </a:extLst>
          </p:cNvPr>
          <p:cNvSpPr>
            <a:spLocks noGrp="1"/>
          </p:cNvSpPr>
          <p:nvPr>
            <p:ph type="title"/>
          </p:nvPr>
        </p:nvSpPr>
        <p:spPr/>
        <p:txBody>
          <a:bodyPr/>
          <a:lstStyle/>
          <a:p>
            <a:r>
              <a:rPr lang="en-GB" altLang="en-US" dirty="0">
                <a:solidFill>
                  <a:srgbClr val="002060"/>
                </a:solidFill>
              </a:rPr>
              <a:t>Post WW2 decades</a:t>
            </a:r>
          </a:p>
        </p:txBody>
      </p:sp>
      <p:pic>
        <p:nvPicPr>
          <p:cNvPr id="6147" name="Content Placeholder 5" descr="A group of people walking down a street&#10;&#10;Description automatically generated">
            <a:extLst>
              <a:ext uri="{FF2B5EF4-FFF2-40B4-BE49-F238E27FC236}">
                <a16:creationId xmlns:a16="http://schemas.microsoft.com/office/drawing/2014/main" id="{9359F46B-E73B-434B-94D1-3CAB3273F4E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24214" y="1217907"/>
            <a:ext cx="2209020" cy="1469637"/>
          </a:xfrm>
        </p:spPr>
      </p:pic>
      <p:sp>
        <p:nvSpPr>
          <p:cNvPr id="6148" name="Content Placeholder 3">
            <a:extLst>
              <a:ext uri="{FF2B5EF4-FFF2-40B4-BE49-F238E27FC236}">
                <a16:creationId xmlns:a16="http://schemas.microsoft.com/office/drawing/2014/main" id="{A0B95E37-65F6-4E85-96EC-69A8FA9857B4}"/>
              </a:ext>
            </a:extLst>
          </p:cNvPr>
          <p:cNvSpPr>
            <a:spLocks noGrp="1"/>
          </p:cNvSpPr>
          <p:nvPr>
            <p:ph sz="half" idx="2"/>
          </p:nvPr>
        </p:nvSpPr>
        <p:spPr/>
        <p:txBody>
          <a:bodyPr>
            <a:normAutofit fontScale="92500" lnSpcReduction="20000"/>
          </a:bodyPr>
          <a:lstStyle/>
          <a:p>
            <a:r>
              <a:rPr lang="en-GB" altLang="en-US" sz="1800" dirty="0"/>
              <a:t>1940s: Realities of post war British society</a:t>
            </a:r>
          </a:p>
          <a:p>
            <a:r>
              <a:rPr lang="en-GB" altLang="en-US" sz="1800" dirty="0"/>
              <a:t>1950s: Structures of authority transforming</a:t>
            </a:r>
          </a:p>
          <a:p>
            <a:r>
              <a:rPr lang="en-GB" altLang="en-US" sz="1800" dirty="0"/>
              <a:t>1960s: ‘Decade that Shook Britain’</a:t>
            </a:r>
          </a:p>
          <a:p>
            <a:r>
              <a:rPr lang="en-GB" altLang="en-US" sz="1800" dirty="0"/>
              <a:t>1970s: Industrial unrest; ‘Life on Mars’</a:t>
            </a:r>
          </a:p>
          <a:p>
            <a:r>
              <a:rPr lang="en-GB" altLang="en-US" sz="1800" dirty="0"/>
              <a:t>1980s: Inner city riots (Brixton); PACE; </a:t>
            </a:r>
          </a:p>
          <a:p>
            <a:r>
              <a:rPr lang="en-GB" altLang="en-US" sz="1800" dirty="0"/>
              <a:t>1990s: ‘classless’ ‘Cool Britannia’ - division</a:t>
            </a:r>
          </a:p>
          <a:p>
            <a:r>
              <a:rPr lang="en-GB" altLang="en-US" sz="1800" dirty="0"/>
              <a:t>2000s:  2001 Bradford riots; Growth of connectivity; globalisation/tech. Financial crisis…</a:t>
            </a:r>
          </a:p>
          <a:p>
            <a:r>
              <a:rPr lang="en-GB" altLang="en-US" sz="1800" dirty="0"/>
              <a:t>2010s: London riots; ‘perpetual crisis’/austerity/polarised society/’Brexit’/</a:t>
            </a:r>
            <a:r>
              <a:rPr lang="en-GB" altLang="en-US" sz="1800" dirty="0" err="1"/>
              <a:t>Covid</a:t>
            </a:r>
            <a:r>
              <a:rPr lang="en-GB" altLang="en-US" sz="1800" dirty="0"/>
              <a:t> 19</a:t>
            </a:r>
          </a:p>
        </p:txBody>
      </p:sp>
      <p:pic>
        <p:nvPicPr>
          <p:cNvPr id="6149" name="Picture 7" descr="A large crowd of people&#10;&#10;Description automatically generated">
            <a:extLst>
              <a:ext uri="{FF2B5EF4-FFF2-40B4-BE49-F238E27FC236}">
                <a16:creationId xmlns:a16="http://schemas.microsoft.com/office/drawing/2014/main" id="{79D37802-713B-416F-820F-19CAEE0EA7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988" y="4170016"/>
            <a:ext cx="2365375" cy="141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CBBF2964-8B2B-4639-9C71-21DE9DF3E4F7}"/>
              </a:ext>
            </a:extLst>
          </p:cNvPr>
          <p:cNvSpPr>
            <a:spLocks noGrp="1"/>
          </p:cNvSpPr>
          <p:nvPr>
            <p:ph type="sldNum" sz="quarter" idx="12"/>
          </p:nvPr>
        </p:nvSpPr>
        <p:spPr/>
        <p:txBody>
          <a:bodyPr/>
          <a:lstStyle/>
          <a:p>
            <a:fld id="{AC82685A-BD3A-4230-8D85-804689F67293}" type="slidenum">
              <a:rPr lang="en-GB" smtClean="0"/>
              <a:t>8</a:t>
            </a:fld>
            <a:endParaRPr lang="en-GB"/>
          </a:p>
        </p:txBody>
      </p:sp>
      <p:pic>
        <p:nvPicPr>
          <p:cNvPr id="4" name="Picture 3" descr="A person riding a horse&#10;&#10;Description automatically generated">
            <a:extLst>
              <a:ext uri="{FF2B5EF4-FFF2-40B4-BE49-F238E27FC236}">
                <a16:creationId xmlns:a16="http://schemas.microsoft.com/office/drawing/2014/main" id="{8AB09584-203D-42A7-B696-439BFD919AD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38033" y="2487894"/>
            <a:ext cx="1520827" cy="188221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8FCAE-A665-44DC-9763-111AACCEE079}"/>
              </a:ext>
            </a:extLst>
          </p:cNvPr>
          <p:cNvSpPr>
            <a:spLocks noGrp="1"/>
          </p:cNvSpPr>
          <p:nvPr>
            <p:ph type="title"/>
          </p:nvPr>
        </p:nvSpPr>
        <p:spPr/>
        <p:txBody>
          <a:bodyPr>
            <a:normAutofit fontScale="90000"/>
          </a:bodyPr>
          <a:lstStyle/>
          <a:p>
            <a:r>
              <a:rPr lang="en-GB" b="1" dirty="0">
                <a:solidFill>
                  <a:srgbClr val="FF0000"/>
                </a:solidFill>
                <a:latin typeface="Calibri Light" panose="020F0302020204030204"/>
              </a:rPr>
              <a:t>Peel’s principles: the value of research…</a:t>
            </a:r>
            <a:endParaRPr lang="en-GB" dirty="0"/>
          </a:p>
        </p:txBody>
      </p:sp>
      <p:sp>
        <p:nvSpPr>
          <p:cNvPr id="4" name="Content Placeholder 3">
            <a:extLst>
              <a:ext uri="{FF2B5EF4-FFF2-40B4-BE49-F238E27FC236}">
                <a16:creationId xmlns:a16="http://schemas.microsoft.com/office/drawing/2014/main" id="{AA71086D-3768-4FB1-8DC8-609BF8650297}"/>
              </a:ext>
            </a:extLst>
          </p:cNvPr>
          <p:cNvSpPr>
            <a:spLocks noGrp="1"/>
          </p:cNvSpPr>
          <p:nvPr>
            <p:ph sz="half" idx="2"/>
          </p:nvPr>
        </p:nvSpPr>
        <p:spPr/>
        <p:txBody>
          <a:bodyPr/>
          <a:lstStyle/>
          <a:p>
            <a:pPr marL="228600" lvl="0" indent="-228600">
              <a:lnSpc>
                <a:spcPct val="90000"/>
              </a:lnSpc>
              <a:spcBef>
                <a:spcPts val="1000"/>
              </a:spcBef>
            </a:pPr>
            <a:r>
              <a:rPr lang="en-GB" dirty="0">
                <a:solidFill>
                  <a:srgbClr val="002060"/>
                </a:solidFill>
                <a:latin typeface="Calibri" panose="020F0502020204030204"/>
              </a:rPr>
              <a:t>Foundational – yes </a:t>
            </a:r>
          </a:p>
          <a:p>
            <a:pPr marL="685800" lvl="1" indent="-228600">
              <a:lnSpc>
                <a:spcPct val="90000"/>
              </a:lnSpc>
              <a:spcBef>
                <a:spcPts val="500"/>
              </a:spcBef>
              <a:buFont typeface="Arial" panose="020B0604020202020204" pitchFamily="34" charset="0"/>
              <a:buChar char="•"/>
            </a:pPr>
            <a:r>
              <a:rPr lang="en-GB" dirty="0">
                <a:solidFill>
                  <a:srgbClr val="002060"/>
                </a:solidFill>
                <a:latin typeface="Calibri" panose="020F0502020204030204"/>
              </a:rPr>
              <a:t>Oft quoted – used or abused?</a:t>
            </a:r>
          </a:p>
          <a:p>
            <a:pPr marL="685800" lvl="1" indent="-228600">
              <a:lnSpc>
                <a:spcPct val="90000"/>
              </a:lnSpc>
              <a:spcBef>
                <a:spcPts val="500"/>
              </a:spcBef>
              <a:buFont typeface="Arial" panose="020B0604020202020204" pitchFamily="34" charset="0"/>
              <a:buChar char="•"/>
            </a:pPr>
            <a:r>
              <a:rPr lang="en-GB" dirty="0">
                <a:solidFill>
                  <a:srgbClr val="002060"/>
                </a:solidFill>
                <a:latin typeface="Calibri" panose="020F0502020204030204"/>
              </a:rPr>
              <a:t>Aspirational or operational (achievable)?</a:t>
            </a:r>
          </a:p>
          <a:p>
            <a:pPr marL="228600" lvl="0" indent="-228600">
              <a:lnSpc>
                <a:spcPct val="90000"/>
              </a:lnSpc>
              <a:spcBef>
                <a:spcPts val="1000"/>
              </a:spcBef>
            </a:pPr>
            <a:r>
              <a:rPr lang="en-GB" dirty="0">
                <a:solidFill>
                  <a:srgbClr val="002060"/>
                </a:solidFill>
                <a:latin typeface="Calibri" panose="020F0502020204030204"/>
              </a:rPr>
              <a:t>Tension between their relevance and their social (operational) realities?</a:t>
            </a:r>
          </a:p>
          <a:p>
            <a:endParaRPr lang="en-GB" dirty="0"/>
          </a:p>
        </p:txBody>
      </p:sp>
      <p:pic>
        <p:nvPicPr>
          <p:cNvPr id="5" name="Content Placeholder 5">
            <a:extLst>
              <a:ext uri="{FF2B5EF4-FFF2-40B4-BE49-F238E27FC236}">
                <a16:creationId xmlns:a16="http://schemas.microsoft.com/office/drawing/2014/main" id="{F4DFADFB-F81B-44E0-80B3-128CD364C2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074" y="1499004"/>
            <a:ext cx="3192690" cy="3864835"/>
          </a:xfrm>
          <a:prstGeom prst="rect">
            <a:avLst/>
          </a:prstGeom>
        </p:spPr>
      </p:pic>
      <p:sp>
        <p:nvSpPr>
          <p:cNvPr id="3" name="Slide Number Placeholder 2">
            <a:extLst>
              <a:ext uri="{FF2B5EF4-FFF2-40B4-BE49-F238E27FC236}">
                <a16:creationId xmlns:a16="http://schemas.microsoft.com/office/drawing/2014/main" id="{77EE6688-B05C-4A31-BFD6-03D910F0EDEE}"/>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1003286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Text Placeholder 4">
            <a:extLst>
              <a:ext uri="{FF2B5EF4-FFF2-40B4-BE49-F238E27FC236}">
                <a16:creationId xmlns:a16="http://schemas.microsoft.com/office/drawing/2014/main" id="{C706469C-B9BB-47E9-A03E-023BEEADD03B}"/>
              </a:ext>
            </a:extLst>
          </p:cNvPr>
          <p:cNvSpPr>
            <a:spLocks noGrp="1"/>
          </p:cNvSpPr>
          <p:nvPr>
            <p:ph type="body" idx="1"/>
          </p:nvPr>
        </p:nvSpPr>
        <p:spPr>
          <a:xfrm>
            <a:off x="457200" y="604434"/>
            <a:ext cx="4040188" cy="1087841"/>
          </a:xfrm>
        </p:spPr>
        <p:txBody>
          <a:bodyPr/>
          <a:lstStyle/>
          <a:p>
            <a:pPr algn="ctr" eaLnBrk="1" hangingPunct="1"/>
            <a:r>
              <a:rPr lang="en-GB" altLang="en-US" dirty="0"/>
              <a:t>‘</a:t>
            </a:r>
            <a:r>
              <a:rPr lang="en-GB" altLang="en-US" dirty="0" err="1"/>
              <a:t>Peelian</a:t>
            </a:r>
            <a:r>
              <a:rPr lang="en-GB" altLang="en-US" dirty="0"/>
              <a:t> principles’</a:t>
            </a:r>
          </a:p>
          <a:p>
            <a:pPr eaLnBrk="1" hangingPunct="1"/>
            <a:endParaRPr lang="en-GB" altLang="en-US" dirty="0"/>
          </a:p>
        </p:txBody>
      </p:sp>
      <p:sp>
        <p:nvSpPr>
          <p:cNvPr id="8196" name="Text Placeholder 6">
            <a:extLst>
              <a:ext uri="{FF2B5EF4-FFF2-40B4-BE49-F238E27FC236}">
                <a16:creationId xmlns:a16="http://schemas.microsoft.com/office/drawing/2014/main" id="{9A041E08-EFF5-4782-B45C-860BAD20B98A}"/>
              </a:ext>
            </a:extLst>
          </p:cNvPr>
          <p:cNvSpPr>
            <a:spLocks noGrp="1"/>
          </p:cNvSpPr>
          <p:nvPr>
            <p:ph sz="half" idx="2"/>
          </p:nvPr>
        </p:nvSpPr>
        <p:spPr>
          <a:xfrm>
            <a:off x="457200" y="1286359"/>
            <a:ext cx="4040188" cy="4352925"/>
          </a:xfrm>
        </p:spPr>
        <p:txBody>
          <a:bodyPr>
            <a:normAutofit fontScale="92500" lnSpcReduction="10000"/>
          </a:bodyPr>
          <a:lstStyle/>
          <a:p>
            <a:pPr eaLnBrk="1" hangingPunct="1">
              <a:buFont typeface="Calibri" panose="020F0502020204030204" pitchFamily="34" charset="0"/>
              <a:buAutoNum type="arabicPeriod"/>
            </a:pPr>
            <a:r>
              <a:rPr lang="en-GB" altLang="en-US" sz="1100" dirty="0"/>
              <a:t>The basic mission for which the police exist is to prevent crime and disorder.</a:t>
            </a:r>
          </a:p>
          <a:p>
            <a:pPr eaLnBrk="1" hangingPunct="1">
              <a:buFont typeface="Calibri" panose="020F0502020204030204" pitchFamily="34" charset="0"/>
              <a:buAutoNum type="arabicPeriod"/>
            </a:pPr>
            <a:r>
              <a:rPr lang="en-GB" altLang="en-US" sz="1100" dirty="0"/>
              <a:t>The ability of the police to perform their duties is dependent upon public approval of police actions.</a:t>
            </a:r>
          </a:p>
          <a:p>
            <a:pPr eaLnBrk="1" hangingPunct="1">
              <a:buFont typeface="Calibri" panose="020F0502020204030204" pitchFamily="34" charset="0"/>
              <a:buAutoNum type="arabicPeriod"/>
            </a:pPr>
            <a:r>
              <a:rPr lang="en-GB" altLang="en-US" sz="1100" dirty="0"/>
              <a:t>Police must secure the willing co-operation of the public in voluntary observance of the law to be able to secure and maintain the respect of the public.</a:t>
            </a:r>
          </a:p>
          <a:p>
            <a:pPr eaLnBrk="1" hangingPunct="1">
              <a:buFont typeface="Calibri" panose="020F0502020204030204" pitchFamily="34" charset="0"/>
              <a:buAutoNum type="arabicPeriod"/>
            </a:pPr>
            <a:r>
              <a:rPr lang="en-GB" altLang="en-US" sz="1100" dirty="0"/>
              <a:t>The degree of co-operation of the public that can be secured diminishes proportionately to the necessity of the use of physical force.</a:t>
            </a:r>
          </a:p>
          <a:p>
            <a:pPr eaLnBrk="1" hangingPunct="1">
              <a:buFont typeface="Calibri" panose="020F0502020204030204" pitchFamily="34" charset="0"/>
              <a:buAutoNum type="arabicPeriod"/>
            </a:pPr>
            <a:r>
              <a:rPr lang="en-GB" altLang="en-US" sz="1100" dirty="0"/>
              <a:t>Police seek and preserve public favour not by catering to public opinion but by constantly demonstrating absolute impartial service to the law.</a:t>
            </a:r>
          </a:p>
          <a:p>
            <a:pPr eaLnBrk="1" hangingPunct="1">
              <a:buFont typeface="Calibri" panose="020F0502020204030204" pitchFamily="34" charset="0"/>
              <a:buAutoNum type="arabicPeriod"/>
            </a:pPr>
            <a:r>
              <a:rPr lang="en-GB" altLang="en-US" sz="1100" dirty="0"/>
              <a:t>Police use physical force to the extent necessary to secure observance of the law or to restore order only when the exercise of persuasion, advice and warning is found to be insufficient.</a:t>
            </a:r>
          </a:p>
          <a:p>
            <a:pPr eaLnBrk="1" hangingPunct="1">
              <a:buFont typeface="Calibri" panose="020F0502020204030204" pitchFamily="34" charset="0"/>
              <a:buAutoNum type="arabicPeriod"/>
            </a:pPr>
            <a:r>
              <a:rPr lang="en-GB" altLang="en-US" sz="1100" dirty="0"/>
              <a:t>Police, at all times, should maintain a relationship with the public that gives reality to the historic tradition that the police are the public and the public are the police; the police being only members of the public who are paid to give full-time attention to duties which are incumbent on every citizen in the interests of community welfare and existence.</a:t>
            </a:r>
          </a:p>
          <a:p>
            <a:pPr eaLnBrk="1" hangingPunct="1">
              <a:buFont typeface="Calibri" panose="020F0502020204030204" pitchFamily="34" charset="0"/>
              <a:buAutoNum type="arabicPeriod"/>
            </a:pPr>
            <a:r>
              <a:rPr lang="en-GB" altLang="en-US" sz="1100" dirty="0"/>
              <a:t>Police should always direct their action strictly towards their functions and never appear to usurp the powers of the judiciary.</a:t>
            </a:r>
          </a:p>
          <a:p>
            <a:pPr eaLnBrk="1" hangingPunct="1">
              <a:buFont typeface="Calibri" panose="020F0502020204030204" pitchFamily="34" charset="0"/>
              <a:buAutoNum type="arabicPeriod"/>
            </a:pPr>
            <a:r>
              <a:rPr lang="en-GB" altLang="en-US" sz="1100" dirty="0"/>
              <a:t>The test of police efficiency is the absence of crime and disorder, not the visible evidence of police action in dealing with it.</a:t>
            </a:r>
          </a:p>
          <a:p>
            <a:pPr algn="ctr" eaLnBrk="1" hangingPunct="1">
              <a:buFont typeface="Arial" panose="020B0604020202020204" pitchFamily="34" charset="0"/>
              <a:buNone/>
            </a:pPr>
            <a:endParaRPr lang="en-GB" altLang="en-US" dirty="0"/>
          </a:p>
          <a:p>
            <a:pPr algn="ctr" eaLnBrk="1" hangingPunct="1">
              <a:buFont typeface="Arial" panose="020B0604020202020204" pitchFamily="34" charset="0"/>
              <a:buNone/>
            </a:pPr>
            <a:endParaRPr lang="en-GB" altLang="en-US" dirty="0"/>
          </a:p>
        </p:txBody>
      </p:sp>
      <p:sp>
        <p:nvSpPr>
          <p:cNvPr id="8197" name="Text Placeholder 5">
            <a:extLst>
              <a:ext uri="{FF2B5EF4-FFF2-40B4-BE49-F238E27FC236}">
                <a16:creationId xmlns:a16="http://schemas.microsoft.com/office/drawing/2014/main" id="{7A6BC214-1CCB-4730-BD3F-FABD1056E3D1}"/>
              </a:ext>
            </a:extLst>
          </p:cNvPr>
          <p:cNvSpPr>
            <a:spLocks noGrp="1"/>
          </p:cNvSpPr>
          <p:nvPr>
            <p:ph type="body" sz="quarter" idx="3"/>
          </p:nvPr>
        </p:nvSpPr>
        <p:spPr>
          <a:xfrm>
            <a:off x="4645025" y="604434"/>
            <a:ext cx="4041775" cy="681925"/>
          </a:xfrm>
        </p:spPr>
        <p:txBody>
          <a:bodyPr/>
          <a:lstStyle/>
          <a:p>
            <a:pPr algn="ctr" eaLnBrk="1" hangingPunct="1"/>
            <a:r>
              <a:rPr lang="en-GB" altLang="en-US" dirty="0"/>
              <a:t>Stevens: Updated as...</a:t>
            </a:r>
          </a:p>
        </p:txBody>
      </p:sp>
      <p:sp>
        <p:nvSpPr>
          <p:cNvPr id="8198" name="Content Placeholder 6">
            <a:extLst>
              <a:ext uri="{FF2B5EF4-FFF2-40B4-BE49-F238E27FC236}">
                <a16:creationId xmlns:a16="http://schemas.microsoft.com/office/drawing/2014/main" id="{9D751154-D5B0-4BBD-B702-5F6018E44FE2}"/>
              </a:ext>
            </a:extLst>
          </p:cNvPr>
          <p:cNvSpPr>
            <a:spLocks noGrp="1"/>
          </p:cNvSpPr>
          <p:nvPr>
            <p:ph sz="quarter" idx="4"/>
          </p:nvPr>
        </p:nvSpPr>
        <p:spPr>
          <a:xfrm>
            <a:off x="4645025" y="1773238"/>
            <a:ext cx="4041775" cy="4352925"/>
          </a:xfrm>
        </p:spPr>
        <p:txBody>
          <a:bodyPr>
            <a:normAutofit/>
          </a:bodyPr>
          <a:lstStyle/>
          <a:p>
            <a:pPr eaLnBrk="1" hangingPunct="1">
              <a:buFont typeface="Calibri" panose="020F0502020204030204" pitchFamily="34" charset="0"/>
              <a:buAutoNum type="arabicPeriod"/>
            </a:pPr>
            <a:r>
              <a:rPr lang="en-GB" altLang="en-US" sz="1200" dirty="0"/>
              <a:t>The basic mission of the police is to improve the safety and well-being of the people by promoting measures to prevent crime, harm and disorder.</a:t>
            </a:r>
          </a:p>
          <a:p>
            <a:pPr eaLnBrk="1" hangingPunct="1">
              <a:buFont typeface="Calibri" panose="020F0502020204030204" pitchFamily="34" charset="0"/>
              <a:buAutoNum type="arabicPeriod"/>
            </a:pPr>
            <a:r>
              <a:rPr lang="en-GB" altLang="en-US" sz="1200" dirty="0"/>
              <a:t>The police must undertake their basic mission with the approval of, and in collaboration with, the public and other agencies. </a:t>
            </a:r>
          </a:p>
          <a:p>
            <a:pPr eaLnBrk="1" hangingPunct="1">
              <a:buFont typeface="Calibri" panose="020F0502020204030204" pitchFamily="34" charset="0"/>
              <a:buAutoNum type="arabicPeriod"/>
            </a:pPr>
            <a:r>
              <a:rPr lang="en-GB" altLang="en-US" sz="1200" dirty="0"/>
              <a:t>The police must seek to carry out their tasks in ways that contribute to social cohesion and solidarity.</a:t>
            </a:r>
          </a:p>
          <a:p>
            <a:pPr eaLnBrk="1" hangingPunct="1">
              <a:buFont typeface="Calibri" panose="020F0502020204030204" pitchFamily="34" charset="0"/>
              <a:buAutoNum type="arabicPeriod"/>
            </a:pPr>
            <a:r>
              <a:rPr lang="en-GB" altLang="en-US" sz="1200" dirty="0"/>
              <a:t>The police must treat all those with whom they come in to contact with fairness and respect. </a:t>
            </a:r>
          </a:p>
          <a:p>
            <a:pPr eaLnBrk="1" hangingPunct="1">
              <a:buFont typeface="Calibri" panose="020F0502020204030204" pitchFamily="34" charset="0"/>
              <a:buAutoNum type="arabicPeriod"/>
            </a:pPr>
            <a:r>
              <a:rPr lang="en-GB" altLang="en-US" sz="1200" dirty="0"/>
              <a:t>The police must be answerable to law and democratically responsive to the people they serve.</a:t>
            </a:r>
          </a:p>
          <a:p>
            <a:pPr eaLnBrk="1" hangingPunct="1">
              <a:buFont typeface="Calibri" panose="020F0502020204030204" pitchFamily="34" charset="0"/>
              <a:buAutoNum type="arabicPeriod"/>
            </a:pPr>
            <a:r>
              <a:rPr lang="en-GB" altLang="en-US" sz="1200" dirty="0"/>
              <a:t>The police must be organised to achieve the optimal balance between effectiveness, cost-efficiency, accountability and responsiveness.</a:t>
            </a:r>
          </a:p>
          <a:p>
            <a:pPr eaLnBrk="1" hangingPunct="1">
              <a:buFont typeface="Calibri" panose="020F0502020204030204" pitchFamily="34" charset="0"/>
              <a:buAutoNum type="arabicPeriod"/>
            </a:pPr>
            <a:r>
              <a:rPr lang="en-GB" altLang="en-US" sz="1200" dirty="0"/>
              <a:t>All police work should be informed by the best available evidence.</a:t>
            </a:r>
          </a:p>
          <a:p>
            <a:pPr eaLnBrk="1" hangingPunct="1">
              <a:buFont typeface="Calibri" panose="020F0502020204030204" pitchFamily="34" charset="0"/>
              <a:buAutoNum type="arabicPeriod"/>
            </a:pPr>
            <a:r>
              <a:rPr lang="en-GB" altLang="en-US" sz="1200" dirty="0"/>
              <a:t>Policing is undertaken by many providers, but it remains a public good (IPC 2013:31).</a:t>
            </a:r>
          </a:p>
          <a:p>
            <a:pPr eaLnBrk="1" hangingPunct="1"/>
            <a:endParaRPr lang="en-GB" altLang="en-US" dirty="0"/>
          </a:p>
        </p:txBody>
      </p:sp>
      <p:sp>
        <p:nvSpPr>
          <p:cNvPr id="2" name="Slide Number Placeholder 1">
            <a:extLst>
              <a:ext uri="{FF2B5EF4-FFF2-40B4-BE49-F238E27FC236}">
                <a16:creationId xmlns:a16="http://schemas.microsoft.com/office/drawing/2014/main" id="{7D13B7EA-4101-4B59-AF91-233182E2927B}"/>
              </a:ext>
            </a:extLst>
          </p:cNvPr>
          <p:cNvSpPr>
            <a:spLocks noGrp="1"/>
          </p:cNvSpPr>
          <p:nvPr>
            <p:ph type="sldNum" sz="quarter" idx="12"/>
          </p:nvPr>
        </p:nvSpPr>
        <p:spPr/>
        <p:txBody>
          <a:bodyPr/>
          <a:lstStyle/>
          <a:p>
            <a:fld id="{AC82685A-BD3A-4230-8D85-804689F67293}" type="slidenum">
              <a:rPr lang="en-GB" smtClean="0"/>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31DFE-DC66-4835-BDBA-5D95E76EF8E7}"/>
              </a:ext>
            </a:extLst>
          </p:cNvPr>
          <p:cNvSpPr>
            <a:spLocks noGrp="1"/>
          </p:cNvSpPr>
          <p:nvPr>
            <p:ph type="title"/>
          </p:nvPr>
        </p:nvSpPr>
        <p:spPr/>
        <p:txBody>
          <a:bodyPr/>
          <a:lstStyle/>
          <a:p>
            <a:r>
              <a:rPr lang="en-GB" altLang="en-US" dirty="0"/>
              <a:t>Societal Role of the Police</a:t>
            </a:r>
            <a:endParaRPr lang="en-GB" dirty="0"/>
          </a:p>
        </p:txBody>
      </p:sp>
      <p:sp>
        <p:nvSpPr>
          <p:cNvPr id="3" name="Content Placeholder 2">
            <a:extLst>
              <a:ext uri="{FF2B5EF4-FFF2-40B4-BE49-F238E27FC236}">
                <a16:creationId xmlns:a16="http://schemas.microsoft.com/office/drawing/2014/main" id="{383FA0F5-6DF8-416A-9387-E8D60B0F05DE}"/>
              </a:ext>
            </a:extLst>
          </p:cNvPr>
          <p:cNvSpPr>
            <a:spLocks noGrp="1"/>
          </p:cNvSpPr>
          <p:nvPr>
            <p:ph sz="half" idx="1"/>
          </p:nvPr>
        </p:nvSpPr>
        <p:spPr/>
        <p:txBody>
          <a:bodyPr/>
          <a:lstStyle/>
          <a:p>
            <a:r>
              <a:rPr lang="en-GB" sz="2400" dirty="0">
                <a:solidFill>
                  <a:prstClr val="black"/>
                </a:solidFill>
                <a:latin typeface="Trebuchet MS" panose="020B0603020202020204" pitchFamily="34" charset="0"/>
                <a:ea typeface="+mj-ea"/>
                <a:cs typeface="+mj-cs"/>
              </a:rPr>
              <a:t>Agents of Social Control</a:t>
            </a:r>
          </a:p>
          <a:p>
            <a:pPr lvl="1"/>
            <a:r>
              <a:rPr lang="en-GB" dirty="0">
                <a:solidFill>
                  <a:prstClr val="black"/>
                </a:solidFill>
                <a:latin typeface="Trebuchet MS" panose="020B0603020202020204" pitchFamily="34" charset="0"/>
              </a:rPr>
              <a:t>‘Profession’</a:t>
            </a:r>
          </a:p>
          <a:p>
            <a:pPr lvl="1"/>
            <a:r>
              <a:rPr lang="en-GB" dirty="0">
                <a:solidFill>
                  <a:prstClr val="black"/>
                </a:solidFill>
                <a:latin typeface="Trebuchet MS" panose="020B0603020202020204" pitchFamily="34" charset="0"/>
              </a:rPr>
              <a:t>Structures</a:t>
            </a:r>
          </a:p>
          <a:p>
            <a:pPr lvl="1"/>
            <a:r>
              <a:rPr lang="en-GB" dirty="0">
                <a:solidFill>
                  <a:prstClr val="black"/>
                </a:solidFill>
                <a:latin typeface="Trebuchet MS" panose="020B0603020202020204" pitchFamily="34" charset="0"/>
              </a:rPr>
              <a:t>Politics</a:t>
            </a:r>
          </a:p>
          <a:p>
            <a:pPr lvl="1"/>
            <a:r>
              <a:rPr lang="en-GB" dirty="0">
                <a:solidFill>
                  <a:prstClr val="black"/>
                </a:solidFill>
                <a:latin typeface="Trebuchet MS" panose="020B0603020202020204" pitchFamily="34" charset="0"/>
              </a:rPr>
              <a:t>‘Constabulary Independence’?</a:t>
            </a:r>
          </a:p>
          <a:p>
            <a:endParaRPr lang="en-GB" sz="2400" dirty="0">
              <a:latin typeface="Trebuchet MS" panose="020B0603020202020204" pitchFamily="34" charset="0"/>
            </a:endParaRPr>
          </a:p>
        </p:txBody>
      </p:sp>
      <p:pic>
        <p:nvPicPr>
          <p:cNvPr id="7" name="Content Placeholder 6" descr="A screenshot of a cell phone screen with text&#10;&#10;Description automatically generated">
            <a:extLst>
              <a:ext uri="{FF2B5EF4-FFF2-40B4-BE49-F238E27FC236}">
                <a16:creationId xmlns:a16="http://schemas.microsoft.com/office/drawing/2014/main" id="{B44D850C-7F4B-416E-8F27-C673D7E1EB10}"/>
              </a:ext>
            </a:extLst>
          </p:cNvPr>
          <p:cNvPicPr>
            <a:picLocks noGrp="1" noChangeAspect="1"/>
          </p:cNvPicPr>
          <p:nvPr>
            <p:ph sz="half" idx="2"/>
          </p:nvPr>
        </p:nvPicPr>
        <p:blipFill>
          <a:blip r:embed="rId3" cstate="hqprint">
            <a:extLst>
              <a:ext uri="{28A0092B-C50C-407E-A947-70E740481C1C}">
                <a14:useLocalDpi xmlns:a14="http://schemas.microsoft.com/office/drawing/2010/main" val="0"/>
              </a:ext>
            </a:extLst>
          </a:blip>
          <a:stretch>
            <a:fillRect/>
          </a:stretch>
        </p:blipFill>
        <p:spPr>
          <a:xfrm>
            <a:off x="7189996" y="1495118"/>
            <a:ext cx="1317194" cy="987896"/>
          </a:xfrm>
        </p:spPr>
      </p:pic>
      <p:sp>
        <p:nvSpPr>
          <p:cNvPr id="5" name="Slide Number Placeholder 4">
            <a:extLst>
              <a:ext uri="{FF2B5EF4-FFF2-40B4-BE49-F238E27FC236}">
                <a16:creationId xmlns:a16="http://schemas.microsoft.com/office/drawing/2014/main" id="{FDAC9271-B0A4-4A40-92C6-0BB2DF2DFC75}"/>
              </a:ext>
            </a:extLst>
          </p:cNvPr>
          <p:cNvSpPr>
            <a:spLocks noGrp="1"/>
          </p:cNvSpPr>
          <p:nvPr>
            <p:ph type="sldNum" sz="quarter" idx="12"/>
          </p:nvPr>
        </p:nvSpPr>
        <p:spPr/>
        <p:txBody>
          <a:bodyPr/>
          <a:lstStyle/>
          <a:p>
            <a:fld id="{AC82685A-BD3A-4230-8D85-804689F67293}" type="slidenum">
              <a:rPr lang="en-GB" smtClean="0"/>
              <a:t>11</a:t>
            </a:fld>
            <a:endParaRPr lang="en-GB"/>
          </a:p>
        </p:txBody>
      </p:sp>
      <p:pic>
        <p:nvPicPr>
          <p:cNvPr id="9" name="Picture 8" descr="A close up of a blue background&#10;&#10;Description automatically generated">
            <a:extLst>
              <a:ext uri="{FF2B5EF4-FFF2-40B4-BE49-F238E27FC236}">
                <a16:creationId xmlns:a16="http://schemas.microsoft.com/office/drawing/2014/main" id="{8F8DCF31-8915-4D54-9BBB-FB80474F3E35}"/>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8085353" y="2889632"/>
            <a:ext cx="843674" cy="1051505"/>
          </a:xfrm>
          <a:prstGeom prst="rect">
            <a:avLst/>
          </a:prstGeom>
        </p:spPr>
      </p:pic>
      <p:pic>
        <p:nvPicPr>
          <p:cNvPr id="11" name="Picture 10" descr="A person wearing a hat&#10;&#10;Description automatically generated">
            <a:extLst>
              <a:ext uri="{FF2B5EF4-FFF2-40B4-BE49-F238E27FC236}">
                <a16:creationId xmlns:a16="http://schemas.microsoft.com/office/drawing/2014/main" id="{9EE67353-BF4F-45EE-AD4C-790D29584CC7}"/>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7036729" y="4408967"/>
            <a:ext cx="1578244" cy="1051505"/>
          </a:xfrm>
          <a:prstGeom prst="rect">
            <a:avLst/>
          </a:prstGeom>
        </p:spPr>
      </p:pic>
      <p:pic>
        <p:nvPicPr>
          <p:cNvPr id="1026" name="Picture 2" descr="Neighbourhood Policing Panel - The Hucclecote Community ...">
            <a:hlinkClick r:id="rId6"/>
            <a:extLst>
              <a:ext uri="{FF2B5EF4-FFF2-40B4-BE49-F238E27FC236}">
                <a16:creationId xmlns:a16="http://schemas.microsoft.com/office/drawing/2014/main" id="{A57E0515-3E1C-4053-8480-BF430CBE7F5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63942" y="2855571"/>
            <a:ext cx="1578244" cy="114685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A picture containing baseball, game, wearing, man&#10;&#10;Description automatically generated">
            <a:extLst>
              <a:ext uri="{FF2B5EF4-FFF2-40B4-BE49-F238E27FC236}">
                <a16:creationId xmlns:a16="http://schemas.microsoft.com/office/drawing/2014/main" id="{C0D5FAB6-2E04-4151-BF6B-7D65A9FE235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05581" y="4293503"/>
            <a:ext cx="1322861" cy="1146858"/>
          </a:xfrm>
          <a:prstGeom prst="rect">
            <a:avLst/>
          </a:prstGeom>
        </p:spPr>
      </p:pic>
      <p:pic>
        <p:nvPicPr>
          <p:cNvPr id="15" name="Picture 14" descr="A group of people wearing military uniforms&#10;&#10;Description automatically generated">
            <a:extLst>
              <a:ext uri="{FF2B5EF4-FFF2-40B4-BE49-F238E27FC236}">
                <a16:creationId xmlns:a16="http://schemas.microsoft.com/office/drawing/2014/main" id="{962ADCD9-63F3-475B-8A4F-730A2C2654A9}"/>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a:off x="4104039" y="2833489"/>
            <a:ext cx="1578244" cy="1052162"/>
          </a:xfrm>
          <a:prstGeom prst="rect">
            <a:avLst/>
          </a:prstGeom>
        </p:spPr>
      </p:pic>
      <p:pic>
        <p:nvPicPr>
          <p:cNvPr id="17" name="Picture 16" descr="A person standing in front of a car&#10;&#10;Description automatically generated">
            <a:extLst>
              <a:ext uri="{FF2B5EF4-FFF2-40B4-BE49-F238E27FC236}">
                <a16:creationId xmlns:a16="http://schemas.microsoft.com/office/drawing/2014/main" id="{C92DB79F-CC6A-4BCF-9DC3-489B0BC04919}"/>
              </a:ext>
            </a:extLst>
          </p:cNvPr>
          <p:cNvPicPr>
            <a:picLocks noChangeAspect="1"/>
          </p:cNvPicPr>
          <p:nvPr/>
        </p:nvPicPr>
        <p:blipFill>
          <a:blip r:embed="rId10" cstate="hqprint">
            <a:extLst>
              <a:ext uri="{28A0092B-C50C-407E-A947-70E740481C1C}">
                <a14:useLocalDpi xmlns:a14="http://schemas.microsoft.com/office/drawing/2010/main" val="0"/>
              </a:ext>
            </a:extLst>
          </a:blip>
          <a:stretch>
            <a:fillRect/>
          </a:stretch>
        </p:blipFill>
        <p:spPr>
          <a:xfrm>
            <a:off x="5009753" y="1422542"/>
            <a:ext cx="1578245" cy="1049597"/>
          </a:xfrm>
          <a:prstGeom prst="rect">
            <a:avLst/>
          </a:prstGeom>
        </p:spPr>
      </p:pic>
    </p:spTree>
    <p:extLst>
      <p:ext uri="{BB962C8B-B14F-4D97-AF65-F5344CB8AC3E}">
        <p14:creationId xmlns:p14="http://schemas.microsoft.com/office/powerpoint/2010/main" val="1101257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9AC66C9-82C2-4D6C-BE0B-989665779695}"/>
              </a:ext>
            </a:extLst>
          </p:cNvPr>
          <p:cNvSpPr>
            <a:spLocks noGrp="1"/>
          </p:cNvSpPr>
          <p:nvPr>
            <p:ph type="title"/>
          </p:nvPr>
        </p:nvSpPr>
        <p:spPr/>
        <p:txBody>
          <a:bodyPr/>
          <a:lstStyle/>
          <a:p>
            <a:pPr eaLnBrk="1" hangingPunct="1"/>
            <a:r>
              <a:rPr lang="en-GB" altLang="en-US"/>
              <a:t>Democratic State</a:t>
            </a:r>
          </a:p>
        </p:txBody>
      </p:sp>
      <p:sp>
        <p:nvSpPr>
          <p:cNvPr id="10243" name="Content Placeholder 2">
            <a:extLst>
              <a:ext uri="{FF2B5EF4-FFF2-40B4-BE49-F238E27FC236}">
                <a16:creationId xmlns:a16="http://schemas.microsoft.com/office/drawing/2014/main" id="{46A3457D-A3F3-4214-8DF1-A5138200649E}"/>
              </a:ext>
            </a:extLst>
          </p:cNvPr>
          <p:cNvSpPr>
            <a:spLocks noGrp="1"/>
          </p:cNvSpPr>
          <p:nvPr>
            <p:ph sz="half" idx="1"/>
          </p:nvPr>
        </p:nvSpPr>
        <p:spPr/>
        <p:txBody>
          <a:bodyPr/>
          <a:lstStyle/>
          <a:p>
            <a:pPr eaLnBrk="1" hangingPunct="1"/>
            <a:r>
              <a:rPr lang="en-GB" altLang="en-US" dirty="0"/>
              <a:t>The Police are the States monopolists of legitimate use of force</a:t>
            </a:r>
          </a:p>
          <a:p>
            <a:pPr eaLnBrk="1" hangingPunct="1"/>
            <a:r>
              <a:rPr lang="en-GB" altLang="en-US" dirty="0"/>
              <a:t>Use of military forces to quell disorder </a:t>
            </a:r>
          </a:p>
          <a:p>
            <a:pPr lvl="1" eaLnBrk="1" hangingPunct="1"/>
            <a:r>
              <a:rPr lang="en-GB" altLang="en-US" dirty="0"/>
              <a:t>Messenger Riots 1668 </a:t>
            </a:r>
          </a:p>
          <a:p>
            <a:pPr lvl="1" eaLnBrk="1" hangingPunct="1"/>
            <a:r>
              <a:rPr lang="en-GB" altLang="en-US" dirty="0"/>
              <a:t>Gordon Riots 1780</a:t>
            </a:r>
          </a:p>
          <a:p>
            <a:pPr lvl="1" eaLnBrk="1" hangingPunct="1"/>
            <a:r>
              <a:rPr lang="en-GB" altLang="en-US" dirty="0" err="1"/>
              <a:t>Tonypandy</a:t>
            </a:r>
            <a:r>
              <a:rPr lang="en-GB" altLang="en-US" dirty="0"/>
              <a:t> 1910</a:t>
            </a:r>
          </a:p>
        </p:txBody>
      </p:sp>
      <p:pic>
        <p:nvPicPr>
          <p:cNvPr id="17412" name="Content Placeholder 4" descr="gordon riot.jpg">
            <a:extLst>
              <a:ext uri="{FF2B5EF4-FFF2-40B4-BE49-F238E27FC236}">
                <a16:creationId xmlns:a16="http://schemas.microsoft.com/office/drawing/2014/main" id="{4CA7E40B-D9A5-4EFA-8DBF-03332C97DC5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356100" y="1844675"/>
            <a:ext cx="4667250" cy="3384550"/>
          </a:xfrm>
        </p:spPr>
      </p:pic>
      <p:sp>
        <p:nvSpPr>
          <p:cNvPr id="2" name="Slide Number Placeholder 1">
            <a:extLst>
              <a:ext uri="{FF2B5EF4-FFF2-40B4-BE49-F238E27FC236}">
                <a16:creationId xmlns:a16="http://schemas.microsoft.com/office/drawing/2014/main" id="{6385CF7B-F234-46E1-BE2A-90E1A6731692}"/>
              </a:ext>
            </a:extLst>
          </p:cNvPr>
          <p:cNvSpPr>
            <a:spLocks noGrp="1"/>
          </p:cNvSpPr>
          <p:nvPr>
            <p:ph type="sldNum" sz="quarter" idx="12"/>
          </p:nvPr>
        </p:nvSpPr>
        <p:spPr/>
        <p:txBody>
          <a:bodyPr/>
          <a:lstStyle/>
          <a:p>
            <a:fld id="{AC82685A-BD3A-4230-8D85-804689F67293}" type="slidenum">
              <a:rPr lang="en-GB" smtClean="0"/>
              <a:t>12</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4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24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B4A8619-CD39-42A4-B32F-A799B06FB8CA}"/>
              </a:ext>
            </a:extLst>
          </p:cNvPr>
          <p:cNvSpPr>
            <a:spLocks noGrp="1"/>
          </p:cNvSpPr>
          <p:nvPr>
            <p:ph type="title"/>
          </p:nvPr>
        </p:nvSpPr>
        <p:spPr/>
        <p:txBody>
          <a:bodyPr/>
          <a:lstStyle/>
          <a:p>
            <a:pPr eaLnBrk="1" hangingPunct="1"/>
            <a:r>
              <a:rPr lang="en-GB" altLang="en-US"/>
              <a:t>Social Control</a:t>
            </a:r>
          </a:p>
        </p:txBody>
      </p:sp>
      <p:sp>
        <p:nvSpPr>
          <p:cNvPr id="3" name="Content Placeholder 2">
            <a:extLst>
              <a:ext uri="{FF2B5EF4-FFF2-40B4-BE49-F238E27FC236}">
                <a16:creationId xmlns:a16="http://schemas.microsoft.com/office/drawing/2014/main" id="{25ABB7FC-1876-44DD-ACB7-C5A6887924AD}"/>
              </a:ext>
            </a:extLst>
          </p:cNvPr>
          <p:cNvSpPr>
            <a:spLocks noGrp="1"/>
          </p:cNvSpPr>
          <p:nvPr>
            <p:ph sz="half" idx="1"/>
          </p:nvPr>
        </p:nvSpPr>
        <p:spPr/>
        <p:txBody>
          <a:bodyPr rtlCol="0">
            <a:normAutofit fontScale="85000" lnSpcReduction="20000"/>
          </a:bodyPr>
          <a:lstStyle/>
          <a:p>
            <a:pPr eaLnBrk="1" fontAlgn="auto" hangingPunct="1">
              <a:spcAft>
                <a:spcPts val="0"/>
              </a:spcAft>
              <a:defRPr/>
            </a:pPr>
            <a:r>
              <a:rPr lang="en-GB" i="1" dirty="0">
                <a:latin typeface="Trebuchet MS" pitchFamily="34" charset="0"/>
              </a:rPr>
              <a:t>Social control: the means by which members of a society attempt to induce each other to comply with the society's norms. </a:t>
            </a:r>
          </a:p>
          <a:p>
            <a:pPr eaLnBrk="1" fontAlgn="auto" hangingPunct="1">
              <a:spcAft>
                <a:spcPts val="0"/>
              </a:spcAft>
              <a:defRPr/>
            </a:pPr>
            <a:r>
              <a:rPr lang="en-GB" i="1" dirty="0">
                <a:latin typeface="Trebuchet MS" pitchFamily="34" charset="0"/>
              </a:rPr>
              <a:t>Social controls influence behaviour constantly because they are internalised and come into play every time a person has a deviant impulse</a:t>
            </a:r>
          </a:p>
        </p:txBody>
      </p:sp>
      <p:pic>
        <p:nvPicPr>
          <p:cNvPr id="11268" name="Content Placeholder 4" descr="conform.jpg">
            <a:extLst>
              <a:ext uri="{FF2B5EF4-FFF2-40B4-BE49-F238E27FC236}">
                <a16:creationId xmlns:a16="http://schemas.microsoft.com/office/drawing/2014/main" id="{7E1498DC-F394-45D8-9A4E-335C8F8C66B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075238" y="1124744"/>
            <a:ext cx="3611562" cy="4608512"/>
          </a:xfrm>
        </p:spPr>
      </p:pic>
      <p:sp>
        <p:nvSpPr>
          <p:cNvPr id="2" name="Slide Number Placeholder 1">
            <a:extLst>
              <a:ext uri="{FF2B5EF4-FFF2-40B4-BE49-F238E27FC236}">
                <a16:creationId xmlns:a16="http://schemas.microsoft.com/office/drawing/2014/main" id="{217DDFF1-81F4-4334-9FA7-AA857CFC3721}"/>
              </a:ext>
            </a:extLst>
          </p:cNvPr>
          <p:cNvSpPr>
            <a:spLocks noGrp="1"/>
          </p:cNvSpPr>
          <p:nvPr>
            <p:ph type="sldNum" sz="quarter" idx="12"/>
          </p:nvPr>
        </p:nvSpPr>
        <p:spPr/>
        <p:txBody>
          <a:bodyPr/>
          <a:lstStyle/>
          <a:p>
            <a:fld id="{AC82685A-BD3A-4230-8D85-804689F67293}" type="slidenum">
              <a:rPr lang="en-GB" smtClean="0"/>
              <a:t>13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noAutofit/>
          </a:bodyPr>
          <a:lstStyle/>
          <a:p>
            <a:pPr lvl="0">
              <a:spcBef>
                <a:spcPct val="20000"/>
              </a:spcBef>
            </a:pPr>
            <a:r>
              <a:rPr lang="en-GB" sz="4000" b="1" dirty="0">
                <a:solidFill>
                  <a:prstClr val="black"/>
                </a:solidFill>
                <a:latin typeface="Trebuchet MS" panose="020B0603020202020204" pitchFamily="34" charset="0"/>
                <a:ea typeface="+mn-ea"/>
                <a:cs typeface="+mn-cs"/>
              </a:rPr>
              <a:t>Legitimacy</a:t>
            </a:r>
            <a:endParaRPr lang="en-GB" sz="4000" dirty="0">
              <a:latin typeface="Trebuchet MS" panose="020B0603020202020204" pitchFamily="34" charset="0"/>
            </a:endParaRPr>
          </a:p>
        </p:txBody>
      </p:sp>
      <p:sp>
        <p:nvSpPr>
          <p:cNvPr id="3" name="Content Placeholder 2">
            <a:extLst>
              <a:ext uri="{FF2B5EF4-FFF2-40B4-BE49-F238E27FC236}">
                <a16:creationId xmlns:a16="http://schemas.microsoft.com/office/drawing/2014/main" id="{FDB7E6F1-F03E-4E5E-B79B-FB1EE879114B}"/>
              </a:ext>
            </a:extLst>
          </p:cNvPr>
          <p:cNvSpPr>
            <a:spLocks noGrp="1"/>
          </p:cNvSpPr>
          <p:nvPr>
            <p:ph sz="half" idx="2"/>
          </p:nvPr>
        </p:nvSpPr>
        <p:spPr/>
        <p:txBody>
          <a:bodyPr/>
          <a:lstStyle/>
          <a:p>
            <a:r>
              <a:rPr lang="en-GB" sz="2400" dirty="0">
                <a:solidFill>
                  <a:prstClr val="black"/>
                </a:solidFill>
                <a:latin typeface="Trebuchet MS" panose="020B0603020202020204" pitchFamily="34" charset="0"/>
              </a:rPr>
              <a:t>Policing by Consent</a:t>
            </a:r>
          </a:p>
          <a:p>
            <a:pPr lvl="1"/>
            <a:r>
              <a:rPr lang="en-GB" sz="1800" dirty="0">
                <a:solidFill>
                  <a:prstClr val="black"/>
                </a:solidFill>
                <a:latin typeface="Trebuchet MS" panose="020B0603020202020204" pitchFamily="34" charset="0"/>
              </a:rPr>
              <a:t>Consensual Legitimacy</a:t>
            </a:r>
          </a:p>
          <a:p>
            <a:pPr lvl="1"/>
            <a:r>
              <a:rPr lang="en-GB" sz="1800" dirty="0">
                <a:solidFill>
                  <a:prstClr val="black"/>
                </a:solidFill>
                <a:latin typeface="Trebuchet MS" panose="020B0603020202020204" pitchFamily="34" charset="0"/>
              </a:rPr>
              <a:t>Moral Legitimacy</a:t>
            </a:r>
          </a:p>
          <a:p>
            <a:r>
              <a:rPr lang="en-GB" sz="2400" dirty="0">
                <a:latin typeface="Trebuchet MS" panose="020B0603020202020204" pitchFamily="34" charset="0"/>
              </a:rPr>
              <a:t>Procedural Justice</a:t>
            </a:r>
          </a:p>
          <a:p>
            <a:r>
              <a:rPr lang="en-GB" sz="2400" dirty="0">
                <a:latin typeface="Trebuchet MS" panose="020B0603020202020204" pitchFamily="34" charset="0"/>
              </a:rPr>
              <a:t>Discretion</a:t>
            </a:r>
          </a:p>
          <a:p>
            <a:r>
              <a:rPr lang="en-GB" sz="2400" dirty="0">
                <a:latin typeface="Trebuchet MS" panose="020B0603020202020204" pitchFamily="34" charset="0"/>
              </a:rPr>
              <a:t>Ethics</a:t>
            </a:r>
          </a:p>
        </p:txBody>
      </p:sp>
      <p:sp>
        <p:nvSpPr>
          <p:cNvPr id="4" name="Slide Number Placeholder 3">
            <a:extLst>
              <a:ext uri="{FF2B5EF4-FFF2-40B4-BE49-F238E27FC236}">
                <a16:creationId xmlns:a16="http://schemas.microsoft.com/office/drawing/2014/main" id="{DA29FAEC-46CB-4C28-B20E-D55942F16421}"/>
              </a:ext>
            </a:extLst>
          </p:cNvPr>
          <p:cNvSpPr>
            <a:spLocks noGrp="1"/>
          </p:cNvSpPr>
          <p:nvPr>
            <p:ph type="sldNum" sz="quarter" idx="12"/>
          </p:nvPr>
        </p:nvSpPr>
        <p:spPr/>
        <p:txBody>
          <a:bodyPr/>
          <a:lstStyle/>
          <a:p>
            <a:fld id="{AC82685A-BD3A-4230-8D85-804689F67293}" type="slidenum">
              <a:rPr lang="en-GB" smtClean="0"/>
              <a:t>14</a:t>
            </a:fld>
            <a:endParaRPr lang="en-GB"/>
          </a:p>
        </p:txBody>
      </p:sp>
      <p:pic>
        <p:nvPicPr>
          <p:cNvPr id="1026" name="Picture 2" descr="Old Bailey Statue of Justice - Bob Speel's Website">
            <a:hlinkClick r:id="rId3"/>
            <a:extLst>
              <a:ext uri="{FF2B5EF4-FFF2-40B4-BE49-F238E27FC236}">
                <a16:creationId xmlns:a16="http://schemas.microsoft.com/office/drawing/2014/main" id="{9240815A-CBA9-4C25-85AD-ED2C43D81DD5}"/>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519214" y="1208868"/>
            <a:ext cx="3593558" cy="4380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8889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Box 2">
            <a:extLst>
              <a:ext uri="{FF2B5EF4-FFF2-40B4-BE49-F238E27FC236}">
                <a16:creationId xmlns:a16="http://schemas.microsoft.com/office/drawing/2014/main" id="{550733BD-11DB-4F95-ABFF-122F9DAAB899}"/>
              </a:ext>
            </a:extLst>
          </p:cNvPr>
          <p:cNvSpPr txBox="1">
            <a:spLocks noChangeArrowheads="1"/>
          </p:cNvSpPr>
          <p:nvPr/>
        </p:nvSpPr>
        <p:spPr bwMode="auto">
          <a:xfrm>
            <a:off x="719137" y="766251"/>
            <a:ext cx="8424863"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i="1" dirty="0"/>
          </a:p>
          <a:p>
            <a:pPr eaLnBrk="1" hangingPunct="1">
              <a:spcBef>
                <a:spcPct val="0"/>
              </a:spcBef>
              <a:buFontTx/>
              <a:buNone/>
            </a:pPr>
            <a:r>
              <a:rPr lang="en-GB" altLang="en-US" sz="1800" i="1" dirty="0"/>
              <a:t>				</a:t>
            </a:r>
          </a:p>
          <a:p>
            <a:pPr eaLnBrk="1" hangingPunct="1">
              <a:spcBef>
                <a:spcPct val="0"/>
              </a:spcBef>
              <a:buFontTx/>
              <a:buNone/>
            </a:pPr>
            <a:r>
              <a:rPr lang="en-GB" altLang="en-US" sz="1800" i="1" dirty="0"/>
              <a:t>				</a:t>
            </a:r>
          </a:p>
        </p:txBody>
      </p:sp>
      <p:sp>
        <p:nvSpPr>
          <p:cNvPr id="8" name="Title 7">
            <a:extLst>
              <a:ext uri="{FF2B5EF4-FFF2-40B4-BE49-F238E27FC236}">
                <a16:creationId xmlns:a16="http://schemas.microsoft.com/office/drawing/2014/main" id="{9CE46D4C-A8F4-4CE4-8891-ACE5604BCD33}"/>
              </a:ext>
            </a:extLst>
          </p:cNvPr>
          <p:cNvSpPr>
            <a:spLocks noGrp="1"/>
          </p:cNvSpPr>
          <p:nvPr>
            <p:ph type="title"/>
          </p:nvPr>
        </p:nvSpPr>
        <p:spPr/>
        <p:txBody>
          <a:bodyPr/>
          <a:lstStyle/>
          <a:p>
            <a:r>
              <a:rPr lang="en-GB" dirty="0"/>
              <a:t>Code of Ethics</a:t>
            </a:r>
          </a:p>
        </p:txBody>
      </p:sp>
      <p:sp>
        <p:nvSpPr>
          <p:cNvPr id="9" name="Content Placeholder 8">
            <a:extLst>
              <a:ext uri="{FF2B5EF4-FFF2-40B4-BE49-F238E27FC236}">
                <a16:creationId xmlns:a16="http://schemas.microsoft.com/office/drawing/2014/main" id="{96D45C92-F9A0-4862-95F9-9E2AE06F63CA}"/>
              </a:ext>
            </a:extLst>
          </p:cNvPr>
          <p:cNvSpPr>
            <a:spLocks noGrp="1"/>
          </p:cNvSpPr>
          <p:nvPr>
            <p:ph sz="half" idx="1"/>
          </p:nvPr>
        </p:nvSpPr>
        <p:spPr/>
        <p:txBody>
          <a:bodyPr/>
          <a:lstStyle/>
          <a:p>
            <a:endParaRPr lang="en-GB" dirty="0">
              <a:hlinkClick r:id="rId3"/>
            </a:endParaRPr>
          </a:p>
          <a:p>
            <a:r>
              <a:rPr lang="en-GB" dirty="0">
                <a:hlinkClick r:id="rId3"/>
              </a:rPr>
              <a:t>https://www.college.police.uk/What-we-do/Ethics/Documents/Code_of_Ethics.pdf</a:t>
            </a:r>
            <a:endParaRPr lang="en-GB" dirty="0"/>
          </a:p>
          <a:p>
            <a:endParaRPr lang="en-GB" dirty="0"/>
          </a:p>
        </p:txBody>
      </p:sp>
      <p:pic>
        <p:nvPicPr>
          <p:cNvPr id="12" name="Content Placeholder 11" descr="A picture containing shirt, mug&#10;&#10;Description automatically generated">
            <a:extLst>
              <a:ext uri="{FF2B5EF4-FFF2-40B4-BE49-F238E27FC236}">
                <a16:creationId xmlns:a16="http://schemas.microsoft.com/office/drawing/2014/main" id="{E49F48F6-2F59-43F1-9BAD-F22EF78CD5A1}"/>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245672" y="2287030"/>
            <a:ext cx="3474685" cy="1370570"/>
          </a:xfrm>
        </p:spPr>
      </p:pic>
      <p:sp>
        <p:nvSpPr>
          <p:cNvPr id="2" name="Slide Number Placeholder 1">
            <a:extLst>
              <a:ext uri="{FF2B5EF4-FFF2-40B4-BE49-F238E27FC236}">
                <a16:creationId xmlns:a16="http://schemas.microsoft.com/office/drawing/2014/main" id="{E7AC789C-6A53-4235-8E0E-B6A89D7AD0F7}"/>
              </a:ext>
            </a:extLst>
          </p:cNvPr>
          <p:cNvSpPr>
            <a:spLocks noGrp="1"/>
          </p:cNvSpPr>
          <p:nvPr>
            <p:ph type="sldNum" sz="quarter" idx="12"/>
          </p:nvPr>
        </p:nvSpPr>
        <p:spPr/>
        <p:txBody>
          <a:bodyPr/>
          <a:lstStyle/>
          <a:p>
            <a:fld id="{AC82685A-BD3A-4230-8D85-804689F67293}" type="slidenum">
              <a:rPr lang="en-GB" smtClean="0"/>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A52EC97E-50A2-49EA-8801-2E4CD063BAE5}"/>
              </a:ext>
            </a:extLst>
          </p:cNvPr>
          <p:cNvSpPr>
            <a:spLocks noGrp="1"/>
          </p:cNvSpPr>
          <p:nvPr>
            <p:ph type="title"/>
          </p:nvPr>
        </p:nvSpPr>
        <p:spPr/>
        <p:txBody>
          <a:bodyPr/>
          <a:lstStyle/>
          <a:p>
            <a:pPr eaLnBrk="1" hangingPunct="1"/>
            <a:r>
              <a:rPr lang="en-GB" altLang="en-US"/>
              <a:t>Some Dilemma’s</a:t>
            </a:r>
          </a:p>
        </p:txBody>
      </p:sp>
      <p:sp>
        <p:nvSpPr>
          <p:cNvPr id="3" name="Content Placeholder 2">
            <a:extLst>
              <a:ext uri="{FF2B5EF4-FFF2-40B4-BE49-F238E27FC236}">
                <a16:creationId xmlns:a16="http://schemas.microsoft.com/office/drawing/2014/main" id="{62C397F4-627C-46EA-8C43-FD4305AF3AB7}"/>
              </a:ext>
            </a:extLst>
          </p:cNvPr>
          <p:cNvSpPr>
            <a:spLocks noGrp="1"/>
          </p:cNvSpPr>
          <p:nvPr>
            <p:ph sz="half" idx="1"/>
          </p:nvPr>
        </p:nvSpPr>
        <p:spPr/>
        <p:txBody>
          <a:bodyPr rtlCol="0">
            <a:normAutofit fontScale="92500" lnSpcReduction="10000"/>
          </a:bodyPr>
          <a:lstStyle/>
          <a:p>
            <a:pPr>
              <a:defRPr/>
            </a:pPr>
            <a:r>
              <a:rPr lang="en-GB" dirty="0"/>
              <a:t>Conflicting philosophies</a:t>
            </a:r>
          </a:p>
          <a:p>
            <a:pPr marL="685800" lvl="1" indent="-385763">
              <a:defRPr/>
            </a:pPr>
            <a:r>
              <a:rPr lang="en-GB" sz="1500" dirty="0"/>
              <a:t>Idealism v Utilitarianism</a:t>
            </a:r>
          </a:p>
          <a:p>
            <a:pPr>
              <a:defRPr/>
            </a:pPr>
            <a:r>
              <a:rPr lang="en-GB" dirty="0"/>
              <a:t>State v Individual</a:t>
            </a:r>
          </a:p>
          <a:p>
            <a:pPr>
              <a:defRPr/>
            </a:pPr>
            <a:r>
              <a:rPr lang="en-GB" dirty="0"/>
              <a:t>Legal v Moral</a:t>
            </a:r>
          </a:p>
          <a:p>
            <a:pPr lvl="1">
              <a:defRPr/>
            </a:pPr>
            <a:r>
              <a:rPr lang="en-GB" sz="1500" dirty="0"/>
              <a:t>Custom + practice v letter of the law</a:t>
            </a:r>
          </a:p>
          <a:p>
            <a:pPr>
              <a:defRPr/>
            </a:pPr>
            <a:r>
              <a:rPr lang="en-GB" dirty="0"/>
              <a:t>Policy v ‘Common Sense’</a:t>
            </a:r>
          </a:p>
          <a:p>
            <a:pPr>
              <a:defRPr/>
            </a:pPr>
            <a:r>
              <a:rPr lang="en-GB" dirty="0"/>
              <a:t>Team v Personal</a:t>
            </a:r>
          </a:p>
          <a:p>
            <a:pPr>
              <a:defRPr/>
            </a:pPr>
            <a:r>
              <a:rPr lang="en-GB" dirty="0" err="1"/>
              <a:t>Compstat</a:t>
            </a:r>
            <a:r>
              <a:rPr lang="en-GB" dirty="0"/>
              <a:t> v Discretion</a:t>
            </a:r>
          </a:p>
          <a:p>
            <a:pPr lvl="1">
              <a:defRPr/>
            </a:pPr>
            <a:r>
              <a:rPr lang="en-GB" dirty="0"/>
              <a:t>‘bean counting’</a:t>
            </a:r>
          </a:p>
          <a:p>
            <a:pPr marL="385763" indent="-385763">
              <a:defRPr/>
            </a:pPr>
            <a:endParaRPr lang="en-GB" dirty="0"/>
          </a:p>
        </p:txBody>
      </p:sp>
      <p:pic>
        <p:nvPicPr>
          <p:cNvPr id="15364" name="Picture 2" descr="C:\Users\Mark\Pictures\bentham.jpg">
            <a:extLst>
              <a:ext uri="{FF2B5EF4-FFF2-40B4-BE49-F238E27FC236}">
                <a16:creationId xmlns:a16="http://schemas.microsoft.com/office/drawing/2014/main" id="{3D889739-CB04-497D-8864-F817AE311C5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462713" y="2619375"/>
            <a:ext cx="1277541" cy="1704975"/>
          </a:xfrm>
          <a:noFill/>
        </p:spPr>
      </p:pic>
      <p:pic>
        <p:nvPicPr>
          <p:cNvPr id="15365" name="Picture 3" descr="C:\Users\Mark\Pictures\kant.png">
            <a:extLst>
              <a:ext uri="{FF2B5EF4-FFF2-40B4-BE49-F238E27FC236}">
                <a16:creationId xmlns:a16="http://schemas.microsoft.com/office/drawing/2014/main" id="{2BB706FC-E9BF-4E3D-A89E-1F83836B41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25579" y="2619376"/>
            <a:ext cx="1695450" cy="1674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Slide Number Placeholder 6">
            <a:extLst>
              <a:ext uri="{FF2B5EF4-FFF2-40B4-BE49-F238E27FC236}">
                <a16:creationId xmlns:a16="http://schemas.microsoft.com/office/drawing/2014/main" id="{925E838D-A46B-44A8-9255-30583601737D}"/>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557213" indent="-214313" eaLnBrk="0" hangingPunct="0">
              <a:defRPr>
                <a:solidFill>
                  <a:schemeClr val="tx1"/>
                </a:solidFill>
                <a:latin typeface="Arial" panose="020B0604020202020204" pitchFamily="34" charset="0"/>
                <a:cs typeface="Arial" panose="020B0604020202020204" pitchFamily="34" charset="0"/>
              </a:defRPr>
            </a:lvl2pPr>
            <a:lvl3pPr marL="857250" indent="-171450" eaLnBrk="0" hangingPunct="0">
              <a:defRPr>
                <a:solidFill>
                  <a:schemeClr val="tx1"/>
                </a:solidFill>
                <a:latin typeface="Arial" panose="020B0604020202020204" pitchFamily="34" charset="0"/>
                <a:cs typeface="Arial" panose="020B0604020202020204" pitchFamily="34" charset="0"/>
              </a:defRPr>
            </a:lvl3pPr>
            <a:lvl4pPr marL="1200150" indent="-171450" eaLnBrk="0" hangingPunct="0">
              <a:defRPr>
                <a:solidFill>
                  <a:schemeClr val="tx1"/>
                </a:solidFill>
                <a:latin typeface="Arial" panose="020B0604020202020204" pitchFamily="34" charset="0"/>
                <a:cs typeface="Arial" panose="020B0604020202020204" pitchFamily="34" charset="0"/>
              </a:defRPr>
            </a:lvl4pPr>
            <a:lvl5pPr marL="1543050" indent="-171450" eaLnBrk="0" hangingPunct="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A2754E4-F303-49E7-95A5-88461B737086}" type="slidenum">
              <a:rPr lang="en-GB" altLang="en-US">
                <a:solidFill>
                  <a:srgbClr val="898989"/>
                </a:solidFill>
                <a:latin typeface="Calibri" panose="020F0502020204030204" pitchFamily="34" charset="0"/>
              </a:rPr>
              <a:pPr eaLnBrk="1" hangingPunct="1"/>
              <a:t>16</a:t>
            </a:fld>
            <a:endParaRPr lang="en-GB" altLang="en-US">
              <a:solidFill>
                <a:srgbClr val="898989"/>
              </a:solidFill>
              <a:latin typeface="Calibri" panose="020F0502020204030204" pitchFamily="34" charset="0"/>
            </a:endParaRPr>
          </a:p>
        </p:txBody>
      </p:sp>
      <p:sp>
        <p:nvSpPr>
          <p:cNvPr id="8" name="Footer Placeholder 7">
            <a:extLst>
              <a:ext uri="{FF2B5EF4-FFF2-40B4-BE49-F238E27FC236}">
                <a16:creationId xmlns:a16="http://schemas.microsoft.com/office/drawing/2014/main" id="{94D5C3C3-E940-4C85-ACC0-FADDFA29FF75}"/>
              </a:ext>
            </a:extLst>
          </p:cNvPr>
          <p:cNvSpPr>
            <a:spLocks noGrp="1"/>
          </p:cNvSpPr>
          <p:nvPr>
            <p:ph type="ftr" sz="quarter" idx="11"/>
          </p:nvPr>
        </p:nvSpPr>
        <p:spPr>
          <a:xfrm>
            <a:off x="2343150" y="5624513"/>
            <a:ext cx="2171700" cy="273844"/>
          </a:xfrm>
          <a:prstGeom prst="rect">
            <a:avLst/>
          </a:prstGeom>
        </p:spPr>
        <p:txBody>
          <a:bodyPr vert="horz" lIns="68580" tIns="34290" rIns="68580" bIns="34290" rtlCol="0" anchor="ctr"/>
          <a:lstStyle>
            <a:defPPr>
              <a:defRPr lang="en-US"/>
            </a:defPPr>
            <a:lvl1pPr algn="ctr" rtl="0" fontAlgn="auto">
              <a:spcBef>
                <a:spcPts val="0"/>
              </a:spcBef>
              <a:spcAft>
                <a:spcPts val="0"/>
              </a:spcAft>
              <a:defRPr sz="900" kern="1200">
                <a:solidFill>
                  <a:schemeClr val="tx1">
                    <a:tint val="75000"/>
                  </a:schemeClr>
                </a:solidFill>
                <a:latin typeface="+mn-lt"/>
                <a:ea typeface="+mn-ea"/>
                <a:cs typeface="+mn-cs"/>
              </a:defRPr>
            </a:lvl1pPr>
            <a:lvl2pPr marL="3429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685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0287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1714500" algn="l" defTabSz="6858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057400" algn="l" defTabSz="6858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2400300" algn="l" defTabSz="6858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2743200" algn="l" defTabSz="6858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t>Dr M Jordan UniGlam 2013</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E3E15F8-EF3E-47DB-93C7-5FC00416CFCD}"/>
              </a:ext>
            </a:extLst>
          </p:cNvPr>
          <p:cNvSpPr>
            <a:spLocks noGrp="1"/>
          </p:cNvSpPr>
          <p:nvPr>
            <p:ph type="sldNum" sz="quarter" idx="12"/>
          </p:nvPr>
        </p:nvSpPr>
        <p:spPr/>
        <p:txBody>
          <a:bodyPr anchor="ctr">
            <a:normAutofit/>
          </a:bodyPr>
          <a:lstStyle/>
          <a:p>
            <a:pPr>
              <a:spcAft>
                <a:spcPts val="600"/>
              </a:spcAft>
            </a:pPr>
            <a:fld id="{AC82685A-BD3A-4230-8D85-804689F67293}" type="slidenum">
              <a:rPr lang="en-GB" smtClean="0"/>
              <a:pPr>
                <a:spcAft>
                  <a:spcPts val="600"/>
                </a:spcAft>
              </a:pPr>
              <a:t>17</a:t>
            </a:fld>
            <a:endParaRPr lang="en-GB"/>
          </a:p>
        </p:txBody>
      </p:sp>
      <p:pic>
        <p:nvPicPr>
          <p:cNvPr id="30724" name="Picture 6" descr="C:\Users\Mark\Pictures\9 pints wood.jpg">
            <a:extLst>
              <a:ext uri="{FF2B5EF4-FFF2-40B4-BE49-F238E27FC236}">
                <a16:creationId xmlns:a16="http://schemas.microsoft.com/office/drawing/2014/main" id="{9441A398-A90F-4D31-8CEA-6AB11E8AFDA1}"/>
              </a:ext>
            </a:extLst>
          </p:cNvPr>
          <p:cNvPicPr>
            <a:picLocks noGrp="1" noChangeAspect="1" noChangeArrowheads="1"/>
          </p:cNvPicPr>
          <p:nvPr>
            <p:ph sz="half" idx="4294967295"/>
          </p:nvPr>
        </p:nvPicPr>
        <p:blipFill rotWithShape="1">
          <a:blip r:embed="rId3">
            <a:extLst>
              <a:ext uri="{28A0092B-C50C-407E-A947-70E740481C1C}">
                <a14:useLocalDpi xmlns:a14="http://schemas.microsoft.com/office/drawing/2010/main" val="0"/>
              </a:ext>
            </a:extLst>
          </a:blip>
          <a:srcRect l="23107" r="28044" b="2"/>
          <a:stretch/>
        </p:blipFill>
        <p:spPr>
          <a:xfrm>
            <a:off x="3254643" y="1030574"/>
            <a:ext cx="1994519" cy="1477963"/>
          </a:xfrm>
          <a:noFill/>
        </p:spPr>
      </p:pic>
      <p:sp>
        <p:nvSpPr>
          <p:cNvPr id="30722" name="Title 4">
            <a:extLst>
              <a:ext uri="{FF2B5EF4-FFF2-40B4-BE49-F238E27FC236}">
                <a16:creationId xmlns:a16="http://schemas.microsoft.com/office/drawing/2014/main" id="{C4E4CEAE-C1EB-4FDD-8CCD-9EE4FCE93058}"/>
              </a:ext>
            </a:extLst>
          </p:cNvPr>
          <p:cNvSpPr>
            <a:spLocks noGrp="1"/>
          </p:cNvSpPr>
          <p:nvPr>
            <p:ph type="title" idx="4294967295"/>
          </p:nvPr>
        </p:nvSpPr>
        <p:spPr>
          <a:xfrm>
            <a:off x="0" y="274638"/>
            <a:ext cx="8229600" cy="1143000"/>
          </a:xfrm>
        </p:spPr>
        <p:txBody>
          <a:bodyPr anchor="ctr">
            <a:normAutofit/>
          </a:bodyPr>
          <a:lstStyle/>
          <a:p>
            <a:pPr eaLnBrk="1" hangingPunct="1">
              <a:lnSpc>
                <a:spcPct val="90000"/>
              </a:lnSpc>
            </a:pPr>
            <a:r>
              <a:rPr lang="en-GB" altLang="en-US" sz="3700" dirty="0"/>
              <a:t>Role: Perceptions of the police</a:t>
            </a:r>
          </a:p>
        </p:txBody>
      </p:sp>
      <p:pic>
        <p:nvPicPr>
          <p:cNvPr id="6" name="Content Placeholder 12" descr="dixon.jpg">
            <a:extLst>
              <a:ext uri="{FF2B5EF4-FFF2-40B4-BE49-F238E27FC236}">
                <a16:creationId xmlns:a16="http://schemas.microsoft.com/office/drawing/2014/main" id="{F80498CC-C42A-4129-9BA5-59C7A59187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5636162" y="1502272"/>
            <a:ext cx="1715167" cy="1477963"/>
          </a:xfrm>
          <a:prstGeom prst="rect">
            <a:avLst/>
          </a:prstGeom>
        </p:spPr>
      </p:pic>
      <p:pic>
        <p:nvPicPr>
          <p:cNvPr id="7" name="Content Placeholder 11" descr="miners strike2.jpg">
            <a:extLst>
              <a:ext uri="{FF2B5EF4-FFF2-40B4-BE49-F238E27FC236}">
                <a16:creationId xmlns:a16="http://schemas.microsoft.com/office/drawing/2014/main" id="{5E115438-09CE-4FA4-9056-5CE6C53FB3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a:xfrm>
            <a:off x="7334829" y="2954150"/>
            <a:ext cx="1264748" cy="1477963"/>
          </a:xfrm>
          <a:prstGeom prst="rect">
            <a:avLst/>
          </a:prstGeom>
        </p:spPr>
      </p:pic>
      <p:pic>
        <p:nvPicPr>
          <p:cNvPr id="10" name="Content Placeholder 15" descr="policewrong.jpg">
            <a:extLst>
              <a:ext uri="{FF2B5EF4-FFF2-40B4-BE49-F238E27FC236}">
                <a16:creationId xmlns:a16="http://schemas.microsoft.com/office/drawing/2014/main" id="{F1496A51-C8F6-4B5D-BBF2-858A4671E09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a:xfrm>
            <a:off x="5323499" y="4527594"/>
            <a:ext cx="1953242" cy="1299832"/>
          </a:xfrm>
          <a:prstGeom prst="rect">
            <a:avLst/>
          </a:prstGeom>
        </p:spPr>
      </p:pic>
      <p:pic>
        <p:nvPicPr>
          <p:cNvPr id="11" name="Picture 2" descr="Andrew Harper death: Thames Valley Police officer killed in ...">
            <a:extLst>
              <a:ext uri="{FF2B5EF4-FFF2-40B4-BE49-F238E27FC236}">
                <a16:creationId xmlns:a16="http://schemas.microsoft.com/office/drawing/2014/main" id="{EE9C794F-93E1-41FF-B0FB-2E3651D348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89466" y="4505730"/>
            <a:ext cx="2360171" cy="1321696"/>
          </a:xfrm>
          <a:prstGeom prst="rect">
            <a:avLst/>
          </a:prstGeom>
          <a:noFill/>
          <a:extLst>
            <a:ext uri="{909E8E84-426E-40DD-AFC4-6F175D3DCCD1}">
              <a14:hiddenFill xmlns:a14="http://schemas.microsoft.com/office/drawing/2010/main">
                <a:solidFill>
                  <a:srgbClr val="FFFFFF"/>
                </a:solidFill>
              </a14:hiddenFill>
            </a:ext>
          </a:extLst>
        </p:spPr>
      </p:pic>
      <p:pic>
        <p:nvPicPr>
          <p:cNvPr id="12" name="Content Placeholder 17" descr="cannonandball.jpg">
            <a:extLst>
              <a:ext uri="{FF2B5EF4-FFF2-40B4-BE49-F238E27FC236}">
                <a16:creationId xmlns:a16="http://schemas.microsoft.com/office/drawing/2014/main" id="{FF551648-8980-411E-8755-44EC88872B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a:xfrm>
            <a:off x="602511" y="3064870"/>
            <a:ext cx="1820024" cy="1476728"/>
          </a:xfrm>
          <a:prstGeom prst="rect">
            <a:avLst/>
          </a:prstGeom>
        </p:spPr>
      </p:pic>
      <p:pic>
        <p:nvPicPr>
          <p:cNvPr id="13" name="Content Placeholder 14" descr="police fascists.jpg">
            <a:extLst>
              <a:ext uri="{FF2B5EF4-FFF2-40B4-BE49-F238E27FC236}">
                <a16:creationId xmlns:a16="http://schemas.microsoft.com/office/drawing/2014/main" id="{438A435F-052A-476D-A32E-EACB516E15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a:xfrm>
            <a:off x="1142129" y="1417638"/>
            <a:ext cx="1301083" cy="1403539"/>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6">
            <a:extLst>
              <a:ext uri="{FF2B5EF4-FFF2-40B4-BE49-F238E27FC236}">
                <a16:creationId xmlns:a16="http://schemas.microsoft.com/office/drawing/2014/main" id="{1A243AAC-741C-4809-AF51-1FF3AE9526EF}"/>
              </a:ext>
            </a:extLst>
          </p:cNvPr>
          <p:cNvSpPr>
            <a:spLocks noGrp="1"/>
          </p:cNvSpPr>
          <p:nvPr>
            <p:ph type="title"/>
          </p:nvPr>
        </p:nvSpPr>
        <p:spPr/>
        <p:txBody>
          <a:bodyPr/>
          <a:lstStyle/>
          <a:p>
            <a:pPr eaLnBrk="1" hangingPunct="1"/>
            <a:r>
              <a:rPr lang="en-GB" altLang="en-US" dirty="0"/>
              <a:t>Role: reality...</a:t>
            </a:r>
          </a:p>
        </p:txBody>
      </p:sp>
      <p:sp>
        <p:nvSpPr>
          <p:cNvPr id="40963" name="Content Placeholder 11">
            <a:extLst>
              <a:ext uri="{FF2B5EF4-FFF2-40B4-BE49-F238E27FC236}">
                <a16:creationId xmlns:a16="http://schemas.microsoft.com/office/drawing/2014/main" id="{94ACA842-5693-47E4-A367-E18E67A5DD40}"/>
              </a:ext>
            </a:extLst>
          </p:cNvPr>
          <p:cNvSpPr>
            <a:spLocks noGrp="1"/>
          </p:cNvSpPr>
          <p:nvPr>
            <p:ph sz="half" idx="1"/>
          </p:nvPr>
        </p:nvSpPr>
        <p:spPr/>
        <p:txBody>
          <a:bodyPr>
            <a:normAutofit fontScale="85000" lnSpcReduction="20000"/>
          </a:bodyPr>
          <a:lstStyle/>
          <a:p>
            <a:pPr lvl="0" fontAlgn="base">
              <a:spcAft>
                <a:spcPct val="0"/>
              </a:spcAft>
            </a:pPr>
            <a:r>
              <a:rPr lang="en-GB" altLang="en-US" sz="2300" dirty="0">
                <a:solidFill>
                  <a:prstClr val="black"/>
                </a:solidFill>
              </a:rPr>
              <a:t>National Policy = H.O.</a:t>
            </a:r>
          </a:p>
          <a:p>
            <a:pPr lvl="1" fontAlgn="base">
              <a:spcAft>
                <a:spcPct val="0"/>
              </a:spcAft>
            </a:pPr>
            <a:r>
              <a:rPr lang="en-GB" altLang="en-US" sz="2300" dirty="0">
                <a:solidFill>
                  <a:prstClr val="black"/>
                </a:solidFill>
              </a:rPr>
              <a:t>NPCC</a:t>
            </a:r>
          </a:p>
          <a:p>
            <a:pPr lvl="1" fontAlgn="base">
              <a:spcAft>
                <a:spcPct val="0"/>
              </a:spcAft>
            </a:pPr>
            <a:r>
              <a:rPr lang="en-GB" altLang="en-US" sz="2300" dirty="0">
                <a:solidFill>
                  <a:prstClr val="black"/>
                </a:solidFill>
              </a:rPr>
              <a:t>HMIC etc</a:t>
            </a:r>
          </a:p>
          <a:p>
            <a:pPr lvl="0" fontAlgn="base">
              <a:spcAft>
                <a:spcPct val="0"/>
              </a:spcAft>
            </a:pPr>
            <a:r>
              <a:rPr lang="en-GB" altLang="en-US" sz="2300" dirty="0">
                <a:solidFill>
                  <a:prstClr val="black"/>
                </a:solidFill>
              </a:rPr>
              <a:t>Local Policy</a:t>
            </a:r>
          </a:p>
          <a:p>
            <a:pPr lvl="1" fontAlgn="base">
              <a:spcAft>
                <a:spcPct val="0"/>
              </a:spcAft>
            </a:pPr>
            <a:r>
              <a:rPr lang="en-GB" altLang="en-US" sz="2300" dirty="0">
                <a:solidFill>
                  <a:prstClr val="black"/>
                </a:solidFill>
              </a:rPr>
              <a:t>PCC </a:t>
            </a:r>
          </a:p>
          <a:p>
            <a:pPr lvl="1" fontAlgn="base">
              <a:spcAft>
                <a:spcPct val="0"/>
              </a:spcAft>
            </a:pPr>
            <a:r>
              <a:rPr lang="en-GB" altLang="en-US" sz="2300" dirty="0">
                <a:solidFill>
                  <a:prstClr val="black"/>
                </a:solidFill>
              </a:rPr>
              <a:t>Force = C.C.</a:t>
            </a:r>
            <a:endParaRPr lang="en-GB" altLang="en-US" sz="2300" dirty="0"/>
          </a:p>
          <a:p>
            <a:pPr eaLnBrk="1" hangingPunct="1"/>
            <a:r>
              <a:rPr lang="en-GB" altLang="en-US" sz="2300" dirty="0"/>
              <a:t>Elected Police Commissioners</a:t>
            </a:r>
          </a:p>
          <a:p>
            <a:pPr lvl="1" eaLnBrk="1" hangingPunct="1"/>
            <a:r>
              <a:rPr lang="en-GB" altLang="en-US" sz="2300" dirty="0"/>
              <a:t>Local or Central Control?</a:t>
            </a:r>
          </a:p>
          <a:p>
            <a:pPr lvl="1" eaLnBrk="1" hangingPunct="1"/>
            <a:r>
              <a:rPr lang="en-GB" altLang="en-US" sz="2300" dirty="0"/>
              <a:t>Structural changes?</a:t>
            </a:r>
          </a:p>
          <a:p>
            <a:pPr lvl="1" eaLnBrk="1" hangingPunct="1"/>
            <a:r>
              <a:rPr lang="en-GB" altLang="en-US" sz="2300" dirty="0"/>
              <a:t>Operational efficiency?</a:t>
            </a:r>
          </a:p>
          <a:p>
            <a:pPr lvl="1" eaLnBrk="1" hangingPunct="1"/>
            <a:r>
              <a:rPr lang="en-GB" altLang="en-US" sz="2300" dirty="0"/>
              <a:t>‘Constabulary Independence’?</a:t>
            </a:r>
          </a:p>
          <a:p>
            <a:pPr lvl="1" eaLnBrk="1" hangingPunct="1"/>
            <a:endParaRPr lang="en-GB" altLang="en-US" dirty="0"/>
          </a:p>
        </p:txBody>
      </p:sp>
      <p:pic>
        <p:nvPicPr>
          <p:cNvPr id="5" name="Picture 4">
            <a:extLst>
              <a:ext uri="{FF2B5EF4-FFF2-40B4-BE49-F238E27FC236}">
                <a16:creationId xmlns:a16="http://schemas.microsoft.com/office/drawing/2014/main" id="{BEEBCD4B-F3CC-4EC3-983E-1DE3EAAB79F0}"/>
              </a:ext>
            </a:extLst>
          </p:cNvPr>
          <p:cNvPicPr>
            <a:picLocks noChangeAspect="1"/>
          </p:cNvPicPr>
          <p:nvPr/>
        </p:nvPicPr>
        <p:blipFill>
          <a:blip r:embed="rId3"/>
          <a:stretch>
            <a:fillRect/>
          </a:stretch>
        </p:blipFill>
        <p:spPr>
          <a:xfrm>
            <a:off x="7195167" y="2484011"/>
            <a:ext cx="1691638" cy="1125709"/>
          </a:xfrm>
          <a:prstGeom prst="rect">
            <a:avLst/>
          </a:prstGeom>
        </p:spPr>
      </p:pic>
      <p:pic>
        <p:nvPicPr>
          <p:cNvPr id="8" name="Content Placeholder 7">
            <a:extLst>
              <a:ext uri="{FF2B5EF4-FFF2-40B4-BE49-F238E27FC236}">
                <a16:creationId xmlns:a16="http://schemas.microsoft.com/office/drawing/2014/main" id="{779FE993-6629-4A57-9F4B-F402F8916419}"/>
              </a:ext>
            </a:extLst>
          </p:cNvPr>
          <p:cNvPicPr>
            <a:picLocks noGrp="1" noChangeAspect="1"/>
          </p:cNvPicPr>
          <p:nvPr>
            <p:ph sz="half" idx="2"/>
          </p:nvPr>
        </p:nvPicPr>
        <p:blipFill>
          <a:blip r:embed="rId4"/>
          <a:stretch>
            <a:fillRect/>
          </a:stretch>
        </p:blipFill>
        <p:spPr>
          <a:xfrm>
            <a:off x="4386767" y="2629366"/>
            <a:ext cx="2258788" cy="980354"/>
          </a:xfrm>
          <a:prstGeom prst="rect">
            <a:avLst/>
          </a:prstGeom>
        </p:spPr>
      </p:pic>
      <p:sp>
        <p:nvSpPr>
          <p:cNvPr id="9" name="Slide Number Placeholder 8">
            <a:extLst>
              <a:ext uri="{FF2B5EF4-FFF2-40B4-BE49-F238E27FC236}">
                <a16:creationId xmlns:a16="http://schemas.microsoft.com/office/drawing/2014/main" id="{CCEF6CF4-161B-48C0-A1E2-3306076A82BE}"/>
              </a:ext>
            </a:extLst>
          </p:cNvPr>
          <p:cNvSpPr>
            <a:spLocks noGrp="1"/>
          </p:cNvSpPr>
          <p:nvPr>
            <p:ph type="sldNum" sz="quarter" idx="12"/>
          </p:nvPr>
        </p:nvSpPr>
        <p:spPr/>
        <p:txBody>
          <a:bodyPr/>
          <a:lstStyle/>
          <a:p>
            <a:fld id="{AC82685A-BD3A-4230-8D85-804689F67293}" type="slidenum">
              <a:rPr lang="en-GB" smtClean="0"/>
              <a:t>18</a:t>
            </a:fld>
            <a:endParaRPr lang="en-GB"/>
          </a:p>
        </p:txBody>
      </p:sp>
      <p:pic>
        <p:nvPicPr>
          <p:cNvPr id="10" name="Picture 9">
            <a:extLst>
              <a:ext uri="{FF2B5EF4-FFF2-40B4-BE49-F238E27FC236}">
                <a16:creationId xmlns:a16="http://schemas.microsoft.com/office/drawing/2014/main" id="{CF519F49-F5DC-4FBD-B68B-47563FBC25FD}"/>
              </a:ext>
            </a:extLst>
          </p:cNvPr>
          <p:cNvPicPr>
            <a:picLocks noChangeAspect="1"/>
          </p:cNvPicPr>
          <p:nvPr/>
        </p:nvPicPr>
        <p:blipFill>
          <a:blip r:embed="rId5"/>
          <a:stretch>
            <a:fillRect/>
          </a:stretch>
        </p:blipFill>
        <p:spPr>
          <a:xfrm>
            <a:off x="6095942" y="1714775"/>
            <a:ext cx="1190721" cy="153350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13EF9506-7E01-4BD7-80BF-70B506859A2A}"/>
              </a:ext>
            </a:extLst>
          </p:cNvPr>
          <p:cNvSpPr>
            <a:spLocks noGrp="1"/>
          </p:cNvSpPr>
          <p:nvPr>
            <p:ph type="title"/>
          </p:nvPr>
        </p:nvSpPr>
        <p:spPr/>
        <p:txBody>
          <a:bodyPr/>
          <a:lstStyle/>
          <a:p>
            <a:r>
              <a:rPr lang="en-GB" altLang="en-US"/>
              <a:t>BCU Commander’s story</a:t>
            </a:r>
          </a:p>
        </p:txBody>
      </p:sp>
      <p:sp>
        <p:nvSpPr>
          <p:cNvPr id="13315" name="Text Placeholder 6">
            <a:extLst>
              <a:ext uri="{FF2B5EF4-FFF2-40B4-BE49-F238E27FC236}">
                <a16:creationId xmlns:a16="http://schemas.microsoft.com/office/drawing/2014/main" id="{547DF933-94AF-4DC6-B0AC-093C030877C0}"/>
              </a:ext>
            </a:extLst>
          </p:cNvPr>
          <p:cNvSpPr>
            <a:spLocks noGrp="1"/>
          </p:cNvSpPr>
          <p:nvPr>
            <p:ph type="body" idx="1"/>
          </p:nvPr>
        </p:nvSpPr>
        <p:spPr/>
        <p:txBody>
          <a:bodyPr/>
          <a:lstStyle/>
          <a:p>
            <a:pPr algn="ctr"/>
            <a:r>
              <a:rPr lang="en-GB" altLang="en-US"/>
              <a:t>The structure</a:t>
            </a:r>
          </a:p>
        </p:txBody>
      </p:sp>
      <p:sp>
        <p:nvSpPr>
          <p:cNvPr id="13316" name="Content Placeholder 2">
            <a:extLst>
              <a:ext uri="{FF2B5EF4-FFF2-40B4-BE49-F238E27FC236}">
                <a16:creationId xmlns:a16="http://schemas.microsoft.com/office/drawing/2014/main" id="{32A435B6-6AA1-4F89-9CA0-8BFA2D4C762E}"/>
              </a:ext>
            </a:extLst>
          </p:cNvPr>
          <p:cNvSpPr>
            <a:spLocks noGrp="1"/>
          </p:cNvSpPr>
          <p:nvPr>
            <p:ph sz="half" idx="2"/>
          </p:nvPr>
        </p:nvSpPr>
        <p:spPr/>
        <p:txBody>
          <a:bodyPr>
            <a:normAutofit fontScale="92500" lnSpcReduction="10000"/>
          </a:bodyPr>
          <a:lstStyle/>
          <a:p>
            <a:r>
              <a:rPr lang="en-GB" altLang="en-US"/>
              <a:t>BCU policing plan</a:t>
            </a:r>
          </a:p>
          <a:p>
            <a:r>
              <a:rPr lang="en-GB" altLang="en-US"/>
              <a:t>Performance</a:t>
            </a:r>
          </a:p>
          <a:p>
            <a:pPr lvl="1"/>
            <a:r>
              <a:rPr lang="en-GB" altLang="en-US"/>
              <a:t>Locally measured</a:t>
            </a:r>
          </a:p>
          <a:p>
            <a:r>
              <a:rPr lang="en-GB" altLang="en-US"/>
              <a:t>National indicators</a:t>
            </a:r>
          </a:p>
          <a:p>
            <a:pPr lvl="1"/>
            <a:r>
              <a:rPr lang="en-GB" altLang="en-US"/>
              <a:t>What is measured?</a:t>
            </a:r>
          </a:p>
          <a:p>
            <a:pPr lvl="2"/>
            <a:r>
              <a:rPr lang="en-GB" altLang="en-US"/>
              <a:t>Victims of crime survey </a:t>
            </a:r>
            <a:r>
              <a:rPr lang="en-GB" altLang="en-US">
                <a:sym typeface="Webdings" panose="05030102010509060703" pitchFamily="18" charset="2"/>
              </a:rPr>
              <a:t></a:t>
            </a:r>
            <a:endParaRPr lang="en-GB" altLang="en-US"/>
          </a:p>
          <a:p>
            <a:pPr lvl="2"/>
            <a:r>
              <a:rPr lang="en-GB" altLang="en-US"/>
              <a:t>Auto-crime X</a:t>
            </a:r>
          </a:p>
          <a:p>
            <a:pPr lvl="2"/>
            <a:r>
              <a:rPr lang="en-GB" altLang="en-US"/>
              <a:t>Credit card fraud X</a:t>
            </a:r>
          </a:p>
          <a:p>
            <a:pPr lvl="1"/>
            <a:r>
              <a:rPr lang="en-GB" altLang="en-US"/>
              <a:t>Compstat</a:t>
            </a:r>
          </a:p>
          <a:p>
            <a:pPr lvl="2"/>
            <a:r>
              <a:rPr lang="en-GB" altLang="en-US"/>
              <a:t>Victim satisfaction</a:t>
            </a:r>
          </a:p>
          <a:p>
            <a:endParaRPr lang="en-GB" altLang="en-US"/>
          </a:p>
        </p:txBody>
      </p:sp>
      <p:sp>
        <p:nvSpPr>
          <p:cNvPr id="13317" name="Text Placeholder 7">
            <a:extLst>
              <a:ext uri="{FF2B5EF4-FFF2-40B4-BE49-F238E27FC236}">
                <a16:creationId xmlns:a16="http://schemas.microsoft.com/office/drawing/2014/main" id="{B719A7CF-8230-4561-A987-C445C56833F2}"/>
              </a:ext>
            </a:extLst>
          </p:cNvPr>
          <p:cNvSpPr>
            <a:spLocks noGrp="1"/>
          </p:cNvSpPr>
          <p:nvPr>
            <p:ph type="body" sz="quarter" idx="3"/>
          </p:nvPr>
        </p:nvSpPr>
        <p:spPr/>
        <p:txBody>
          <a:bodyPr/>
          <a:lstStyle/>
          <a:p>
            <a:pPr algn="ctr"/>
            <a:r>
              <a:rPr lang="en-GB" altLang="en-US"/>
              <a:t>The agency</a:t>
            </a:r>
          </a:p>
        </p:txBody>
      </p:sp>
      <p:sp>
        <p:nvSpPr>
          <p:cNvPr id="4" name="Content Placeholder 3">
            <a:extLst>
              <a:ext uri="{FF2B5EF4-FFF2-40B4-BE49-F238E27FC236}">
                <a16:creationId xmlns:a16="http://schemas.microsoft.com/office/drawing/2014/main" id="{520EDB08-ABD9-4982-9A78-92D9B736BB5D}"/>
              </a:ext>
            </a:extLst>
          </p:cNvPr>
          <p:cNvSpPr>
            <a:spLocks noGrp="1"/>
          </p:cNvSpPr>
          <p:nvPr>
            <p:ph sz="quarter" idx="4"/>
          </p:nvPr>
        </p:nvSpPr>
        <p:spPr/>
        <p:txBody>
          <a:bodyPr rtlCol="0">
            <a:normAutofit fontScale="85000" lnSpcReduction="20000"/>
          </a:bodyPr>
          <a:lstStyle/>
          <a:p>
            <a:pPr fontAlgn="auto">
              <a:spcAft>
                <a:spcPts val="0"/>
              </a:spcAft>
              <a:defRPr/>
            </a:pPr>
            <a:r>
              <a:rPr lang="en-GB" dirty="0"/>
              <a:t>Auto-crime</a:t>
            </a:r>
          </a:p>
          <a:p>
            <a:pPr lvl="1" fontAlgn="auto">
              <a:spcAft>
                <a:spcPts val="0"/>
              </a:spcAft>
              <a:defRPr/>
            </a:pPr>
            <a:r>
              <a:rPr lang="en-GB" dirty="0"/>
              <a:t>Cars stolen to order</a:t>
            </a:r>
          </a:p>
          <a:p>
            <a:pPr lvl="1" fontAlgn="auto">
              <a:spcAft>
                <a:spcPts val="0"/>
              </a:spcAft>
              <a:defRPr/>
            </a:pPr>
            <a:r>
              <a:rPr lang="en-GB" dirty="0"/>
              <a:t>Burglary</a:t>
            </a:r>
          </a:p>
          <a:p>
            <a:pPr lvl="1" fontAlgn="auto">
              <a:spcAft>
                <a:spcPts val="0"/>
              </a:spcAft>
              <a:defRPr/>
            </a:pPr>
            <a:r>
              <a:rPr lang="en-GB" dirty="0"/>
              <a:t>Theft of </a:t>
            </a:r>
            <a:r>
              <a:rPr lang="en-GB" dirty="0" err="1"/>
              <a:t>Veh</a:t>
            </a:r>
            <a:endParaRPr lang="en-GB" dirty="0"/>
          </a:p>
          <a:p>
            <a:pPr lvl="1" fontAlgn="auto">
              <a:spcAft>
                <a:spcPts val="0"/>
              </a:spcAft>
              <a:defRPr/>
            </a:pPr>
            <a:r>
              <a:rPr lang="en-GB" dirty="0"/>
              <a:t>10-15/day</a:t>
            </a:r>
          </a:p>
          <a:p>
            <a:pPr lvl="1" fontAlgn="auto">
              <a:spcAft>
                <a:spcPts val="0"/>
              </a:spcAft>
              <a:defRPr/>
            </a:pPr>
            <a:r>
              <a:rPr lang="en-GB" dirty="0"/>
              <a:t>Out of country</a:t>
            </a:r>
          </a:p>
          <a:p>
            <a:pPr lvl="1" fontAlgn="auto">
              <a:spcAft>
                <a:spcPts val="0"/>
              </a:spcAft>
              <a:defRPr/>
            </a:pPr>
            <a:r>
              <a:rPr lang="en-GB" dirty="0"/>
              <a:t>International criminal gangs</a:t>
            </a:r>
          </a:p>
          <a:p>
            <a:pPr fontAlgn="auto">
              <a:spcAft>
                <a:spcPts val="0"/>
              </a:spcAft>
              <a:defRPr/>
            </a:pPr>
            <a:r>
              <a:rPr lang="en-GB" dirty="0"/>
              <a:t>Victim:</a:t>
            </a:r>
          </a:p>
          <a:p>
            <a:pPr lvl="1" fontAlgn="auto">
              <a:spcAft>
                <a:spcPts val="0"/>
              </a:spcAft>
              <a:defRPr/>
            </a:pPr>
            <a:r>
              <a:rPr lang="en-GB" dirty="0"/>
              <a:t>Crime recorded</a:t>
            </a:r>
          </a:p>
          <a:p>
            <a:pPr lvl="1" fontAlgn="auto">
              <a:spcAft>
                <a:spcPts val="0"/>
              </a:spcAft>
              <a:defRPr/>
            </a:pPr>
            <a:r>
              <a:rPr lang="en-GB" dirty="0"/>
              <a:t>No visit</a:t>
            </a:r>
          </a:p>
          <a:p>
            <a:pPr lvl="1" fontAlgn="auto">
              <a:spcAft>
                <a:spcPts val="0"/>
              </a:spcAft>
              <a:defRPr/>
            </a:pPr>
            <a:r>
              <a:rPr lang="en-GB" dirty="0"/>
              <a:t>Victim of crime survey</a:t>
            </a:r>
          </a:p>
          <a:p>
            <a:pPr lvl="1" fontAlgn="auto">
              <a:spcAft>
                <a:spcPts val="0"/>
              </a:spcAft>
              <a:defRPr/>
            </a:pPr>
            <a:r>
              <a:rPr lang="en-GB" dirty="0"/>
              <a:t>Satisfied?</a:t>
            </a:r>
          </a:p>
        </p:txBody>
      </p:sp>
      <p:sp>
        <p:nvSpPr>
          <p:cNvPr id="5" name="Footer Placeholder 4">
            <a:extLst>
              <a:ext uri="{FF2B5EF4-FFF2-40B4-BE49-F238E27FC236}">
                <a16:creationId xmlns:a16="http://schemas.microsoft.com/office/drawing/2014/main" id="{95F52BAA-B002-4298-8C66-904D18BD5DD5}"/>
              </a:ext>
            </a:extLst>
          </p:cNvPr>
          <p:cNvSpPr>
            <a:spLocks noGrp="1"/>
          </p:cNvSpPr>
          <p:nvPr>
            <p:ph type="ftr" sz="quarter" idx="11"/>
          </p:nvPr>
        </p:nvSpPr>
        <p:spPr>
          <a:xfrm>
            <a:off x="3124200" y="6356350"/>
            <a:ext cx="2895600" cy="365125"/>
          </a:xfrm>
          <a:prstGeom prst="rect">
            <a:avLst/>
          </a:prstGeom>
        </p:spPr>
        <p:txBody>
          <a:bodyPr vert="horz" lIns="91440" tIns="45720" rIns="91440" bIns="45720" rtlCol="0" anchor="ctr"/>
          <a:lstStyle>
            <a:defPPr>
              <a:defRPr lang="en-US"/>
            </a:defPPr>
            <a:lvl1pPr algn="ctr" rtl="0" fontAlgn="auto">
              <a:spcBef>
                <a:spcPts val="0"/>
              </a:spcBef>
              <a:spcAft>
                <a:spcPts val="0"/>
              </a:spcAft>
              <a:defRPr sz="1200" kern="1200" smtClean="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r>
              <a:rPr lang="en-GB"/>
              <a:t>Dr. M. Jordan 2020</a:t>
            </a:r>
          </a:p>
        </p:txBody>
      </p:sp>
      <p:sp>
        <p:nvSpPr>
          <p:cNvPr id="6" name="Slide Number Placeholder 5">
            <a:extLst>
              <a:ext uri="{FF2B5EF4-FFF2-40B4-BE49-F238E27FC236}">
                <a16:creationId xmlns:a16="http://schemas.microsoft.com/office/drawing/2014/main" id="{226E529E-96CC-4F67-88FF-80F893699C58}"/>
              </a:ext>
            </a:extLst>
          </p:cNvPr>
          <p:cNvSpPr>
            <a:spLocks noGrp="1"/>
          </p:cNvSpPr>
          <p:nvPr>
            <p:ph type="sldNum" sz="quarter" idx="12"/>
          </p:nvPr>
        </p:nvSpPr>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87CB0C70-E94B-4F98-8C57-167CD9EABEF2}" type="slidenum">
              <a:rPr lang="en-GB" altLang="en-US">
                <a:solidFill>
                  <a:srgbClr val="898989"/>
                </a:solidFill>
              </a:rPr>
              <a:pPr/>
              <a:t>19</a:t>
            </a:fld>
            <a:endParaRPr lang="en-GB" altLang="en-US">
              <a:solidFill>
                <a:srgbClr val="898989"/>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AF60D-2B08-46C8-8032-85E3319F56F0}"/>
              </a:ext>
            </a:extLst>
          </p:cNvPr>
          <p:cNvSpPr>
            <a:spLocks noGrp="1"/>
          </p:cNvSpPr>
          <p:nvPr>
            <p:ph type="title"/>
          </p:nvPr>
        </p:nvSpPr>
        <p:spPr/>
        <p:txBody>
          <a:bodyPr/>
          <a:lstStyle/>
          <a:p>
            <a:r>
              <a:rPr lang="en-GB" altLang="en-US" dirty="0">
                <a:solidFill>
                  <a:prstClr val="black"/>
                </a:solidFill>
              </a:rPr>
              <a:t>Role: reality...</a:t>
            </a:r>
            <a:endParaRPr lang="en-GB" dirty="0"/>
          </a:p>
        </p:txBody>
      </p:sp>
      <p:pic>
        <p:nvPicPr>
          <p:cNvPr id="7" name="Content Placeholder 6" descr="A car parked on the side of a building&#10;&#10;Description automatically generated">
            <a:extLst>
              <a:ext uri="{FF2B5EF4-FFF2-40B4-BE49-F238E27FC236}">
                <a16:creationId xmlns:a16="http://schemas.microsoft.com/office/drawing/2014/main" id="{969C3151-E27E-489F-A94C-4766F2F0F535}"/>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34986" y="1327506"/>
            <a:ext cx="1281013" cy="959524"/>
          </a:xfrm>
        </p:spPr>
      </p:pic>
      <p:sp>
        <p:nvSpPr>
          <p:cNvPr id="4" name="Content Placeholder 3">
            <a:extLst>
              <a:ext uri="{FF2B5EF4-FFF2-40B4-BE49-F238E27FC236}">
                <a16:creationId xmlns:a16="http://schemas.microsoft.com/office/drawing/2014/main" id="{C1AB5CC9-D453-4077-AE36-C6B18719C1F7}"/>
              </a:ext>
            </a:extLst>
          </p:cNvPr>
          <p:cNvSpPr>
            <a:spLocks noGrp="1"/>
          </p:cNvSpPr>
          <p:nvPr>
            <p:ph sz="half" idx="2"/>
          </p:nvPr>
        </p:nvSpPr>
        <p:spPr/>
        <p:txBody>
          <a:bodyPr/>
          <a:lstStyle/>
          <a:p>
            <a:pPr lvl="0"/>
            <a:r>
              <a:rPr lang="en-GB" altLang="en-US" sz="2200" b="1" dirty="0">
                <a:solidFill>
                  <a:prstClr val="black"/>
                </a:solidFill>
              </a:rPr>
              <a:t>Financial Crisis</a:t>
            </a:r>
          </a:p>
          <a:p>
            <a:pPr lvl="1"/>
            <a:r>
              <a:rPr lang="en-GB" altLang="en-US" sz="1900" b="1" dirty="0">
                <a:solidFill>
                  <a:prstClr val="black"/>
                </a:solidFill>
              </a:rPr>
              <a:t>Public sector cuts</a:t>
            </a:r>
          </a:p>
          <a:p>
            <a:pPr lvl="1"/>
            <a:r>
              <a:rPr lang="en-GB" altLang="en-US" sz="1900" b="1" dirty="0">
                <a:solidFill>
                  <a:prstClr val="black"/>
                </a:solidFill>
              </a:rPr>
              <a:t>Job Losses</a:t>
            </a:r>
          </a:p>
          <a:p>
            <a:pPr lvl="1"/>
            <a:r>
              <a:rPr lang="en-GB" altLang="en-US" sz="1900" b="1" dirty="0">
                <a:solidFill>
                  <a:prstClr val="black"/>
                </a:solidFill>
              </a:rPr>
              <a:t>Discontent</a:t>
            </a:r>
          </a:p>
          <a:p>
            <a:pPr lvl="1"/>
            <a:r>
              <a:rPr lang="en-GB" altLang="en-US" sz="1900" b="1" dirty="0">
                <a:solidFill>
                  <a:prstClr val="black"/>
                </a:solidFill>
              </a:rPr>
              <a:t>Protest</a:t>
            </a:r>
          </a:p>
          <a:p>
            <a:pPr lvl="1"/>
            <a:r>
              <a:rPr lang="en-GB" altLang="en-US" sz="1900" b="1" dirty="0">
                <a:solidFill>
                  <a:prstClr val="black"/>
                </a:solidFill>
              </a:rPr>
              <a:t>Police resources</a:t>
            </a:r>
          </a:p>
          <a:p>
            <a:endParaRPr lang="en-GB" dirty="0"/>
          </a:p>
        </p:txBody>
      </p:sp>
      <p:sp>
        <p:nvSpPr>
          <p:cNvPr id="5" name="Slide Number Placeholder 4">
            <a:extLst>
              <a:ext uri="{FF2B5EF4-FFF2-40B4-BE49-F238E27FC236}">
                <a16:creationId xmlns:a16="http://schemas.microsoft.com/office/drawing/2014/main" id="{A495E545-53AC-4D58-82FE-A2F81123AB19}"/>
              </a:ext>
            </a:extLst>
          </p:cNvPr>
          <p:cNvSpPr>
            <a:spLocks noGrp="1"/>
          </p:cNvSpPr>
          <p:nvPr>
            <p:ph type="sldNum" sz="quarter" idx="12"/>
          </p:nvPr>
        </p:nvSpPr>
        <p:spPr/>
        <p:txBody>
          <a:bodyPr/>
          <a:lstStyle/>
          <a:p>
            <a:fld id="{AC82685A-BD3A-4230-8D85-804689F67293}" type="slidenum">
              <a:rPr lang="en-GB" smtClean="0"/>
              <a:t>20</a:t>
            </a:fld>
            <a:endParaRPr lang="en-GB"/>
          </a:p>
        </p:txBody>
      </p:sp>
      <p:pic>
        <p:nvPicPr>
          <p:cNvPr id="3074" name="Picture 2" descr="Llanishen Hub">
            <a:hlinkClick r:id="rId4"/>
            <a:extLst>
              <a:ext uri="{FF2B5EF4-FFF2-40B4-BE49-F238E27FC236}">
                <a16:creationId xmlns:a16="http://schemas.microsoft.com/office/drawing/2014/main" id="{C473BDB2-D9DA-40A9-AFDA-6ADBBB704A2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14700" y="1155542"/>
            <a:ext cx="1481724" cy="98106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oath Police Station - The Torchwood Locations Guide">
            <a:hlinkClick r:id="rId6"/>
            <a:extLst>
              <a:ext uri="{FF2B5EF4-FFF2-40B4-BE49-F238E27FC236}">
                <a16:creationId xmlns:a16="http://schemas.microsoft.com/office/drawing/2014/main" id="{6E17214E-AF98-4FE1-819A-A4A034795AE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21702" y="2397169"/>
            <a:ext cx="1594692" cy="119601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E3F612D6-D601-4817-AFB3-EEC0F045FF7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0171" y="3694791"/>
            <a:ext cx="1465828" cy="1033183"/>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a:extLst>
              <a:ext uri="{FF2B5EF4-FFF2-40B4-BE49-F238E27FC236}">
                <a16:creationId xmlns:a16="http://schemas.microsoft.com/office/drawing/2014/main" id="{683355F9-9366-41D5-921F-E7C82E1BA68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6961" y="2755120"/>
            <a:ext cx="2023789" cy="48011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car parked on the side of a building&#10;&#10;Description automatically generated">
            <a:extLst>
              <a:ext uri="{FF2B5EF4-FFF2-40B4-BE49-F238E27FC236}">
                <a16:creationId xmlns:a16="http://schemas.microsoft.com/office/drawing/2014/main" id="{3DF0AA10-D1E9-4FE2-AD8C-D6A0B6F4D7B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452649" y="3855415"/>
            <a:ext cx="1863745" cy="987203"/>
          </a:xfrm>
          <a:prstGeom prst="rect">
            <a:avLst/>
          </a:prstGeom>
        </p:spPr>
      </p:pic>
    </p:spTree>
    <p:extLst>
      <p:ext uri="{BB962C8B-B14F-4D97-AF65-F5344CB8AC3E}">
        <p14:creationId xmlns:p14="http://schemas.microsoft.com/office/powerpoint/2010/main" val="2673978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In summary</a:t>
            </a:r>
          </a:p>
        </p:txBody>
      </p:sp>
      <p:sp>
        <p:nvSpPr>
          <p:cNvPr id="4" name="Content Placeholder 3">
            <a:extLst>
              <a:ext uri="{FF2B5EF4-FFF2-40B4-BE49-F238E27FC236}">
                <a16:creationId xmlns:a16="http://schemas.microsoft.com/office/drawing/2014/main" id="{883D6F79-5DE7-4139-B879-5192A24C4803}"/>
              </a:ext>
            </a:extLst>
          </p:cNvPr>
          <p:cNvSpPr>
            <a:spLocks noGrp="1"/>
          </p:cNvSpPr>
          <p:nvPr>
            <p:ph idx="1"/>
          </p:nvPr>
        </p:nvSpPr>
        <p:spPr>
          <a:xfrm>
            <a:off x="457200" y="1417638"/>
            <a:ext cx="8229600" cy="4099595"/>
          </a:xfrm>
        </p:spPr>
        <p:txBody>
          <a:bodyPr>
            <a:normAutofit fontScale="32500" lnSpcReduction="20000"/>
          </a:bodyPr>
          <a:lstStyle/>
          <a:p>
            <a:pPr marL="457200" lvl="1" indent="0">
              <a:buNone/>
            </a:pPr>
            <a:endParaRPr lang="en-GB" sz="2900" dirty="0">
              <a:latin typeface="Trebuchet MS" panose="020B0603020202020204" pitchFamily="34" charset="0"/>
            </a:endParaRPr>
          </a:p>
          <a:p>
            <a:r>
              <a:rPr lang="en-GB" sz="8000" b="1" dirty="0">
                <a:latin typeface="Trebuchet MS" panose="020B0603020202020204" pitchFamily="34" charset="0"/>
              </a:rPr>
              <a:t>‘British Model’</a:t>
            </a:r>
          </a:p>
          <a:p>
            <a:pPr lvl="1"/>
            <a:r>
              <a:rPr lang="en-GB" sz="6200" dirty="0">
                <a:latin typeface="Trebuchet MS" panose="020B0603020202020204" pitchFamily="34" charset="0"/>
              </a:rPr>
              <a:t>History – provides context</a:t>
            </a:r>
          </a:p>
          <a:p>
            <a:pPr lvl="1"/>
            <a:r>
              <a:rPr lang="en-GB" altLang="en-US" sz="6200" dirty="0">
                <a:latin typeface="Trebuchet MS" panose="020B0603020202020204" pitchFamily="34" charset="0"/>
              </a:rPr>
              <a:t>Police an operational institution </a:t>
            </a:r>
          </a:p>
          <a:p>
            <a:pPr lvl="1"/>
            <a:r>
              <a:rPr lang="en-GB" altLang="en-US" sz="6200" dirty="0">
                <a:latin typeface="Trebuchet MS" panose="020B0603020202020204" pitchFamily="34" charset="0"/>
              </a:rPr>
              <a:t>Socio/(geo-) political context = complexity</a:t>
            </a:r>
          </a:p>
          <a:p>
            <a:r>
              <a:rPr lang="en-GB" sz="8000" b="1" dirty="0">
                <a:latin typeface="Trebuchet MS" panose="020B0603020202020204" pitchFamily="34" charset="0"/>
              </a:rPr>
              <a:t>Role</a:t>
            </a:r>
          </a:p>
          <a:p>
            <a:pPr lvl="1"/>
            <a:r>
              <a:rPr lang="en-GB" sz="6200" dirty="0">
                <a:latin typeface="Trebuchet MS" panose="020B0603020202020204" pitchFamily="34" charset="0"/>
              </a:rPr>
              <a:t>Legitimacy is vital</a:t>
            </a:r>
          </a:p>
          <a:p>
            <a:pPr lvl="1"/>
            <a:r>
              <a:rPr lang="en-GB" sz="6200" dirty="0">
                <a:latin typeface="Trebuchet MS" panose="020B0603020202020204" pitchFamily="34" charset="0"/>
              </a:rPr>
              <a:t>Structures – help define agency</a:t>
            </a:r>
          </a:p>
          <a:p>
            <a:pPr lvl="1"/>
            <a:r>
              <a:rPr lang="en-GB" altLang="en-US" sz="6200" dirty="0">
                <a:latin typeface="Trebuchet MS" panose="020B0603020202020204" pitchFamily="34" charset="0"/>
              </a:rPr>
              <a:t>Tension between local and national </a:t>
            </a:r>
          </a:p>
          <a:p>
            <a:pPr lvl="1"/>
            <a:r>
              <a:rPr lang="en-GB" sz="6200" dirty="0">
                <a:latin typeface="Trebuchet MS" panose="020B0603020202020204" pitchFamily="34" charset="0"/>
              </a:rPr>
              <a:t>‘Constabulary Independence’?</a:t>
            </a:r>
          </a:p>
          <a:p>
            <a:pPr lvl="1"/>
            <a:r>
              <a:rPr lang="en-GB" sz="6200" dirty="0">
                <a:latin typeface="Trebuchet MS" panose="020B0603020202020204" pitchFamily="34" charset="0"/>
              </a:rPr>
              <a:t>‘Profession’ means being professional</a:t>
            </a:r>
          </a:p>
          <a:p>
            <a:pPr lvl="1"/>
            <a:r>
              <a:rPr lang="en-GB" sz="6200" dirty="0">
                <a:latin typeface="Trebuchet MS" panose="020B0603020202020204" pitchFamily="34" charset="0"/>
              </a:rPr>
              <a:t>Change is constant</a:t>
            </a:r>
          </a:p>
          <a:p>
            <a:endParaRPr lang="en-GB" dirty="0"/>
          </a:p>
        </p:txBody>
      </p:sp>
      <p:sp>
        <p:nvSpPr>
          <p:cNvPr id="2" name="Footer Placeholder 1">
            <a:extLst>
              <a:ext uri="{FF2B5EF4-FFF2-40B4-BE49-F238E27FC236}">
                <a16:creationId xmlns:a16="http://schemas.microsoft.com/office/drawing/2014/main" id="{368DC84F-0E40-413B-8029-FC67E231F512}"/>
              </a:ext>
            </a:extLst>
          </p:cNvPr>
          <p:cNvSpPr>
            <a:spLocks noGrp="1"/>
          </p:cNvSpPr>
          <p:nvPr>
            <p:ph type="ftr" sz="quarter" idx="11"/>
          </p:nvPr>
        </p:nvSpPr>
        <p:spPr>
          <a:prstGeom prst="rect">
            <a:avLst/>
          </a:prstGeom>
        </p:spPr>
        <p:txBody>
          <a:bodyPr/>
          <a:lstStyle/>
          <a:p>
            <a:r>
              <a:rPr lang="en-GB"/>
              <a:t>Dr. M. Jordan 2020</a:t>
            </a:r>
            <a:endParaRPr lang="en-GB" dirty="0"/>
          </a:p>
        </p:txBody>
      </p:sp>
      <p:sp>
        <p:nvSpPr>
          <p:cNvPr id="3" name="Slide Number Placeholder 2">
            <a:extLst>
              <a:ext uri="{FF2B5EF4-FFF2-40B4-BE49-F238E27FC236}">
                <a16:creationId xmlns:a16="http://schemas.microsoft.com/office/drawing/2014/main" id="{BCD7BDEA-AAFE-42EA-AFB5-EE9AC6966AA0}"/>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1924117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82457-6BA7-44FC-8339-21377E70071C}"/>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DFD28493-350E-4460-BC9A-81493D9BDBE0}"/>
              </a:ext>
            </a:extLst>
          </p:cNvPr>
          <p:cNvSpPr>
            <a:spLocks noGrp="1"/>
          </p:cNvSpPr>
          <p:nvPr>
            <p:ph idx="1"/>
          </p:nvPr>
        </p:nvSpPr>
        <p:spPr/>
        <p:txBody>
          <a:bodyPr/>
          <a:lstStyle/>
          <a:p>
            <a:r>
              <a:rPr lang="en-GB" dirty="0"/>
              <a:t>Maintaining Professional Standards</a:t>
            </a:r>
          </a:p>
        </p:txBody>
      </p:sp>
      <p:sp>
        <p:nvSpPr>
          <p:cNvPr id="4" name="Footer Placeholder 3">
            <a:extLst>
              <a:ext uri="{FF2B5EF4-FFF2-40B4-BE49-F238E27FC236}">
                <a16:creationId xmlns:a16="http://schemas.microsoft.com/office/drawing/2014/main" id="{83414D9A-D150-420F-9F19-FE39812E8DF5}"/>
              </a:ext>
            </a:extLst>
          </p:cNvPr>
          <p:cNvSpPr>
            <a:spLocks noGrp="1"/>
          </p:cNvSpPr>
          <p:nvPr>
            <p:ph type="ftr" sz="quarter" idx="11"/>
          </p:nvPr>
        </p:nvSpPr>
        <p:spPr/>
        <p:txBody>
          <a:bodyPr/>
          <a:lstStyle/>
          <a:p>
            <a:r>
              <a:rPr lang="en-GB"/>
              <a:t>Dr. M. Jordan 2020</a:t>
            </a:r>
            <a:endParaRPr lang="en-GB" dirty="0"/>
          </a:p>
        </p:txBody>
      </p:sp>
      <p:sp>
        <p:nvSpPr>
          <p:cNvPr id="5" name="Slide Number Placeholder 4">
            <a:extLst>
              <a:ext uri="{FF2B5EF4-FFF2-40B4-BE49-F238E27FC236}">
                <a16:creationId xmlns:a16="http://schemas.microsoft.com/office/drawing/2014/main" id="{78062142-BF9A-4150-BBD4-F7E32CD16ED8}"/>
              </a:ext>
            </a:extLst>
          </p:cNvPr>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1906830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AA889405-5EF5-4D47-A42F-248060AAF4E7}"/>
              </a:ext>
            </a:extLst>
          </p:cNvPr>
          <p:cNvSpPr>
            <a:spLocks noGrp="1"/>
          </p:cNvSpPr>
          <p:nvPr>
            <p:ph type="title"/>
          </p:nvPr>
        </p:nvSpPr>
        <p:spPr/>
        <p:txBody>
          <a:bodyPr/>
          <a:lstStyle/>
          <a:p>
            <a:pPr eaLnBrk="1" hangingPunct="1"/>
            <a:r>
              <a:rPr lang="en-GB" altLang="en-US"/>
              <a:t>References 1</a:t>
            </a:r>
          </a:p>
        </p:txBody>
      </p:sp>
      <p:sp>
        <p:nvSpPr>
          <p:cNvPr id="3" name="Content Placeholder 2">
            <a:extLst>
              <a:ext uri="{FF2B5EF4-FFF2-40B4-BE49-F238E27FC236}">
                <a16:creationId xmlns:a16="http://schemas.microsoft.com/office/drawing/2014/main" id="{7114F563-43A7-4F74-86DE-9B6F3F0AEAE5}"/>
              </a:ext>
            </a:extLst>
          </p:cNvPr>
          <p:cNvSpPr>
            <a:spLocks noGrp="1"/>
          </p:cNvSpPr>
          <p:nvPr>
            <p:ph idx="1"/>
          </p:nvPr>
        </p:nvSpPr>
        <p:spPr>
          <a:xfrm>
            <a:off x="457200" y="1053885"/>
            <a:ext cx="8229600" cy="4463348"/>
          </a:xfrm>
        </p:spPr>
        <p:txBody>
          <a:bodyPr rtlCol="0">
            <a:normAutofit fontScale="40000" lnSpcReduction="20000"/>
          </a:bodyPr>
          <a:lstStyle/>
          <a:p>
            <a:pPr>
              <a:defRPr/>
            </a:pPr>
            <a:r>
              <a:rPr lang="en-GB" sz="2800" dirty="0"/>
              <a:t>Benwell, R. &amp; Gay, O. (2013)  ‘</a:t>
            </a:r>
            <a:r>
              <a:rPr lang="en-GB" sz="2800" i="1" dirty="0"/>
              <a:t>The Separation of Powers’ </a:t>
            </a:r>
            <a:r>
              <a:rPr lang="en-GB" sz="2800" dirty="0"/>
              <a:t>www.parliament.uk/briefing-papers/sn06053.pdf </a:t>
            </a:r>
          </a:p>
          <a:p>
            <a:pPr>
              <a:defRPr/>
            </a:pPr>
            <a:r>
              <a:rPr lang="en-GB" sz="3100" b="1" dirty="0">
                <a:latin typeface="Trebuchet MS" panose="020B0603020202020204" pitchFamily="34" charset="0"/>
              </a:rPr>
              <a:t>Blackstone’s 2019 </a:t>
            </a:r>
            <a:r>
              <a:rPr lang="en-GB" sz="3100" b="1" i="1" dirty="0">
                <a:latin typeface="Trebuchet MS" panose="020B0603020202020204" pitchFamily="34" charset="0"/>
              </a:rPr>
              <a:t>‘Handbook for Policing Students</a:t>
            </a:r>
            <a:r>
              <a:rPr lang="en-GB" sz="3100" b="1" dirty="0">
                <a:latin typeface="Trebuchet MS" panose="020B0603020202020204" pitchFamily="34" charset="0"/>
              </a:rPr>
              <a:t>’, OUP</a:t>
            </a:r>
          </a:p>
          <a:p>
            <a:r>
              <a:rPr lang="en-GB" sz="3100" dirty="0" err="1">
                <a:latin typeface="Trebuchet MS" panose="020B0603020202020204" pitchFamily="34" charset="0"/>
              </a:rPr>
              <a:t>Bracton</a:t>
            </a:r>
            <a:r>
              <a:rPr lang="en-GB" sz="3100" dirty="0">
                <a:latin typeface="Trebuchet MS" panose="020B0603020202020204" pitchFamily="34" charset="0"/>
              </a:rPr>
              <a:t>, Henry de. 1968 ‘</a:t>
            </a:r>
            <a:r>
              <a:rPr lang="en-GB" sz="3100" i="1" dirty="0">
                <a:latin typeface="Trebuchet MS" panose="020B0603020202020204" pitchFamily="34" charset="0"/>
              </a:rPr>
              <a:t>On the Laws and Customs of England [De </a:t>
            </a:r>
            <a:r>
              <a:rPr lang="en-GB" sz="3100" i="1" dirty="0" err="1">
                <a:latin typeface="Trebuchet MS" panose="020B0603020202020204" pitchFamily="34" charset="0"/>
              </a:rPr>
              <a:t>Legibus</a:t>
            </a:r>
            <a:r>
              <a:rPr lang="en-GB" sz="3100" i="1" dirty="0">
                <a:latin typeface="Trebuchet MS" panose="020B0603020202020204" pitchFamily="34" charset="0"/>
              </a:rPr>
              <a:t> et </a:t>
            </a:r>
            <a:r>
              <a:rPr lang="en-GB" sz="3100" i="1" dirty="0" err="1">
                <a:latin typeface="Trebuchet MS" panose="020B0603020202020204" pitchFamily="34" charset="0"/>
              </a:rPr>
              <a:t>Consuetudinibus</a:t>
            </a:r>
            <a:r>
              <a:rPr lang="en-GB" sz="3100" i="1" dirty="0">
                <a:latin typeface="Trebuchet MS" panose="020B0603020202020204" pitchFamily="34" charset="0"/>
              </a:rPr>
              <a:t> </a:t>
            </a:r>
            <a:r>
              <a:rPr lang="en-GB" sz="3100" i="1" dirty="0" err="1">
                <a:latin typeface="Trebuchet MS" panose="020B0603020202020204" pitchFamily="34" charset="0"/>
              </a:rPr>
              <a:t>Angliae</a:t>
            </a:r>
            <a:r>
              <a:rPr lang="en-GB" sz="3100" i="1" dirty="0">
                <a:latin typeface="Trebuchet MS" panose="020B0603020202020204" pitchFamily="34" charset="0"/>
              </a:rPr>
              <a:t>]’ </a:t>
            </a:r>
            <a:r>
              <a:rPr lang="en-GB" sz="3100" dirty="0">
                <a:latin typeface="Trebuchet MS" panose="020B0603020202020204" pitchFamily="34" charset="0"/>
              </a:rPr>
              <a:t>translated by Samuel E Thorne. Cambridge, Mass.  London:  </a:t>
            </a:r>
            <a:r>
              <a:rPr lang="en-GB" sz="3100" dirty="0" err="1">
                <a:latin typeface="Trebuchet MS" panose="020B0603020202020204" pitchFamily="34" charset="0"/>
              </a:rPr>
              <a:t>Belknap</a:t>
            </a:r>
            <a:r>
              <a:rPr lang="en-GB" sz="3100" dirty="0">
                <a:latin typeface="Trebuchet MS" panose="020B0603020202020204" pitchFamily="34" charset="0"/>
              </a:rPr>
              <a:t> Press in association with the Selden Society, 1968-1977.</a:t>
            </a:r>
            <a:endParaRPr lang="en-GB" sz="3100" b="1" dirty="0">
              <a:latin typeface="Trebuchet MS" panose="020B0603020202020204" pitchFamily="34" charset="0"/>
            </a:endParaRPr>
          </a:p>
          <a:p>
            <a:pPr>
              <a:defRPr/>
            </a:pPr>
            <a:r>
              <a:rPr lang="en-GB" sz="3100" b="1" dirty="0">
                <a:latin typeface="Trebuchet MS" panose="020B0603020202020204" pitchFamily="34" charset="0"/>
              </a:rPr>
              <a:t>Bradford, B. ‘Using procedural justice to encourage cooperation with the police and compliance with the law’ Available at: www.sipr.ak.uk</a:t>
            </a:r>
          </a:p>
          <a:p>
            <a:pPr>
              <a:defRPr/>
            </a:pPr>
            <a:r>
              <a:rPr lang="en-GB" sz="3100" b="1" dirty="0">
                <a:latin typeface="Trebuchet MS" panose="020B0603020202020204" pitchFamily="34" charset="0"/>
              </a:rPr>
              <a:t> Bradford, B., Jackson, J. and Hough, M., (2013) ‘Police Legitimacy in Action: Lessons from Theory and Policy’. In: </a:t>
            </a:r>
            <a:r>
              <a:rPr lang="en-GB" sz="3100" b="1" dirty="0" err="1">
                <a:latin typeface="Trebuchet MS" panose="020B0603020202020204" pitchFamily="34" charset="0"/>
              </a:rPr>
              <a:t>Reisig</a:t>
            </a:r>
            <a:r>
              <a:rPr lang="en-GB" sz="3100" b="1" dirty="0">
                <a:latin typeface="Trebuchet MS" panose="020B0603020202020204" pitchFamily="34" charset="0"/>
              </a:rPr>
              <a:t>, M. &amp; Kane, R. (eds.) The Oxford Handbook of Police and Policing. Oxford: Oxford University Press, pp. 551-573. </a:t>
            </a:r>
          </a:p>
          <a:p>
            <a:pPr>
              <a:defRPr/>
            </a:pPr>
            <a:r>
              <a:rPr lang="en-GB" sz="3100" b="1" dirty="0">
                <a:latin typeface="Trebuchet MS" panose="020B0603020202020204" pitchFamily="34" charset="0"/>
              </a:rPr>
              <a:t>Bradford, B., Murphy, K. and Jackson, J. (2014) ‘Officers as Mirrors: Policing, Procedural Justice and the (Re)Production of Social Identity’, British Journal of Criminology, 54:(4), pp. 527-500.</a:t>
            </a:r>
          </a:p>
          <a:p>
            <a:pPr eaLnBrk="1" fontAlgn="auto" hangingPunct="1">
              <a:spcAft>
                <a:spcPts val="0"/>
              </a:spcAft>
              <a:defRPr/>
            </a:pPr>
            <a:r>
              <a:rPr lang="en-GB" sz="3100" dirty="0">
                <a:latin typeface="Trebuchet MS" panose="020B0603020202020204" pitchFamily="34" charset="0"/>
              </a:rPr>
              <a:t>Cantle, T., 2001. ‘</a:t>
            </a:r>
            <a:r>
              <a:rPr lang="en-GB" sz="3100" i="1" dirty="0">
                <a:latin typeface="Trebuchet MS" panose="020B0603020202020204" pitchFamily="34" charset="0"/>
              </a:rPr>
              <a:t>Community Cohesion: A Report of the Independent Review Team</a:t>
            </a:r>
            <a:r>
              <a:rPr lang="en-GB" sz="3100" dirty="0">
                <a:latin typeface="Trebuchet MS" panose="020B0603020202020204" pitchFamily="34" charset="0"/>
              </a:rPr>
              <a:t>’ London: The Home Office</a:t>
            </a:r>
          </a:p>
          <a:p>
            <a:pPr eaLnBrk="1" fontAlgn="auto" hangingPunct="1">
              <a:spcAft>
                <a:spcPts val="0"/>
              </a:spcAft>
              <a:defRPr/>
            </a:pPr>
            <a:r>
              <a:rPr lang="en-GB" sz="3100" dirty="0">
                <a:latin typeface="Trebuchet MS" panose="020B0603020202020204" pitchFamily="34" charset="0"/>
              </a:rPr>
              <a:t>Cantle, T. </a:t>
            </a:r>
            <a:r>
              <a:rPr lang="en-GB" sz="3100" i="1" dirty="0">
                <a:latin typeface="Trebuchet MS" panose="020B0603020202020204" pitchFamily="34" charset="0"/>
              </a:rPr>
              <a:t>2013 ‘Interculturalism – The New Era of Cohesion and Diversity’ </a:t>
            </a:r>
            <a:r>
              <a:rPr lang="en-GB" sz="3100" dirty="0">
                <a:latin typeface="Trebuchet MS" panose="020B0603020202020204" pitchFamily="34" charset="0"/>
              </a:rPr>
              <a:t>Basingstoke: Palgrave</a:t>
            </a:r>
          </a:p>
          <a:p>
            <a:pPr>
              <a:defRPr/>
            </a:pPr>
            <a:r>
              <a:rPr lang="en-GB" sz="2800" dirty="0"/>
              <a:t>Chakrabarti, S. (2008) </a:t>
            </a:r>
            <a:r>
              <a:rPr lang="en-GB" sz="2800" i="1" dirty="0"/>
              <a:t>‘A Thinning Blue Line? Police Independence and the Rule of Law’ </a:t>
            </a:r>
            <a:r>
              <a:rPr lang="en-GB" sz="2800" dirty="0"/>
              <a:t>Policing (2008) 2 (3): 367-374. </a:t>
            </a:r>
            <a:r>
              <a:rPr lang="en-GB" sz="2800" dirty="0" err="1"/>
              <a:t>doi</a:t>
            </a:r>
            <a:r>
              <a:rPr lang="en-GB" sz="2800" dirty="0"/>
              <a:t>: 10.1093/police/pan052</a:t>
            </a:r>
          </a:p>
          <a:p>
            <a:pPr>
              <a:defRPr/>
            </a:pPr>
            <a:r>
              <a:rPr lang="en-GB" sz="3100" b="1" dirty="0">
                <a:latin typeface="Trebuchet MS" panose="020B0603020202020204" pitchFamily="34" charset="0"/>
              </a:rPr>
              <a:t>CoP 2020 ‘Police Constable’ available at: https://profdev.college.police.uk/professional-profile/police-constable/</a:t>
            </a:r>
          </a:p>
          <a:p>
            <a:pPr>
              <a:defRPr/>
            </a:pPr>
            <a:r>
              <a:rPr lang="en-GB" altLang="en-US" sz="3100" dirty="0">
                <a:solidFill>
                  <a:srgbClr val="404040"/>
                </a:solidFill>
                <a:latin typeface="Trebuchet MS" panose="020B0603020202020204" pitchFamily="34" charset="0"/>
              </a:rPr>
              <a:t>Crown Copyright (2011), Police Reform and Social Responsibility Act, The Stationery Office (Her Majesty’s Stationery Office; London.</a:t>
            </a:r>
          </a:p>
          <a:p>
            <a:pPr>
              <a:defRPr/>
            </a:pPr>
            <a:r>
              <a:rPr lang="en-GB" sz="2800" dirty="0"/>
              <a:t>EDP24 (2013) </a:t>
            </a:r>
            <a:r>
              <a:rPr lang="en-GB" sz="2800" i="1" dirty="0"/>
              <a:t>‘The Arguments For and Against Police Commissioners’ </a:t>
            </a:r>
            <a:r>
              <a:rPr lang="en-GB" sz="2800" dirty="0"/>
              <a:t>http://www.edp24.co.uk/news/crime/the_arguments_for_and_against_police_commissioners_1_993926</a:t>
            </a:r>
            <a:endParaRPr lang="en-GB" altLang="en-US" sz="3100" dirty="0">
              <a:solidFill>
                <a:srgbClr val="404040"/>
              </a:solidFill>
              <a:latin typeface="Trebuchet MS" panose="020B0603020202020204" pitchFamily="34" charset="0"/>
            </a:endParaRPr>
          </a:p>
          <a:p>
            <a:r>
              <a:rPr lang="en-GB" sz="3100" b="1" dirty="0">
                <a:latin typeface="Trebuchet MS" panose="020B0603020202020204" pitchFamily="34" charset="0"/>
              </a:rPr>
              <a:t>Emsley, C. 1996 </a:t>
            </a:r>
            <a:r>
              <a:rPr lang="en-GB" sz="3100" b="1" i="1" dirty="0">
                <a:latin typeface="Trebuchet MS" panose="020B0603020202020204" pitchFamily="34" charset="0"/>
              </a:rPr>
              <a:t>‘The English Police – A Political and Social History’</a:t>
            </a:r>
            <a:r>
              <a:rPr lang="en-GB" sz="3100" b="1" dirty="0">
                <a:latin typeface="Trebuchet MS" panose="020B0603020202020204" pitchFamily="34" charset="0"/>
              </a:rPr>
              <a:t> Harlow: Pearson Education </a:t>
            </a:r>
          </a:p>
          <a:p>
            <a:r>
              <a:rPr lang="en-GB" sz="3100" b="1" dirty="0">
                <a:latin typeface="Trebuchet MS" panose="020B0603020202020204" pitchFamily="34" charset="0"/>
              </a:rPr>
              <a:t>Emsley, C. 2011 </a:t>
            </a:r>
            <a:r>
              <a:rPr lang="en-GB" sz="3100" b="1" i="1" dirty="0">
                <a:latin typeface="Trebuchet MS" panose="020B0603020202020204" pitchFamily="34" charset="0"/>
              </a:rPr>
              <a:t>‘Theories and Origins of the Modern Police’</a:t>
            </a:r>
            <a:r>
              <a:rPr lang="en-GB" sz="3100" b="1" dirty="0">
                <a:latin typeface="Trebuchet MS" panose="020B0603020202020204" pitchFamily="34" charset="0"/>
              </a:rPr>
              <a:t> Surrey: Ashgate</a:t>
            </a:r>
            <a:r>
              <a:rPr lang="en-GB" sz="3100" dirty="0">
                <a:latin typeface="Trebuchet MS" panose="020B0603020202020204" pitchFamily="34" charset="0"/>
              </a:rPr>
              <a:t> </a:t>
            </a:r>
          </a:p>
          <a:p>
            <a:pPr>
              <a:defRPr/>
            </a:pPr>
            <a:endParaRPr lang="en-GB" altLang="en-US" sz="4000" dirty="0">
              <a:solidFill>
                <a:srgbClr val="404040"/>
              </a:solidFill>
              <a:latin typeface="Trebuchet MS" panose="020B0603020202020204" pitchFamily="34" charset="0"/>
            </a:endParaRPr>
          </a:p>
          <a:p>
            <a:pPr eaLnBrk="1" fontAlgn="auto" hangingPunct="1">
              <a:spcAft>
                <a:spcPts val="0"/>
              </a:spcAft>
              <a:defRPr/>
            </a:pPr>
            <a:endParaRPr lang="en-GB" dirty="0"/>
          </a:p>
        </p:txBody>
      </p:sp>
      <p:sp>
        <p:nvSpPr>
          <p:cNvPr id="2" name="Footer Placeholder 1">
            <a:extLst>
              <a:ext uri="{FF2B5EF4-FFF2-40B4-BE49-F238E27FC236}">
                <a16:creationId xmlns:a16="http://schemas.microsoft.com/office/drawing/2014/main" id="{E538DA5F-D5CD-4580-888F-393777128CCC}"/>
              </a:ext>
            </a:extLst>
          </p:cNvPr>
          <p:cNvSpPr>
            <a:spLocks noGrp="1"/>
          </p:cNvSpPr>
          <p:nvPr>
            <p:ph type="ftr" sz="quarter" idx="11"/>
          </p:nvPr>
        </p:nvSpPr>
        <p:spPr/>
        <p:txBody>
          <a:bodyPr/>
          <a:lstStyle/>
          <a:p>
            <a:r>
              <a:rPr lang="en-GB"/>
              <a:t>Dr. M. Jordan 2020</a:t>
            </a:r>
            <a:endParaRPr lang="en-GB" dirty="0"/>
          </a:p>
        </p:txBody>
      </p:sp>
      <p:sp>
        <p:nvSpPr>
          <p:cNvPr id="4" name="Slide Number Placeholder 3">
            <a:extLst>
              <a:ext uri="{FF2B5EF4-FFF2-40B4-BE49-F238E27FC236}">
                <a16:creationId xmlns:a16="http://schemas.microsoft.com/office/drawing/2014/main" id="{3B02E594-6920-4E62-B052-484279988BDF}"/>
              </a:ext>
            </a:extLst>
          </p:cNvPr>
          <p:cNvSpPr>
            <a:spLocks noGrp="1"/>
          </p:cNvSpPr>
          <p:nvPr>
            <p:ph type="sldNum" sz="quarter" idx="12"/>
          </p:nvPr>
        </p:nvSpPr>
        <p:spPr/>
        <p:txBody>
          <a:bodyPr/>
          <a:lstStyle/>
          <a:p>
            <a:fld id="{AC82685A-BD3A-4230-8D85-804689F67293}" type="slidenum">
              <a:rPr lang="en-GB" smtClean="0"/>
              <a:t>23</a:t>
            </a:fld>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0154B563-4D28-4738-A225-8360CFB94049}"/>
              </a:ext>
            </a:extLst>
          </p:cNvPr>
          <p:cNvSpPr>
            <a:spLocks noGrp="1"/>
          </p:cNvSpPr>
          <p:nvPr>
            <p:ph type="title"/>
          </p:nvPr>
        </p:nvSpPr>
        <p:spPr/>
        <p:txBody>
          <a:bodyPr/>
          <a:lstStyle/>
          <a:p>
            <a:pPr eaLnBrk="1" hangingPunct="1"/>
            <a:r>
              <a:rPr lang="en-GB" altLang="en-US"/>
              <a:t>References 2</a:t>
            </a:r>
          </a:p>
        </p:txBody>
      </p:sp>
      <p:sp>
        <p:nvSpPr>
          <p:cNvPr id="54275" name="Content Placeholder 2">
            <a:extLst>
              <a:ext uri="{FF2B5EF4-FFF2-40B4-BE49-F238E27FC236}">
                <a16:creationId xmlns:a16="http://schemas.microsoft.com/office/drawing/2014/main" id="{1362A819-DC81-4CF0-A809-415BA583200F}"/>
              </a:ext>
            </a:extLst>
          </p:cNvPr>
          <p:cNvSpPr>
            <a:spLocks noGrp="1"/>
          </p:cNvSpPr>
          <p:nvPr>
            <p:ph idx="1"/>
          </p:nvPr>
        </p:nvSpPr>
        <p:spPr>
          <a:xfrm>
            <a:off x="457200" y="1208868"/>
            <a:ext cx="8229600" cy="4308365"/>
          </a:xfrm>
        </p:spPr>
        <p:txBody>
          <a:bodyPr>
            <a:normAutofit lnSpcReduction="10000"/>
          </a:bodyPr>
          <a:lstStyle/>
          <a:p>
            <a:pPr lvl="0">
              <a:defRPr/>
            </a:pPr>
            <a:r>
              <a:rPr lang="en-GB" sz="1000" dirty="0">
                <a:solidFill>
                  <a:prstClr val="black"/>
                </a:solidFill>
                <a:latin typeface="Trebuchet MS" panose="020B0603020202020204" pitchFamily="34" charset="0"/>
              </a:rPr>
              <a:t>HMIC 2009 </a:t>
            </a:r>
            <a:r>
              <a:rPr lang="en-GB" sz="1000" i="1" dirty="0">
                <a:solidFill>
                  <a:prstClr val="black"/>
                </a:solidFill>
                <a:latin typeface="Trebuchet MS" panose="020B0603020202020204" pitchFamily="34" charset="0"/>
              </a:rPr>
              <a:t>“Adapting to Protest’</a:t>
            </a:r>
            <a:r>
              <a:rPr lang="en-GB" sz="1000" dirty="0">
                <a:solidFill>
                  <a:prstClr val="black"/>
                </a:solidFill>
                <a:latin typeface="Trebuchet MS" panose="020B0603020202020204" pitchFamily="34" charset="0"/>
              </a:rPr>
              <a:t> London: Crown Copyright</a:t>
            </a:r>
          </a:p>
          <a:p>
            <a:pPr lvl="0">
              <a:defRPr/>
            </a:pPr>
            <a:r>
              <a:rPr lang="en-GB" sz="1000" b="1" dirty="0">
                <a:solidFill>
                  <a:prstClr val="black"/>
                </a:solidFill>
                <a:latin typeface="Trebuchet MS" panose="020B0603020202020204" pitchFamily="34" charset="0"/>
              </a:rPr>
              <a:t>HMIC </a:t>
            </a:r>
            <a:r>
              <a:rPr lang="en-GB" altLang="en-US" sz="1000" b="1" dirty="0">
                <a:solidFill>
                  <a:srgbClr val="404040"/>
                </a:solidFill>
                <a:latin typeface="Trebuchet MS" panose="020B0603020202020204" pitchFamily="34" charset="0"/>
              </a:rPr>
              <a:t>(2014) Policing in Austerity: Meeting the Challenge. London: Home Office.</a:t>
            </a:r>
          </a:p>
          <a:p>
            <a:pPr lvl="0">
              <a:spcBef>
                <a:spcPts val="1000"/>
              </a:spcBef>
              <a:buClr>
                <a:srgbClr val="1F3864"/>
              </a:buClr>
              <a:buSzPct val="80000"/>
            </a:pPr>
            <a:r>
              <a:rPr lang="en-GB" altLang="en-US" sz="1000" dirty="0">
                <a:solidFill>
                  <a:srgbClr val="404040"/>
                </a:solidFill>
                <a:latin typeface="Trebuchet MS" panose="020B0603020202020204" pitchFamily="34" charset="0"/>
              </a:rPr>
              <a:t>Home Office (2010) Policing in the 21st Century: Reconnecting police and the people. London: The Stationery Office Limited.</a:t>
            </a:r>
          </a:p>
          <a:p>
            <a:pPr lvl="0">
              <a:spcBef>
                <a:spcPts val="1000"/>
              </a:spcBef>
              <a:buClr>
                <a:srgbClr val="1F3864"/>
              </a:buClr>
              <a:buSzPct val="80000"/>
            </a:pPr>
            <a:r>
              <a:rPr lang="en-GB" altLang="en-US" sz="1000" b="1" dirty="0">
                <a:solidFill>
                  <a:srgbClr val="404040"/>
                </a:solidFill>
                <a:latin typeface="Trebuchet MS" panose="020B0603020202020204" pitchFamily="34" charset="0"/>
              </a:rPr>
              <a:t>Hough, M. (2013) ’Procedural justice and professional policing in times of austerity’, Criminology &amp; Criminal Justice, 13(2): 181–197.</a:t>
            </a:r>
          </a:p>
          <a:p>
            <a:pPr lvl="0">
              <a:defRPr/>
            </a:pPr>
            <a:r>
              <a:rPr lang="en-GB" sz="1000" b="1" dirty="0">
                <a:solidFill>
                  <a:prstClr val="black"/>
                </a:solidFill>
                <a:latin typeface="Trebuchet MS" panose="020B0603020202020204" pitchFamily="34" charset="0"/>
              </a:rPr>
              <a:t>Innes, M. &amp; Roberts C. 2007 ‘</a:t>
            </a:r>
            <a:r>
              <a:rPr lang="en-GB" sz="1000" b="1" i="1" dirty="0">
                <a:solidFill>
                  <a:prstClr val="black"/>
                </a:solidFill>
                <a:latin typeface="Trebuchet MS" panose="020B0603020202020204" pitchFamily="34" charset="0"/>
              </a:rPr>
              <a:t>Community Intelligence in the Policing of Community  Safety’</a:t>
            </a:r>
            <a:r>
              <a:rPr lang="en-GB" sz="1000" b="1" dirty="0">
                <a:solidFill>
                  <a:prstClr val="black"/>
                </a:solidFill>
                <a:latin typeface="Trebuchet MS" panose="020B0603020202020204" pitchFamily="34" charset="0"/>
              </a:rPr>
              <a:t> [unpublished] www.upsi.org.uk/research/publications/</a:t>
            </a:r>
          </a:p>
          <a:p>
            <a:pPr lvl="0">
              <a:defRPr/>
            </a:pPr>
            <a:r>
              <a:rPr lang="en-GB" sz="1000" dirty="0">
                <a:solidFill>
                  <a:prstClr val="black"/>
                </a:solidFill>
                <a:latin typeface="Trebuchet MS" panose="020B0603020202020204" pitchFamily="34" charset="0"/>
              </a:rPr>
              <a:t>Innes, M., Roberts, C. and Maltby, S. 2005 </a:t>
            </a:r>
            <a:r>
              <a:rPr lang="en-GB" sz="1000" i="1" dirty="0">
                <a:solidFill>
                  <a:prstClr val="black"/>
                </a:solidFill>
                <a:latin typeface="Trebuchet MS" panose="020B0603020202020204" pitchFamily="34" charset="0"/>
              </a:rPr>
              <a:t>‘Community Intelligence: A Report to the National Community Tensions Team’ </a:t>
            </a:r>
            <a:r>
              <a:rPr lang="en-GB" sz="1000" dirty="0">
                <a:solidFill>
                  <a:prstClr val="black"/>
                </a:solidFill>
                <a:latin typeface="Trebuchet MS" panose="020B0603020202020204" pitchFamily="34" charset="0"/>
              </a:rPr>
              <a:t>(unpublished)</a:t>
            </a:r>
          </a:p>
          <a:p>
            <a:pPr lvl="0">
              <a:defRPr/>
            </a:pPr>
            <a:r>
              <a:rPr lang="en-GB" sz="1000" dirty="0">
                <a:solidFill>
                  <a:prstClr val="black"/>
                </a:solidFill>
                <a:latin typeface="Trebuchet MS" panose="020B0603020202020204" pitchFamily="34" charset="0"/>
              </a:rPr>
              <a:t>Innes, M. 2011 </a:t>
            </a:r>
            <a:r>
              <a:rPr lang="en-GB" sz="1000" i="1" dirty="0">
                <a:solidFill>
                  <a:prstClr val="black"/>
                </a:solidFill>
                <a:latin typeface="Trebuchet MS" panose="020B0603020202020204" pitchFamily="34" charset="0"/>
              </a:rPr>
              <a:t>‘</a:t>
            </a:r>
            <a:r>
              <a:rPr lang="en-US" sz="1000" i="1" dirty="0">
                <a:solidFill>
                  <a:prstClr val="black"/>
                </a:solidFill>
                <a:latin typeface="Trebuchet MS" panose="020B0603020202020204" pitchFamily="34" charset="0"/>
              </a:rPr>
              <a:t>Corrupt and confused?’ </a:t>
            </a:r>
            <a:r>
              <a:rPr lang="en-US" sz="1000" dirty="0">
                <a:solidFill>
                  <a:prstClr val="black"/>
                </a:solidFill>
                <a:latin typeface="Trebuchet MS" panose="020B0603020202020204" pitchFamily="34" charset="0"/>
              </a:rPr>
              <a:t>Prospect Magazine Issue 186 </a:t>
            </a:r>
            <a:r>
              <a:rPr lang="en-GB" sz="1000" dirty="0">
                <a:solidFill>
                  <a:prstClr val="black"/>
                </a:solidFill>
                <a:latin typeface="Trebuchet MS" panose="020B0603020202020204" pitchFamily="34" charset="0"/>
              </a:rPr>
              <a:t>www.prospectmagazine.co.uk/issue/</a:t>
            </a:r>
          </a:p>
          <a:p>
            <a:pPr lvl="0">
              <a:defRPr/>
            </a:pPr>
            <a:r>
              <a:rPr lang="en-GB" sz="1000" dirty="0">
                <a:solidFill>
                  <a:prstClr val="black"/>
                </a:solidFill>
                <a:latin typeface="Trebuchet MS" panose="020B0603020202020204" pitchFamily="34" charset="0"/>
              </a:rPr>
              <a:t>Innes, M. 2011a </a:t>
            </a:r>
            <a:r>
              <a:rPr lang="en-GB" sz="1000" i="1" dirty="0">
                <a:solidFill>
                  <a:prstClr val="black"/>
                </a:solidFill>
                <a:latin typeface="Trebuchet MS" panose="020B0603020202020204" pitchFamily="34" charset="0"/>
              </a:rPr>
              <a:t>‘Doing less with more – the new politics of policing’</a:t>
            </a:r>
            <a:r>
              <a:rPr lang="en-GB" sz="1000" dirty="0">
                <a:solidFill>
                  <a:prstClr val="black"/>
                </a:solidFill>
                <a:latin typeface="Trebuchet MS" panose="020B0603020202020204" pitchFamily="34" charset="0"/>
              </a:rPr>
              <a:t> Public Policy Research June-August 2011: 73-80</a:t>
            </a:r>
          </a:p>
          <a:p>
            <a:pPr lvl="0">
              <a:defRPr/>
            </a:pPr>
            <a:r>
              <a:rPr lang="en-GB" sz="1000" dirty="0">
                <a:solidFill>
                  <a:prstClr val="black"/>
                </a:solidFill>
                <a:latin typeface="Trebuchet MS" panose="020B0603020202020204" pitchFamily="34" charset="0"/>
              </a:rPr>
              <a:t>IPC 2013 Independent Police Commission Report </a:t>
            </a:r>
            <a:r>
              <a:rPr lang="en-GB" sz="1000" i="1" dirty="0">
                <a:solidFill>
                  <a:prstClr val="black"/>
                </a:solidFill>
                <a:latin typeface="Trebuchet MS" panose="020B0603020202020204" pitchFamily="34" charset="0"/>
              </a:rPr>
              <a:t>'Policing for a Better Britain' </a:t>
            </a:r>
            <a:r>
              <a:rPr lang="en-GB" sz="1000" dirty="0">
                <a:solidFill>
                  <a:prstClr val="black"/>
                </a:solidFill>
                <a:latin typeface="Trebuchet MS" panose="020B0603020202020204" pitchFamily="34" charset="0"/>
              </a:rPr>
              <a:t>Available at: www.independentpolicecommission.org.uk/commission-report-launched---monday-25th-november-2013 [Accessed 15th December 2013]</a:t>
            </a:r>
          </a:p>
          <a:p>
            <a:pPr lvl="0">
              <a:defRPr/>
            </a:pPr>
            <a:r>
              <a:rPr lang="en-GB" sz="1000" b="1" dirty="0">
                <a:solidFill>
                  <a:prstClr val="black"/>
                </a:solidFill>
                <a:latin typeface="Trebuchet MS" panose="020B0603020202020204" pitchFamily="34" charset="0"/>
              </a:rPr>
              <a:t>Lentz, SA. &amp; </a:t>
            </a:r>
            <a:r>
              <a:rPr lang="en-GB" sz="1000" b="1" dirty="0" err="1">
                <a:solidFill>
                  <a:prstClr val="black"/>
                </a:solidFill>
                <a:latin typeface="Trebuchet MS" panose="020B0603020202020204" pitchFamily="34" charset="0"/>
              </a:rPr>
              <a:t>Chaires</a:t>
            </a:r>
            <a:r>
              <a:rPr lang="en-GB" sz="1000" b="1" dirty="0">
                <a:solidFill>
                  <a:prstClr val="black"/>
                </a:solidFill>
                <a:latin typeface="Trebuchet MS" panose="020B0603020202020204" pitchFamily="34" charset="0"/>
              </a:rPr>
              <a:t>, RH. 2007 </a:t>
            </a:r>
            <a:r>
              <a:rPr lang="en-GB" sz="1000" b="1" i="1" dirty="0">
                <a:solidFill>
                  <a:prstClr val="black"/>
                </a:solidFill>
                <a:latin typeface="Trebuchet MS" panose="020B0603020202020204" pitchFamily="34" charset="0"/>
              </a:rPr>
              <a:t>‘The Invention of Peel’s principles: A study of policing ‘textbook’ history’</a:t>
            </a:r>
            <a:r>
              <a:rPr lang="en-GB" sz="1000" b="1" dirty="0">
                <a:solidFill>
                  <a:prstClr val="black"/>
                </a:solidFill>
                <a:latin typeface="Trebuchet MS" panose="020B0603020202020204" pitchFamily="34" charset="0"/>
              </a:rPr>
              <a:t> Journal of Criminal Justice, I, Jan-Feb., 69-79. 2007.</a:t>
            </a:r>
          </a:p>
          <a:p>
            <a:pPr lvl="0">
              <a:defRPr/>
            </a:pPr>
            <a:r>
              <a:rPr lang="en-GB" sz="1000" b="1" dirty="0">
                <a:solidFill>
                  <a:prstClr val="black"/>
                </a:solidFill>
                <a:latin typeface="Trebuchet MS" panose="020B0603020202020204" pitchFamily="34" charset="0"/>
              </a:rPr>
              <a:t>Loader, I. 2014 ‘</a:t>
            </a:r>
            <a:r>
              <a:rPr lang="en-GB" sz="1000" b="1" i="1" dirty="0">
                <a:solidFill>
                  <a:prstClr val="black"/>
                </a:solidFill>
                <a:latin typeface="Trebuchet MS" panose="020B0603020202020204" pitchFamily="34" charset="0"/>
              </a:rPr>
              <a:t>In Search of Civic Policing: Recasting the ‘</a:t>
            </a:r>
            <a:r>
              <a:rPr lang="en-GB" sz="1000" b="1" i="1" dirty="0" err="1">
                <a:solidFill>
                  <a:prstClr val="black"/>
                </a:solidFill>
                <a:latin typeface="Trebuchet MS" panose="020B0603020202020204" pitchFamily="34" charset="0"/>
              </a:rPr>
              <a:t>Peelian</a:t>
            </a:r>
            <a:r>
              <a:rPr lang="en-GB" sz="1000" b="1" i="1" dirty="0">
                <a:solidFill>
                  <a:prstClr val="black"/>
                </a:solidFill>
                <a:latin typeface="Trebuchet MS" panose="020B0603020202020204" pitchFamily="34" charset="0"/>
              </a:rPr>
              <a:t>’ Principles</a:t>
            </a:r>
            <a:r>
              <a:rPr lang="en-GB" sz="1000" b="1" dirty="0">
                <a:solidFill>
                  <a:prstClr val="black"/>
                </a:solidFill>
                <a:latin typeface="Trebuchet MS" panose="020B0603020202020204" pitchFamily="34" charset="0"/>
              </a:rPr>
              <a:t>’  Crim. Law &amp; </a:t>
            </a:r>
            <a:r>
              <a:rPr lang="en-GB" sz="1000" b="1" dirty="0" err="1">
                <a:solidFill>
                  <a:prstClr val="black"/>
                </a:solidFill>
                <a:latin typeface="Trebuchet MS" panose="020B0603020202020204" pitchFamily="34" charset="0"/>
              </a:rPr>
              <a:t>Philos</a:t>
            </a:r>
            <a:r>
              <a:rPr lang="en-GB" sz="1000" b="1" dirty="0">
                <a:solidFill>
                  <a:prstClr val="black"/>
                </a:solidFill>
                <a:latin typeface="Trebuchet MS" panose="020B0603020202020204" pitchFamily="34" charset="0"/>
              </a:rPr>
              <a:t> (2016) 10:427_440</a:t>
            </a:r>
          </a:p>
          <a:p>
            <a:pPr lvl="0">
              <a:defRPr/>
            </a:pPr>
            <a:r>
              <a:rPr lang="en-GB" sz="1000" dirty="0"/>
              <a:t>Orde, H. (2011)</a:t>
            </a:r>
            <a:r>
              <a:rPr lang="en-GB" sz="1000" i="1" dirty="0"/>
              <a:t> ‘Tension between politicians and police is healthy’ </a:t>
            </a:r>
            <a:r>
              <a:rPr lang="en-GB" sz="1000" dirty="0"/>
              <a:t>www.thetimes.co.uk/tto/opinion/thunderer/article3137638.ece</a:t>
            </a:r>
            <a:endParaRPr lang="en-GB" sz="1000" b="1" dirty="0">
              <a:solidFill>
                <a:prstClr val="black"/>
              </a:solidFill>
              <a:latin typeface="Trebuchet MS" panose="020B0603020202020204" pitchFamily="34" charset="0"/>
            </a:endParaRPr>
          </a:p>
          <a:p>
            <a:pPr>
              <a:spcAft>
                <a:spcPts val="0"/>
              </a:spcAft>
            </a:pPr>
            <a:r>
              <a:rPr lang="en-GB" sz="1000" b="1" dirty="0">
                <a:latin typeface="Trebuchet MS" panose="020B0603020202020204" pitchFamily="34" charset="0"/>
                <a:ea typeface="Times New Roman" panose="02020603050405020304" pitchFamily="18" charset="0"/>
                <a:cs typeface="Arial" panose="020B0604020202020204" pitchFamily="34" charset="0"/>
              </a:rPr>
              <a:t>Paley, R. 1989 ‘</a:t>
            </a:r>
            <a:r>
              <a:rPr lang="en-GB" sz="1000" b="1" i="1" dirty="0">
                <a:latin typeface="Trebuchet MS" panose="020B0603020202020204" pitchFamily="34" charset="0"/>
                <a:ea typeface="Times New Roman" panose="02020603050405020304" pitchFamily="18" charset="0"/>
                <a:cs typeface="Arial" panose="020B0604020202020204" pitchFamily="34" charset="0"/>
              </a:rPr>
              <a:t>An imperfect, inadequate and wretched system?</a:t>
            </a:r>
            <a:r>
              <a:rPr lang="en-GB" sz="1000" b="1" dirty="0">
                <a:latin typeface="Trebuchet MS" panose="020B0603020202020204" pitchFamily="34" charset="0"/>
                <a:ea typeface="Times New Roman" panose="02020603050405020304" pitchFamily="18" charset="0"/>
                <a:cs typeface="Arial" panose="020B0604020202020204" pitchFamily="34" charset="0"/>
              </a:rPr>
              <a:t> </a:t>
            </a:r>
            <a:r>
              <a:rPr lang="en-GB" sz="1000" b="1" i="1" dirty="0">
                <a:latin typeface="Trebuchet MS" panose="020B0603020202020204" pitchFamily="34" charset="0"/>
                <a:ea typeface="Times New Roman" panose="02020603050405020304" pitchFamily="18" charset="0"/>
                <a:cs typeface="Arial" panose="020B0604020202020204" pitchFamily="34" charset="0"/>
              </a:rPr>
              <a:t>Policing London before Peel' </a:t>
            </a:r>
            <a:r>
              <a:rPr lang="en-GB" sz="1000" b="1" dirty="0">
                <a:latin typeface="Trebuchet MS" panose="020B0603020202020204" pitchFamily="34" charset="0"/>
                <a:ea typeface="Times New Roman" panose="02020603050405020304" pitchFamily="18" charset="0"/>
                <a:cs typeface="Arial" panose="020B0604020202020204" pitchFamily="34" charset="0"/>
              </a:rPr>
              <a:t>Criminal Justice History, 10, 95-130</a:t>
            </a:r>
            <a:endParaRPr lang="en-GB" sz="1050" b="1" dirty="0">
              <a:latin typeface="Trebuchet MS" panose="020B0603020202020204" pitchFamily="34" charset="0"/>
              <a:ea typeface="Times New Roman" panose="02020603050405020304" pitchFamily="18" charset="0"/>
              <a:cs typeface="Times New Roman" panose="02020603050405020304" pitchFamily="18" charset="0"/>
            </a:endParaRPr>
          </a:p>
          <a:p>
            <a:pPr lvl="0">
              <a:defRPr/>
            </a:pPr>
            <a:r>
              <a:rPr lang="en-GB" sz="1000" dirty="0">
                <a:solidFill>
                  <a:prstClr val="black"/>
                </a:solidFill>
                <a:latin typeface="Trebuchet MS" panose="020B0603020202020204" pitchFamily="34" charset="0"/>
              </a:rPr>
              <a:t>Plain, G. 2015 </a:t>
            </a:r>
            <a:r>
              <a:rPr lang="en-GB" sz="1000" i="1" dirty="0">
                <a:solidFill>
                  <a:prstClr val="black"/>
                </a:solidFill>
                <a:latin typeface="Trebuchet MS" panose="020B0603020202020204" pitchFamily="34" charset="0"/>
              </a:rPr>
              <a:t>Structures of Authority: Post-war Masculinity and the British Police </a:t>
            </a:r>
            <a:r>
              <a:rPr lang="en-GB" sz="1000" dirty="0">
                <a:solidFill>
                  <a:prstClr val="black"/>
                </a:solidFill>
                <a:latin typeface="Trebuchet MS" panose="020B0603020202020204" pitchFamily="34" charset="0"/>
              </a:rPr>
              <a:t>available at: https://journals.openedition.org/itineraires/2613</a:t>
            </a:r>
          </a:p>
          <a:p>
            <a:pPr lvl="0">
              <a:defRPr/>
            </a:pPr>
            <a:r>
              <a:rPr lang="en-GB" sz="1000" dirty="0">
                <a:solidFill>
                  <a:prstClr val="black"/>
                </a:solidFill>
                <a:latin typeface="Trebuchet MS" panose="020B0603020202020204" pitchFamily="34" charset="0"/>
              </a:rPr>
              <a:t>PPI online 1990</a:t>
            </a:r>
            <a:r>
              <a:rPr lang="en-GB" sz="1000" i="1" dirty="0">
                <a:solidFill>
                  <a:prstClr val="black"/>
                </a:solidFill>
                <a:latin typeface="Trebuchet MS" panose="020B0603020202020204" pitchFamily="34" charset="0"/>
              </a:rPr>
              <a:t> “The Politics of Difference: Diversity or Separatism?”</a:t>
            </a:r>
            <a:r>
              <a:rPr lang="en-GB" sz="1000" dirty="0">
                <a:solidFill>
                  <a:prstClr val="black"/>
                </a:solidFill>
                <a:latin typeface="Trebuchet MS" panose="020B0603020202020204" pitchFamily="34" charset="0"/>
              </a:rPr>
              <a:t> www.ppionline.org/documents/pol_difference.pdf</a:t>
            </a:r>
          </a:p>
          <a:p>
            <a:pPr>
              <a:spcAft>
                <a:spcPts val="0"/>
              </a:spcAft>
            </a:pPr>
            <a:r>
              <a:rPr lang="en-GB" sz="1000" b="1" dirty="0">
                <a:latin typeface="Trebuchet MS" panose="020B0603020202020204" pitchFamily="34" charset="0"/>
                <a:ea typeface="Times New Roman" panose="02020603050405020304" pitchFamily="18" charset="0"/>
                <a:cs typeface="Times New Roman" panose="02020603050405020304" pitchFamily="18" charset="0"/>
              </a:rPr>
              <a:t>Rawlings, P. 2002 </a:t>
            </a:r>
            <a:r>
              <a:rPr lang="en-GB" sz="1000" b="1" i="1" dirty="0">
                <a:latin typeface="Trebuchet MS" panose="020B0603020202020204" pitchFamily="34" charset="0"/>
                <a:ea typeface="Times New Roman" panose="02020603050405020304" pitchFamily="18" charset="0"/>
                <a:cs typeface="Times New Roman" panose="02020603050405020304" pitchFamily="18" charset="0"/>
              </a:rPr>
              <a:t>‘Policing – A Short History’</a:t>
            </a:r>
            <a:r>
              <a:rPr lang="en-GB" sz="1000" b="1" dirty="0">
                <a:latin typeface="Trebuchet MS" panose="020B0603020202020204" pitchFamily="34" charset="0"/>
                <a:ea typeface="Times New Roman" panose="02020603050405020304" pitchFamily="18" charset="0"/>
                <a:cs typeface="Times New Roman" panose="02020603050405020304" pitchFamily="18" charset="0"/>
              </a:rPr>
              <a:t> Cullompton: Willan</a:t>
            </a:r>
            <a:endParaRPr lang="en-GB" sz="1000" b="1" dirty="0">
              <a:solidFill>
                <a:prstClr val="black"/>
              </a:solidFill>
              <a:latin typeface="Trebuchet MS" panose="020B0603020202020204" pitchFamily="34" charset="0"/>
            </a:endParaRPr>
          </a:p>
          <a:p>
            <a:pPr lvl="0">
              <a:defRPr/>
            </a:pPr>
            <a:r>
              <a:rPr lang="en-GB" sz="1000" dirty="0">
                <a:solidFill>
                  <a:prstClr val="black"/>
                </a:solidFill>
                <a:latin typeface="Trebuchet MS" panose="020B0603020202020204" pitchFamily="34" charset="0"/>
              </a:rPr>
              <a:t>Sampson, Robert J. </a:t>
            </a:r>
            <a:r>
              <a:rPr lang="en-GB" sz="1000" i="1" dirty="0">
                <a:solidFill>
                  <a:prstClr val="black"/>
                </a:solidFill>
                <a:latin typeface="Trebuchet MS" panose="020B0603020202020204" pitchFamily="34" charset="0"/>
              </a:rPr>
              <a:t>‘Great American City: Chicago and the Enduring </a:t>
            </a:r>
            <a:r>
              <a:rPr lang="en-GB" sz="1000" i="1" dirty="0" err="1">
                <a:solidFill>
                  <a:prstClr val="black"/>
                </a:solidFill>
                <a:latin typeface="Trebuchet MS" panose="020B0603020202020204" pitchFamily="34" charset="0"/>
              </a:rPr>
              <a:t>Neighborhood</a:t>
            </a:r>
            <a:r>
              <a:rPr lang="en-GB" sz="1000" i="1" dirty="0">
                <a:solidFill>
                  <a:prstClr val="black"/>
                </a:solidFill>
                <a:latin typeface="Trebuchet MS" panose="020B0603020202020204" pitchFamily="34" charset="0"/>
              </a:rPr>
              <a:t> Effect’ </a:t>
            </a:r>
            <a:r>
              <a:rPr lang="en-GB" sz="1000" dirty="0">
                <a:solidFill>
                  <a:prstClr val="black"/>
                </a:solidFill>
                <a:latin typeface="Trebuchet MS" panose="020B0603020202020204" pitchFamily="34" charset="0"/>
              </a:rPr>
              <a:t>University of Chicago Press: Chicago </a:t>
            </a:r>
          </a:p>
          <a:p>
            <a:pPr lvl="0">
              <a:defRPr/>
            </a:pPr>
            <a:endParaRPr lang="en-GB" sz="1000" dirty="0">
              <a:solidFill>
                <a:prstClr val="black"/>
              </a:solidFill>
              <a:latin typeface="Trebuchet MS" panose="020B0603020202020204" pitchFamily="34" charset="0"/>
            </a:endParaRPr>
          </a:p>
          <a:p>
            <a:pPr lvl="0">
              <a:defRPr/>
            </a:pPr>
            <a:endParaRPr lang="en-GB" sz="800" dirty="0">
              <a:solidFill>
                <a:prstClr val="black"/>
              </a:solidFill>
            </a:endParaRPr>
          </a:p>
          <a:p>
            <a:pPr eaLnBrk="1" hangingPunct="1"/>
            <a:endParaRPr lang="en-GB" altLang="en-US" sz="1200" dirty="0"/>
          </a:p>
        </p:txBody>
      </p:sp>
      <p:sp>
        <p:nvSpPr>
          <p:cNvPr id="2" name="Footer Placeholder 1">
            <a:extLst>
              <a:ext uri="{FF2B5EF4-FFF2-40B4-BE49-F238E27FC236}">
                <a16:creationId xmlns:a16="http://schemas.microsoft.com/office/drawing/2014/main" id="{FDB95985-4409-427C-A7B2-C534DABE03CF}"/>
              </a:ext>
            </a:extLst>
          </p:cNvPr>
          <p:cNvSpPr>
            <a:spLocks noGrp="1"/>
          </p:cNvSpPr>
          <p:nvPr>
            <p:ph type="ftr" sz="quarter" idx="11"/>
          </p:nvPr>
        </p:nvSpPr>
        <p:spPr/>
        <p:txBody>
          <a:bodyPr/>
          <a:lstStyle/>
          <a:p>
            <a:r>
              <a:rPr lang="en-GB"/>
              <a:t>Dr. M. Jordan 2020</a:t>
            </a:r>
            <a:endParaRPr lang="en-GB" dirty="0"/>
          </a:p>
        </p:txBody>
      </p:sp>
      <p:sp>
        <p:nvSpPr>
          <p:cNvPr id="3" name="Slide Number Placeholder 2">
            <a:extLst>
              <a:ext uri="{FF2B5EF4-FFF2-40B4-BE49-F238E27FC236}">
                <a16:creationId xmlns:a16="http://schemas.microsoft.com/office/drawing/2014/main" id="{16029ABC-8550-43BD-BD44-85C6AF5641FE}"/>
              </a:ext>
            </a:extLst>
          </p:cNvPr>
          <p:cNvSpPr>
            <a:spLocks noGrp="1"/>
          </p:cNvSpPr>
          <p:nvPr>
            <p:ph type="sldNum" sz="quarter" idx="12"/>
          </p:nvPr>
        </p:nvSpPr>
        <p:spPr/>
        <p:txBody>
          <a:bodyPr/>
          <a:lstStyle/>
          <a:p>
            <a:fld id="{AC82685A-BD3A-4230-8D85-804689F67293}" type="slidenum">
              <a:rPr lang="en-GB" smtClean="0"/>
              <a:t>24</a:t>
            </a:fld>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References 3</a:t>
            </a:r>
          </a:p>
        </p:txBody>
      </p:sp>
      <p:sp>
        <p:nvSpPr>
          <p:cNvPr id="2" name="Content Placeholder 1">
            <a:extLst>
              <a:ext uri="{FF2B5EF4-FFF2-40B4-BE49-F238E27FC236}">
                <a16:creationId xmlns:a16="http://schemas.microsoft.com/office/drawing/2014/main" id="{ACFC0844-208F-43C0-A3F1-E924415870BB}"/>
              </a:ext>
            </a:extLst>
          </p:cNvPr>
          <p:cNvSpPr>
            <a:spLocks noGrp="1"/>
          </p:cNvSpPr>
          <p:nvPr>
            <p:ph idx="1"/>
          </p:nvPr>
        </p:nvSpPr>
        <p:spPr>
          <a:xfrm>
            <a:off x="457200" y="1301858"/>
            <a:ext cx="8229600" cy="4215375"/>
          </a:xfrm>
        </p:spPr>
        <p:txBody>
          <a:bodyPr>
            <a:normAutofit lnSpcReduction="10000"/>
          </a:bodyPr>
          <a:lstStyle/>
          <a:p>
            <a:pPr lvl="0">
              <a:defRPr/>
            </a:pPr>
            <a:r>
              <a:rPr lang="en-GB" sz="1100" dirty="0">
                <a:solidFill>
                  <a:prstClr val="black"/>
                </a:solidFill>
                <a:latin typeface="Trebuchet MS" panose="020B0603020202020204" pitchFamily="34" charset="0"/>
              </a:rPr>
              <a:t>Sawer, P. 2007 </a:t>
            </a:r>
            <a:r>
              <a:rPr lang="en-GB" sz="1100" i="1" dirty="0">
                <a:solidFill>
                  <a:prstClr val="black"/>
                </a:solidFill>
                <a:latin typeface="Trebuchet MS" panose="020B0603020202020204" pitchFamily="34" charset="0"/>
              </a:rPr>
              <a:t>‘40 police stations face threat of closure’ </a:t>
            </a:r>
            <a:r>
              <a:rPr lang="en-GB" sz="1100" dirty="0">
                <a:solidFill>
                  <a:prstClr val="black"/>
                </a:solidFill>
                <a:latin typeface="Trebuchet MS" panose="020B0603020202020204" pitchFamily="34" charset="0"/>
              </a:rPr>
              <a:t>www.telegraph.co.uk/news/uknews/1572708/40-police-stations-face-threat-of-closure.html </a:t>
            </a:r>
          </a:p>
          <a:p>
            <a:pPr lvl="0">
              <a:defRPr/>
            </a:pPr>
            <a:r>
              <a:rPr lang="en-GB" sz="1100" dirty="0">
                <a:solidFill>
                  <a:prstClr val="black"/>
                </a:solidFill>
                <a:latin typeface="Trebuchet MS" panose="020B0603020202020204" pitchFamily="34" charset="0"/>
              </a:rPr>
              <a:t>Savage, S. 2007 </a:t>
            </a:r>
            <a:r>
              <a:rPr lang="en-GB" sz="1100" i="1" dirty="0">
                <a:solidFill>
                  <a:prstClr val="black"/>
                </a:solidFill>
                <a:latin typeface="Trebuchet MS" panose="020B0603020202020204" pitchFamily="34" charset="0"/>
              </a:rPr>
              <a:t>‘Police Reform: Forces for Change’ </a:t>
            </a:r>
            <a:r>
              <a:rPr lang="en-GB" sz="1100" dirty="0">
                <a:solidFill>
                  <a:prstClr val="black"/>
                </a:solidFill>
                <a:latin typeface="Trebuchet MS" panose="020B0603020202020204" pitchFamily="34" charset="0"/>
              </a:rPr>
              <a:t>Oxford: OUP</a:t>
            </a:r>
          </a:p>
          <a:p>
            <a:pPr lvl="0"/>
            <a:r>
              <a:rPr lang="en-GB" altLang="en-US" sz="1100" dirty="0">
                <a:solidFill>
                  <a:prstClr val="black"/>
                </a:solidFill>
              </a:rPr>
              <a:t>Savage, S. </a:t>
            </a:r>
            <a:r>
              <a:rPr lang="en-GB" altLang="en-US" sz="1100" dirty="0" err="1">
                <a:solidFill>
                  <a:prstClr val="black"/>
                </a:solidFill>
              </a:rPr>
              <a:t>Charman</a:t>
            </a:r>
            <a:r>
              <a:rPr lang="en-GB" altLang="en-US" sz="1100" dirty="0">
                <a:solidFill>
                  <a:prstClr val="black"/>
                </a:solidFill>
              </a:rPr>
              <a:t>, S. &amp; Cope, S. 2000 </a:t>
            </a:r>
            <a:r>
              <a:rPr lang="en-GB" altLang="en-US" sz="1100" i="1" dirty="0">
                <a:solidFill>
                  <a:prstClr val="black"/>
                </a:solidFill>
              </a:rPr>
              <a:t>‘Policing &amp; the Power of Persuasion’</a:t>
            </a:r>
            <a:r>
              <a:rPr lang="en-GB" altLang="en-US" sz="1100" dirty="0">
                <a:solidFill>
                  <a:prstClr val="black"/>
                </a:solidFill>
              </a:rPr>
              <a:t> London: Blackstone</a:t>
            </a:r>
          </a:p>
          <a:p>
            <a:pPr lvl="0"/>
            <a:r>
              <a:rPr lang="en-GB" altLang="en-US" sz="1100" dirty="0">
                <a:solidFill>
                  <a:prstClr val="black"/>
                </a:solidFill>
              </a:rPr>
              <a:t>Scarman, L. 1981 ‘</a:t>
            </a:r>
            <a:r>
              <a:rPr lang="en-GB" altLang="en-US" sz="1100" i="1" dirty="0">
                <a:solidFill>
                  <a:prstClr val="black"/>
                </a:solidFill>
              </a:rPr>
              <a:t>The Brixton Disorders 10-12 April 1981 Report of an Inquiry by the Rt. Hon. The Lord Scarman OBE</a:t>
            </a:r>
            <a:r>
              <a:rPr lang="en-GB" altLang="en-US" sz="1100" dirty="0">
                <a:solidFill>
                  <a:prstClr val="black"/>
                </a:solidFill>
              </a:rPr>
              <a:t>’ London: HMSO</a:t>
            </a:r>
          </a:p>
          <a:p>
            <a:pPr lvl="0"/>
            <a:r>
              <a:rPr lang="en-GB" altLang="en-US" sz="1100" dirty="0">
                <a:solidFill>
                  <a:prstClr val="black"/>
                </a:solidFill>
              </a:rPr>
              <a:t>Skolnick, J.H. 1975 </a:t>
            </a:r>
            <a:r>
              <a:rPr lang="en-GB" altLang="en-US" sz="1100" i="1" dirty="0">
                <a:solidFill>
                  <a:prstClr val="black"/>
                </a:solidFill>
              </a:rPr>
              <a:t>‘Justice Without Trial; Law Enforcement in Democratic</a:t>
            </a:r>
            <a:r>
              <a:rPr lang="en-GB" altLang="en-US" sz="1100" dirty="0">
                <a:solidFill>
                  <a:prstClr val="black"/>
                </a:solidFill>
              </a:rPr>
              <a:t> Society’ 2</a:t>
            </a:r>
            <a:r>
              <a:rPr lang="en-GB" altLang="en-US" sz="1100" baseline="30000" dirty="0">
                <a:solidFill>
                  <a:prstClr val="black"/>
                </a:solidFill>
              </a:rPr>
              <a:t>nd</a:t>
            </a:r>
            <a:r>
              <a:rPr lang="en-GB" altLang="en-US" sz="1100" dirty="0">
                <a:solidFill>
                  <a:prstClr val="black"/>
                </a:solidFill>
              </a:rPr>
              <a:t> Edition New York: Wiley and Sons</a:t>
            </a:r>
          </a:p>
          <a:p>
            <a:pPr lvl="0"/>
            <a:r>
              <a:rPr lang="en-GB" altLang="en-US" sz="1100" dirty="0">
                <a:solidFill>
                  <a:prstClr val="black"/>
                </a:solidFill>
              </a:rPr>
              <a:t>Steele, S. 1990 </a:t>
            </a:r>
            <a:r>
              <a:rPr lang="en-GB" altLang="en-US" sz="1100" i="1" dirty="0">
                <a:solidFill>
                  <a:prstClr val="black"/>
                </a:solidFill>
              </a:rPr>
              <a:t>‘The Politics of Difference; Diversity or Separatism’</a:t>
            </a:r>
            <a:r>
              <a:rPr lang="en-GB" altLang="en-US" sz="1100" dirty="0">
                <a:solidFill>
                  <a:prstClr val="black"/>
                </a:solidFill>
              </a:rPr>
              <a:t>: A Roundtable Sponsored by the Progressive Policy Institute; The George Washington University Washington, D.C. September 26, 1990 www.dlc.org/documents/pol_difference.pdf </a:t>
            </a:r>
          </a:p>
          <a:p>
            <a:pPr lvl="0"/>
            <a:r>
              <a:rPr lang="en-GB" sz="1100" dirty="0"/>
              <a:t>The Thin Blue Line 2013 </a:t>
            </a:r>
            <a:r>
              <a:rPr lang="en-GB" sz="1100" i="1" dirty="0"/>
              <a:t>‘Police Leadership: Time for a New Moral Compass?’ </a:t>
            </a:r>
            <a:r>
              <a:rPr lang="en-GB" sz="1100" dirty="0"/>
              <a:t>http://thinbluelineuk.blogspot.co.uk/2013/02/police-leadership-time-for-new-moral.html</a:t>
            </a:r>
            <a:endParaRPr lang="en-GB" altLang="en-US" sz="1100" dirty="0">
              <a:solidFill>
                <a:prstClr val="black"/>
              </a:solidFill>
            </a:endParaRPr>
          </a:p>
          <a:p>
            <a:pPr lvl="0">
              <a:spcBef>
                <a:spcPts val="1000"/>
              </a:spcBef>
              <a:buClr>
                <a:srgbClr val="1F3864"/>
              </a:buClr>
              <a:buSzPct val="80000"/>
            </a:pPr>
            <a:r>
              <a:rPr lang="en-GB" altLang="en-US" sz="1100" b="1" dirty="0">
                <a:solidFill>
                  <a:srgbClr val="404040"/>
                </a:solidFill>
                <a:latin typeface="Trebuchet MS" panose="020B0603020202020204" pitchFamily="34" charset="0"/>
              </a:rPr>
              <a:t>Tyler, T. (2004) ‘Enhancing Police Legitimacy’, Annals of the American Academy of Political &amp; Social Science 593, pp. 84–99.</a:t>
            </a:r>
          </a:p>
          <a:p>
            <a:pPr lvl="0">
              <a:spcBef>
                <a:spcPts val="1000"/>
              </a:spcBef>
              <a:buClr>
                <a:srgbClr val="1F3864"/>
              </a:buClr>
              <a:buSzPct val="80000"/>
            </a:pPr>
            <a:r>
              <a:rPr lang="en-GB" altLang="en-US" sz="1100" b="1" dirty="0">
                <a:solidFill>
                  <a:srgbClr val="404040"/>
                </a:solidFill>
                <a:latin typeface="Trebuchet MS" panose="020B0603020202020204" pitchFamily="34" charset="0"/>
              </a:rPr>
              <a:t>Tyler, T.  R., and Jackson, J.  (2013a) ‘Popular Legitimacy and the Exercise of Legal Authority: Motivating Compliance, Cooperation, and Engagement.’, Psychology, Public Policy, and Law 20(1), pp. 78-95.</a:t>
            </a:r>
          </a:p>
          <a:p>
            <a:pPr lvl="0">
              <a:spcBef>
                <a:spcPts val="1000"/>
              </a:spcBef>
              <a:buClr>
                <a:srgbClr val="1F3864"/>
              </a:buClr>
              <a:buSzPct val="80000"/>
            </a:pPr>
            <a:r>
              <a:rPr lang="en-GB" altLang="en-US" sz="1100" b="1" dirty="0">
                <a:solidFill>
                  <a:srgbClr val="404040"/>
                </a:solidFill>
                <a:latin typeface="Trebuchet MS" panose="020B0603020202020204" pitchFamily="34" charset="0"/>
              </a:rPr>
              <a:t>Tyler, T.  R. and Jackson, J.  (2013b) ‘Future Challenges in the Study of Legitimacy and Criminal Justice’,   in   </a:t>
            </a:r>
            <a:r>
              <a:rPr lang="en-GB" altLang="en-US" sz="1100" b="1" dirty="0" err="1">
                <a:solidFill>
                  <a:srgbClr val="404040"/>
                </a:solidFill>
                <a:latin typeface="Trebuchet MS" panose="020B0603020202020204" pitchFamily="34" charset="0"/>
              </a:rPr>
              <a:t>Tankebe</a:t>
            </a:r>
            <a:r>
              <a:rPr lang="en-GB" altLang="en-US" sz="1100" b="1" dirty="0">
                <a:solidFill>
                  <a:srgbClr val="404040"/>
                </a:solidFill>
                <a:latin typeface="Trebuchet MS" panose="020B0603020202020204" pitchFamily="34" charset="0"/>
              </a:rPr>
              <a:t>,   J.   and   Liebling,   A.   (eds.) Legitimacy   and   Criminal   Justice:   An International Exploration. Oxford: Oxford University Press, pp. 83-104.</a:t>
            </a:r>
          </a:p>
          <a:p>
            <a:pPr lvl="0"/>
            <a:endParaRPr lang="en-GB" altLang="en-US" sz="1100" dirty="0">
              <a:solidFill>
                <a:prstClr val="black"/>
              </a:solidFill>
            </a:endParaRPr>
          </a:p>
          <a:p>
            <a:pPr lvl="0"/>
            <a:r>
              <a:rPr lang="en-GB" altLang="en-US" sz="1100" dirty="0">
                <a:solidFill>
                  <a:prstClr val="black"/>
                </a:solidFill>
              </a:rPr>
              <a:t>Watson, </a:t>
            </a:r>
            <a:r>
              <a:rPr lang="en-GB" altLang="en-US" sz="1100" dirty="0" err="1">
                <a:solidFill>
                  <a:prstClr val="black"/>
                </a:solidFill>
              </a:rPr>
              <a:t>K..’The</a:t>
            </a:r>
            <a:r>
              <a:rPr lang="en-GB" altLang="en-US" sz="1100" dirty="0">
                <a:solidFill>
                  <a:prstClr val="black"/>
                </a:solidFill>
              </a:rPr>
              <a:t> Decade that Shook Britain’ available at: https://www.historic-uk.com/CultureUK/The-1960s-The-Decade-that-Shook-Britain/</a:t>
            </a:r>
          </a:p>
          <a:p>
            <a:pPr lvl="0"/>
            <a:r>
              <a:rPr lang="en-GB" altLang="en-US" sz="1100" dirty="0">
                <a:solidFill>
                  <a:prstClr val="black"/>
                </a:solidFill>
              </a:rPr>
              <a:t>Whitfield, J. 2006 </a:t>
            </a:r>
            <a:r>
              <a:rPr lang="en-GB" altLang="en-US" sz="1100" i="1" dirty="0">
                <a:solidFill>
                  <a:prstClr val="black"/>
                </a:solidFill>
              </a:rPr>
              <a:t>‘Policing the Windrush Generation’</a:t>
            </a:r>
            <a:r>
              <a:rPr lang="en-GB" altLang="en-US" sz="1100" dirty="0">
                <a:solidFill>
                  <a:prstClr val="black"/>
                </a:solidFill>
              </a:rPr>
              <a:t> www.historyandpolicy.org/papers/policy-paper-45.html</a:t>
            </a:r>
          </a:p>
          <a:p>
            <a:endParaRPr lang="en-GB" sz="1600" dirty="0">
              <a:latin typeface="Trebuchet MS" panose="020B0603020202020204" pitchFamily="34" charset="0"/>
            </a:endParaRPr>
          </a:p>
        </p:txBody>
      </p:sp>
      <p:sp>
        <p:nvSpPr>
          <p:cNvPr id="3" name="Footer Placeholder 2">
            <a:extLst>
              <a:ext uri="{FF2B5EF4-FFF2-40B4-BE49-F238E27FC236}">
                <a16:creationId xmlns:a16="http://schemas.microsoft.com/office/drawing/2014/main" id="{AB354BED-FB6A-43D1-9E70-82CE2F8D47D5}"/>
              </a:ext>
            </a:extLst>
          </p:cNvPr>
          <p:cNvSpPr>
            <a:spLocks noGrp="1"/>
          </p:cNvSpPr>
          <p:nvPr>
            <p:ph type="ftr" sz="quarter" idx="11"/>
          </p:nvPr>
        </p:nvSpPr>
        <p:spPr/>
        <p:txBody>
          <a:bodyPr/>
          <a:lstStyle/>
          <a:p>
            <a:r>
              <a:rPr lang="en-GB"/>
              <a:t>Dr. M. Jordan 2020</a:t>
            </a:r>
            <a:endParaRPr lang="en-GB" dirty="0"/>
          </a:p>
        </p:txBody>
      </p:sp>
      <p:sp>
        <p:nvSpPr>
          <p:cNvPr id="4" name="Slide Number Placeholder 3">
            <a:extLst>
              <a:ext uri="{FF2B5EF4-FFF2-40B4-BE49-F238E27FC236}">
                <a16:creationId xmlns:a16="http://schemas.microsoft.com/office/drawing/2014/main" id="{E71CBFFE-3F37-4D22-9C03-7626BC4840F0}"/>
              </a:ext>
            </a:extLst>
          </p:cNvPr>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14306308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endParaRPr lang="en-GB"/>
          </a:p>
        </p:txBody>
      </p:sp>
      <p:sp>
        <p:nvSpPr>
          <p:cNvPr id="2" name="Footer Placeholder 1">
            <a:extLst>
              <a:ext uri="{FF2B5EF4-FFF2-40B4-BE49-F238E27FC236}">
                <a16:creationId xmlns:a16="http://schemas.microsoft.com/office/drawing/2014/main" id="{17557F6E-6855-4197-831A-5C1A3863F184}"/>
              </a:ext>
            </a:extLst>
          </p:cNvPr>
          <p:cNvSpPr>
            <a:spLocks noGrp="1"/>
          </p:cNvSpPr>
          <p:nvPr>
            <p:ph type="ftr" sz="quarter" idx="11"/>
          </p:nvPr>
        </p:nvSpPr>
        <p:spPr/>
        <p:txBody>
          <a:bodyPr/>
          <a:lstStyle/>
          <a:p>
            <a:r>
              <a:rPr lang="en-GB"/>
              <a:t>Dr. M. Jordan 2020</a:t>
            </a:r>
            <a:endParaRPr lang="en-GB" dirty="0"/>
          </a:p>
        </p:txBody>
      </p:sp>
      <p:sp>
        <p:nvSpPr>
          <p:cNvPr id="3" name="Slide Number Placeholder 2">
            <a:extLst>
              <a:ext uri="{FF2B5EF4-FFF2-40B4-BE49-F238E27FC236}">
                <a16:creationId xmlns:a16="http://schemas.microsoft.com/office/drawing/2014/main" id="{EA677FC4-9F09-4141-B9E2-773E42C34017}"/>
              </a:ext>
            </a:extLst>
          </p:cNvPr>
          <p:cNvSpPr>
            <a:spLocks noGrp="1"/>
          </p:cNvSpPr>
          <p:nvPr>
            <p:ph type="sldNum" sz="quarter" idx="12"/>
          </p:nvPr>
        </p:nvSpPr>
        <p:spPr/>
        <p:txBody>
          <a:bodyPr/>
          <a:lstStyle/>
          <a:p>
            <a:fld id="{AC82685A-BD3A-4230-8D85-804689F67293}" type="slidenum">
              <a:rPr lang="en-GB" smtClean="0"/>
              <a:t>26</a:t>
            </a:fld>
            <a:endParaRPr lang="en-GB"/>
          </a:p>
        </p:txBody>
      </p:sp>
    </p:spTree>
    <p:extLst>
      <p:ext uri="{BB962C8B-B14F-4D97-AF65-F5344CB8AC3E}">
        <p14:creationId xmlns:p14="http://schemas.microsoft.com/office/powerpoint/2010/main" val="4218235766"/>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12" ma:contentTypeDescription="Create a new document." ma:contentTypeScope="" ma:versionID="f3e79057454c99fdaca33b08046adc82">
  <xsd:schema xmlns:xsd="http://www.w3.org/2001/XMLSchema" xmlns:xs="http://www.w3.org/2001/XMLSchema" xmlns:p="http://schemas.microsoft.com/office/2006/metadata/properties" xmlns:ns3="5cce672a-2249-4bca-ab09-8f7b37c30eb2" xmlns:ns4="085339e8-869b-4c3a-a446-745e05ea898f" targetNamespace="http://schemas.microsoft.com/office/2006/metadata/properties" ma:root="true" ma:fieldsID="e478d7a493e3e434bb1194c86b894a0f" ns3:_="" ns4:_="">
    <xsd:import namespace="5cce672a-2249-4bca-ab09-8f7b37c30eb2"/>
    <xsd:import namespace="085339e8-869b-4c3a-a446-745e05ea898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2.xml><?xml version="1.0" encoding="utf-8"?>
<ds:datastoreItem xmlns:ds="http://schemas.openxmlformats.org/officeDocument/2006/customXml" ds:itemID="{5BFC7021-3ED2-404E-A200-4A9A696C59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ce672a-2249-4bca-ab09-8f7b37c30eb2"/>
    <ds:schemaRef ds:uri="085339e8-869b-4c3a-a446-745e05ea89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22565</TotalTime>
  <Words>10938</Words>
  <Application>Microsoft Office PowerPoint</Application>
  <PresentationFormat>On-screen Show (4:3)</PresentationFormat>
  <Paragraphs>521</Paragraphs>
  <Slides>26</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Calibri Light</vt:lpstr>
      <vt:lpstr>Myriad Pro</vt:lpstr>
      <vt:lpstr>Times New Roman</vt:lpstr>
      <vt:lpstr>Trebuchet MS</vt:lpstr>
      <vt:lpstr>Theme1.thmx first page pp</vt:lpstr>
      <vt:lpstr>Understanding the Police Constable Role</vt:lpstr>
      <vt:lpstr>PEQF Learning outcomes</vt:lpstr>
      <vt:lpstr>Introduction</vt:lpstr>
      <vt:lpstr>PowerPoint Presentation</vt:lpstr>
      <vt:lpstr>History</vt:lpstr>
      <vt:lpstr>Historical Context</vt:lpstr>
      <vt:lpstr>Historical Context 2</vt:lpstr>
      <vt:lpstr>Post WW2 decades</vt:lpstr>
      <vt:lpstr>Peel’s principles: the value of research…</vt:lpstr>
      <vt:lpstr>PowerPoint Presentation</vt:lpstr>
      <vt:lpstr>Societal Role of the Police</vt:lpstr>
      <vt:lpstr>Democratic State</vt:lpstr>
      <vt:lpstr>Social Control</vt:lpstr>
      <vt:lpstr>Legitimacy</vt:lpstr>
      <vt:lpstr>Code of Ethics</vt:lpstr>
      <vt:lpstr>Some Dilemma’s</vt:lpstr>
      <vt:lpstr>Role: Perceptions of the police</vt:lpstr>
      <vt:lpstr>Role: reality...</vt:lpstr>
      <vt:lpstr>BCU Commander’s story</vt:lpstr>
      <vt:lpstr>Role: reality...</vt:lpstr>
      <vt:lpstr>In summary</vt:lpstr>
      <vt:lpstr>Next session…</vt:lpstr>
      <vt:lpstr>References 1</vt:lpstr>
      <vt:lpstr>References 2</vt:lpstr>
      <vt:lpstr>References 3</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Police Constable Role</dc:title>
  <dc:creator>Mark Jordan</dc:creator>
  <cp:lastModifiedBy>Mark Jordan</cp:lastModifiedBy>
  <cp:revision>105</cp:revision>
  <dcterms:created xsi:type="dcterms:W3CDTF">2020-03-11T08:07:59Z</dcterms:created>
  <dcterms:modified xsi:type="dcterms:W3CDTF">2020-04-14T06:14:08Z</dcterms:modified>
</cp:coreProperties>
</file>