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4"/>
  </p:notesMasterIdLst>
  <p:sldIdLst>
    <p:sldId id="256" r:id="rId2"/>
    <p:sldId id="257" r:id="rId3"/>
    <p:sldId id="313" r:id="rId4"/>
    <p:sldId id="262" r:id="rId5"/>
    <p:sldId id="312" r:id="rId6"/>
    <p:sldId id="263" r:id="rId7"/>
    <p:sldId id="273" r:id="rId8"/>
    <p:sldId id="287" r:id="rId9"/>
    <p:sldId id="314" r:id="rId10"/>
    <p:sldId id="277" r:id="rId11"/>
    <p:sldId id="316" r:id="rId12"/>
    <p:sldId id="270" r:id="rId13"/>
  </p:sldIdLst>
  <p:sldSz cx="9144000" cy="5143500" type="screen16x9"/>
  <p:notesSz cx="6858000" cy="9144000"/>
  <p:embeddedFontLst>
    <p:embeddedFont>
      <p:font typeface="Bungee Shade" panose="020B0604020202020204" charset="0"/>
      <p:regular r:id="rId15"/>
    </p:embeddedFont>
    <p:embeddedFont>
      <p:font typeface="Roboto Slab" pitchFamily="2" charset="0"/>
      <p:regular r:id="rId16"/>
      <p:bold r:id="rId17"/>
    </p:embeddedFont>
    <p:embeddedFont>
      <p:font typeface="Roboto Slab Light" pitchFamily="2" charset="0"/>
      <p:regular r:id="rId18"/>
      <p:bold r:id="rId19"/>
    </p:embeddedFont>
    <p:embeddedFont>
      <p:font typeface="Roboto Slab Medium" pitchFamily="2" charset="0"/>
      <p:regular r:id="rId20"/>
      <p:bold r:id="rId21"/>
    </p:embeddedFont>
    <p:embeddedFont>
      <p:font typeface="Sancreek" panose="020B0604020202020204" charset="0"/>
      <p:regular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82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B8828D8-A6C2-4432-B73D-A6D1DCD00853}">
  <a:tblStyle styleId="{7B8828D8-A6C2-4432-B73D-A6D1DCD008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340" y="56"/>
      </p:cViewPr>
      <p:guideLst>
        <p:guide orient="horz" pos="5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Google Shape;979;g12c3dff0312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0" name="Google Shape;980;g12c3dff0312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" name="Google Shape;988;g12df36d9bd0_3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9" name="Google Shape;989;g12df36d9bd0_3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1">
          <a:extLst>
            <a:ext uri="{FF2B5EF4-FFF2-40B4-BE49-F238E27FC236}">
              <a16:creationId xmlns:a16="http://schemas.microsoft.com/office/drawing/2014/main" id="{30064291-57A4-2C86-521F-D0FD27E13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Google Shape;1052;g12df36d9bd0_3_39:notes">
            <a:extLst>
              <a:ext uri="{FF2B5EF4-FFF2-40B4-BE49-F238E27FC236}">
                <a16:creationId xmlns:a16="http://schemas.microsoft.com/office/drawing/2014/main" id="{39F84526-A173-867E-57F7-0749FE4369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3" name="Google Shape;1053;g12df36d9bd0_3_39:notes">
            <a:extLst>
              <a:ext uri="{FF2B5EF4-FFF2-40B4-BE49-F238E27FC236}">
                <a16:creationId xmlns:a16="http://schemas.microsoft.com/office/drawing/2014/main" id="{9E11A424-FFE0-6117-CD15-92EEAA2A15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204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Google Shape;1052;g12df36d9bd0_3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3" name="Google Shape;1053;g12df36d9bd0_3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Google Shape;1062;g12df36d9bd0_3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3" name="Google Shape;1063;g12df36d9bd0_3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g12df36d9bd0_3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7" name="Google Shape;1287;g12df36d9bd0_3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1" name="Google Shape;1631;g12df36d9bd0_3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2" name="Google Shape;1632;g12df36d9bd0_3_2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" name="Google Shape;1443;g12df36d9bd0_3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4" name="Google Shape;1444;g12df36d9bd0_3_2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2">
          <a:extLst>
            <a:ext uri="{FF2B5EF4-FFF2-40B4-BE49-F238E27FC236}">
              <a16:creationId xmlns:a16="http://schemas.microsoft.com/office/drawing/2014/main" id="{6E7DC1A2-F9B1-47A0-D477-580EBB622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" name="Google Shape;1443;g12df36d9bd0_3_213:notes">
            <a:extLst>
              <a:ext uri="{FF2B5EF4-FFF2-40B4-BE49-F238E27FC236}">
                <a16:creationId xmlns:a16="http://schemas.microsoft.com/office/drawing/2014/main" id="{1E287DC5-D0EB-DCBF-1177-75A66C0EB7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4" name="Google Shape;1444;g12df36d9bd0_3_213:notes">
            <a:extLst>
              <a:ext uri="{FF2B5EF4-FFF2-40B4-BE49-F238E27FC236}">
                <a16:creationId xmlns:a16="http://schemas.microsoft.com/office/drawing/2014/main" id="{F624C8E5-6F8A-7090-129E-35C7C0CA2E6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7051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g12df36d9bd0_3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3" name="Google Shape;1243;g12df36d9bd0_3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617825" y="1491800"/>
            <a:ext cx="5908500" cy="1191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617750" y="2842225"/>
            <a:ext cx="5908500" cy="31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00">
                <a:latin typeface="Roboto Slab Medium"/>
                <a:ea typeface="Roboto Slab Medium"/>
                <a:cs typeface="Roboto Slab Medium"/>
                <a:sym typeface="Roboto Slab Mediu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2"/>
          </p:nvPr>
        </p:nvSpPr>
        <p:spPr>
          <a:xfrm>
            <a:off x="1034100" y="3499975"/>
            <a:ext cx="7075800" cy="737400"/>
          </a:xfrm>
          <a:prstGeom prst="rect">
            <a:avLst/>
          </a:prstGeom>
          <a:solidFill>
            <a:srgbClr val="D8BFA6">
              <a:alpha val="55800"/>
            </a:srgbClr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7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3" name="Google Shape;13;p2"/>
          <p:cNvGrpSpPr/>
          <p:nvPr/>
        </p:nvGrpSpPr>
        <p:grpSpPr>
          <a:xfrm>
            <a:off x="480500" y="73050"/>
            <a:ext cx="7890025" cy="373450"/>
            <a:chOff x="630598" y="285438"/>
            <a:chExt cx="7733802" cy="373450"/>
          </a:xfrm>
        </p:grpSpPr>
        <p:grpSp>
          <p:nvGrpSpPr>
            <p:cNvPr id="14" name="Google Shape;14;p2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15" name="Google Shape;15;p2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" name="Google Shape;16;p2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17" name="Google Shape;17;p2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" name="Google Shape;18;p2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" name="Google Shape;19;p2"/>
          <p:cNvGrpSpPr/>
          <p:nvPr/>
        </p:nvGrpSpPr>
        <p:grpSpPr>
          <a:xfrm>
            <a:off x="75450" y="473549"/>
            <a:ext cx="378300" cy="4229801"/>
            <a:chOff x="172711" y="473549"/>
            <a:chExt cx="378300" cy="4229801"/>
          </a:xfrm>
        </p:grpSpPr>
        <p:pic>
          <p:nvPicPr>
            <p:cNvPr id="20" name="Google Shape;20;p2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1" name="Google Shape;21;p2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2" name="Google Shape;22;p2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23" name="Google Shape;23;p2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5400000" flipH="1">
            <a:off x="8586013" y="-83737"/>
            <a:ext cx="324450" cy="687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-5400000">
            <a:off x="236187" y="4548038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" name="Google Shape;25;p2"/>
          <p:cNvGrpSpPr/>
          <p:nvPr/>
        </p:nvGrpSpPr>
        <p:grpSpPr>
          <a:xfrm rot="10800000" flipH="1">
            <a:off x="8691294" y="473549"/>
            <a:ext cx="378300" cy="4229801"/>
            <a:chOff x="172711" y="473549"/>
            <a:chExt cx="378300" cy="4229801"/>
          </a:xfrm>
        </p:grpSpPr>
        <p:pic>
          <p:nvPicPr>
            <p:cNvPr id="26" name="Google Shape;26;p2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7" name="Google Shape;27;p2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" name="Google Shape;28;p2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29" name="Google Shape;29;p2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5400000" flipH="1">
            <a:off x="70838" y="31401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2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-5400000" flipH="1">
            <a:off x="8688363" y="4696051"/>
            <a:ext cx="384799" cy="41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" name="Google Shape;31;p2"/>
          <p:cNvGrpSpPr/>
          <p:nvPr/>
        </p:nvGrpSpPr>
        <p:grpSpPr>
          <a:xfrm flipH="1">
            <a:off x="776125" y="4704825"/>
            <a:ext cx="7890025" cy="373450"/>
            <a:chOff x="630598" y="285438"/>
            <a:chExt cx="7733802" cy="373450"/>
          </a:xfrm>
        </p:grpSpPr>
        <p:grpSp>
          <p:nvGrpSpPr>
            <p:cNvPr id="32" name="Google Shape;32;p2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33" name="Google Shape;33;p2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4" name="Google Shape;34;p2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35" name="Google Shape;35;p2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" name="Google Shape;36;p2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7" name="Google Shape;37;p2"/>
          <p:cNvGrpSpPr/>
          <p:nvPr/>
        </p:nvGrpSpPr>
        <p:grpSpPr>
          <a:xfrm>
            <a:off x="584358" y="571480"/>
            <a:ext cx="865210" cy="465651"/>
            <a:chOff x="750025" y="571500"/>
            <a:chExt cx="1296000" cy="697500"/>
          </a:xfrm>
        </p:grpSpPr>
        <p:sp>
          <p:nvSpPr>
            <p:cNvPr id="38" name="Google Shape;38;p2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47;p2"/>
          <p:cNvGrpSpPr/>
          <p:nvPr/>
        </p:nvGrpSpPr>
        <p:grpSpPr>
          <a:xfrm rot="10800000">
            <a:off x="7694433" y="4106480"/>
            <a:ext cx="865210" cy="465651"/>
            <a:chOff x="750025" y="571500"/>
            <a:chExt cx="1296000" cy="697500"/>
          </a:xfrm>
        </p:grpSpPr>
        <p:sp>
          <p:nvSpPr>
            <p:cNvPr id="48" name="Google Shape;48;p2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2"/>
          <p:cNvSpPr txBox="1">
            <a:spLocks noGrp="1"/>
          </p:cNvSpPr>
          <p:nvPr>
            <p:ph type="subTitle" idx="3"/>
          </p:nvPr>
        </p:nvSpPr>
        <p:spPr>
          <a:xfrm>
            <a:off x="7195175" y="574500"/>
            <a:ext cx="1275000" cy="373500"/>
          </a:xfrm>
          <a:prstGeom prst="rect">
            <a:avLst/>
          </a:prstGeom>
          <a:solidFill>
            <a:srgbClr val="D8BFA6">
              <a:alpha val="55800"/>
            </a:srgbClr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Sancreek"/>
                <a:ea typeface="Sancreek"/>
                <a:cs typeface="Sancreek"/>
                <a:sym typeface="Sancreek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3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" name="Google Shape;60;p3"/>
          <p:cNvGrpSpPr/>
          <p:nvPr/>
        </p:nvGrpSpPr>
        <p:grpSpPr>
          <a:xfrm>
            <a:off x="480500" y="73050"/>
            <a:ext cx="7890025" cy="373450"/>
            <a:chOff x="630598" y="285438"/>
            <a:chExt cx="7733802" cy="373450"/>
          </a:xfrm>
        </p:grpSpPr>
        <p:grpSp>
          <p:nvGrpSpPr>
            <p:cNvPr id="61" name="Google Shape;61;p3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62" name="Google Shape;62;p3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3" name="Google Shape;63;p3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64" name="Google Shape;64;p3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" name="Google Shape;65;p3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66" name="Google Shape;66;p3"/>
          <p:cNvGrpSpPr/>
          <p:nvPr/>
        </p:nvGrpSpPr>
        <p:grpSpPr>
          <a:xfrm>
            <a:off x="75450" y="473549"/>
            <a:ext cx="378300" cy="4229801"/>
            <a:chOff x="172711" y="473549"/>
            <a:chExt cx="378300" cy="4229801"/>
          </a:xfrm>
        </p:grpSpPr>
        <p:pic>
          <p:nvPicPr>
            <p:cNvPr id="67" name="Google Shape;67;p3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8" name="Google Shape;68;p3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9" name="Google Shape;69;p3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0" name="Google Shape;70;p3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5400000" flipH="1">
            <a:off x="8586013" y="-83737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3"/>
          <p:cNvGrpSpPr/>
          <p:nvPr/>
        </p:nvGrpSpPr>
        <p:grpSpPr>
          <a:xfrm flipH="1">
            <a:off x="776125" y="4704825"/>
            <a:ext cx="7890025" cy="373450"/>
            <a:chOff x="630598" y="285438"/>
            <a:chExt cx="7733802" cy="373450"/>
          </a:xfrm>
        </p:grpSpPr>
        <p:grpSp>
          <p:nvGrpSpPr>
            <p:cNvPr id="72" name="Google Shape;72;p3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73" name="Google Shape;73;p3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4" name="Google Shape;74;p3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75" name="Google Shape;75;p3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6" name="Google Shape;76;p3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7" name="Google Shape;77;p3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-5400000">
            <a:off x="236187" y="4548038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" name="Google Shape;78;p3"/>
          <p:cNvGrpSpPr/>
          <p:nvPr/>
        </p:nvGrpSpPr>
        <p:grpSpPr>
          <a:xfrm rot="10800000" flipH="1">
            <a:off x="8691294" y="473549"/>
            <a:ext cx="378300" cy="4229801"/>
            <a:chOff x="172711" y="473549"/>
            <a:chExt cx="378300" cy="4229801"/>
          </a:xfrm>
        </p:grpSpPr>
        <p:pic>
          <p:nvPicPr>
            <p:cNvPr id="79" name="Google Shape;79;p3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0" name="Google Shape;80;p3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1" name="Google Shape;81;p3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82" name="Google Shape;82;p3"/>
          <p:cNvSpPr txBox="1">
            <a:spLocks noGrp="1"/>
          </p:cNvSpPr>
          <p:nvPr>
            <p:ph type="title" hasCustomPrompt="1"/>
          </p:nvPr>
        </p:nvSpPr>
        <p:spPr>
          <a:xfrm flipH="1">
            <a:off x="3667350" y="873001"/>
            <a:ext cx="1809300" cy="1544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10000">
                <a:solidFill>
                  <a:schemeClr val="accent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None/>
              <a:defRPr sz="25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3" name="Google Shape;83;p3"/>
          <p:cNvSpPr txBox="1">
            <a:spLocks noGrp="1"/>
          </p:cNvSpPr>
          <p:nvPr>
            <p:ph type="title" idx="2"/>
          </p:nvPr>
        </p:nvSpPr>
        <p:spPr>
          <a:xfrm>
            <a:off x="1744076" y="2759775"/>
            <a:ext cx="5655900" cy="71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2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84" name="Google Shape;84;p3"/>
          <p:cNvSpPr txBox="1">
            <a:spLocks noGrp="1"/>
          </p:cNvSpPr>
          <p:nvPr>
            <p:ph type="subTitle" idx="1"/>
          </p:nvPr>
        </p:nvSpPr>
        <p:spPr>
          <a:xfrm>
            <a:off x="1744151" y="3470175"/>
            <a:ext cx="5655900" cy="28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8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grpSp>
        <p:nvGrpSpPr>
          <p:cNvPr id="85" name="Google Shape;85;p3"/>
          <p:cNvGrpSpPr/>
          <p:nvPr/>
        </p:nvGrpSpPr>
        <p:grpSpPr>
          <a:xfrm flipH="1">
            <a:off x="7693108" y="571480"/>
            <a:ext cx="865210" cy="465651"/>
            <a:chOff x="750025" y="571500"/>
            <a:chExt cx="1296000" cy="697500"/>
          </a:xfrm>
        </p:grpSpPr>
        <p:sp>
          <p:nvSpPr>
            <p:cNvPr id="86" name="Google Shape;86;p3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3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3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3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3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3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3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3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3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" name="Google Shape;95;p3"/>
          <p:cNvGrpSpPr/>
          <p:nvPr/>
        </p:nvGrpSpPr>
        <p:grpSpPr>
          <a:xfrm rot="10800000" flipH="1">
            <a:off x="583033" y="4106480"/>
            <a:ext cx="865210" cy="465651"/>
            <a:chOff x="750025" y="571500"/>
            <a:chExt cx="1296000" cy="697500"/>
          </a:xfrm>
        </p:grpSpPr>
        <p:sp>
          <p:nvSpPr>
            <p:cNvPr id="96" name="Google Shape;96;p3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3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3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3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3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3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3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3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3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05" name="Google Shape;105;p3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5400000" flipH="1">
            <a:off x="70838" y="31401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3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-5400000" flipH="1">
            <a:off x="8688363" y="4696051"/>
            <a:ext cx="384799" cy="41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6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6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45" name="Google Shape;145;p6"/>
          <p:cNvGrpSpPr/>
          <p:nvPr/>
        </p:nvGrpSpPr>
        <p:grpSpPr>
          <a:xfrm>
            <a:off x="480500" y="73050"/>
            <a:ext cx="8183126" cy="373450"/>
            <a:chOff x="630598" y="285438"/>
            <a:chExt cx="8021100" cy="373450"/>
          </a:xfrm>
        </p:grpSpPr>
        <p:grpSp>
          <p:nvGrpSpPr>
            <p:cNvPr id="146" name="Google Shape;146;p6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147" name="Google Shape;147;p6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8" name="Google Shape;148;p6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149" name="Google Shape;149;p6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0" name="Google Shape;150;p6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51" name="Google Shape;151;p6"/>
          <p:cNvGrpSpPr/>
          <p:nvPr/>
        </p:nvGrpSpPr>
        <p:grpSpPr>
          <a:xfrm>
            <a:off x="480494" y="571480"/>
            <a:ext cx="865210" cy="33046"/>
            <a:chOff x="750025" y="571500"/>
            <a:chExt cx="1296000" cy="49500"/>
          </a:xfrm>
        </p:grpSpPr>
        <p:sp>
          <p:nvSpPr>
            <p:cNvPr id="152" name="Google Shape;152;p6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6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6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6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6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6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8" name="Google Shape;158;p6"/>
          <p:cNvGrpSpPr/>
          <p:nvPr/>
        </p:nvGrpSpPr>
        <p:grpSpPr>
          <a:xfrm>
            <a:off x="7798419" y="571480"/>
            <a:ext cx="865210" cy="33046"/>
            <a:chOff x="750025" y="571500"/>
            <a:chExt cx="1296000" cy="49500"/>
          </a:xfrm>
        </p:grpSpPr>
        <p:sp>
          <p:nvSpPr>
            <p:cNvPr id="159" name="Google Shape;159;p6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6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6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6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6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6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6"/>
          <p:cNvGrpSpPr/>
          <p:nvPr/>
        </p:nvGrpSpPr>
        <p:grpSpPr>
          <a:xfrm>
            <a:off x="480438" y="4709160"/>
            <a:ext cx="8183126" cy="373450"/>
            <a:chOff x="630598" y="285438"/>
            <a:chExt cx="8021100" cy="373450"/>
          </a:xfrm>
        </p:grpSpPr>
        <p:grpSp>
          <p:nvGrpSpPr>
            <p:cNvPr id="166" name="Google Shape;166;p6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167" name="Google Shape;167;p6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8" name="Google Shape;168;p6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169" name="Google Shape;169;p6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0" name="Google Shape;170;p6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7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7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4292150" y="1478225"/>
            <a:ext cx="3929400" cy="26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Anaheim"/>
              <a:buChar char="●"/>
              <a:defRPr sz="1600"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9pPr>
          </a:lstStyle>
          <a:p>
            <a:endParaRPr/>
          </a:p>
        </p:txBody>
      </p:sp>
      <p:grpSp>
        <p:nvGrpSpPr>
          <p:cNvPr id="175" name="Google Shape;175;p7"/>
          <p:cNvGrpSpPr/>
          <p:nvPr/>
        </p:nvGrpSpPr>
        <p:grpSpPr>
          <a:xfrm>
            <a:off x="480500" y="73050"/>
            <a:ext cx="8183126" cy="373450"/>
            <a:chOff x="630598" y="285438"/>
            <a:chExt cx="8021100" cy="373450"/>
          </a:xfrm>
        </p:grpSpPr>
        <p:grpSp>
          <p:nvGrpSpPr>
            <p:cNvPr id="176" name="Google Shape;176;p7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177" name="Google Shape;177;p7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78" name="Google Shape;178;p7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179" name="Google Shape;179;p7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0" name="Google Shape;180;p7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81" name="Google Shape;181;p7"/>
          <p:cNvGrpSpPr/>
          <p:nvPr/>
        </p:nvGrpSpPr>
        <p:grpSpPr>
          <a:xfrm>
            <a:off x="480500" y="4709160"/>
            <a:ext cx="8183126" cy="373450"/>
            <a:chOff x="630598" y="285438"/>
            <a:chExt cx="8021100" cy="373450"/>
          </a:xfrm>
        </p:grpSpPr>
        <p:grpSp>
          <p:nvGrpSpPr>
            <p:cNvPr id="182" name="Google Shape;182;p7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183" name="Google Shape;183;p7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4" name="Google Shape;184;p7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185" name="Google Shape;185;p7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6" name="Google Shape;186;p7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187" name="Google Shape;187;p7"/>
          <p:cNvPicPr preferRelativeResize="0"/>
          <p:nvPr/>
        </p:nvPicPr>
        <p:blipFill rotWithShape="1">
          <a:blip r:embed="rId4">
            <a:alphaModFix/>
          </a:blip>
          <a:srcRect t="-5358" b="-5358"/>
          <a:stretch/>
        </p:blipFill>
        <p:spPr>
          <a:xfrm rot="5400000" flipH="1">
            <a:off x="496126" y="626051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7"/>
          <p:cNvPicPr preferRelativeResize="0"/>
          <p:nvPr/>
        </p:nvPicPr>
        <p:blipFill rotWithShape="1">
          <a:blip r:embed="rId4">
            <a:alphaModFix/>
          </a:blip>
          <a:srcRect t="-5358" b="-5358"/>
          <a:stretch/>
        </p:blipFill>
        <p:spPr>
          <a:xfrm rot="-5400000">
            <a:off x="8263201" y="626051"/>
            <a:ext cx="384799" cy="41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Google Shape;280;p11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 rot="10800000"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1"/>
          <p:cNvSpPr txBox="1">
            <a:spLocks noGrp="1"/>
          </p:cNvSpPr>
          <p:nvPr>
            <p:ph type="title" hasCustomPrompt="1"/>
          </p:nvPr>
        </p:nvSpPr>
        <p:spPr>
          <a:xfrm>
            <a:off x="1879225" y="1384375"/>
            <a:ext cx="5385600" cy="132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accen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82" name="Google Shape;282;p11"/>
          <p:cNvSpPr txBox="1">
            <a:spLocks noGrp="1"/>
          </p:cNvSpPr>
          <p:nvPr>
            <p:ph type="subTitle" idx="1"/>
          </p:nvPr>
        </p:nvSpPr>
        <p:spPr>
          <a:xfrm>
            <a:off x="2039600" y="2976625"/>
            <a:ext cx="5064900" cy="533400"/>
          </a:xfrm>
          <a:prstGeom prst="rect">
            <a:avLst/>
          </a:prstGeom>
          <a:solidFill>
            <a:srgbClr val="D8BFA6">
              <a:alpha val="55800"/>
            </a:srgbClr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800"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283" name="Google Shape;283;p11"/>
          <p:cNvGrpSpPr/>
          <p:nvPr/>
        </p:nvGrpSpPr>
        <p:grpSpPr>
          <a:xfrm>
            <a:off x="583094" y="571480"/>
            <a:ext cx="865210" cy="465651"/>
            <a:chOff x="750025" y="571500"/>
            <a:chExt cx="1296000" cy="697500"/>
          </a:xfrm>
        </p:grpSpPr>
        <p:sp>
          <p:nvSpPr>
            <p:cNvPr id="284" name="Google Shape;284;p11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11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11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11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11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11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11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11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11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3" name="Google Shape;293;p11"/>
          <p:cNvGrpSpPr/>
          <p:nvPr/>
        </p:nvGrpSpPr>
        <p:grpSpPr>
          <a:xfrm rot="10800000">
            <a:off x="7693169" y="4114459"/>
            <a:ext cx="865210" cy="465651"/>
            <a:chOff x="750025" y="571500"/>
            <a:chExt cx="1296000" cy="697500"/>
          </a:xfrm>
        </p:grpSpPr>
        <p:sp>
          <p:nvSpPr>
            <p:cNvPr id="294" name="Google Shape;294;p11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11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11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11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11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11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11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11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11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3" name="Google Shape;303;p11"/>
          <p:cNvGrpSpPr/>
          <p:nvPr/>
        </p:nvGrpSpPr>
        <p:grpSpPr>
          <a:xfrm flipH="1">
            <a:off x="776125" y="73050"/>
            <a:ext cx="7890025" cy="373450"/>
            <a:chOff x="630598" y="285438"/>
            <a:chExt cx="7733802" cy="373450"/>
          </a:xfrm>
        </p:grpSpPr>
        <p:grpSp>
          <p:nvGrpSpPr>
            <p:cNvPr id="304" name="Google Shape;304;p11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305" name="Google Shape;305;p11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6" name="Google Shape;306;p11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307" name="Google Shape;307;p11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8" name="Google Shape;308;p11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09" name="Google Shape;309;p11"/>
          <p:cNvGrpSpPr/>
          <p:nvPr/>
        </p:nvGrpSpPr>
        <p:grpSpPr>
          <a:xfrm flipH="1">
            <a:off x="8692900" y="473549"/>
            <a:ext cx="378300" cy="4229801"/>
            <a:chOff x="172711" y="473549"/>
            <a:chExt cx="378300" cy="4229801"/>
          </a:xfrm>
        </p:grpSpPr>
        <p:pic>
          <p:nvPicPr>
            <p:cNvPr id="310" name="Google Shape;310;p11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11" name="Google Shape;311;p11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2" name="Google Shape;312;p11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313" name="Google Shape;313;p11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-5400000">
            <a:off x="236187" y="-83737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11"/>
          <p:cNvGrpSpPr/>
          <p:nvPr/>
        </p:nvGrpSpPr>
        <p:grpSpPr>
          <a:xfrm>
            <a:off x="480500" y="4704825"/>
            <a:ext cx="7890025" cy="373450"/>
            <a:chOff x="630598" y="285438"/>
            <a:chExt cx="7733802" cy="373450"/>
          </a:xfrm>
        </p:grpSpPr>
        <p:grpSp>
          <p:nvGrpSpPr>
            <p:cNvPr id="315" name="Google Shape;315;p11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316" name="Google Shape;316;p11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17" name="Google Shape;317;p11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318" name="Google Shape;318;p11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9" name="Google Shape;319;p11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320" name="Google Shape;320;p11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5400000" flipH="1">
            <a:off x="8586013" y="4548038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1" name="Google Shape;321;p11"/>
          <p:cNvGrpSpPr/>
          <p:nvPr/>
        </p:nvGrpSpPr>
        <p:grpSpPr>
          <a:xfrm rot="10800000">
            <a:off x="77056" y="473549"/>
            <a:ext cx="378300" cy="4229801"/>
            <a:chOff x="172711" y="473549"/>
            <a:chExt cx="378300" cy="4229801"/>
          </a:xfrm>
        </p:grpSpPr>
        <p:pic>
          <p:nvPicPr>
            <p:cNvPr id="322" name="Google Shape;322;p11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23" name="Google Shape;323;p11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4" name="Google Shape;324;p11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325" name="Google Shape;325;p11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-5400000">
            <a:off x="8691013" y="31401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11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5400000">
            <a:off x="73488" y="4696051"/>
            <a:ext cx="384799" cy="41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5"/>
        </a:solidFill>
        <a:effectLst/>
      </p:bgPr>
    </p:bg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2_1_1_1_1_1"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Google Shape;523;p19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19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5" name="Google Shape;525;p19"/>
          <p:cNvSpPr txBox="1">
            <a:spLocks noGrp="1"/>
          </p:cNvSpPr>
          <p:nvPr>
            <p:ph type="subTitle" idx="1"/>
          </p:nvPr>
        </p:nvSpPr>
        <p:spPr>
          <a:xfrm>
            <a:off x="1396650" y="3744746"/>
            <a:ext cx="2235000" cy="545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6" name="Google Shape;526;p19"/>
          <p:cNvSpPr txBox="1">
            <a:spLocks noGrp="1"/>
          </p:cNvSpPr>
          <p:nvPr>
            <p:ph type="subTitle" idx="2"/>
          </p:nvPr>
        </p:nvSpPr>
        <p:spPr>
          <a:xfrm>
            <a:off x="1396650" y="3394955"/>
            <a:ext cx="2235000" cy="31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7" name="Google Shape;527;p19"/>
          <p:cNvSpPr txBox="1">
            <a:spLocks noGrp="1"/>
          </p:cNvSpPr>
          <p:nvPr>
            <p:ph type="subTitle" idx="3"/>
          </p:nvPr>
        </p:nvSpPr>
        <p:spPr>
          <a:xfrm>
            <a:off x="5512350" y="3744746"/>
            <a:ext cx="2235000" cy="545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8" name="Google Shape;528;p19"/>
          <p:cNvSpPr txBox="1">
            <a:spLocks noGrp="1"/>
          </p:cNvSpPr>
          <p:nvPr>
            <p:ph type="subTitle" idx="4"/>
          </p:nvPr>
        </p:nvSpPr>
        <p:spPr>
          <a:xfrm>
            <a:off x="5512350" y="3394955"/>
            <a:ext cx="2235000" cy="31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529" name="Google Shape;529;p19"/>
          <p:cNvGrpSpPr/>
          <p:nvPr/>
        </p:nvGrpSpPr>
        <p:grpSpPr>
          <a:xfrm>
            <a:off x="480500" y="73050"/>
            <a:ext cx="8183126" cy="373450"/>
            <a:chOff x="630598" y="285438"/>
            <a:chExt cx="8021100" cy="373450"/>
          </a:xfrm>
        </p:grpSpPr>
        <p:grpSp>
          <p:nvGrpSpPr>
            <p:cNvPr id="530" name="Google Shape;530;p19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531" name="Google Shape;531;p19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32" name="Google Shape;532;p19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533" name="Google Shape;533;p19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4" name="Google Shape;534;p19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35" name="Google Shape;535;p19"/>
          <p:cNvGrpSpPr/>
          <p:nvPr/>
        </p:nvGrpSpPr>
        <p:grpSpPr>
          <a:xfrm>
            <a:off x="480494" y="571480"/>
            <a:ext cx="865210" cy="33046"/>
            <a:chOff x="750025" y="571500"/>
            <a:chExt cx="1296000" cy="49500"/>
          </a:xfrm>
        </p:grpSpPr>
        <p:sp>
          <p:nvSpPr>
            <p:cNvPr id="536" name="Google Shape;536;p19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19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19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19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19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19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2" name="Google Shape;542;p19"/>
          <p:cNvGrpSpPr/>
          <p:nvPr/>
        </p:nvGrpSpPr>
        <p:grpSpPr>
          <a:xfrm>
            <a:off x="480438" y="4709160"/>
            <a:ext cx="8183126" cy="373450"/>
            <a:chOff x="630598" y="285438"/>
            <a:chExt cx="8021100" cy="373450"/>
          </a:xfrm>
        </p:grpSpPr>
        <p:grpSp>
          <p:nvGrpSpPr>
            <p:cNvPr id="543" name="Google Shape;543;p19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544" name="Google Shape;544;p19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45" name="Google Shape;545;p19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546" name="Google Shape;546;p19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7" name="Google Shape;547;p19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48" name="Google Shape;548;p19"/>
          <p:cNvGrpSpPr/>
          <p:nvPr/>
        </p:nvGrpSpPr>
        <p:grpSpPr>
          <a:xfrm>
            <a:off x="7798419" y="571480"/>
            <a:ext cx="865210" cy="33046"/>
            <a:chOff x="750025" y="571500"/>
            <a:chExt cx="1296000" cy="49500"/>
          </a:xfrm>
        </p:grpSpPr>
        <p:sp>
          <p:nvSpPr>
            <p:cNvPr id="549" name="Google Shape;549;p19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19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19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19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19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19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2_1_1_1_1_1_1"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20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 rot="10800000"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7" name="Google Shape;557;p20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8" name="Google Shape;558;p20"/>
          <p:cNvSpPr txBox="1">
            <a:spLocks noGrp="1"/>
          </p:cNvSpPr>
          <p:nvPr>
            <p:ph type="subTitle" idx="1"/>
          </p:nvPr>
        </p:nvSpPr>
        <p:spPr>
          <a:xfrm>
            <a:off x="682825" y="2584997"/>
            <a:ext cx="2229300" cy="120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59" name="Google Shape;559;p20"/>
          <p:cNvSpPr txBox="1">
            <a:spLocks noGrp="1"/>
          </p:cNvSpPr>
          <p:nvPr>
            <p:ph type="subTitle" idx="2"/>
          </p:nvPr>
        </p:nvSpPr>
        <p:spPr>
          <a:xfrm>
            <a:off x="682825" y="2225613"/>
            <a:ext cx="22293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60" name="Google Shape;560;p20"/>
          <p:cNvSpPr txBox="1">
            <a:spLocks noGrp="1"/>
          </p:cNvSpPr>
          <p:nvPr>
            <p:ph type="subTitle" idx="3"/>
          </p:nvPr>
        </p:nvSpPr>
        <p:spPr>
          <a:xfrm>
            <a:off x="3457353" y="2584997"/>
            <a:ext cx="2229300" cy="120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61" name="Google Shape;561;p20"/>
          <p:cNvSpPr txBox="1">
            <a:spLocks noGrp="1"/>
          </p:cNvSpPr>
          <p:nvPr>
            <p:ph type="subTitle" idx="4"/>
          </p:nvPr>
        </p:nvSpPr>
        <p:spPr>
          <a:xfrm>
            <a:off x="3457353" y="2225613"/>
            <a:ext cx="22293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62" name="Google Shape;562;p20"/>
          <p:cNvSpPr txBox="1">
            <a:spLocks noGrp="1"/>
          </p:cNvSpPr>
          <p:nvPr>
            <p:ph type="subTitle" idx="5"/>
          </p:nvPr>
        </p:nvSpPr>
        <p:spPr>
          <a:xfrm>
            <a:off x="6231881" y="2584997"/>
            <a:ext cx="2229300" cy="120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63" name="Google Shape;563;p20"/>
          <p:cNvSpPr txBox="1">
            <a:spLocks noGrp="1"/>
          </p:cNvSpPr>
          <p:nvPr>
            <p:ph type="subTitle" idx="6"/>
          </p:nvPr>
        </p:nvSpPr>
        <p:spPr>
          <a:xfrm>
            <a:off x="6231881" y="2225613"/>
            <a:ext cx="22293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564" name="Google Shape;564;p20"/>
          <p:cNvGrpSpPr/>
          <p:nvPr/>
        </p:nvGrpSpPr>
        <p:grpSpPr>
          <a:xfrm>
            <a:off x="480500" y="73050"/>
            <a:ext cx="8183126" cy="373450"/>
            <a:chOff x="630598" y="285438"/>
            <a:chExt cx="8021100" cy="373450"/>
          </a:xfrm>
        </p:grpSpPr>
        <p:grpSp>
          <p:nvGrpSpPr>
            <p:cNvPr id="565" name="Google Shape;565;p20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566" name="Google Shape;566;p20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67" name="Google Shape;567;p20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568" name="Google Shape;568;p20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69" name="Google Shape;569;p20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70" name="Google Shape;570;p20"/>
          <p:cNvGrpSpPr/>
          <p:nvPr/>
        </p:nvGrpSpPr>
        <p:grpSpPr>
          <a:xfrm>
            <a:off x="480494" y="571480"/>
            <a:ext cx="865210" cy="33046"/>
            <a:chOff x="750025" y="571500"/>
            <a:chExt cx="1296000" cy="49500"/>
          </a:xfrm>
        </p:grpSpPr>
        <p:sp>
          <p:nvSpPr>
            <p:cNvPr id="571" name="Google Shape;571;p20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0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0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0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0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0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77" name="Google Shape;577;p20"/>
          <p:cNvGrpSpPr/>
          <p:nvPr/>
        </p:nvGrpSpPr>
        <p:grpSpPr>
          <a:xfrm>
            <a:off x="7798419" y="571480"/>
            <a:ext cx="865210" cy="33046"/>
            <a:chOff x="750025" y="571500"/>
            <a:chExt cx="1296000" cy="49500"/>
          </a:xfrm>
        </p:grpSpPr>
        <p:sp>
          <p:nvSpPr>
            <p:cNvPr id="578" name="Google Shape;578;p20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0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0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0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0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0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4" name="Google Shape;584;p20"/>
          <p:cNvGrpSpPr/>
          <p:nvPr/>
        </p:nvGrpSpPr>
        <p:grpSpPr>
          <a:xfrm flipH="1">
            <a:off x="480437" y="4709160"/>
            <a:ext cx="8183126" cy="373450"/>
            <a:chOff x="630598" y="285438"/>
            <a:chExt cx="8021100" cy="373450"/>
          </a:xfrm>
        </p:grpSpPr>
        <p:grpSp>
          <p:nvGrpSpPr>
            <p:cNvPr id="585" name="Google Shape;585;p20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586" name="Google Shape;586;p20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87" name="Google Shape;587;p20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588" name="Google Shape;588;p20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89" name="Google Shape;589;p20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2_1_1_1_1_1_1_1_1_1"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" name="Google Shape;659;p23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 rot="10800000"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23"/>
          <p:cNvSpPr/>
          <p:nvPr/>
        </p:nvSpPr>
        <p:spPr>
          <a:xfrm>
            <a:off x="480450" y="1171800"/>
            <a:ext cx="8183100" cy="3257700"/>
          </a:xfrm>
          <a:prstGeom prst="rect">
            <a:avLst/>
          </a:prstGeom>
          <a:solidFill>
            <a:srgbClr val="D8BFA6">
              <a:alpha val="558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23"/>
          <p:cNvSpPr txBox="1">
            <a:spLocks noGrp="1"/>
          </p:cNvSpPr>
          <p:nvPr>
            <p:ph type="subTitle" idx="1"/>
          </p:nvPr>
        </p:nvSpPr>
        <p:spPr>
          <a:xfrm>
            <a:off x="750025" y="1868762"/>
            <a:ext cx="2342700" cy="71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2" name="Google Shape;662;p23"/>
          <p:cNvSpPr txBox="1">
            <a:spLocks noGrp="1"/>
          </p:cNvSpPr>
          <p:nvPr>
            <p:ph type="subTitle" idx="2"/>
          </p:nvPr>
        </p:nvSpPr>
        <p:spPr>
          <a:xfrm>
            <a:off x="750025" y="1552188"/>
            <a:ext cx="23427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3" name="Google Shape;663;p23"/>
          <p:cNvSpPr txBox="1">
            <a:spLocks noGrp="1"/>
          </p:cNvSpPr>
          <p:nvPr>
            <p:ph type="subTitle" idx="3"/>
          </p:nvPr>
        </p:nvSpPr>
        <p:spPr>
          <a:xfrm>
            <a:off x="3400650" y="1868762"/>
            <a:ext cx="2342700" cy="71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4" name="Google Shape;664;p23"/>
          <p:cNvSpPr txBox="1">
            <a:spLocks noGrp="1"/>
          </p:cNvSpPr>
          <p:nvPr>
            <p:ph type="subTitle" idx="4"/>
          </p:nvPr>
        </p:nvSpPr>
        <p:spPr>
          <a:xfrm>
            <a:off x="3400650" y="1552188"/>
            <a:ext cx="23427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5" name="Google Shape;665;p23"/>
          <p:cNvSpPr txBox="1">
            <a:spLocks noGrp="1"/>
          </p:cNvSpPr>
          <p:nvPr>
            <p:ph type="subTitle" idx="5"/>
          </p:nvPr>
        </p:nvSpPr>
        <p:spPr>
          <a:xfrm>
            <a:off x="6051275" y="1868762"/>
            <a:ext cx="2342700" cy="71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6" name="Google Shape;666;p23"/>
          <p:cNvSpPr txBox="1">
            <a:spLocks noGrp="1"/>
          </p:cNvSpPr>
          <p:nvPr>
            <p:ph type="subTitle" idx="6"/>
          </p:nvPr>
        </p:nvSpPr>
        <p:spPr>
          <a:xfrm>
            <a:off x="6051275" y="1552188"/>
            <a:ext cx="23427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7" name="Google Shape;667;p23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68" name="Google Shape;668;p23"/>
          <p:cNvSpPr txBox="1">
            <a:spLocks noGrp="1"/>
          </p:cNvSpPr>
          <p:nvPr>
            <p:ph type="subTitle" idx="7"/>
          </p:nvPr>
        </p:nvSpPr>
        <p:spPr>
          <a:xfrm>
            <a:off x="750025" y="3341162"/>
            <a:ext cx="2342700" cy="71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69" name="Google Shape;669;p23"/>
          <p:cNvSpPr txBox="1">
            <a:spLocks noGrp="1"/>
          </p:cNvSpPr>
          <p:nvPr>
            <p:ph type="subTitle" idx="8"/>
          </p:nvPr>
        </p:nvSpPr>
        <p:spPr>
          <a:xfrm>
            <a:off x="750025" y="3024588"/>
            <a:ext cx="23427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70" name="Google Shape;670;p23"/>
          <p:cNvSpPr txBox="1">
            <a:spLocks noGrp="1"/>
          </p:cNvSpPr>
          <p:nvPr>
            <p:ph type="subTitle" idx="9"/>
          </p:nvPr>
        </p:nvSpPr>
        <p:spPr>
          <a:xfrm>
            <a:off x="3400650" y="3341162"/>
            <a:ext cx="2342700" cy="71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71" name="Google Shape;671;p23"/>
          <p:cNvSpPr txBox="1">
            <a:spLocks noGrp="1"/>
          </p:cNvSpPr>
          <p:nvPr>
            <p:ph type="subTitle" idx="13"/>
          </p:nvPr>
        </p:nvSpPr>
        <p:spPr>
          <a:xfrm>
            <a:off x="3400650" y="3024588"/>
            <a:ext cx="23427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72" name="Google Shape;672;p23"/>
          <p:cNvSpPr txBox="1">
            <a:spLocks noGrp="1"/>
          </p:cNvSpPr>
          <p:nvPr>
            <p:ph type="subTitle" idx="14"/>
          </p:nvPr>
        </p:nvSpPr>
        <p:spPr>
          <a:xfrm>
            <a:off x="6051275" y="3341162"/>
            <a:ext cx="2342700" cy="71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73" name="Google Shape;673;p23"/>
          <p:cNvSpPr txBox="1">
            <a:spLocks noGrp="1"/>
          </p:cNvSpPr>
          <p:nvPr>
            <p:ph type="subTitle" idx="15"/>
          </p:nvPr>
        </p:nvSpPr>
        <p:spPr>
          <a:xfrm>
            <a:off x="6051275" y="3024588"/>
            <a:ext cx="2342700" cy="33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800" b="1"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grpSp>
        <p:nvGrpSpPr>
          <p:cNvPr id="674" name="Google Shape;674;p23"/>
          <p:cNvGrpSpPr/>
          <p:nvPr/>
        </p:nvGrpSpPr>
        <p:grpSpPr>
          <a:xfrm rot="10800000" flipH="1">
            <a:off x="480438" y="73050"/>
            <a:ext cx="8183126" cy="373450"/>
            <a:chOff x="630598" y="285438"/>
            <a:chExt cx="8021100" cy="373450"/>
          </a:xfrm>
        </p:grpSpPr>
        <p:grpSp>
          <p:nvGrpSpPr>
            <p:cNvPr id="675" name="Google Shape;675;p23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676" name="Google Shape;676;p23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77" name="Google Shape;677;p23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678" name="Google Shape;678;p23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79" name="Google Shape;679;p23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680" name="Google Shape;680;p23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5400000">
            <a:off x="8088650" y="364250"/>
            <a:ext cx="356825" cy="7555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1" name="Google Shape;681;p23"/>
          <p:cNvGrpSpPr/>
          <p:nvPr/>
        </p:nvGrpSpPr>
        <p:grpSpPr>
          <a:xfrm>
            <a:off x="480438" y="4709160"/>
            <a:ext cx="8183126" cy="373450"/>
            <a:chOff x="630598" y="285438"/>
            <a:chExt cx="8021100" cy="373450"/>
          </a:xfrm>
        </p:grpSpPr>
        <p:grpSp>
          <p:nvGrpSpPr>
            <p:cNvPr id="682" name="Google Shape;682;p23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683" name="Google Shape;683;p23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84" name="Google Shape;684;p23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685" name="Google Shape;685;p23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86" name="Google Shape;686;p23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687" name="Google Shape;687;p23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5400000">
            <a:off x="679825" y="364250"/>
            <a:ext cx="356825" cy="7555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8" name="Google Shape;688;p23"/>
          <p:cNvCxnSpPr/>
          <p:nvPr/>
        </p:nvCxnSpPr>
        <p:spPr>
          <a:xfrm rot="10800000">
            <a:off x="472375" y="1407100"/>
            <a:ext cx="0" cy="2664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_1"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7" name="Google Shape;907;p30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08" name="Google Shape;908;p30"/>
          <p:cNvSpPr/>
          <p:nvPr/>
        </p:nvSpPr>
        <p:spPr>
          <a:xfrm>
            <a:off x="480375" y="915450"/>
            <a:ext cx="8183400" cy="3257700"/>
          </a:xfrm>
          <a:prstGeom prst="rect">
            <a:avLst/>
          </a:prstGeom>
          <a:solidFill>
            <a:srgbClr val="D8BFA6">
              <a:alpha val="558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09" name="Google Shape;909;p30"/>
          <p:cNvGrpSpPr/>
          <p:nvPr/>
        </p:nvGrpSpPr>
        <p:grpSpPr>
          <a:xfrm flipH="1">
            <a:off x="480500" y="73050"/>
            <a:ext cx="8183126" cy="373450"/>
            <a:chOff x="630598" y="285438"/>
            <a:chExt cx="8021100" cy="373450"/>
          </a:xfrm>
        </p:grpSpPr>
        <p:grpSp>
          <p:nvGrpSpPr>
            <p:cNvPr id="910" name="Google Shape;910;p30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911" name="Google Shape;911;p30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12" name="Google Shape;912;p30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913" name="Google Shape;913;p30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14" name="Google Shape;914;p30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915" name="Google Shape;915;p30"/>
          <p:cNvPicPr preferRelativeResize="0"/>
          <p:nvPr/>
        </p:nvPicPr>
        <p:blipFill rotWithShape="1">
          <a:blip r:embed="rId4">
            <a:alphaModFix/>
          </a:blip>
          <a:srcRect t="-5358" b="-5358"/>
          <a:stretch/>
        </p:blipFill>
        <p:spPr>
          <a:xfrm rot="5400000" flipH="1">
            <a:off x="496113" y="484409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6" name="Google Shape;916;p30"/>
          <p:cNvPicPr preferRelativeResize="0"/>
          <p:nvPr/>
        </p:nvPicPr>
        <p:blipFill rotWithShape="1">
          <a:blip r:embed="rId4">
            <a:alphaModFix/>
          </a:blip>
          <a:srcRect t="-5358" b="-5358"/>
          <a:stretch/>
        </p:blipFill>
        <p:spPr>
          <a:xfrm rot="-5400000">
            <a:off x="8263188" y="484409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7" name="Google Shape;917;p30"/>
          <p:cNvPicPr preferRelativeResize="0"/>
          <p:nvPr/>
        </p:nvPicPr>
        <p:blipFill rotWithShape="1">
          <a:blip r:embed="rId4">
            <a:alphaModFix/>
          </a:blip>
          <a:srcRect t="-5358" b="-5358"/>
          <a:stretch/>
        </p:blipFill>
        <p:spPr>
          <a:xfrm rot="5400000">
            <a:off x="496113" y="4233134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30"/>
          <p:cNvPicPr preferRelativeResize="0"/>
          <p:nvPr/>
        </p:nvPicPr>
        <p:blipFill rotWithShape="1">
          <a:blip r:embed="rId4">
            <a:alphaModFix/>
          </a:blip>
          <a:srcRect t="-5358" b="-5358"/>
          <a:stretch/>
        </p:blipFill>
        <p:spPr>
          <a:xfrm rot="-5400000" flipH="1">
            <a:off x="8263188" y="4233134"/>
            <a:ext cx="384799" cy="41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19" name="Google Shape;919;p30"/>
          <p:cNvGrpSpPr/>
          <p:nvPr/>
        </p:nvGrpSpPr>
        <p:grpSpPr>
          <a:xfrm>
            <a:off x="480438" y="4709160"/>
            <a:ext cx="8183126" cy="373450"/>
            <a:chOff x="630598" y="285438"/>
            <a:chExt cx="8021100" cy="373450"/>
          </a:xfrm>
        </p:grpSpPr>
        <p:grpSp>
          <p:nvGrpSpPr>
            <p:cNvPr id="920" name="Google Shape;920;p30"/>
            <p:cNvGrpSpPr/>
            <p:nvPr/>
          </p:nvGrpSpPr>
          <p:grpSpPr>
            <a:xfrm>
              <a:off x="630598" y="312863"/>
              <a:ext cx="8020975" cy="318600"/>
              <a:chOff x="630598" y="319788"/>
              <a:chExt cx="8020975" cy="318600"/>
            </a:xfrm>
          </p:grpSpPr>
          <p:pic>
            <p:nvPicPr>
              <p:cNvPr id="921" name="Google Shape;921;p30"/>
              <p:cNvPicPr preferRelativeResize="0"/>
              <p:nvPr/>
            </p:nvPicPr>
            <p:blipFill rotWithShape="1">
              <a:blip r:embed="rId3">
                <a:alphaModFix/>
              </a:blip>
              <a:srcRect l="4445" r="10070"/>
              <a:stretch/>
            </p:blipFill>
            <p:spPr>
              <a:xfrm>
                <a:off x="630598" y="319788"/>
                <a:ext cx="3718636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22" name="Google Shape;922;p30"/>
              <p:cNvPicPr preferRelativeResize="0"/>
              <p:nvPr/>
            </p:nvPicPr>
            <p:blipFill rotWithShape="1">
              <a:blip r:embed="rId3">
                <a:alphaModFix/>
              </a:blip>
              <a:srcRect l="1097"/>
              <a:stretch/>
            </p:blipFill>
            <p:spPr>
              <a:xfrm>
                <a:off x="4349232" y="319788"/>
                <a:ext cx="4302341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923" name="Google Shape;923;p30"/>
            <p:cNvCxnSpPr/>
            <p:nvPr/>
          </p:nvCxnSpPr>
          <p:spPr>
            <a:xfrm>
              <a:off x="630598" y="28543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24" name="Google Shape;924;p30"/>
            <p:cNvCxnSpPr/>
            <p:nvPr/>
          </p:nvCxnSpPr>
          <p:spPr>
            <a:xfrm>
              <a:off x="630598" y="658888"/>
              <a:ext cx="80211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cxnSp>
        <p:nvCxnSpPr>
          <p:cNvPr id="925" name="Google Shape;925;p30"/>
          <p:cNvCxnSpPr/>
          <p:nvPr/>
        </p:nvCxnSpPr>
        <p:spPr>
          <a:xfrm rot="10800000">
            <a:off x="486141" y="1239850"/>
            <a:ext cx="0" cy="2664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_1_1">
    <p:spTree>
      <p:nvGrpSpPr>
        <p:cNvPr id="1" name="Shape 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7" name="Google Shape;927;p31"/>
          <p:cNvPicPr preferRelativeResize="0"/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8" name="Google Shape;928;p31"/>
          <p:cNvGrpSpPr/>
          <p:nvPr/>
        </p:nvGrpSpPr>
        <p:grpSpPr>
          <a:xfrm>
            <a:off x="480500" y="73050"/>
            <a:ext cx="7890025" cy="373450"/>
            <a:chOff x="630598" y="285438"/>
            <a:chExt cx="7733802" cy="373450"/>
          </a:xfrm>
        </p:grpSpPr>
        <p:grpSp>
          <p:nvGrpSpPr>
            <p:cNvPr id="929" name="Google Shape;929;p31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930" name="Google Shape;930;p31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31" name="Google Shape;931;p31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932" name="Google Shape;932;p31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33" name="Google Shape;933;p31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934" name="Google Shape;934;p31"/>
          <p:cNvGrpSpPr/>
          <p:nvPr/>
        </p:nvGrpSpPr>
        <p:grpSpPr>
          <a:xfrm>
            <a:off x="75450" y="473549"/>
            <a:ext cx="378300" cy="4229801"/>
            <a:chOff x="172711" y="473549"/>
            <a:chExt cx="378300" cy="4229801"/>
          </a:xfrm>
        </p:grpSpPr>
        <p:pic>
          <p:nvPicPr>
            <p:cNvPr id="935" name="Google Shape;935;p31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936" name="Google Shape;936;p31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37" name="Google Shape;937;p31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938" name="Google Shape;938;p31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5400000" flipH="1">
            <a:off x="8586013" y="-83737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39" name="Google Shape;939;p31"/>
          <p:cNvGrpSpPr/>
          <p:nvPr/>
        </p:nvGrpSpPr>
        <p:grpSpPr>
          <a:xfrm>
            <a:off x="583094" y="571480"/>
            <a:ext cx="865210" cy="465651"/>
            <a:chOff x="750025" y="571500"/>
            <a:chExt cx="1296000" cy="697500"/>
          </a:xfrm>
        </p:grpSpPr>
        <p:sp>
          <p:nvSpPr>
            <p:cNvPr id="940" name="Google Shape;940;p31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31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31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31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31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31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31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31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31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9" name="Google Shape;949;p31"/>
          <p:cNvGrpSpPr/>
          <p:nvPr/>
        </p:nvGrpSpPr>
        <p:grpSpPr>
          <a:xfrm flipH="1">
            <a:off x="776125" y="4704825"/>
            <a:ext cx="7890025" cy="373450"/>
            <a:chOff x="630598" y="285438"/>
            <a:chExt cx="7733802" cy="373450"/>
          </a:xfrm>
        </p:grpSpPr>
        <p:grpSp>
          <p:nvGrpSpPr>
            <p:cNvPr id="950" name="Google Shape;950;p31"/>
            <p:cNvGrpSpPr/>
            <p:nvPr/>
          </p:nvGrpSpPr>
          <p:grpSpPr>
            <a:xfrm>
              <a:off x="630598" y="312851"/>
              <a:ext cx="7733802" cy="318600"/>
              <a:chOff x="630598" y="319776"/>
              <a:chExt cx="7733802" cy="318600"/>
            </a:xfrm>
          </p:grpSpPr>
          <p:pic>
            <p:nvPicPr>
              <p:cNvPr id="951" name="Google Shape;951;p31"/>
              <p:cNvPicPr preferRelativeResize="0"/>
              <p:nvPr/>
            </p:nvPicPr>
            <p:blipFill rotWithShape="1">
              <a:blip r:embed="rId3">
                <a:alphaModFix/>
              </a:blip>
              <a:srcRect r="11111"/>
              <a:stretch/>
            </p:blipFill>
            <p:spPr>
              <a:xfrm>
                <a:off x="630598" y="319776"/>
                <a:ext cx="3866593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52" name="Google Shape;952;p31"/>
              <p:cNvPicPr preferRelativeResize="0"/>
              <p:nvPr/>
            </p:nvPicPr>
            <p:blipFill rotWithShape="1">
              <a:blip r:embed="rId3">
                <a:alphaModFix/>
              </a:blip>
              <a:srcRect r="11103"/>
              <a:stretch/>
            </p:blipFill>
            <p:spPr>
              <a:xfrm>
                <a:off x="4497193" y="319776"/>
                <a:ext cx="3867208" cy="3186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953" name="Google Shape;953;p31"/>
            <p:cNvCxnSpPr/>
            <p:nvPr/>
          </p:nvCxnSpPr>
          <p:spPr>
            <a:xfrm>
              <a:off x="630598" y="28543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54" name="Google Shape;954;p31"/>
            <p:cNvCxnSpPr/>
            <p:nvPr/>
          </p:nvCxnSpPr>
          <p:spPr>
            <a:xfrm>
              <a:off x="630598" y="658888"/>
              <a:ext cx="7733700" cy="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955" name="Google Shape;955;p31"/>
          <p:cNvPicPr preferRelativeResize="0"/>
          <p:nvPr/>
        </p:nvPicPr>
        <p:blipFill rotWithShape="1">
          <a:blip r:embed="rId4">
            <a:alphaModFix amt="95000"/>
          </a:blip>
          <a:srcRect t="-198" b="883"/>
          <a:stretch/>
        </p:blipFill>
        <p:spPr>
          <a:xfrm rot="-5400000">
            <a:off x="236187" y="4548038"/>
            <a:ext cx="324450" cy="687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6" name="Google Shape;956;p31"/>
          <p:cNvGrpSpPr/>
          <p:nvPr/>
        </p:nvGrpSpPr>
        <p:grpSpPr>
          <a:xfrm rot="10800000" flipH="1">
            <a:off x="8691294" y="473549"/>
            <a:ext cx="378300" cy="4229801"/>
            <a:chOff x="172711" y="473549"/>
            <a:chExt cx="378300" cy="4229801"/>
          </a:xfrm>
        </p:grpSpPr>
        <p:pic>
          <p:nvPicPr>
            <p:cNvPr id="957" name="Google Shape;957;p31"/>
            <p:cNvPicPr preferRelativeResize="0"/>
            <p:nvPr/>
          </p:nvPicPr>
          <p:blipFill rotWithShape="1">
            <a:blip r:embed="rId3">
              <a:alphaModFix/>
            </a:blip>
            <a:srcRect l="4242"/>
            <a:stretch/>
          </p:blipFill>
          <p:spPr>
            <a:xfrm rot="-5400000">
              <a:off x="-1753040" y="2429150"/>
              <a:ext cx="4229801" cy="3186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958" name="Google Shape;958;p31"/>
            <p:cNvCxnSpPr/>
            <p:nvPr/>
          </p:nvCxnSpPr>
          <p:spPr>
            <a:xfrm>
              <a:off x="5510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59" name="Google Shape;959;p31"/>
            <p:cNvCxnSpPr/>
            <p:nvPr/>
          </p:nvCxnSpPr>
          <p:spPr>
            <a:xfrm>
              <a:off x="172711" y="473550"/>
              <a:ext cx="0" cy="4229700"/>
            </a:xfrm>
            <a:prstGeom prst="straightConnector1">
              <a:avLst/>
            </a:prstGeom>
            <a:noFill/>
            <a:ln w="38100" cap="flat" cmpd="dbl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960" name="Google Shape;960;p31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5400000" flipH="1">
            <a:off x="70838" y="31401"/>
            <a:ext cx="384799" cy="41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1" name="Google Shape;961;p31"/>
          <p:cNvPicPr preferRelativeResize="0"/>
          <p:nvPr/>
        </p:nvPicPr>
        <p:blipFill rotWithShape="1">
          <a:blip r:embed="rId5">
            <a:alphaModFix/>
          </a:blip>
          <a:srcRect t="-5358" b="-5358"/>
          <a:stretch/>
        </p:blipFill>
        <p:spPr>
          <a:xfrm rot="-5400000" flipH="1">
            <a:off x="8688363" y="4696051"/>
            <a:ext cx="384799" cy="416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62" name="Google Shape;962;p31"/>
          <p:cNvGrpSpPr/>
          <p:nvPr/>
        </p:nvGrpSpPr>
        <p:grpSpPr>
          <a:xfrm rot="10800000">
            <a:off x="7693169" y="4106480"/>
            <a:ext cx="865210" cy="465651"/>
            <a:chOff x="750025" y="571500"/>
            <a:chExt cx="1296000" cy="697500"/>
          </a:xfrm>
        </p:grpSpPr>
        <p:sp>
          <p:nvSpPr>
            <p:cNvPr id="963" name="Google Shape;963;p31"/>
            <p:cNvSpPr/>
            <p:nvPr/>
          </p:nvSpPr>
          <p:spPr>
            <a:xfrm>
              <a:off x="750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31"/>
            <p:cNvSpPr/>
            <p:nvPr/>
          </p:nvSpPr>
          <p:spPr>
            <a:xfrm>
              <a:off x="966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31"/>
            <p:cNvSpPr/>
            <p:nvPr/>
          </p:nvSpPr>
          <p:spPr>
            <a:xfrm>
              <a:off x="1182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31"/>
            <p:cNvSpPr/>
            <p:nvPr/>
          </p:nvSpPr>
          <p:spPr>
            <a:xfrm>
              <a:off x="1398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31"/>
            <p:cNvSpPr/>
            <p:nvPr/>
          </p:nvSpPr>
          <p:spPr>
            <a:xfrm>
              <a:off x="1614025" y="57150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31"/>
            <p:cNvSpPr/>
            <p:nvPr/>
          </p:nvSpPr>
          <p:spPr>
            <a:xfrm>
              <a:off x="1830025" y="57150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31"/>
            <p:cNvSpPr/>
            <p:nvPr/>
          </p:nvSpPr>
          <p:spPr>
            <a:xfrm rot="-5400000">
              <a:off x="666783" y="1136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31"/>
            <p:cNvSpPr/>
            <p:nvPr/>
          </p:nvSpPr>
          <p:spPr>
            <a:xfrm rot="-5400000">
              <a:off x="666783" y="920250"/>
              <a:ext cx="216000" cy="495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31"/>
            <p:cNvSpPr/>
            <p:nvPr/>
          </p:nvSpPr>
          <p:spPr>
            <a:xfrm rot="-5400000">
              <a:off x="666783" y="704250"/>
              <a:ext cx="216000" cy="495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50075" y="445025"/>
            <a:ext cx="764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ancreek"/>
              <a:buNone/>
              <a:defRPr sz="2800">
                <a:solidFill>
                  <a:schemeClr val="dk2"/>
                </a:solidFill>
                <a:latin typeface="Sancreek"/>
                <a:ea typeface="Sancreek"/>
                <a:cs typeface="Sancreek"/>
                <a:sym typeface="Sancreek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50075" y="1152475"/>
            <a:ext cx="764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●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○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■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●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○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■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●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○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 Slab Light"/>
              <a:buChar char="■"/>
              <a:defRPr sz="1600">
                <a:solidFill>
                  <a:schemeClr val="dk2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7" r:id="rId5"/>
    <p:sldLayoutId id="2147483658" r:id="rId6"/>
    <p:sldLayoutId id="2147483665" r:id="rId7"/>
    <p:sldLayoutId id="2147483666" r:id="rId8"/>
    <p:sldLayoutId id="2147483669" r:id="rId9"/>
    <p:sldLayoutId id="2147483676" r:id="rId10"/>
    <p:sldLayoutId id="2147483677" r:id="rId11"/>
  </p:sldLayoutIdLst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hyperlink" Target="https://www.businessofapps.com/data/minecraft-statistics/" TargetMode="External"/><Relationship Id="rId4" Type="http://schemas.openxmlformats.org/officeDocument/2006/relationships/hyperlink" Target="https://www.minecraft.net/en-us/about-minecraf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ecraft.net/en-us/about-minecraft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education.minecraft.net/en-us/blog/new-study-understanding-the-impact-of-minecraft-in-the-math-classroo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p35"/>
          <p:cNvSpPr txBox="1">
            <a:spLocks noGrp="1"/>
          </p:cNvSpPr>
          <p:nvPr>
            <p:ph type="ctrTitle"/>
          </p:nvPr>
        </p:nvSpPr>
        <p:spPr>
          <a:xfrm>
            <a:off x="1617825" y="1491800"/>
            <a:ext cx="5908500" cy="1191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 b="1" dirty="0">
                <a:latin typeface="Bungee Shade"/>
                <a:ea typeface="Bungee Shade"/>
                <a:cs typeface="Bungee Shade"/>
                <a:sym typeface="Bungee Shade"/>
              </a:rPr>
              <a:t> </a:t>
            </a:r>
            <a:r>
              <a:rPr lang="en" sz="3900" b="1" dirty="0">
                <a:latin typeface="Bungee Shade"/>
                <a:ea typeface="Bungee Shade"/>
                <a:cs typeface="Bungee Shade"/>
                <a:sym typeface="Bungee Shade"/>
              </a:rPr>
              <a:t>Salem cubed</a:t>
            </a:r>
            <a:r>
              <a:rPr lang="en" sz="4100" dirty="0">
                <a:latin typeface="Sancreek"/>
                <a:ea typeface="Sancreek"/>
                <a:cs typeface="Sancreek"/>
                <a:sym typeface="Sancreek"/>
              </a:rPr>
              <a:t> </a:t>
            </a:r>
            <a:br>
              <a:rPr lang="en" sz="3500" dirty="0"/>
            </a:br>
            <a:r>
              <a:rPr lang="en" sz="35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 Reimagining of Salem using Minecraft</a:t>
            </a:r>
            <a:endParaRPr sz="3000" b="1" dirty="0">
              <a:latin typeface="Roboto Slab" pitchFamily="2" charset="0"/>
              <a:ea typeface="Roboto Slab" pitchFamily="2" charset="0"/>
              <a:cs typeface="Roboto Slab" pitchFamily="2" charset="0"/>
              <a:sym typeface="Sancreek"/>
            </a:endParaRPr>
          </a:p>
        </p:txBody>
      </p:sp>
      <p:sp>
        <p:nvSpPr>
          <p:cNvPr id="984" name="Google Shape;984;p35"/>
          <p:cNvSpPr txBox="1">
            <a:spLocks noGrp="1"/>
          </p:cNvSpPr>
          <p:nvPr>
            <p:ph type="subTitle" idx="2"/>
          </p:nvPr>
        </p:nvSpPr>
        <p:spPr>
          <a:xfrm>
            <a:off x="1034100" y="3499987"/>
            <a:ext cx="7075800" cy="737400"/>
          </a:xfrm>
          <a:prstGeom prst="rect">
            <a:avLst/>
          </a:prstGeom>
          <a:solidFill>
            <a:schemeClr val="accent3">
              <a:lumMod val="75000"/>
              <a:alpha val="558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Francesca Quieros</a:t>
            </a:r>
            <a:endParaRPr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  <p:cxnSp>
        <p:nvCxnSpPr>
          <p:cNvPr id="985" name="Google Shape;985;p35"/>
          <p:cNvCxnSpPr/>
          <p:nvPr/>
        </p:nvCxnSpPr>
        <p:spPr>
          <a:xfrm rot="10800000">
            <a:off x="2367250" y="3499987"/>
            <a:ext cx="43950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Google Shape;991;p36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Bungee Shade" panose="020B0604020202020204" charset="0"/>
                <a:ea typeface="Bungee Shade" panose="020B0604020202020204" charset="0"/>
              </a:rPr>
              <a:t>MY PROPOSAL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993" name="Google Shape;993;p36"/>
          <p:cNvSpPr txBox="1"/>
          <p:nvPr/>
        </p:nvSpPr>
        <p:spPr>
          <a:xfrm>
            <a:off x="720000" y="1468894"/>
            <a:ext cx="7704000" cy="3286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A digital project – a reimagining of Salem, Massachusetts during the 17</a:t>
            </a:r>
            <a:r>
              <a:rPr lang="en-GB" baseline="30000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th</a:t>
            </a:r>
            <a:r>
              <a:rPr lang="en-GB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 century. Included within my research are agriculture, architecture, geography, industry, and religion. My proposal represents my </a:t>
            </a:r>
            <a:r>
              <a:rPr lang="en-GB" b="1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ideas</a:t>
            </a:r>
            <a:r>
              <a:rPr lang="en-GB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 for a finished product.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solidFill>
                <a:schemeClr val="dk2"/>
              </a:solidFill>
              <a:latin typeface="Roboto Slab"/>
              <a:ea typeface="Roboto Slab"/>
              <a:cs typeface="Roboto Slab"/>
              <a:sym typeface="Roboto Slab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The project would be completed on the video game Minecraft.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solidFill>
                <a:schemeClr val="dk2"/>
              </a:solidFill>
              <a:latin typeface="Roboto Slab"/>
              <a:ea typeface="Roboto Slab"/>
              <a:cs typeface="Roboto Slab"/>
              <a:sym typeface="Roboto Slab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Not an exact replica, but a ‘reimagining’; this is due to certain limitations that will be addressed.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solidFill>
                <a:schemeClr val="dk2"/>
              </a:solidFill>
              <a:latin typeface="Roboto Slab"/>
              <a:ea typeface="Roboto Slab"/>
              <a:cs typeface="Roboto Slab"/>
              <a:sym typeface="Roboto Slab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2"/>
                </a:solidFill>
                <a:latin typeface="Roboto Slab"/>
                <a:ea typeface="Roboto Slab"/>
                <a:cs typeface="Roboto Slab"/>
                <a:sym typeface="Roboto Slab"/>
              </a:rPr>
              <a:t>The intended audience would be able to interact with this world to whatever extent they liked; the player can walk through, or role-play with others online, or live out their game as if they are a Salem citizen.</a:t>
            </a:r>
            <a:endParaRPr dirty="0">
              <a:solidFill>
                <a:schemeClr val="dk2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4">
          <a:extLst>
            <a:ext uri="{FF2B5EF4-FFF2-40B4-BE49-F238E27FC236}">
              <a16:creationId xmlns:a16="http://schemas.microsoft.com/office/drawing/2014/main" id="{53B3556F-B45A-3529-6066-2DFA1A88A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5" name="Google Shape;1055;p41">
            <a:extLst>
              <a:ext uri="{FF2B5EF4-FFF2-40B4-BE49-F238E27FC236}">
                <a16:creationId xmlns:a16="http://schemas.microsoft.com/office/drawing/2014/main" id="{556C448C-7AEB-C528-9909-37AC0A324B4C}"/>
              </a:ext>
            </a:extLst>
          </p:cNvPr>
          <p:cNvGrpSpPr/>
          <p:nvPr/>
        </p:nvGrpSpPr>
        <p:grpSpPr>
          <a:xfrm>
            <a:off x="3850100" y="1276625"/>
            <a:ext cx="4813500" cy="3292374"/>
            <a:chOff x="3850100" y="1276625"/>
            <a:chExt cx="4813500" cy="3043200"/>
          </a:xfrm>
          <a:noFill/>
        </p:grpSpPr>
        <p:sp>
          <p:nvSpPr>
            <p:cNvPr id="1056" name="Google Shape;1056;p41">
              <a:extLst>
                <a:ext uri="{FF2B5EF4-FFF2-40B4-BE49-F238E27FC236}">
                  <a16:creationId xmlns:a16="http://schemas.microsoft.com/office/drawing/2014/main" id="{32B741B9-06FE-6DCD-A20C-39BA24264EB3}"/>
                </a:ext>
              </a:extLst>
            </p:cNvPr>
            <p:cNvSpPr/>
            <p:nvPr/>
          </p:nvSpPr>
          <p:spPr>
            <a:xfrm>
              <a:off x="3850100" y="1276625"/>
              <a:ext cx="4813500" cy="30432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057" name="Google Shape;1057;p41">
              <a:extLst>
                <a:ext uri="{FF2B5EF4-FFF2-40B4-BE49-F238E27FC236}">
                  <a16:creationId xmlns:a16="http://schemas.microsoft.com/office/drawing/2014/main" id="{E6AA3502-E055-DBED-B737-12E1B98A58CB}"/>
                </a:ext>
              </a:extLst>
            </p:cNvPr>
            <p:cNvCxnSpPr/>
            <p:nvPr/>
          </p:nvCxnSpPr>
          <p:spPr>
            <a:xfrm rot="10800000">
              <a:off x="3850106" y="1687475"/>
              <a:ext cx="0" cy="2221500"/>
            </a:xfrm>
            <a:prstGeom prst="straightConnector1">
              <a:avLst/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058" name="Google Shape;1058;p41">
            <a:extLst>
              <a:ext uri="{FF2B5EF4-FFF2-40B4-BE49-F238E27FC236}">
                <a16:creationId xmlns:a16="http://schemas.microsoft.com/office/drawing/2014/main" id="{2994445A-7AB0-0E72-B5C8-10959036586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Bungee Shade" panose="020B0604020202020204" charset="0"/>
                <a:ea typeface="Bungee Shade" panose="020B0604020202020204" charset="0"/>
              </a:rPr>
              <a:t>PROJECT AIMS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1059" name="Google Shape;1059;p41">
            <a:extLst>
              <a:ext uri="{FF2B5EF4-FFF2-40B4-BE49-F238E27FC236}">
                <a16:creationId xmlns:a16="http://schemas.microsoft.com/office/drawing/2014/main" id="{535042AB-FCC8-FD66-DF2A-9A2496A8635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178044" y="1204897"/>
            <a:ext cx="3929400" cy="329237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Make history and the archaeological record more accessible to those outside of academic circles</a:t>
            </a:r>
          </a:p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Motivate and inspire the younger generation to learn about history</a:t>
            </a:r>
          </a:p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Acknowledge those who learn more effectively through non-traditional methods</a:t>
            </a:r>
          </a:p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Communicate the idea that technology can be a valuable asset to the studies of history and archaeology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EF7B31-6AA2-7413-4B1D-CD64190AB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634" y="1684761"/>
            <a:ext cx="3011528" cy="1773978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053B53B-67E8-B892-3517-EB7221EBD5CB}"/>
              </a:ext>
            </a:extLst>
          </p:cNvPr>
          <p:cNvSpPr txBox="1"/>
          <p:nvPr/>
        </p:nvSpPr>
        <p:spPr>
          <a:xfrm>
            <a:off x="510634" y="3657600"/>
            <a:ext cx="3011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1. Children using ‘Minecraft: Education Edition’ in a classroom. 2019. Minecraft</a:t>
            </a:r>
          </a:p>
        </p:txBody>
      </p:sp>
    </p:spTree>
    <p:extLst>
      <p:ext uri="{BB962C8B-B14F-4D97-AF65-F5344CB8AC3E}">
        <p14:creationId xmlns:p14="http://schemas.microsoft.com/office/powerpoint/2010/main" val="3030966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5" name="Google Shape;1055;p41"/>
          <p:cNvGrpSpPr/>
          <p:nvPr/>
        </p:nvGrpSpPr>
        <p:grpSpPr>
          <a:xfrm>
            <a:off x="3826853" y="1484809"/>
            <a:ext cx="4813500" cy="3043200"/>
            <a:chOff x="3850100" y="1276625"/>
            <a:chExt cx="4813500" cy="3043200"/>
          </a:xfrm>
          <a:noFill/>
        </p:grpSpPr>
        <p:sp>
          <p:nvSpPr>
            <p:cNvPr id="1056" name="Google Shape;1056;p41"/>
            <p:cNvSpPr/>
            <p:nvPr/>
          </p:nvSpPr>
          <p:spPr>
            <a:xfrm>
              <a:off x="3850100" y="1276625"/>
              <a:ext cx="4813500" cy="30432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057" name="Google Shape;1057;p41"/>
            <p:cNvCxnSpPr/>
            <p:nvPr/>
          </p:nvCxnSpPr>
          <p:spPr>
            <a:xfrm rot="10800000">
              <a:off x="3850106" y="1687475"/>
              <a:ext cx="0" cy="2221500"/>
            </a:xfrm>
            <a:prstGeom prst="straightConnector1">
              <a:avLst/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058" name="Google Shape;1058;p41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Bungee Shade" panose="020B0604020202020204" charset="0"/>
                <a:ea typeface="Bungee Shade" panose="020B0604020202020204" charset="0"/>
              </a:rPr>
              <a:t>WHAT IS MINECRAFT?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1059" name="Google Shape;1059;p41"/>
          <p:cNvSpPr txBox="1">
            <a:spLocks noGrp="1"/>
          </p:cNvSpPr>
          <p:nvPr>
            <p:ph type="body" idx="1"/>
          </p:nvPr>
        </p:nvSpPr>
        <p:spPr>
          <a:xfrm>
            <a:off x="4332828" y="1219409"/>
            <a:ext cx="3929400" cy="26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 2009 video game that can be played as many different ways as there are players</a:t>
            </a:r>
          </a:p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The objective is to survive, and build up your world</a:t>
            </a:r>
          </a:p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“Explore and craft your way through an infinite world that’s yours to shape, one block at a time”</a:t>
            </a:r>
            <a:r>
              <a:rPr lang="en-GB" sz="14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</a:t>
            </a: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. –Minecraft</a:t>
            </a:r>
          </a:p>
          <a:p>
            <a:pPr marL="457200" lvl="0" indent="-330200" algn="l" rtl="0">
              <a:spcBef>
                <a:spcPts val="1600"/>
              </a:spcBef>
              <a:spcAft>
                <a:spcPts val="0"/>
              </a:spcAft>
              <a:buSzPts val="1600"/>
              <a:buFont typeface="Roboto Slab Light"/>
              <a:buChar char="●"/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Incredibly popular with millennial, Gen Z and Gen Alpha – 300 million copies sold</a:t>
            </a:r>
            <a:r>
              <a:rPr lang="en-GB" sz="14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EC8F07-AD26-5C0B-BBDE-B629A04D8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183" y="162534"/>
            <a:ext cx="3389827" cy="24913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248A97-D5D6-5FA4-36FF-26A1E985E54E}"/>
              </a:ext>
            </a:extLst>
          </p:cNvPr>
          <p:cNvSpPr txBox="1"/>
          <p:nvPr/>
        </p:nvSpPr>
        <p:spPr>
          <a:xfrm>
            <a:off x="575179" y="4196350"/>
            <a:ext cx="7205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Mojang, ‘What Is Minecraft?’, </a:t>
            </a:r>
            <a:r>
              <a:rPr lang="en-US" sz="1200" i="1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Minecraft.net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, 2020 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  <a:hlinkClick r:id="rId4"/>
              </a:rPr>
              <a:t>https://www.minecraft.net/en-us/about-minecraft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&gt; [accessed 10 December 2024] </a:t>
            </a:r>
          </a:p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2 David Curry, ‘Minecraft Revenue and Usage Statistics (2020)’, </a:t>
            </a:r>
            <a:r>
              <a:rPr lang="en-US" sz="1200" i="1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Business of Apps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, 2021 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  <a:hlinkClick r:id="rId5"/>
              </a:rPr>
              <a:t>https://www.businessofapps.com/data/minecraft-statistics/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[accessed 10 December] </a:t>
            </a:r>
          </a:p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</a:t>
            </a:r>
            <a:endParaRPr lang="en-GB" sz="1200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BB24F6-CA70-E265-813B-AE1F7D98355B}"/>
              </a:ext>
            </a:extLst>
          </p:cNvPr>
          <p:cNvSpPr txBox="1"/>
          <p:nvPr/>
        </p:nvSpPr>
        <p:spPr>
          <a:xfrm>
            <a:off x="701899" y="3797641"/>
            <a:ext cx="2343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2. Screenshot of Minecraft gameplay. </a:t>
            </a:r>
            <a:r>
              <a:rPr lang="en-GB" sz="1200" baseline="30000" dirty="0" err="1">
                <a:latin typeface="Roboto Slab" pitchFamily="2" charset="0"/>
                <a:ea typeface="Roboto Slab" pitchFamily="2" charset="0"/>
                <a:cs typeface="Roboto Slab" pitchFamily="2" charset="0"/>
              </a:rPr>
              <a:t>Nintendolife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9994D5-C930-279A-EE42-6DE3554D24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150" y="1958971"/>
            <a:ext cx="2529894" cy="1686596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5F502-E404-1B81-4FB2-6690AD257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ungee Shade" panose="020B0604020202020204" charset="0"/>
                <a:ea typeface="Bungee Shade" panose="020B0604020202020204" charset="0"/>
              </a:rPr>
              <a:t>MINECRAFT AS A MEDIUM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D458C-7A06-FD6F-CAAA-A4D7D39A5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206" y="1136616"/>
            <a:ext cx="7697588" cy="2875154"/>
          </a:xfrm>
        </p:spPr>
        <p:txBody>
          <a:bodyPr/>
          <a:lstStyle/>
          <a:p>
            <a:pPr>
              <a:buSzPct val="100000"/>
              <a:buBlip>
                <a:blip r:embed="rId2"/>
              </a:buBlip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The game has limitless potential in terms of building</a:t>
            </a:r>
            <a:r>
              <a:rPr lang="en-GB" sz="14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</a:t>
            </a:r>
          </a:p>
          <a:p>
            <a:endParaRPr lang="en-GB" sz="14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>
              <a:buSzPct val="100000"/>
              <a:buBlip>
                <a:blip r:embed="rId2"/>
              </a:buBlip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It appeals, and is familiar to younger audiences</a:t>
            </a:r>
          </a:p>
          <a:p>
            <a:endParaRPr lang="en-GB" sz="14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>
              <a:buSzPct val="100000"/>
              <a:buBlip>
                <a:blip r:embed="rId2"/>
              </a:buBlip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Building is not complex and does not require a professional education to do so, like game engines such as Unreal</a:t>
            </a:r>
          </a:p>
          <a:p>
            <a:endParaRPr lang="en-GB" sz="14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>
              <a:buSzPct val="100000"/>
              <a:buBlip>
                <a:blip r:embed="rId2"/>
              </a:buBlip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Widely available, inexpensive, can be played on multiple forms of technology</a:t>
            </a:r>
          </a:p>
          <a:p>
            <a:endParaRPr lang="en-GB" sz="14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>
              <a:buSzPct val="100000"/>
              <a:buBlip>
                <a:blip r:embed="rId2"/>
              </a:buBlip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Alternative take on a historical setting, unique blend of modern technology and history</a:t>
            </a:r>
          </a:p>
          <a:p>
            <a:endParaRPr lang="en-GB" sz="14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>
              <a:buSzPct val="100000"/>
              <a:buBlip>
                <a:blip r:embed="rId2"/>
              </a:buBlip>
            </a:pPr>
            <a:r>
              <a:rPr lang="en-GB" sz="14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Has been used as a learning tool (Minecraft Education Edition)</a:t>
            </a:r>
          </a:p>
          <a:p>
            <a:pPr marL="16510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2943A8-213C-8BAC-93A5-D4B2C30B473B}"/>
              </a:ext>
            </a:extLst>
          </p:cNvPr>
          <p:cNvSpPr txBox="1"/>
          <p:nvPr/>
        </p:nvSpPr>
        <p:spPr>
          <a:xfrm>
            <a:off x="783150" y="4288665"/>
            <a:ext cx="6856011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Mojang, ‘What Is Minecraft?’, </a:t>
            </a:r>
            <a:r>
              <a:rPr lang="en-US" i="1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Minecraft.net</a:t>
            </a:r>
            <a:r>
              <a:rPr lang="en-US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, 2020 </a:t>
            </a:r>
            <a:r>
              <a:rPr lang="en-US" baseline="30000" dirty="0">
                <a:latin typeface="Roboto Slab" pitchFamily="2" charset="0"/>
                <a:ea typeface="Roboto Slab" pitchFamily="2" charset="0"/>
                <a:cs typeface="Roboto Slab" pitchFamily="2" charset="0"/>
                <a:hlinkClick r:id="rId3"/>
              </a:rPr>
              <a:t>https://www.minecraft.net/en-us/about-minecraft</a:t>
            </a:r>
            <a:r>
              <a:rPr lang="en-US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[accessed December 2024]</a:t>
            </a:r>
            <a:endParaRPr lang="en-GB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50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6" name="Google Shape;1066;p42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Bungee Shade" panose="020B0604020202020204" charset="0"/>
                <a:ea typeface="Bungee Shade" panose="020B0604020202020204" charset="0"/>
              </a:rPr>
              <a:t>Minecraft as a Learning Tool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66696-D92D-FCBF-F2A2-82B04B908E21}"/>
              </a:ext>
            </a:extLst>
          </p:cNvPr>
          <p:cNvSpPr txBox="1"/>
          <p:nvPr/>
        </p:nvSpPr>
        <p:spPr>
          <a:xfrm>
            <a:off x="252742" y="1273921"/>
            <a:ext cx="431925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 2019 study was done by Minecraft, in collaboration with the Queensland University of Technology’s Digital Media Research Centre to determine the effectiveness of Minecraft: Education Edition in the classroom. The results, based off data gathered from 307 students and 14 teachers across Queensland showed:</a:t>
            </a:r>
          </a:p>
          <a:p>
            <a:pPr algn="just"/>
            <a:endParaRPr lang="en-GB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 marL="285750" indent="-285750" algn="just">
              <a:buFontTx/>
              <a:buChar char="-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‘Minecraft provides another kind of motivation and creative way to demonstrate knowledge…Minecraft: Education edition should be used as a creative way to collaborate and communicate knowledge and understanding of ideas.’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</a:t>
            </a:r>
          </a:p>
          <a:p>
            <a:r>
              <a:rPr lang="en-GB" sz="1200" i="1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      </a:t>
            </a:r>
            <a:r>
              <a:rPr lang="en-GB" sz="1100" i="1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Educator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4488E5-8D82-0B15-5A5E-FA0A4834910D}"/>
              </a:ext>
            </a:extLst>
          </p:cNvPr>
          <p:cNvSpPr txBox="1"/>
          <p:nvPr/>
        </p:nvSpPr>
        <p:spPr>
          <a:xfrm>
            <a:off x="4572000" y="1273921"/>
            <a:ext cx="4083803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Minecraft: Education Edition has an expansive variety of lessons to be used in classroom settings. In the ‘History and Culture’ subsection, they have recreated historical environments, which appeal to a visual, and interactive learning style. An example of this is  ‘Jamestown Settlement’, wherein the lesson asks the students to build a protective fortress, and complete the survival tasks for the development of a successful colony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2</a:t>
            </a: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.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FB42A3-C0BA-61F7-D376-F3CDF697BED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31" t="3143" b="5816"/>
          <a:stretch/>
        </p:blipFill>
        <p:spPr>
          <a:xfrm>
            <a:off x="6195123" y="2991376"/>
            <a:ext cx="2391492" cy="1243294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AAB1F3C-328E-1C74-8C0C-61253705DBC2}"/>
              </a:ext>
            </a:extLst>
          </p:cNvPr>
          <p:cNvSpPr txBox="1"/>
          <p:nvPr/>
        </p:nvSpPr>
        <p:spPr>
          <a:xfrm>
            <a:off x="252742" y="4016540"/>
            <a:ext cx="5536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Unnamed Educator, ‘New Study: Understanding the Impact of Minecraft in the Math Classroom | Minecraft Education Edition’, </a:t>
            </a:r>
            <a:r>
              <a:rPr lang="en-US" sz="1200" i="1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Education.minecraft.ne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, n.d.</a:t>
            </a:r>
            <a:r>
              <a:rPr lang="en-US" sz="1200" i="1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  <a:hlinkClick r:id="rId4"/>
              </a:rPr>
              <a:t>https://education.minecraft.net/en-us/blog/new-study-understanding-the-impact-of-minecraft-in-the-math-classroom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[accessed 10 December]</a:t>
            </a:r>
          </a:p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2 ‘Jamestown Settlement’, </a:t>
            </a:r>
            <a:r>
              <a:rPr lang="en-US" sz="1200" i="1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Education.minecraft.net</a:t>
            </a:r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, 2024 &lt;https://education.minecraft.net/en-us/lessons/jamestown-settlement&gt; [accessed 10 December 2024].</a:t>
            </a:r>
            <a:endParaRPr lang="en-GB" sz="1200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8BBBD8-93E3-5B8F-582E-3AEC8F92CDD5}"/>
              </a:ext>
            </a:extLst>
          </p:cNvPr>
          <p:cNvSpPr txBox="1"/>
          <p:nvPr/>
        </p:nvSpPr>
        <p:spPr>
          <a:xfrm>
            <a:off x="5890481" y="4399723"/>
            <a:ext cx="30007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3. Screenshot taken by student in the ‘Jamestown Settlement’ lesson. Trish Cloud. 2019. Minecraft.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Google Shape;1307;p52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Bungee Shade" panose="020B0604020202020204" charset="0"/>
                <a:ea typeface="Bungee Shade" panose="020B0604020202020204" charset="0"/>
              </a:rPr>
              <a:t>architecture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225D27-2F78-C07D-EC96-386E314741C6}"/>
              </a:ext>
            </a:extLst>
          </p:cNvPr>
          <p:cNvSpPr txBox="1"/>
          <p:nvPr/>
        </p:nvSpPr>
        <p:spPr>
          <a:xfrm>
            <a:off x="879351" y="1153662"/>
            <a:ext cx="2606362" cy="1785104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I recognise the evolving nature of Salem as an expanding colony – the changes to the town throughout the centuries must be considered, therefore it was necessary to narrow the period within a century. For my project, I have chosen the mid-to-late 17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</a:t>
            </a: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century.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CB24B6-CBFA-A430-F298-EC6952617A25}"/>
              </a:ext>
            </a:extLst>
          </p:cNvPr>
          <p:cNvSpPr txBox="1"/>
          <p:nvPr/>
        </p:nvSpPr>
        <p:spPr>
          <a:xfrm>
            <a:off x="3764286" y="1166952"/>
            <a:ext cx="1983782" cy="46166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17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</a:t>
            </a: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century architecture is known as First Period.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6B3684-26CD-DF25-3AA8-8146CE7B4714}"/>
              </a:ext>
            </a:extLst>
          </p:cNvPr>
          <p:cNvSpPr txBox="1"/>
          <p:nvPr/>
        </p:nvSpPr>
        <p:spPr>
          <a:xfrm>
            <a:off x="533576" y="3275683"/>
            <a:ext cx="1743560" cy="1015663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Typically one room deep with a central chimney. Timbers are visible throughout interior.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D0D44C5-47B0-2682-8405-591FA8BEF48B}"/>
              </a:ext>
            </a:extLst>
          </p:cNvPr>
          <p:cNvSpPr txBox="1"/>
          <p:nvPr/>
        </p:nvSpPr>
        <p:spPr>
          <a:xfrm>
            <a:off x="3844983" y="1775473"/>
            <a:ext cx="2162013" cy="1015663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The exterior walls would be unpainted clapboard. An overhang at the front, and a lean-to at the back was also typical.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148601-3A2E-00B7-2E03-2FE69C059E47}"/>
              </a:ext>
            </a:extLst>
          </p:cNvPr>
          <p:cNvSpPr txBox="1"/>
          <p:nvPr/>
        </p:nvSpPr>
        <p:spPr>
          <a:xfrm>
            <a:off x="2603103" y="3092094"/>
            <a:ext cx="1900631" cy="138499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Doors and diamond-paned windows were placed asymmetrically. The front door would be located in front of the chimney, and were of board-and-batten.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BB7BC3-48D0-ADFC-2C96-E57CF6F299A7}"/>
              </a:ext>
            </a:extLst>
          </p:cNvPr>
          <p:cNvSpPr txBox="1"/>
          <p:nvPr/>
        </p:nvSpPr>
        <p:spPr>
          <a:xfrm>
            <a:off x="6096649" y="1172259"/>
            <a:ext cx="1710559" cy="46166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Roof steeply pitched, many gables.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60EAC2F-B0C3-53F4-E3DD-FE5481BD7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6177" y="2944924"/>
            <a:ext cx="2982467" cy="1677182"/>
          </a:xfrm>
          <a:prstGeom prst="rect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A3F0C2E-933E-DAF6-5AEC-773348A73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601" y="1753596"/>
            <a:ext cx="1038133" cy="1081845"/>
          </a:xfrm>
          <a:prstGeom prst="rect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C12D0E5-3295-0033-9F7F-AEB09059AB0F}"/>
              </a:ext>
            </a:extLst>
          </p:cNvPr>
          <p:cNvSpPr txBox="1"/>
          <p:nvPr/>
        </p:nvSpPr>
        <p:spPr>
          <a:xfrm>
            <a:off x="7669447" y="1879019"/>
            <a:ext cx="8628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4. Replica diamond casement windows, John Wood house. Historic Salem, Inc.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79BC344-DA9D-2CE9-4B30-B721E1859001}"/>
              </a:ext>
            </a:extLst>
          </p:cNvPr>
          <p:cNvSpPr txBox="1"/>
          <p:nvPr/>
        </p:nvSpPr>
        <p:spPr>
          <a:xfrm>
            <a:off x="7807208" y="3452755"/>
            <a:ext cx="753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5. Elements of a First Period house. Historic Salem, Inc.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D61879-3B60-A85E-569B-ADB8DD961708}"/>
              </a:ext>
            </a:extLst>
          </p:cNvPr>
          <p:cNvSpPr txBox="1"/>
          <p:nvPr/>
        </p:nvSpPr>
        <p:spPr>
          <a:xfrm>
            <a:off x="-5611" y="4585150"/>
            <a:ext cx="3850594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‘Architecture in Salem: A Guide to Four Centuries of Design’. National Park Service: U.S Department of the Interior. n.d. p. 2 &lt;https://www.npshistory.com/publications/sama/brochures/salem-architecture.pdf&gt; [accessed 10 December 2024].</a:t>
            </a:r>
            <a:endParaRPr lang="en-GB" sz="1200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4" name="Google Shape;1634;p66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Bungee Shade" panose="020B0604020202020204" charset="0"/>
                <a:ea typeface="Bungee Shade" panose="020B0604020202020204" charset="0"/>
              </a:rPr>
              <a:t>CULTURE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1638" name="Google Shape;1638;p66"/>
          <p:cNvSpPr txBox="1">
            <a:spLocks noGrp="1"/>
          </p:cNvSpPr>
          <p:nvPr>
            <p:ph type="subTitle" idx="3"/>
          </p:nvPr>
        </p:nvSpPr>
        <p:spPr>
          <a:xfrm>
            <a:off x="744749" y="1326074"/>
            <a:ext cx="1081825" cy="781836"/>
          </a:xfrm>
          <a:prstGeom prst="rect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New England     literacy rates were almost universal</a:t>
            </a:r>
            <a:r>
              <a:rPr lang="en-GB" sz="11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</a:t>
            </a:r>
            <a:endParaRPr sz="1100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0B0984-B6E1-E8D1-8708-FD34DA8AE466}"/>
              </a:ext>
            </a:extLst>
          </p:cNvPr>
          <p:cNvSpPr txBox="1"/>
          <p:nvPr/>
        </p:nvSpPr>
        <p:spPr>
          <a:xfrm>
            <a:off x="547352" y="865777"/>
            <a:ext cx="1693572" cy="338554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6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FACT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6E55A3-BB79-FA91-D788-8CCD964DDFD5}"/>
              </a:ext>
            </a:extLst>
          </p:cNvPr>
          <p:cNvSpPr txBox="1"/>
          <p:nvPr/>
        </p:nvSpPr>
        <p:spPr>
          <a:xfrm>
            <a:off x="5847009" y="849021"/>
            <a:ext cx="2749639" cy="338554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HOW WILL I REPRESENT?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D7DEC5-B205-E2F6-07F8-92024440298A}"/>
              </a:ext>
            </a:extLst>
          </p:cNvPr>
          <p:cNvSpPr txBox="1"/>
          <p:nvPr/>
        </p:nvSpPr>
        <p:spPr>
          <a:xfrm>
            <a:off x="438876" y="3398780"/>
            <a:ext cx="1693572" cy="1107996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Institutional power was deeply Puritan. Lawmakers and town leaders regularly consulted with the clergy.</a:t>
            </a:r>
            <a:r>
              <a:rPr lang="en-GB" sz="11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BC475B-580F-C46B-92E7-D2FD442132F0}"/>
              </a:ext>
            </a:extLst>
          </p:cNvPr>
          <p:cNvSpPr txBox="1"/>
          <p:nvPr/>
        </p:nvSpPr>
        <p:spPr>
          <a:xfrm>
            <a:off x="2033721" y="2226123"/>
            <a:ext cx="1622738" cy="769441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Education was imbued with religious sentiments and teachings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383FD3-93A7-A995-C5DA-B083119FB594}"/>
              </a:ext>
            </a:extLst>
          </p:cNvPr>
          <p:cNvSpPr txBox="1"/>
          <p:nvPr/>
        </p:nvSpPr>
        <p:spPr>
          <a:xfrm>
            <a:off x="2268789" y="3125344"/>
            <a:ext cx="1777285" cy="1446550"/>
          </a:xfrm>
          <a:prstGeom prst="rect">
            <a:avLst/>
          </a:prstGeom>
          <a:noFill/>
          <a:ln w="2857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Printed literature ranged from pamphlets on romantic advice, religious instructive manuals, higher debates of the ‘invisible world’, and the nature of God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45858D-99C8-4C98-A0FD-99429526EF88}"/>
              </a:ext>
            </a:extLst>
          </p:cNvPr>
          <p:cNvSpPr txBox="1"/>
          <p:nvPr/>
        </p:nvSpPr>
        <p:spPr>
          <a:xfrm>
            <a:off x="367048" y="2198328"/>
            <a:ext cx="1530597" cy="110799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Puritan ideals informed one’s lifestyle: hard work, good deeds, active in the community, frequenting church</a:t>
            </a:r>
            <a:r>
              <a:rPr lang="en-GB" sz="11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606E5B-0327-FC0B-E7AF-4D24901F66C9}"/>
              </a:ext>
            </a:extLst>
          </p:cNvPr>
          <p:cNvSpPr txBox="1"/>
          <p:nvPr/>
        </p:nvSpPr>
        <p:spPr>
          <a:xfrm>
            <a:off x="4201935" y="1341368"/>
            <a:ext cx="2404604" cy="600164"/>
          </a:xfrm>
          <a:prstGeom prst="rect">
            <a:avLst/>
          </a:prstGeom>
          <a:noFill/>
          <a:ln w="2857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Books on these subjects will be added to chests, and chiselled bookshelves in homes.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393F90-881B-756B-3148-72B5156B85E0}"/>
              </a:ext>
            </a:extLst>
          </p:cNvPr>
          <p:cNvSpPr txBox="1"/>
          <p:nvPr/>
        </p:nvSpPr>
        <p:spPr>
          <a:xfrm>
            <a:off x="5164426" y="3336014"/>
            <a:ext cx="1657042" cy="1277273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Build a town school, and include books in each house, as well as writing implements. Signage and posters will feature in the town also.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691710-76E9-7C54-1F4B-670ED7F7B16D}"/>
              </a:ext>
            </a:extLst>
          </p:cNvPr>
          <p:cNvSpPr txBox="1"/>
          <p:nvPr/>
        </p:nvSpPr>
        <p:spPr>
          <a:xfrm>
            <a:off x="7138115" y="3166737"/>
            <a:ext cx="1703231" cy="144655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The town school will have religious iconography inside, as well as textbooks on the history of Puritanism, Christianity, and biblical teachings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A043D0-3406-0AF9-7CCE-4B5F0B7EA46E}"/>
              </a:ext>
            </a:extLst>
          </p:cNvPr>
          <p:cNvSpPr txBox="1"/>
          <p:nvPr/>
        </p:nvSpPr>
        <p:spPr>
          <a:xfrm>
            <a:off x="6821468" y="1559691"/>
            <a:ext cx="2160432" cy="127727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The magistrate’s house will be complete with the Bible, and other Puritan readings. There will be printed posters in the town’s public spaces that remind of punishment for sacrilegious behaviours.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CAB25A-454F-A71C-B284-FE5A2338C707}"/>
              </a:ext>
            </a:extLst>
          </p:cNvPr>
          <p:cNvSpPr txBox="1"/>
          <p:nvPr/>
        </p:nvSpPr>
        <p:spPr>
          <a:xfrm>
            <a:off x="4345158" y="2076236"/>
            <a:ext cx="2283393" cy="110799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Personal letters will be written and placed in homes between townspeople, discussing negative and positive behaviours of others in accordance with these ideals.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F236FF7-36D4-7E53-36F1-2174897AA606}"/>
              </a:ext>
            </a:extLst>
          </p:cNvPr>
          <p:cNvCxnSpPr/>
          <p:nvPr/>
        </p:nvCxnSpPr>
        <p:spPr>
          <a:xfrm>
            <a:off x="3217494" y="1035054"/>
            <a:ext cx="1657160" cy="3471722"/>
          </a:xfrm>
          <a:prstGeom prst="line">
            <a:avLst/>
          </a:prstGeom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BCB5424-C75F-E41E-5308-81B459748C30}"/>
              </a:ext>
            </a:extLst>
          </p:cNvPr>
          <p:cNvSpPr txBox="1"/>
          <p:nvPr/>
        </p:nvSpPr>
        <p:spPr>
          <a:xfrm>
            <a:off x="-45076" y="4589290"/>
            <a:ext cx="8335092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E. Jennifer Monaghan, ‘Literacy Instruction and Gender in Colonial New England’, American Quarterly, 40.1 (1988), p. 18, doi:10.2307/2713140.</a:t>
            </a:r>
          </a:p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2 Isaac Reed, ‘Why Salem Made Sense: Culture, Gender, and the Puritan Persecution of Witchcraft’, Cultural Sociology, 1.2 (2007), pp. 209–34, doi:10.1177/1749975507078188.</a:t>
            </a:r>
          </a:p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3 Ernest W. King and Franklin G. Mixon, ‘Religiosity and the Political Economy of the Salem Witch Trials’, The Social Science Journal, 47.3 (2010), pp. 678–88, doi:10.1016/j.soscij.2010.01.008.</a:t>
            </a:r>
            <a:endParaRPr lang="en-GB" sz="1200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ABFC2ED-B25C-C6AD-6987-EBCA02501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369" y="1048736"/>
            <a:ext cx="1379006" cy="1039860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5E72F-CB34-4657-0868-04BD6B097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6860" y="605203"/>
            <a:ext cx="3330279" cy="611850"/>
          </a:xfrm>
        </p:spPr>
        <p:txBody>
          <a:bodyPr/>
          <a:lstStyle/>
          <a:p>
            <a:r>
              <a:rPr lang="en-GB" sz="3600" dirty="0">
                <a:solidFill>
                  <a:schemeClr val="bg2"/>
                </a:solidFill>
                <a:latin typeface="Bungee Shade" panose="020B0604020202020204" charset="0"/>
                <a:ea typeface="Bungee Shade" panose="020B0604020202020204" charset="0"/>
              </a:rPr>
              <a:t>Industry</a:t>
            </a:r>
            <a:endParaRPr lang="en-GB" dirty="0">
              <a:solidFill>
                <a:schemeClr val="bg2"/>
              </a:solidFill>
              <a:latin typeface="Bungee Shade" panose="020B0604020202020204" charset="0"/>
              <a:ea typeface="Bungee Shade" panose="020B060402020202020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849D07-F06A-87DF-FA10-169814C20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955" y="1630203"/>
            <a:ext cx="2120319" cy="1054937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37676A-454F-0F95-B23A-E818554FA74A}"/>
              </a:ext>
            </a:extLst>
          </p:cNvPr>
          <p:cNvSpPr txBox="1"/>
          <p:nvPr/>
        </p:nvSpPr>
        <p:spPr>
          <a:xfrm>
            <a:off x="626370" y="2985828"/>
            <a:ext cx="282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Cod was the most lucrative trade of colonial New England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Cod was fished in local waters by early 17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</a:t>
            </a: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century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First product shipped outside of colonial Massachusetts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</a:t>
            </a: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4B575B-6CCE-CDED-13A1-6CB03447C83F}"/>
              </a:ext>
            </a:extLst>
          </p:cNvPr>
          <p:cNvSpPr txBox="1"/>
          <p:nvPr/>
        </p:nvSpPr>
        <p:spPr>
          <a:xfrm>
            <a:off x="3557424" y="1438645"/>
            <a:ext cx="202915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Arguably influenced course of American history more so than any other fish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Abundant all year, and salted for taste and to avoid spoiling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Fishing merchants lived in Boston and Salem, for the Bay Colony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06F879-1669-20E0-7754-003F04596E21}"/>
              </a:ext>
            </a:extLst>
          </p:cNvPr>
          <p:cNvSpPr txBox="1"/>
          <p:nvPr/>
        </p:nvSpPr>
        <p:spPr>
          <a:xfrm>
            <a:off x="5513902" y="3066269"/>
            <a:ext cx="28333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Salem Cubed will feature fishing ports, as well as fishing fleets – single masted vessels loaded with barrels of fish for trade.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Fishing market selling salted cod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7F52562-8C2E-0A7B-28AB-C68859102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6555" y="1350446"/>
            <a:ext cx="2050490" cy="1453570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4B02821-9676-326D-4DC1-49D23DCB5EB8}"/>
              </a:ext>
            </a:extLst>
          </p:cNvPr>
          <p:cNvSpPr txBox="1"/>
          <p:nvPr/>
        </p:nvSpPr>
        <p:spPr>
          <a:xfrm>
            <a:off x="1030310" y="1350446"/>
            <a:ext cx="1997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6. Minecraft Cod.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17AA3-EDFC-6643-B34E-205B74B68647}"/>
              </a:ext>
            </a:extLst>
          </p:cNvPr>
          <p:cNvSpPr txBox="1"/>
          <p:nvPr/>
        </p:nvSpPr>
        <p:spPr>
          <a:xfrm>
            <a:off x="6237139" y="945196"/>
            <a:ext cx="1837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FIG. 7. Cod-fishing, 17th century. A wood engraving. 1876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622F38-0322-1839-1BF2-65BC447252F8}"/>
              </a:ext>
            </a:extLst>
          </p:cNvPr>
          <p:cNvSpPr txBox="1"/>
          <p:nvPr/>
        </p:nvSpPr>
        <p:spPr>
          <a:xfrm>
            <a:off x="238258" y="4686899"/>
            <a:ext cx="8519375" cy="33855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John J. Ryan, ‘The Cod Family and its </a:t>
            </a:r>
            <a:r>
              <a:rPr lang="en-GB" sz="1200" baseline="30000" dirty="0" err="1">
                <a:latin typeface="Roboto Slab" pitchFamily="2" charset="0"/>
                <a:ea typeface="Roboto Slab" pitchFamily="2" charset="0"/>
                <a:cs typeface="Roboto Slab" pitchFamily="2" charset="0"/>
              </a:rPr>
              <a:t>Utlization</a:t>
            </a:r>
            <a:r>
              <a:rPr lang="en-GB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’, Marine Fisheries Review, 41.11 (1979) pp.25-36 (p.25), https://spo.nmfs.noaa.gov/sites/default/files/pdf-content/mfr41112.pdf#:~:text=By%20the%20early%2017th%20century%2C%20the%20New%20England,catch%20of%20cod%20from%20Georges%20Bank%20was%20landed </a:t>
            </a:r>
          </a:p>
        </p:txBody>
      </p:sp>
    </p:spTree>
    <p:extLst>
      <p:ext uri="{BB962C8B-B14F-4D97-AF65-F5344CB8AC3E}">
        <p14:creationId xmlns:p14="http://schemas.microsoft.com/office/powerpoint/2010/main" val="3473563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6" name="Google Shape;1446;p56"/>
          <p:cNvSpPr txBox="1">
            <a:spLocks noGrp="1"/>
          </p:cNvSpPr>
          <p:nvPr>
            <p:ph type="title"/>
          </p:nvPr>
        </p:nvSpPr>
        <p:spPr>
          <a:xfrm flipH="1">
            <a:off x="3037021" y="602545"/>
            <a:ext cx="3069957" cy="62738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bg2"/>
                </a:solidFill>
                <a:latin typeface="Bungee Shade" panose="020B0604020202020204" charset="0"/>
                <a:ea typeface="Bungee Shade" panose="020B0604020202020204" charset="0"/>
              </a:rPr>
              <a:t>RELIGION</a:t>
            </a:r>
            <a:endParaRPr sz="3600" dirty="0">
              <a:solidFill>
                <a:schemeClr val="bg2"/>
              </a:solidFill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55B40B-A7AD-707A-38A9-AE17B8682CA5}"/>
              </a:ext>
            </a:extLst>
          </p:cNvPr>
          <p:cNvSpPr txBox="1"/>
          <p:nvPr/>
        </p:nvSpPr>
        <p:spPr>
          <a:xfrm>
            <a:off x="727659" y="1773085"/>
            <a:ext cx="1674254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The Salem Witch Trials began in 1692, so were not happening during the time Salem Cubed is roughly set – mid-to-late 17</a:t>
            </a:r>
            <a:r>
              <a:rPr lang="en-GB" sz="11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</a:t>
            </a:r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century. However, religious attitudes that influenced these trials were still prevalent and are central, and important to communicate in this project.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710AE4-9CE6-2038-1072-1FE5DF84D736}"/>
              </a:ext>
            </a:extLst>
          </p:cNvPr>
          <p:cNvSpPr txBox="1"/>
          <p:nvPr/>
        </p:nvSpPr>
        <p:spPr>
          <a:xfrm>
            <a:off x="2435719" y="1773085"/>
            <a:ext cx="1674254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17</a:t>
            </a:r>
            <a:r>
              <a:rPr lang="en-GB" sz="11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th</a:t>
            </a:r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century Salem can be considered as a Calvinist theocracy, and adherence to legalistic religious rules were non-negotiable. Punishments for challenging Puritan law, or spreading heretical ideas could range from excommunication, whipping, branding, ear-lobbing etc.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B8A595-E554-003E-7740-34755B2B420E}"/>
              </a:ext>
            </a:extLst>
          </p:cNvPr>
          <p:cNvSpPr txBox="1"/>
          <p:nvPr/>
        </p:nvSpPr>
        <p:spPr>
          <a:xfrm>
            <a:off x="4143779" y="1773085"/>
            <a:ext cx="1964028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Puritanism did face challenges however, with the Quaker movement encroaching onto Salem between 1655-62, attracting converts and destabilising Puritan authority. This was a time of religious uncertainty, and theistic authoritarianism. This, intermingled with misogynistic attitudes of the time, brought on the Witch Trials.</a:t>
            </a:r>
            <a:r>
              <a:rPr lang="en-GB" sz="11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262275-C967-BEFE-842F-62C3D150B489}"/>
              </a:ext>
            </a:extLst>
          </p:cNvPr>
          <p:cNvSpPr txBox="1"/>
          <p:nvPr/>
        </p:nvSpPr>
        <p:spPr>
          <a:xfrm>
            <a:off x="6175420" y="1358721"/>
            <a:ext cx="2311757" cy="28931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To represent as many aspects of Salem’s religion as possible, a Puritan church should be built in Salem Cubed, complete with posters around town that remind of the punishment for non-attendance. A whipping post will also be built, with </a:t>
            </a:r>
            <a:r>
              <a:rPr lang="en-GB" sz="1200" dirty="0" err="1">
                <a:latin typeface="Roboto Slab" pitchFamily="2" charset="0"/>
                <a:ea typeface="Roboto Slab" pitchFamily="2" charset="0"/>
                <a:cs typeface="Roboto Slab" pitchFamily="2" charset="0"/>
              </a:rPr>
              <a:t>redstone</a:t>
            </a:r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 to represent blood pools/trails. </a:t>
            </a:r>
          </a:p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Every house and place of business should include an element of Puritanism.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56C164-D02B-24B9-9D06-7B3FCA522988}"/>
              </a:ext>
            </a:extLst>
          </p:cNvPr>
          <p:cNvSpPr txBox="1"/>
          <p:nvPr/>
        </p:nvSpPr>
        <p:spPr>
          <a:xfrm>
            <a:off x="753414" y="4533363"/>
            <a:ext cx="4333741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baseline="300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1 Ernest W. King and Franklin G. Mixon, ‘Religiosity and the Political Economy of the Salem Witch Trials’, The Social Science Journal, 47.3 (2010), pp. 678–88, doi:10.1016/j.soscij.2010.01.008.</a:t>
            </a:r>
            <a:endParaRPr lang="en-GB" sz="1200" baseline="300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4FC1623-0D31-FB3A-C900-96C24646C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087" y="589382"/>
            <a:ext cx="1778057" cy="1001046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5">
          <a:extLst>
            <a:ext uri="{FF2B5EF4-FFF2-40B4-BE49-F238E27FC236}">
              <a16:creationId xmlns:a16="http://schemas.microsoft.com/office/drawing/2014/main" id="{F83CBE58-71B8-B96A-2592-9BD5FFB04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6" name="Google Shape;1446;p56">
            <a:extLst>
              <a:ext uri="{FF2B5EF4-FFF2-40B4-BE49-F238E27FC236}">
                <a16:creationId xmlns:a16="http://schemas.microsoft.com/office/drawing/2014/main" id="{6BDA6DE6-0FF6-7FB5-94DF-A845AC3CB8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 flipH="1">
            <a:off x="2529502" y="577985"/>
            <a:ext cx="4084996" cy="62738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bg2"/>
                </a:solidFill>
                <a:latin typeface="Bungee Shade" panose="020B0604020202020204" charset="0"/>
                <a:ea typeface="Bungee Shade" panose="020B0604020202020204" charset="0"/>
              </a:rPr>
              <a:t>limitations</a:t>
            </a:r>
            <a:endParaRPr sz="3600" dirty="0">
              <a:solidFill>
                <a:schemeClr val="bg2"/>
              </a:solidFill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7CE824-E9EF-981E-F73C-5359D95C74F4}"/>
              </a:ext>
            </a:extLst>
          </p:cNvPr>
          <p:cNvSpPr txBox="1"/>
          <p:nvPr/>
        </p:nvSpPr>
        <p:spPr>
          <a:xfrm>
            <a:off x="2163651" y="1404138"/>
            <a:ext cx="2092817" cy="138499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Minecraft only has a certain number of blocks and materials. Substitutes would have to be accepted to prioritise the aesthetic of Salem over accurate materials.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A98570-9E6A-341E-D400-6DDBF529D50D}"/>
              </a:ext>
            </a:extLst>
          </p:cNvPr>
          <p:cNvSpPr txBox="1"/>
          <p:nvPr/>
        </p:nvSpPr>
        <p:spPr>
          <a:xfrm>
            <a:off x="2653047" y="3085451"/>
            <a:ext cx="2092817" cy="138499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Audience would need to be considered when representing violent or upsetting aspects of Salem’s past. Is censorship an issue to the accuracy of this project?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A782FD-C45F-BC7A-F813-310169F985B1}"/>
              </a:ext>
            </a:extLst>
          </p:cNvPr>
          <p:cNvSpPr txBox="1"/>
          <p:nvPr/>
        </p:nvSpPr>
        <p:spPr>
          <a:xfrm>
            <a:off x="4642834" y="1404138"/>
            <a:ext cx="2337515" cy="46166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Getting permission from Mojang and Minecraft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30C2CA-5D73-D9AA-BA3D-B81AB4B30B7F}"/>
              </a:ext>
            </a:extLst>
          </p:cNvPr>
          <p:cNvSpPr txBox="1"/>
          <p:nvPr/>
        </p:nvSpPr>
        <p:spPr>
          <a:xfrm>
            <a:off x="4839236" y="2162121"/>
            <a:ext cx="1944710" cy="646331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May need to update the world in accordance with Minecraft updates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6D85D-400A-5617-0BF6-8F2213970AD5}"/>
              </a:ext>
            </a:extLst>
          </p:cNvPr>
          <p:cNvSpPr txBox="1"/>
          <p:nvPr/>
        </p:nvSpPr>
        <p:spPr>
          <a:xfrm>
            <a:off x="5074276" y="3277723"/>
            <a:ext cx="1790163" cy="830997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Certain intricacies may not be possible to recreate using this medium</a:t>
            </a:r>
          </a:p>
        </p:txBody>
      </p:sp>
    </p:spTree>
    <p:extLst>
      <p:ext uri="{BB962C8B-B14F-4D97-AF65-F5344CB8AC3E}">
        <p14:creationId xmlns:p14="http://schemas.microsoft.com/office/powerpoint/2010/main" val="2096958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5" name="Google Shape;1245;p49"/>
          <p:cNvSpPr txBox="1">
            <a:spLocks noGrp="1"/>
          </p:cNvSpPr>
          <p:nvPr>
            <p:ph type="title"/>
          </p:nvPr>
        </p:nvSpPr>
        <p:spPr>
          <a:xfrm>
            <a:off x="783150" y="574500"/>
            <a:ext cx="7577700" cy="4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Bungee Shade" panose="020B0604020202020204" charset="0"/>
                <a:ea typeface="Bungee Shade" panose="020B0604020202020204" charset="0"/>
              </a:rPr>
              <a:t>REFERENCE LIST</a:t>
            </a:r>
            <a:endParaRPr dirty="0">
              <a:latin typeface="Bungee Shade" panose="020B0604020202020204" charset="0"/>
              <a:ea typeface="Bungee Shade" panose="020B060402020202020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BC24A4-68F1-B0BD-07C5-449FC486CF0D}"/>
              </a:ext>
            </a:extLst>
          </p:cNvPr>
          <p:cNvSpPr txBox="1"/>
          <p:nvPr/>
        </p:nvSpPr>
        <p:spPr>
          <a:xfrm>
            <a:off x="783150" y="1068947"/>
            <a:ext cx="7257245" cy="381642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Architecture in Salem: A Guide to Four Centuries of Design’. National Park Service: U.S Department of the Interior. n.d. p. 2 &lt;https://www.npshistory.com/publications/sama/brochures/salem-architecture.pdf&gt; [accessed 10 December 2024]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Curry, David, ‘Minecraft Revenue and Usage Statistics (2020)’, Business of Apps, 2021 https://www.businessofapps.com/data/minecraft-statistics/ [accessed 10 December] 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Educator, Unnamed, ‘New Study: Understanding the Impact of Minecraft in the Math Classroom | Minecraft Education Edition’, Education.minecraft.ne, n.d. https://education.minecraft.net/en-us/blog/new-study-understanding-the-impact-of-minecraft-in-the-math-classroom [accessed 10 December]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Jamestown Settlement’, Education.minecraft.net, 2024 &lt;https://education.minecraft.net/en-us/lessons/jamestown-settlement&gt; [accessed 10 December 2024]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King, Ernest W. and Mixon, Franklin G., ‘Religiosity and the Political Economy of the Salem Witch Trials’, The Social Science Journal, 47.3 (2010), pp. 678–88, doi:10.1016/j.soscij.2010.01.008.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Mojang, ‘What Is Minecraft?’, Minecraft.net, 2020 https://www.minecraft.net/en-us/about-minecraft&gt; [accessed 10 December 2024] 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Monaghan, Jennifer E., ‘Literacy Instruction and Gender in Colonial New England’, American Quarterly, 40.1 (1988), p. 18, doi:10.2307/2713140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Reed, Isaac, ‘Why Salem Made Sense: Culture, Gender, and the Puritan Persecution of Witchcraft’, Cultural Sociology, 1.2 (2007), pp. 209–34, doi:10.1177/1749975507078188.</a:t>
            </a:r>
          </a:p>
          <a:p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Ryan, John. J, ‘The Cod Family and its </a:t>
            </a:r>
            <a:r>
              <a:rPr lang="en-US" sz="1100" dirty="0" err="1">
                <a:latin typeface="Roboto Slab" pitchFamily="2" charset="0"/>
                <a:ea typeface="Roboto Slab" pitchFamily="2" charset="0"/>
                <a:cs typeface="Roboto Slab" pitchFamily="2" charset="0"/>
              </a:rPr>
              <a:t>Utlization</a:t>
            </a:r>
            <a:r>
              <a:rPr lang="en-US" sz="1100" dirty="0">
                <a:latin typeface="Roboto Slab" pitchFamily="2" charset="0"/>
                <a:ea typeface="Roboto Slab" pitchFamily="2" charset="0"/>
                <a:cs typeface="Roboto Slab" pitchFamily="2" charset="0"/>
              </a:rPr>
              <a:t>’, Marine Fisheries Review, 41.11 (1979) pp.25-36 (p.25), https://spo.nmfs.noaa.gov/sites/default/files/pdf-content/mfr41112.pdf#:~:text=By%20the%20early%2017th%20century%2C%20the%20New%20England,catch%20of%20cod%20from%20Georges%20Bank%20was%20landed </a:t>
            </a:r>
            <a:endParaRPr lang="en-US" sz="1200" dirty="0">
              <a:latin typeface="Roboto Slab" pitchFamily="2" charset="0"/>
              <a:ea typeface="Roboto Slab" pitchFamily="2" charset="0"/>
              <a:cs typeface="Roboto Slab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ocial Studies Subject for Elementary - 5th Grade: U.S. History 1820-1850 by Slidesgo">
  <a:themeElements>
    <a:clrScheme name="Simple Light">
      <a:dk1>
        <a:srgbClr val="FFE7C2"/>
      </a:dk1>
      <a:lt1>
        <a:srgbClr val="F1CFA3"/>
      </a:lt1>
      <a:dk2>
        <a:srgbClr val="2E2723"/>
      </a:dk2>
      <a:lt2>
        <a:srgbClr val="E77981"/>
      </a:lt2>
      <a:accent1>
        <a:srgbClr val="8E8B80"/>
      </a:accent1>
      <a:accent2>
        <a:srgbClr val="60866E"/>
      </a:accent2>
      <a:accent3>
        <a:srgbClr val="D8BFA6"/>
      </a:accent3>
      <a:accent4>
        <a:srgbClr val="6B625E"/>
      </a:accent4>
      <a:accent5>
        <a:srgbClr val="FFFFFF"/>
      </a:accent5>
      <a:accent6>
        <a:srgbClr val="FFFFFF"/>
      </a:accent6>
      <a:hlink>
        <a:srgbClr val="0E121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12789</TotalTime>
  <Words>2220</Words>
  <Application>Microsoft Office PowerPoint</Application>
  <PresentationFormat>On-screen Show (16:9)</PresentationFormat>
  <Paragraphs>113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Sancreek</vt:lpstr>
      <vt:lpstr>Roboto Slab Medium</vt:lpstr>
      <vt:lpstr>Arial</vt:lpstr>
      <vt:lpstr>Anaheim</vt:lpstr>
      <vt:lpstr>Bungee Shade</vt:lpstr>
      <vt:lpstr>Roboto Slab</vt:lpstr>
      <vt:lpstr>Roboto Slab Light</vt:lpstr>
      <vt:lpstr>Social Studies Subject for Elementary - 5th Grade: U.S. History 1820-1850 by Slidesgo</vt:lpstr>
      <vt:lpstr> Salem cubed  A Reimagining of Salem using Minecraft</vt:lpstr>
      <vt:lpstr>MY PROPOSAL</vt:lpstr>
      <vt:lpstr>PROJECT AIMS</vt:lpstr>
      <vt:lpstr>WHAT IS MINECRAFT?</vt:lpstr>
      <vt:lpstr>MINECRAFT AS A MEDIUM</vt:lpstr>
      <vt:lpstr>Minecraft as a Learning Tool</vt:lpstr>
      <vt:lpstr>architecture</vt:lpstr>
      <vt:lpstr>CULTURE</vt:lpstr>
      <vt:lpstr>Industry</vt:lpstr>
      <vt:lpstr>RELIGION</vt:lpstr>
      <vt:lpstr>limitations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francesca quieros</dc:creator>
  <cp:lastModifiedBy>francesca quieros</cp:lastModifiedBy>
  <cp:revision>7</cp:revision>
  <dcterms:modified xsi:type="dcterms:W3CDTF">2024-12-22T19:19:07Z</dcterms:modified>
</cp:coreProperties>
</file>