
<file path=[Content_Types].xml><?xml version="1.0" encoding="utf-8"?>
<Types xmlns="http://schemas.openxmlformats.org/package/2006/content-types">
  <Default Extension="5" ContentType="image/pn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EDD0F4-8311-4278-B3BB-A8679723C0FD}" v="3" dt="2026-06-12T21:10:57.0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haana Ahmed" userId="bb115e5534665ec8" providerId="LiveId" clId="{8AEBF2DA-81F2-4A3C-8C68-3E51E6E6093D}"/>
    <pc:docChg chg="custSel modSld">
      <pc:chgData name="Rehaana Ahmed" userId="bb115e5534665ec8" providerId="LiveId" clId="{8AEBF2DA-81F2-4A3C-8C68-3E51E6E6093D}" dt="2026-06-12T21:11:10.535" v="73" actId="20577"/>
      <pc:docMkLst>
        <pc:docMk/>
      </pc:docMkLst>
      <pc:sldChg chg="addSp modSp mod">
        <pc:chgData name="Rehaana Ahmed" userId="bb115e5534665ec8" providerId="LiveId" clId="{8AEBF2DA-81F2-4A3C-8C68-3E51E6E6093D}" dt="2026-06-12T21:11:10.535" v="73" actId="20577"/>
        <pc:sldMkLst>
          <pc:docMk/>
          <pc:sldMk cId="3756262188" sldId="256"/>
        </pc:sldMkLst>
        <pc:spChg chg="add mod">
          <ac:chgData name="Rehaana Ahmed" userId="bb115e5534665ec8" providerId="LiveId" clId="{8AEBF2DA-81F2-4A3C-8C68-3E51E6E6093D}" dt="2026-06-12T21:11:10.535" v="73" actId="20577"/>
          <ac:spMkLst>
            <pc:docMk/>
            <pc:sldMk cId="3756262188" sldId="256"/>
            <ac:spMk id="4" creationId="{651C83E8-EAA8-B165-9FCB-77DD031A0155}"/>
          </ac:spMkLst>
        </pc:spChg>
      </pc:sldChg>
      <pc:sldChg chg="addSp modSp mod">
        <pc:chgData name="Rehaana Ahmed" userId="bb115e5534665ec8" providerId="LiveId" clId="{8AEBF2DA-81F2-4A3C-8C68-3E51E6E6093D}" dt="2026-06-12T21:10:27.258" v="58" actId="20577"/>
        <pc:sldMkLst>
          <pc:docMk/>
          <pc:sldMk cId="191280977" sldId="257"/>
        </pc:sldMkLst>
        <pc:spChg chg="add mod">
          <ac:chgData name="Rehaana Ahmed" userId="bb115e5534665ec8" providerId="LiveId" clId="{8AEBF2DA-81F2-4A3C-8C68-3E51E6E6093D}" dt="2026-06-12T21:10:27.258" v="58" actId="20577"/>
          <ac:spMkLst>
            <pc:docMk/>
            <pc:sldMk cId="191280977" sldId="257"/>
            <ac:spMk id="4" creationId="{CD7C8D83-BA92-AA89-A136-44C60723D6DC}"/>
          </ac:spMkLst>
        </pc:spChg>
      </pc:sldChg>
      <pc:sldChg chg="addSp modSp mod">
        <pc:chgData name="Rehaana Ahmed" userId="bb115e5534665ec8" providerId="LiveId" clId="{8AEBF2DA-81F2-4A3C-8C68-3E51E6E6093D}" dt="2026-06-12T21:09:09.519" v="15" actId="20577"/>
        <pc:sldMkLst>
          <pc:docMk/>
          <pc:sldMk cId="3849305692" sldId="259"/>
        </pc:sldMkLst>
        <pc:spChg chg="add mod">
          <ac:chgData name="Rehaana Ahmed" userId="bb115e5534665ec8" providerId="LiveId" clId="{8AEBF2DA-81F2-4A3C-8C68-3E51E6E6093D}" dt="2026-06-12T21:09:09.519" v="15" actId="20577"/>
          <ac:spMkLst>
            <pc:docMk/>
            <pc:sldMk cId="3849305692" sldId="259"/>
            <ac:spMk id="9" creationId="{440B1F03-BFD0-F880-6D46-F1AEE9BDC8E6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ABD4C43-6ED6-4605-B5A7-A7BA7ACB6A2B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A16772D-C913-4C90-B131-88BBB0033FC2}">
      <dgm:prSet phldrT="[Text]" phldr="0"/>
      <dgm:spPr/>
      <dgm:t>
        <a:bodyPr/>
        <a:lstStyle/>
        <a:p>
          <a:r>
            <a:rPr lang="en-GB" dirty="0"/>
            <a:t>Practice Exercise</a:t>
          </a:r>
        </a:p>
      </dgm:t>
    </dgm:pt>
    <dgm:pt modelId="{B50ED8C7-539C-495E-8CEA-32429075B5E6}" type="parTrans" cxnId="{E099FC69-940E-4EE9-95DD-DFEB6B81BBA4}">
      <dgm:prSet/>
      <dgm:spPr/>
      <dgm:t>
        <a:bodyPr/>
        <a:lstStyle/>
        <a:p>
          <a:endParaRPr lang="en-GB"/>
        </a:p>
      </dgm:t>
    </dgm:pt>
    <dgm:pt modelId="{23108D3D-283D-4F5F-8C2F-0C1799071D60}" type="sibTrans" cxnId="{E099FC69-940E-4EE9-95DD-DFEB6B81BBA4}">
      <dgm:prSet/>
      <dgm:spPr/>
      <dgm:t>
        <a:bodyPr/>
        <a:lstStyle/>
        <a:p>
          <a:endParaRPr lang="en-GB"/>
        </a:p>
      </dgm:t>
    </dgm:pt>
    <dgm:pt modelId="{F9A031F2-48BD-4891-9EAB-60CC4067F5CC}">
      <dgm:prSet phldrT="[Text]" phldr="0"/>
      <dgm:spPr/>
      <dgm:t>
        <a:bodyPr/>
        <a:lstStyle/>
        <a:p>
          <a:r>
            <a:rPr lang="en-GB" dirty="0"/>
            <a:t>Knowledge Check</a:t>
          </a:r>
        </a:p>
      </dgm:t>
    </dgm:pt>
    <dgm:pt modelId="{C15B095F-4CA4-45D1-AB2F-5A860CF95C70}" type="parTrans" cxnId="{73EC3E01-4DA9-4A07-A0D9-FFB5818315AB}">
      <dgm:prSet/>
      <dgm:spPr/>
      <dgm:t>
        <a:bodyPr/>
        <a:lstStyle/>
        <a:p>
          <a:endParaRPr lang="en-GB"/>
        </a:p>
      </dgm:t>
    </dgm:pt>
    <dgm:pt modelId="{9E37E16E-3D2D-47F9-BC63-9D6157BC2B7B}" type="sibTrans" cxnId="{73EC3E01-4DA9-4A07-A0D9-FFB5818315AB}">
      <dgm:prSet/>
      <dgm:spPr/>
      <dgm:t>
        <a:bodyPr/>
        <a:lstStyle/>
        <a:p>
          <a:endParaRPr lang="en-GB"/>
        </a:p>
      </dgm:t>
    </dgm:pt>
    <dgm:pt modelId="{70684E80-87F5-4A58-841F-89A069BD9741}">
      <dgm:prSet phldrT="[Text]" phldr="0"/>
      <dgm:spPr/>
      <dgm:t>
        <a:bodyPr/>
        <a:lstStyle/>
        <a:p>
          <a:r>
            <a:rPr lang="en-GB" dirty="0"/>
            <a:t>Training Module</a:t>
          </a:r>
        </a:p>
      </dgm:t>
    </dgm:pt>
    <dgm:pt modelId="{7577F7B9-E3CF-4247-BC6F-8A74B9CD622E}" type="sibTrans" cxnId="{367577A6-92BD-4391-9202-87FE70508638}">
      <dgm:prSet/>
      <dgm:spPr/>
      <dgm:t>
        <a:bodyPr/>
        <a:lstStyle/>
        <a:p>
          <a:endParaRPr lang="en-GB"/>
        </a:p>
      </dgm:t>
    </dgm:pt>
    <dgm:pt modelId="{D0FAEDCB-4BA4-4B3C-B7C0-50780B196B50}" type="parTrans" cxnId="{367577A6-92BD-4391-9202-87FE70508638}">
      <dgm:prSet/>
      <dgm:spPr/>
      <dgm:t>
        <a:bodyPr/>
        <a:lstStyle/>
        <a:p>
          <a:endParaRPr lang="en-GB"/>
        </a:p>
      </dgm:t>
    </dgm:pt>
    <dgm:pt modelId="{484C2DBD-AF66-4CA0-B5AF-DC7A47CC2FEB}" type="pres">
      <dgm:prSet presAssocID="{CABD4C43-6ED6-4605-B5A7-A7BA7ACB6A2B}" presName="Name0" presStyleCnt="0">
        <dgm:presLayoutVars>
          <dgm:dir/>
          <dgm:resizeHandles val="exact"/>
        </dgm:presLayoutVars>
      </dgm:prSet>
      <dgm:spPr/>
    </dgm:pt>
    <dgm:pt modelId="{5AF40092-1B63-4992-A140-860A508D4C5A}" type="pres">
      <dgm:prSet presAssocID="{70684E80-87F5-4A58-841F-89A069BD9741}" presName="node" presStyleLbl="node1" presStyleIdx="0" presStyleCnt="3">
        <dgm:presLayoutVars>
          <dgm:bulletEnabled val="1"/>
        </dgm:presLayoutVars>
      </dgm:prSet>
      <dgm:spPr/>
    </dgm:pt>
    <dgm:pt modelId="{BBD6416A-31A9-4F49-A091-899469200F04}" type="pres">
      <dgm:prSet presAssocID="{7577F7B9-E3CF-4247-BC6F-8A74B9CD622E}" presName="sibTrans" presStyleLbl="sibTrans2D1" presStyleIdx="0" presStyleCnt="2"/>
      <dgm:spPr/>
    </dgm:pt>
    <dgm:pt modelId="{629EDBD9-09A6-40C2-9E77-3852E19659E0}" type="pres">
      <dgm:prSet presAssocID="{7577F7B9-E3CF-4247-BC6F-8A74B9CD622E}" presName="connectorText" presStyleLbl="sibTrans2D1" presStyleIdx="0" presStyleCnt="2"/>
      <dgm:spPr/>
    </dgm:pt>
    <dgm:pt modelId="{864646A9-08EA-48E9-B512-E3B5330AC326}" type="pres">
      <dgm:prSet presAssocID="{AA16772D-C913-4C90-B131-88BBB0033FC2}" presName="node" presStyleLbl="node1" presStyleIdx="1" presStyleCnt="3">
        <dgm:presLayoutVars>
          <dgm:bulletEnabled val="1"/>
        </dgm:presLayoutVars>
      </dgm:prSet>
      <dgm:spPr/>
    </dgm:pt>
    <dgm:pt modelId="{FFCBC6D8-57AB-4BB9-9534-6FEABF9247BC}" type="pres">
      <dgm:prSet presAssocID="{23108D3D-283D-4F5F-8C2F-0C1799071D60}" presName="sibTrans" presStyleLbl="sibTrans2D1" presStyleIdx="1" presStyleCnt="2"/>
      <dgm:spPr/>
    </dgm:pt>
    <dgm:pt modelId="{5DCBB7FE-5D82-4068-8047-1BF4F5B49526}" type="pres">
      <dgm:prSet presAssocID="{23108D3D-283D-4F5F-8C2F-0C1799071D60}" presName="connectorText" presStyleLbl="sibTrans2D1" presStyleIdx="1" presStyleCnt="2"/>
      <dgm:spPr/>
    </dgm:pt>
    <dgm:pt modelId="{3BB2591E-C294-4051-80C5-60AEBFC0EECC}" type="pres">
      <dgm:prSet presAssocID="{F9A031F2-48BD-4891-9EAB-60CC4067F5CC}" presName="node" presStyleLbl="node1" presStyleIdx="2" presStyleCnt="3">
        <dgm:presLayoutVars>
          <dgm:bulletEnabled val="1"/>
        </dgm:presLayoutVars>
      </dgm:prSet>
      <dgm:spPr/>
    </dgm:pt>
  </dgm:ptLst>
  <dgm:cxnLst>
    <dgm:cxn modelId="{73EC3E01-4DA9-4A07-A0D9-FFB5818315AB}" srcId="{CABD4C43-6ED6-4605-B5A7-A7BA7ACB6A2B}" destId="{F9A031F2-48BD-4891-9EAB-60CC4067F5CC}" srcOrd="2" destOrd="0" parTransId="{C15B095F-4CA4-45D1-AB2F-5A860CF95C70}" sibTransId="{9E37E16E-3D2D-47F9-BC63-9D6157BC2B7B}"/>
    <dgm:cxn modelId="{1C519704-B293-4EF5-B25B-51F6C16F18DB}" type="presOf" srcId="{23108D3D-283D-4F5F-8C2F-0C1799071D60}" destId="{5DCBB7FE-5D82-4068-8047-1BF4F5B49526}" srcOrd="1" destOrd="0" presId="urn:microsoft.com/office/officeart/2005/8/layout/process1"/>
    <dgm:cxn modelId="{411C5B13-7653-42A0-896A-66BC79C388D6}" type="presOf" srcId="{70684E80-87F5-4A58-841F-89A069BD9741}" destId="{5AF40092-1B63-4992-A140-860A508D4C5A}" srcOrd="0" destOrd="0" presId="urn:microsoft.com/office/officeart/2005/8/layout/process1"/>
    <dgm:cxn modelId="{BBAA8238-EA57-4591-9DF0-F6329415354B}" type="presOf" srcId="{7577F7B9-E3CF-4247-BC6F-8A74B9CD622E}" destId="{629EDBD9-09A6-40C2-9E77-3852E19659E0}" srcOrd="1" destOrd="0" presId="urn:microsoft.com/office/officeart/2005/8/layout/process1"/>
    <dgm:cxn modelId="{2CE5E743-359B-4523-B906-C39C6C2C42BF}" type="presOf" srcId="{CABD4C43-6ED6-4605-B5A7-A7BA7ACB6A2B}" destId="{484C2DBD-AF66-4CA0-B5AF-DC7A47CC2FEB}" srcOrd="0" destOrd="0" presId="urn:microsoft.com/office/officeart/2005/8/layout/process1"/>
    <dgm:cxn modelId="{E099FC69-940E-4EE9-95DD-DFEB6B81BBA4}" srcId="{CABD4C43-6ED6-4605-B5A7-A7BA7ACB6A2B}" destId="{AA16772D-C913-4C90-B131-88BBB0033FC2}" srcOrd="1" destOrd="0" parTransId="{B50ED8C7-539C-495E-8CEA-32429075B5E6}" sibTransId="{23108D3D-283D-4F5F-8C2F-0C1799071D60}"/>
    <dgm:cxn modelId="{3C698F6A-61F7-4026-9FF9-0283E421C61F}" type="presOf" srcId="{23108D3D-283D-4F5F-8C2F-0C1799071D60}" destId="{FFCBC6D8-57AB-4BB9-9534-6FEABF9247BC}" srcOrd="0" destOrd="0" presId="urn:microsoft.com/office/officeart/2005/8/layout/process1"/>
    <dgm:cxn modelId="{0BB9548B-ABEA-45BC-AA08-24543D7E83ED}" type="presOf" srcId="{F9A031F2-48BD-4891-9EAB-60CC4067F5CC}" destId="{3BB2591E-C294-4051-80C5-60AEBFC0EECC}" srcOrd="0" destOrd="0" presId="urn:microsoft.com/office/officeart/2005/8/layout/process1"/>
    <dgm:cxn modelId="{BA97ECA3-0935-49CE-8D93-282D2EBCC80B}" type="presOf" srcId="{AA16772D-C913-4C90-B131-88BBB0033FC2}" destId="{864646A9-08EA-48E9-B512-E3B5330AC326}" srcOrd="0" destOrd="0" presId="urn:microsoft.com/office/officeart/2005/8/layout/process1"/>
    <dgm:cxn modelId="{367577A6-92BD-4391-9202-87FE70508638}" srcId="{CABD4C43-6ED6-4605-B5A7-A7BA7ACB6A2B}" destId="{70684E80-87F5-4A58-841F-89A069BD9741}" srcOrd="0" destOrd="0" parTransId="{D0FAEDCB-4BA4-4B3C-B7C0-50780B196B50}" sibTransId="{7577F7B9-E3CF-4247-BC6F-8A74B9CD622E}"/>
    <dgm:cxn modelId="{795A55F2-016B-452D-99C2-CDB32333E7F1}" type="presOf" srcId="{7577F7B9-E3CF-4247-BC6F-8A74B9CD622E}" destId="{BBD6416A-31A9-4F49-A091-899469200F04}" srcOrd="0" destOrd="0" presId="urn:microsoft.com/office/officeart/2005/8/layout/process1"/>
    <dgm:cxn modelId="{9E68DFAD-DE24-4104-80D3-9A97D84279A9}" type="presParOf" srcId="{484C2DBD-AF66-4CA0-B5AF-DC7A47CC2FEB}" destId="{5AF40092-1B63-4992-A140-860A508D4C5A}" srcOrd="0" destOrd="0" presId="urn:microsoft.com/office/officeart/2005/8/layout/process1"/>
    <dgm:cxn modelId="{DC06E329-3468-4D0D-A7C1-A0A2BFBDFCDB}" type="presParOf" srcId="{484C2DBD-AF66-4CA0-B5AF-DC7A47CC2FEB}" destId="{BBD6416A-31A9-4F49-A091-899469200F04}" srcOrd="1" destOrd="0" presId="urn:microsoft.com/office/officeart/2005/8/layout/process1"/>
    <dgm:cxn modelId="{90D110E9-AC9E-41C1-BD52-B56575C25F9F}" type="presParOf" srcId="{BBD6416A-31A9-4F49-A091-899469200F04}" destId="{629EDBD9-09A6-40C2-9E77-3852E19659E0}" srcOrd="0" destOrd="0" presId="urn:microsoft.com/office/officeart/2005/8/layout/process1"/>
    <dgm:cxn modelId="{BB01D5AF-9B52-432B-B057-BB9214CBDC69}" type="presParOf" srcId="{484C2DBD-AF66-4CA0-B5AF-DC7A47CC2FEB}" destId="{864646A9-08EA-48E9-B512-E3B5330AC326}" srcOrd="2" destOrd="0" presId="urn:microsoft.com/office/officeart/2005/8/layout/process1"/>
    <dgm:cxn modelId="{DF238662-6A1A-4717-AEDC-3131C67B9976}" type="presParOf" srcId="{484C2DBD-AF66-4CA0-B5AF-DC7A47CC2FEB}" destId="{FFCBC6D8-57AB-4BB9-9534-6FEABF9247BC}" srcOrd="3" destOrd="0" presId="urn:microsoft.com/office/officeart/2005/8/layout/process1"/>
    <dgm:cxn modelId="{AD25E200-B783-4398-8260-B79CA975D18F}" type="presParOf" srcId="{FFCBC6D8-57AB-4BB9-9534-6FEABF9247BC}" destId="{5DCBB7FE-5D82-4068-8047-1BF4F5B49526}" srcOrd="0" destOrd="0" presId="urn:microsoft.com/office/officeart/2005/8/layout/process1"/>
    <dgm:cxn modelId="{19387AAB-0AE5-433A-B8A5-5C7CA65ABE0B}" type="presParOf" srcId="{484C2DBD-AF66-4CA0-B5AF-DC7A47CC2FEB}" destId="{3BB2591E-C294-4051-80C5-60AEBFC0EECC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F40092-1B63-4992-A140-860A508D4C5A}">
      <dsp:nvSpPr>
        <dsp:cNvPr id="0" name=""/>
        <dsp:cNvSpPr/>
      </dsp:nvSpPr>
      <dsp:spPr>
        <a:xfrm>
          <a:off x="4372" y="0"/>
          <a:ext cx="1306941" cy="5801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Training Module</a:t>
          </a:r>
        </a:p>
      </dsp:txBody>
      <dsp:txXfrm>
        <a:off x="21363" y="16991"/>
        <a:ext cx="1272959" cy="546121"/>
      </dsp:txXfrm>
    </dsp:sp>
    <dsp:sp modelId="{BBD6416A-31A9-4F49-A091-899469200F04}">
      <dsp:nvSpPr>
        <dsp:cNvPr id="0" name=""/>
        <dsp:cNvSpPr/>
      </dsp:nvSpPr>
      <dsp:spPr>
        <a:xfrm>
          <a:off x="1442008" y="127990"/>
          <a:ext cx="277071" cy="32412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1442008" y="192814"/>
        <a:ext cx="193950" cy="194473"/>
      </dsp:txXfrm>
    </dsp:sp>
    <dsp:sp modelId="{864646A9-08EA-48E9-B512-E3B5330AC326}">
      <dsp:nvSpPr>
        <dsp:cNvPr id="0" name=""/>
        <dsp:cNvSpPr/>
      </dsp:nvSpPr>
      <dsp:spPr>
        <a:xfrm>
          <a:off x="1834090" y="0"/>
          <a:ext cx="1306941" cy="5801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Practice Exercise</a:t>
          </a:r>
        </a:p>
      </dsp:txBody>
      <dsp:txXfrm>
        <a:off x="1851081" y="16991"/>
        <a:ext cx="1272959" cy="546121"/>
      </dsp:txXfrm>
    </dsp:sp>
    <dsp:sp modelId="{FFCBC6D8-57AB-4BB9-9534-6FEABF9247BC}">
      <dsp:nvSpPr>
        <dsp:cNvPr id="0" name=""/>
        <dsp:cNvSpPr/>
      </dsp:nvSpPr>
      <dsp:spPr>
        <a:xfrm>
          <a:off x="3271725" y="127990"/>
          <a:ext cx="277071" cy="32412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3271725" y="192814"/>
        <a:ext cx="193950" cy="194473"/>
      </dsp:txXfrm>
    </dsp:sp>
    <dsp:sp modelId="{3BB2591E-C294-4051-80C5-60AEBFC0EECC}">
      <dsp:nvSpPr>
        <dsp:cNvPr id="0" name=""/>
        <dsp:cNvSpPr/>
      </dsp:nvSpPr>
      <dsp:spPr>
        <a:xfrm>
          <a:off x="3663808" y="0"/>
          <a:ext cx="1306941" cy="5801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Knowledge Check</a:t>
          </a:r>
        </a:p>
      </dsp:txBody>
      <dsp:txXfrm>
        <a:off x="3680799" y="16991"/>
        <a:ext cx="1272959" cy="5461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06T09:04:56.419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0 0 24575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F66F39-D0B3-4619-9F31-DFE4C5EB902A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5B154E-998D-4862-B792-4EC96F43F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0514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5B154E-998D-4862-B792-4EC96F43F29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9805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5B154E-998D-4862-B792-4EC96F43F29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6144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0080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7498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2661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77619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29397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10328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5780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3533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54944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3982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2912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6/12/2026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29742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indowsreport.com/microsoft-teams-plans-chat-organization-overhaul-for-may-2026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teams.live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howtogeek.com/775876/how-to-join-a-microsoft-teams-meeting/" TargetMode="External"/><Relationship Id="rId4" Type="http://schemas.openxmlformats.org/officeDocument/2006/relationships/image" Target="../media/image3.5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4065D9BE-A58D-6E8A-D4A2-5056F3C5E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7152FC-D7DC-5A09-DD38-5471ED6340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32720" y="971720"/>
            <a:ext cx="6636253" cy="100339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Riverdale Nursing Home </a:t>
            </a:r>
          </a:p>
        </p:txBody>
      </p:sp>
      <p:sp>
        <p:nvSpPr>
          <p:cNvPr id="29" name="Freeform: Shape 24">
            <a:extLst>
              <a:ext uri="{FF2B5EF4-FFF2-40B4-BE49-F238E27FC236}">
                <a16:creationId xmlns:a16="http://schemas.microsoft.com/office/drawing/2014/main" id="{A745E793-BC99-8991-71CD-53FFBB6A8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6260" cy="149279"/>
          </a:xfrm>
          <a:custGeom>
            <a:avLst/>
            <a:gdLst>
              <a:gd name="connsiteX0" fmla="*/ 0 w 11156260"/>
              <a:gd name="connsiteY0" fmla="*/ 0 h 149279"/>
              <a:gd name="connsiteX1" fmla="*/ 11156260 w 11156260"/>
              <a:gd name="connsiteY1" fmla="*/ 0 h 149279"/>
              <a:gd name="connsiteX2" fmla="*/ 11156260 w 11156260"/>
              <a:gd name="connsiteY2" fmla="*/ 149279 h 149279"/>
              <a:gd name="connsiteX3" fmla="*/ 0 w 11156260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156260" h="149279">
                <a:moveTo>
                  <a:pt x="0" y="0"/>
                </a:moveTo>
                <a:lnTo>
                  <a:pt x="11156260" y="0"/>
                </a:lnTo>
                <a:lnTo>
                  <a:pt x="11156260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Two doctors walking in hospital">
            <a:extLst>
              <a:ext uri="{FF2B5EF4-FFF2-40B4-BE49-F238E27FC236}">
                <a16:creationId xmlns:a16="http://schemas.microsoft.com/office/drawing/2014/main" id="{748F3D52-E3C7-4605-F1A2-44D1309C07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78" r="20405" b="2"/>
          <a:stretch>
            <a:fillRect/>
          </a:stretch>
        </p:blipFill>
        <p:spPr>
          <a:xfrm>
            <a:off x="517870" y="970928"/>
            <a:ext cx="3996980" cy="5377029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20F196CA-9D15-047B-7DBA-B6CBA98CFA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69870" y="3765754"/>
            <a:ext cx="5460246" cy="1839223"/>
          </a:xfr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 algn="ctr"/>
            <a:endParaRPr lang="en-US" dirty="0"/>
          </a:p>
          <a:p>
            <a:pPr indent="-228600" algn="ctr">
              <a:buFont typeface="Arial" panose="020B0604020202020204" pitchFamily="34" charset="0"/>
              <a:buChar char="•"/>
            </a:pPr>
            <a:r>
              <a:rPr lang="en-US" dirty="0"/>
              <a:t>PRESENTED BY: Rehaana Ahmed</a:t>
            </a:r>
          </a:p>
          <a:p>
            <a:pPr indent="-228600" algn="ctr">
              <a:buFont typeface="Arial" panose="020B0604020202020204" pitchFamily="34" charset="0"/>
              <a:buChar char="•"/>
            </a:pPr>
            <a:r>
              <a:rPr lang="en-US" dirty="0"/>
              <a:t>COURSE : Digital skills and  Research    Methods </a:t>
            </a:r>
          </a:p>
          <a:p>
            <a:pPr indent="-228600" algn="ctr">
              <a:buFont typeface="Arial" panose="020B0604020202020204" pitchFamily="34" charset="0"/>
              <a:buChar char="•"/>
            </a:pPr>
            <a:r>
              <a:rPr lang="en-US" dirty="0"/>
              <a:t>  (LCHS4007_BIRM)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FF27E7-C0DF-767E-667B-DE5AC94AF466}"/>
              </a:ext>
            </a:extLst>
          </p:cNvPr>
          <p:cNvSpPr txBox="1"/>
          <p:nvPr/>
        </p:nvSpPr>
        <p:spPr>
          <a:xfrm>
            <a:off x="5515897" y="1975111"/>
            <a:ext cx="57316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 Black" panose="020B0A04020102020204" pitchFamily="34" charset="0"/>
              </a:rPr>
              <a:t>STAFF TRAINING USING MICROSOFT TEAMS</a:t>
            </a:r>
          </a:p>
          <a:p>
            <a:pPr algn="ctr"/>
            <a:r>
              <a:rPr lang="en-GB" sz="2400" dirty="0">
                <a:latin typeface="Arial Black" panose="020B0A04020102020204" pitchFamily="34" charset="0"/>
              </a:rPr>
              <a:t>Microsoft 365 solution for staff training</a:t>
            </a:r>
          </a:p>
          <a:p>
            <a:pPr algn="ctr"/>
            <a:r>
              <a:rPr lang="en-GB" sz="2400" dirty="0">
                <a:latin typeface="Arial Black" panose="020B0A04020102020204" pitchFamily="34" charset="0"/>
              </a:rPr>
              <a:t>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D2B7D08-9A6F-191F-25AB-9DCD03762A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925200" y="2139811"/>
            <a:ext cx="1066075" cy="66629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51C83E8-EAA8-B165-9FCB-77DD031A0155}"/>
              </a:ext>
            </a:extLst>
          </p:cNvPr>
          <p:cNvSpPr txBox="1"/>
          <p:nvPr/>
        </p:nvSpPr>
        <p:spPr>
          <a:xfrm>
            <a:off x="983226" y="6469626"/>
            <a:ext cx="24973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(Stock images)</a:t>
            </a:r>
          </a:p>
        </p:txBody>
      </p:sp>
    </p:spTree>
    <p:extLst>
      <p:ext uri="{BB962C8B-B14F-4D97-AF65-F5344CB8AC3E}">
        <p14:creationId xmlns:p14="http://schemas.microsoft.com/office/powerpoint/2010/main" val="3756262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3CD7B-B779-05DA-84E2-5B8376E460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4731" y="968576"/>
            <a:ext cx="11155680" cy="1214185"/>
          </a:xfrm>
        </p:spPr>
        <p:txBody>
          <a:bodyPr>
            <a:normAutofit fontScale="90000"/>
          </a:bodyPr>
          <a:lstStyle/>
          <a:p>
            <a:r>
              <a:rPr lang="en-GB" sz="3100" b="0" dirty="0">
                <a:latin typeface="Arial Black" panose="020B0A04020102020204" pitchFamily="34" charset="0"/>
              </a:rPr>
              <a:t>Workplace Task - Staff Training</a:t>
            </a:r>
            <a:br>
              <a:rPr lang="en-GB" sz="3200" b="0" dirty="0">
                <a:latin typeface="Arial Black" panose="020B0A04020102020204" pitchFamily="34" charset="0"/>
              </a:rPr>
            </a:br>
            <a:r>
              <a:rPr lang="en-GB" sz="3200" b="0" dirty="0">
                <a:latin typeface="Arial Black" panose="020B0A04020102020204" pitchFamily="34" charset="0"/>
              </a:rPr>
              <a:t> </a:t>
            </a:r>
            <a:br>
              <a:rPr lang="en-GB" sz="3200" b="0" dirty="0">
                <a:latin typeface="Arial Black" panose="020B0A04020102020204" pitchFamily="34" charset="0"/>
              </a:rPr>
            </a:br>
            <a:r>
              <a:rPr lang="en-GB" sz="2400" b="0" dirty="0">
                <a:latin typeface="Arial Black" panose="020B0A04020102020204" pitchFamily="34" charset="0"/>
              </a:rPr>
              <a:t>What does staff training involve, and why staff training is important?</a:t>
            </a:r>
            <a:br>
              <a:rPr lang="en-GB" sz="2400" b="0" dirty="0">
                <a:latin typeface="Arial Black" panose="020B0A04020102020204" pitchFamily="34" charset="0"/>
              </a:rPr>
            </a:br>
            <a:br>
              <a:rPr lang="en-GB" sz="2400" b="0" dirty="0">
                <a:latin typeface="Arial Black" panose="020B0A04020102020204" pitchFamily="34" charset="0"/>
              </a:rPr>
            </a:br>
            <a:endParaRPr lang="en-GB" sz="3200" b="0" dirty="0"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70EFD8-97A3-2E5E-6CE5-8AB7E4C35C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" y="5478189"/>
            <a:ext cx="7531608" cy="822469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GB" sz="2000" i="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i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i="0" dirty="0"/>
              <a:t>Teaching new skills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i="0" dirty="0"/>
              <a:t>Introducing new policies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i="0" dirty="0"/>
              <a:t>Health and safety training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i="0" dirty="0"/>
              <a:t>Software and system training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i="0" dirty="0"/>
              <a:t>Self development</a:t>
            </a:r>
          </a:p>
          <a:p>
            <a:r>
              <a:rPr lang="en-GB" sz="2000" b="1" i="0" dirty="0"/>
              <a:t>Challenges at Riverdale Nursing Home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i="0" dirty="0"/>
              <a:t>Staff work different shifts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i="0" dirty="0"/>
              <a:t>They are two separate building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i="0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13D0EAE3-6A8E-96AE-7C60-21C5F61104F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55855558"/>
              </p:ext>
            </p:extLst>
          </p:nvPr>
        </p:nvGraphicFramePr>
        <p:xfrm>
          <a:off x="6931742" y="1111045"/>
          <a:ext cx="4975122" cy="5801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79AD020-B056-A472-1832-A8B2A0DCBB77}"/>
              </a:ext>
            </a:extLst>
          </p:cNvPr>
          <p:cNvSpPr txBox="1"/>
          <p:nvPr/>
        </p:nvSpPr>
        <p:spPr>
          <a:xfrm>
            <a:off x="7334865" y="5761703"/>
            <a:ext cx="3657600" cy="3736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(NHS  England learning hub 2026)</a:t>
            </a:r>
          </a:p>
        </p:txBody>
      </p:sp>
    </p:spTree>
    <p:extLst>
      <p:ext uri="{BB962C8B-B14F-4D97-AF65-F5344CB8AC3E}">
        <p14:creationId xmlns:p14="http://schemas.microsoft.com/office/powerpoint/2010/main" val="2659113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EE42DCE-4A4F-44C4-84E5-261B3BEEF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8A4CAD-A30D-982D-295D-45CA58F9A0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7"/>
            <a:ext cx="6558018" cy="561903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 dirty="0">
                <a:latin typeface="Arial Black" panose="020B0A04020102020204" pitchFamily="34" charset="0"/>
              </a:rPr>
              <a:t>What is Microsoft Teams?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69FD65-FDDC-29D5-7899-795243E650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805" y="2155771"/>
            <a:ext cx="6281928" cy="326430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sz="2600" b="1" dirty="0"/>
          </a:p>
          <a:p>
            <a:pPr marL="0" indent="0">
              <a:buNone/>
            </a:pPr>
            <a:r>
              <a:rPr lang="en-GB" sz="2600" b="1" dirty="0"/>
              <a:t>Microsoft Teams is a communication platform in Microsoft Teams that allows employees to: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Have training sessions </a:t>
            </a:r>
          </a:p>
          <a:p>
            <a:r>
              <a:rPr lang="en-GB" dirty="0"/>
              <a:t>Hold meetings </a:t>
            </a:r>
          </a:p>
          <a:p>
            <a:r>
              <a:rPr lang="en-GB" dirty="0"/>
              <a:t>Share files </a:t>
            </a:r>
          </a:p>
          <a:p>
            <a:r>
              <a:rPr lang="en-GB" dirty="0"/>
              <a:t>Have a chat with colleagues sharing information or asking questions</a:t>
            </a:r>
          </a:p>
          <a:p>
            <a:r>
              <a:rPr lang="en-GB" dirty="0">
                <a:hlinkClick r:id="rId3"/>
              </a:rPr>
              <a:t>Follow this link for more information 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95BBA9E-5C13-7B8B-526D-1ADC953E434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878337" y="978407"/>
            <a:ext cx="4999834" cy="538775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7C8D83-BA92-AA89-A136-44C60723D6DC}"/>
              </a:ext>
            </a:extLst>
          </p:cNvPr>
          <p:cNvSpPr txBox="1"/>
          <p:nvPr/>
        </p:nvSpPr>
        <p:spPr>
          <a:xfrm>
            <a:off x="8026318" y="6488663"/>
            <a:ext cx="2703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(Image google)</a:t>
            </a:r>
          </a:p>
        </p:txBody>
      </p:sp>
    </p:spTree>
    <p:extLst>
      <p:ext uri="{BB962C8B-B14F-4D97-AF65-F5344CB8AC3E}">
        <p14:creationId xmlns:p14="http://schemas.microsoft.com/office/powerpoint/2010/main" val="191280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F450F9-70C0-EC59-9B42-4BE4215BB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754880" cy="1463040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600" dirty="0">
                <a:latin typeface="Arial Black" panose="020B0A04020102020204" pitchFamily="34" charset="0"/>
              </a:rPr>
              <a:t>Why Microsoft Teams is Suitable</a:t>
            </a:r>
            <a:br>
              <a:rPr lang="en-GB" sz="3600" dirty="0">
                <a:latin typeface="Arial Black" panose="020B0A04020102020204" pitchFamily="34" charset="0"/>
              </a:rPr>
            </a:br>
            <a:br>
              <a:rPr lang="en-GB" sz="2400" dirty="0">
                <a:latin typeface="Arial Black" panose="020B0A04020102020204" pitchFamily="34" charset="0"/>
              </a:rPr>
            </a:br>
            <a:r>
              <a:rPr lang="en-GB" sz="3100" dirty="0"/>
              <a:t>Benefits for </a:t>
            </a:r>
            <a:r>
              <a:rPr lang="en-GB" sz="3100" dirty="0" err="1"/>
              <a:t>RiverDale</a:t>
            </a:r>
            <a:r>
              <a:rPr lang="en-GB" sz="3100" dirty="0"/>
              <a:t> Nursing Home </a:t>
            </a:r>
            <a:br>
              <a:rPr lang="en-GB" sz="3100" dirty="0"/>
            </a:br>
            <a:endParaRPr lang="en-GB" sz="31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467296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1D7712-F4C7-97B3-3926-07673443AF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3097160"/>
            <a:ext cx="4672584" cy="324877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People in a meeting">
            <a:extLst>
              <a:ext uri="{FF2B5EF4-FFF2-40B4-BE49-F238E27FC236}">
                <a16:creationId xmlns:a16="http://schemas.microsoft.com/office/drawing/2014/main" id="{36A3AD90-1A47-CC08-AEC6-1D1DD582B32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06" r="11811" b="1"/>
          <a:stretch>
            <a:fillRect/>
          </a:stretch>
        </p:blipFill>
        <p:spPr>
          <a:xfrm>
            <a:off x="5958018" y="508090"/>
            <a:ext cx="5709726" cy="5846989"/>
          </a:xfrm>
          <a:prstGeom prst="rect">
            <a:avLst/>
          </a:prstGeom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F71B9606-4599-E477-FD09-7284569B90A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6025457"/>
              </p:ext>
            </p:extLst>
          </p:nvPr>
        </p:nvGraphicFramePr>
        <p:xfrm>
          <a:off x="0" y="3918201"/>
          <a:ext cx="5958018" cy="201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79009">
                  <a:extLst>
                    <a:ext uri="{9D8B030D-6E8A-4147-A177-3AD203B41FA5}">
                      <a16:colId xmlns:a16="http://schemas.microsoft.com/office/drawing/2014/main" val="2572254006"/>
                    </a:ext>
                  </a:extLst>
                </a:gridCol>
                <a:gridCol w="2979009">
                  <a:extLst>
                    <a:ext uri="{9D8B030D-6E8A-4147-A177-3AD203B41FA5}">
                      <a16:colId xmlns:a16="http://schemas.microsoft.com/office/drawing/2014/main" val="3303219045"/>
                    </a:ext>
                  </a:extLst>
                </a:gridCol>
              </a:tblGrid>
              <a:tr h="36576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Problem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Solution with Teams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5533689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r>
                        <a:rPr lang="en-GB" dirty="0"/>
                        <a:t>Different shifts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Recorded sessions available any time.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0793429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r>
                        <a:rPr lang="en-GB" dirty="0"/>
                        <a:t>Multiple locations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Staff can join remotely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3517452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r>
                        <a:rPr lang="en-GB" dirty="0"/>
                        <a:t>Sharing information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Storage for training material 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2374062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9F6F6ECC-022C-D1A0-4750-A825D0A131BB}"/>
              </a:ext>
            </a:extLst>
          </p:cNvPr>
          <p:cNvSpPr txBox="1"/>
          <p:nvPr/>
        </p:nvSpPr>
        <p:spPr>
          <a:xfrm>
            <a:off x="157316" y="6345935"/>
            <a:ext cx="29201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Citation (Microsoft Teams 2026)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40B1F03-BFD0-F880-6D46-F1AEE9BDC8E6}"/>
              </a:ext>
            </a:extLst>
          </p:cNvPr>
          <p:cNvSpPr txBox="1"/>
          <p:nvPr/>
        </p:nvSpPr>
        <p:spPr>
          <a:xfrm>
            <a:off x="6862916" y="6587613"/>
            <a:ext cx="5326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(Stock images)</a:t>
            </a:r>
          </a:p>
        </p:txBody>
      </p:sp>
    </p:spTree>
    <p:extLst>
      <p:ext uri="{BB962C8B-B14F-4D97-AF65-F5344CB8AC3E}">
        <p14:creationId xmlns:p14="http://schemas.microsoft.com/office/powerpoint/2010/main" val="3849305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263460D-503D-59A0-E0A2-B7D1A2946F40}"/>
              </a:ext>
            </a:extLst>
          </p:cNvPr>
          <p:cNvSpPr/>
          <p:nvPr/>
        </p:nvSpPr>
        <p:spPr>
          <a:xfrm>
            <a:off x="624840" y="2514600"/>
            <a:ext cx="4953000" cy="184404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DA0FAE1-C2E9-2C1D-0202-FC0E5D7DAC76}"/>
              </a:ext>
            </a:extLst>
          </p:cNvPr>
          <p:cNvSpPr/>
          <p:nvPr/>
        </p:nvSpPr>
        <p:spPr>
          <a:xfrm>
            <a:off x="6614162" y="2514600"/>
            <a:ext cx="5151120" cy="184404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9B7002-213D-5D12-86A9-ABB5AC218765}"/>
              </a:ext>
            </a:extLst>
          </p:cNvPr>
          <p:cNvSpPr txBox="1"/>
          <p:nvPr/>
        </p:nvSpPr>
        <p:spPr>
          <a:xfrm>
            <a:off x="624840" y="320040"/>
            <a:ext cx="11018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latin typeface="Arial Black" panose="020B0A04020102020204" pitchFamily="34" charset="0"/>
              </a:rPr>
              <a:t>Advantages And Limitations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F2E657E-4C8B-F988-8E5D-DA7D32C6A319}"/>
              </a:ext>
            </a:extLst>
          </p:cNvPr>
          <p:cNvSpPr txBox="1"/>
          <p:nvPr/>
        </p:nvSpPr>
        <p:spPr>
          <a:xfrm>
            <a:off x="1112521" y="1721669"/>
            <a:ext cx="413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latin typeface="Arial Black" panose="020B0A04020102020204" pitchFamily="34" charset="0"/>
              </a:rPr>
              <a:t>Advantages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9BCB674-9559-399D-AF59-A604F9C2C9C6}"/>
              </a:ext>
            </a:extLst>
          </p:cNvPr>
          <p:cNvSpPr txBox="1"/>
          <p:nvPr/>
        </p:nvSpPr>
        <p:spPr>
          <a:xfrm>
            <a:off x="8138162" y="1721669"/>
            <a:ext cx="3627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latin typeface="Arial Black" panose="020B0A04020102020204" pitchFamily="34" charset="0"/>
              </a:rPr>
              <a:t>Limitations</a:t>
            </a:r>
            <a:r>
              <a:rPr lang="en-GB" sz="2800" b="1" dirty="0">
                <a:latin typeface="Arial Black" panose="020B0A04020102020204" pitchFamily="34" charset="0"/>
              </a:rPr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D0E2D65-2C11-0665-75E9-24DB1E84461E}"/>
              </a:ext>
            </a:extLst>
          </p:cNvPr>
          <p:cNvSpPr txBox="1"/>
          <p:nvPr/>
        </p:nvSpPr>
        <p:spPr>
          <a:xfrm>
            <a:off x="792480" y="2819400"/>
            <a:ext cx="44500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Easy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Share files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Sessions are recorded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Join a session remote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6FE942E9-033C-471A-D736-0250AABD3DA0}"/>
                  </a:ext>
                </a:extLst>
              </p14:cNvPr>
              <p14:cNvContentPartPr/>
              <p14:nvPr/>
            </p14:nvContentPartPr>
            <p14:xfrm>
              <a:off x="4236360" y="-853200"/>
              <a:ext cx="360" cy="3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6FE942E9-033C-471A-D736-0250AABD3DA0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230240" y="-859320"/>
                <a:ext cx="12600" cy="12600"/>
              </a:xfrm>
              <a:prstGeom prst="rect">
                <a:avLst/>
              </a:prstGeom>
            </p:spPr>
          </p:pic>
        </mc:Fallback>
      </mc:AlternateContent>
      <p:sp>
        <p:nvSpPr>
          <p:cNvPr id="14" name="Arrow: Up 13">
            <a:extLst>
              <a:ext uri="{FF2B5EF4-FFF2-40B4-BE49-F238E27FC236}">
                <a16:creationId xmlns:a16="http://schemas.microsoft.com/office/drawing/2014/main" id="{B8C3920C-6F8F-BC42-B6FB-59EC42AADB82}"/>
              </a:ext>
            </a:extLst>
          </p:cNvPr>
          <p:cNvSpPr/>
          <p:nvPr/>
        </p:nvSpPr>
        <p:spPr>
          <a:xfrm>
            <a:off x="68580" y="2514600"/>
            <a:ext cx="426720" cy="1844040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2A921C3-BCC0-C9A3-5028-2B6F0A6F178B}"/>
              </a:ext>
            </a:extLst>
          </p:cNvPr>
          <p:cNvSpPr txBox="1"/>
          <p:nvPr/>
        </p:nvSpPr>
        <p:spPr>
          <a:xfrm>
            <a:off x="7101840" y="2819400"/>
            <a:ext cx="4648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Require a internet connection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You may face technical problems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Some staff members may need help using teams </a:t>
            </a:r>
          </a:p>
        </p:txBody>
      </p:sp>
      <p:sp>
        <p:nvSpPr>
          <p:cNvPr id="16" name="Arrow: Down 15">
            <a:extLst>
              <a:ext uri="{FF2B5EF4-FFF2-40B4-BE49-F238E27FC236}">
                <a16:creationId xmlns:a16="http://schemas.microsoft.com/office/drawing/2014/main" id="{052E7E20-358F-2D28-473E-FA3826C7D6E1}"/>
              </a:ext>
            </a:extLst>
          </p:cNvPr>
          <p:cNvSpPr/>
          <p:nvPr/>
        </p:nvSpPr>
        <p:spPr>
          <a:xfrm>
            <a:off x="6096000" y="2514600"/>
            <a:ext cx="464820" cy="1844040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547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/>
      <p:bldP spid="10" grpId="0"/>
      <p:bldP spid="11" grpId="0"/>
      <p:bldP spid="12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D1C656-90AF-215E-945C-8D645FB3F5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3776" y="841248"/>
            <a:ext cx="11155680" cy="3429000"/>
          </a:xfrm>
        </p:spPr>
        <p:txBody>
          <a:bodyPr>
            <a:normAutofit/>
          </a:bodyPr>
          <a:lstStyle/>
          <a:p>
            <a:pPr algn="ctr"/>
            <a:r>
              <a:rPr lang="en-GB" sz="5400" dirty="0">
                <a:latin typeface="Arial Black" panose="020B0A04020102020204" pitchFamily="34" charset="0"/>
              </a:rPr>
              <a:t>Conclusion </a:t>
            </a:r>
            <a:br>
              <a:rPr lang="en-GB" sz="5400" dirty="0">
                <a:latin typeface="Arial Black" panose="020B0A04020102020204" pitchFamily="34" charset="0"/>
              </a:rPr>
            </a:br>
            <a:br>
              <a:rPr lang="en-GB" sz="3600" dirty="0">
                <a:latin typeface="Arial Black" panose="020B0A04020102020204" pitchFamily="34" charset="0"/>
              </a:rPr>
            </a:br>
            <a:endParaRPr lang="en-GB" sz="2800" dirty="0"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3DDBC3-3519-3571-7C0C-307996D184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920" y="2212848"/>
            <a:ext cx="7763256" cy="545592"/>
          </a:xfrm>
        </p:spPr>
        <p:txBody>
          <a:bodyPr>
            <a:normAutofit/>
          </a:bodyPr>
          <a:lstStyle/>
          <a:p>
            <a:r>
              <a:rPr lang="en-GB" sz="2800" b="1" i="0" dirty="0">
                <a:latin typeface="Arial Black" panose="020B0A04020102020204" pitchFamily="34" charset="0"/>
              </a:rPr>
              <a:t>Summary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87E1F0-0616-DBEB-86D1-83C69C215156}"/>
              </a:ext>
            </a:extLst>
          </p:cNvPr>
          <p:cNvSpPr txBox="1"/>
          <p:nvPr/>
        </p:nvSpPr>
        <p:spPr>
          <a:xfrm>
            <a:off x="493776" y="3215640"/>
            <a:ext cx="1143914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Microsoft Teams is a successful tool for staff training because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 it improves communication and learning opportunities.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 It helps companies train employees whether they are at work or working remotely.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Easy access to training materials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Helps maintain high standards of care </a:t>
            </a:r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04384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637A3F-5429-2C7E-9629-34B9E74B5F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1792" y="978408"/>
            <a:ext cx="11155680" cy="3429000"/>
          </a:xfrm>
        </p:spPr>
        <p:txBody>
          <a:bodyPr>
            <a:normAutofit/>
          </a:bodyPr>
          <a:lstStyle/>
          <a:p>
            <a:r>
              <a:rPr lang="en-GB" sz="3600" dirty="0"/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A7564F-37B9-073B-9475-7136E02930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1792" y="3651504"/>
            <a:ext cx="7104888" cy="755904"/>
          </a:xfrm>
        </p:spPr>
        <p:txBody>
          <a:bodyPr>
            <a:noAutofit/>
          </a:bodyPr>
          <a:lstStyle/>
          <a:p>
            <a:r>
              <a:rPr lang="en-GB" sz="2000" u="sng" dirty="0"/>
              <a:t>Microsoft PowerPoint Support</a:t>
            </a:r>
          </a:p>
          <a:p>
            <a:r>
              <a:rPr lang="en-GB" sz="2000" u="sng" dirty="0"/>
              <a:t>Microsoft 365 Training Centre</a:t>
            </a:r>
          </a:p>
          <a:p>
            <a:r>
              <a:rPr lang="en-GB" sz="2000" u="sng" dirty="0"/>
              <a:t>NHS England Learning Hub </a:t>
            </a:r>
          </a:p>
          <a:p>
            <a:r>
              <a:rPr lang="en-GB" sz="2000" u="sng" dirty="0"/>
              <a:t>Care Quality Commission (CQC) Guidance on staff train</a:t>
            </a:r>
            <a:r>
              <a:rPr lang="en-GB" sz="2000" dirty="0"/>
              <a:t>ing</a:t>
            </a:r>
          </a:p>
        </p:txBody>
      </p:sp>
    </p:spTree>
    <p:extLst>
      <p:ext uri="{BB962C8B-B14F-4D97-AF65-F5344CB8AC3E}">
        <p14:creationId xmlns:p14="http://schemas.microsoft.com/office/powerpoint/2010/main" val="922701761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1346</TotalTime>
  <Words>301</Words>
  <Application>Microsoft Office PowerPoint</Application>
  <PresentationFormat>Widescreen</PresentationFormat>
  <Paragraphs>70</Paragraphs>
  <Slides>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Arial Black</vt:lpstr>
      <vt:lpstr>Bierstadt</vt:lpstr>
      <vt:lpstr>Calibri</vt:lpstr>
      <vt:lpstr>GestaltVTI</vt:lpstr>
      <vt:lpstr>Riverdale Nursing Home </vt:lpstr>
      <vt:lpstr>Workplace Task - Staff Training   What does staff training involve, and why staff training is important?  </vt:lpstr>
      <vt:lpstr>What is Microsoft Teams? </vt:lpstr>
      <vt:lpstr>Why Microsoft Teams is Suitable  Benefits for RiverDale Nursing Home  </vt:lpstr>
      <vt:lpstr>PowerPoint Presentation</vt:lpstr>
      <vt:lpstr>Conclusion  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Rehaana Ahmed</dc:creator>
  <cp:lastModifiedBy>Rehaana Ahmed</cp:lastModifiedBy>
  <cp:revision>2</cp:revision>
  <dcterms:created xsi:type="dcterms:W3CDTF">2026-06-05T12:51:42Z</dcterms:created>
  <dcterms:modified xsi:type="dcterms:W3CDTF">2026-06-12T21:11:15Z</dcterms:modified>
</cp:coreProperties>
</file>