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6"/>
  </p:notesMasterIdLst>
  <p:handoutMasterIdLst>
    <p:handoutMasterId r:id="rId37"/>
  </p:handoutMasterIdLst>
  <p:sldIdLst>
    <p:sldId id="256" r:id="rId5"/>
    <p:sldId id="294" r:id="rId6"/>
    <p:sldId id="307" r:id="rId7"/>
    <p:sldId id="315" r:id="rId8"/>
    <p:sldId id="323" r:id="rId9"/>
    <p:sldId id="308" r:id="rId10"/>
    <p:sldId id="317" r:id="rId11"/>
    <p:sldId id="270" r:id="rId12"/>
    <p:sldId id="318" r:id="rId13"/>
    <p:sldId id="319" r:id="rId14"/>
    <p:sldId id="320" r:id="rId15"/>
    <p:sldId id="321" r:id="rId16"/>
    <p:sldId id="322" r:id="rId17"/>
    <p:sldId id="310" r:id="rId18"/>
    <p:sldId id="309" r:id="rId19"/>
    <p:sldId id="311" r:id="rId20"/>
    <p:sldId id="312" r:id="rId21"/>
    <p:sldId id="283" r:id="rId22"/>
    <p:sldId id="274" r:id="rId23"/>
    <p:sldId id="316" r:id="rId24"/>
    <p:sldId id="277" r:id="rId25"/>
    <p:sldId id="313" r:id="rId26"/>
    <p:sldId id="314" r:id="rId27"/>
    <p:sldId id="279" r:id="rId28"/>
    <p:sldId id="297" r:id="rId29"/>
    <p:sldId id="298" r:id="rId30"/>
    <p:sldId id="299" r:id="rId31"/>
    <p:sldId id="300" r:id="rId32"/>
    <p:sldId id="302" r:id="rId33"/>
    <p:sldId id="303" r:id="rId34"/>
    <p:sldId id="281" r:id="rId35"/>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3"/>
  </p:normalViewPr>
  <p:slideViewPr>
    <p:cSldViewPr>
      <p:cViewPr varScale="1">
        <p:scale>
          <a:sx n="101" d="100"/>
          <a:sy n="101" d="100"/>
        </p:scale>
        <p:origin x="510" y="48"/>
      </p:cViewPr>
      <p:guideLst>
        <p:guide orient="horz" pos="2160"/>
        <p:guide pos="2880"/>
      </p:guideLst>
    </p:cSldViewPr>
  </p:slideViewPr>
  <p:notesTextViewPr>
    <p:cViewPr>
      <p:scale>
        <a:sx n="3" d="2"/>
        <a:sy n="3" d="2"/>
      </p:scale>
      <p:origin x="0" y="0"/>
    </p:cViewPr>
  </p:notesTextViewPr>
  <p:sorterViewPr>
    <p:cViewPr varScale="1">
      <p:scale>
        <a:sx n="1" d="1"/>
        <a:sy n="1" d="1"/>
      </p:scale>
      <p:origin x="0" y="0"/>
    </p:cViewPr>
  </p:sorterViewPr>
  <p:notesViewPr>
    <p:cSldViewPr>
      <p:cViewPr varScale="1">
        <p:scale>
          <a:sx n="63" d="100"/>
          <a:sy n="63" d="100"/>
        </p:scale>
        <p:origin x="-2106" y="-120"/>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E21257-1341-4F78-8B73-47703267FD3C}"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8CCCD2C0-1075-462F-BA35-29ADFC5C68DA}">
      <dgm:prSet phldrT="[Text]"/>
      <dgm:spPr/>
      <dgm:t>
        <a:bodyPr/>
        <a:lstStyle/>
        <a:p>
          <a:r>
            <a:rPr lang="en-GB" dirty="0"/>
            <a:t>1</a:t>
          </a:r>
        </a:p>
      </dgm:t>
    </dgm:pt>
    <dgm:pt modelId="{B30955DF-1E48-4B4C-A707-F2AC5630536C}" type="parTrans" cxnId="{E9D92EFD-EB79-405F-8D05-DF092C8F51FF}">
      <dgm:prSet/>
      <dgm:spPr/>
      <dgm:t>
        <a:bodyPr/>
        <a:lstStyle/>
        <a:p>
          <a:endParaRPr lang="en-GB"/>
        </a:p>
      </dgm:t>
    </dgm:pt>
    <dgm:pt modelId="{D33DF011-D948-4AD6-97AA-507B148493EF}" type="sibTrans" cxnId="{E9D92EFD-EB79-405F-8D05-DF092C8F51FF}">
      <dgm:prSet/>
      <dgm:spPr/>
      <dgm:t>
        <a:bodyPr/>
        <a:lstStyle/>
        <a:p>
          <a:endParaRPr lang="en-GB"/>
        </a:p>
      </dgm:t>
    </dgm:pt>
    <dgm:pt modelId="{6CF61293-AB01-431F-8B47-CE8C79A0D36B}">
      <dgm:prSet phldrT="[Text]"/>
      <dgm:spPr/>
      <dgm:t>
        <a:bodyPr/>
        <a:lstStyle/>
        <a:p>
          <a:r>
            <a:rPr lang="en-GB" dirty="0"/>
            <a:t>Specify key strategic objectives</a:t>
          </a:r>
        </a:p>
      </dgm:t>
    </dgm:pt>
    <dgm:pt modelId="{3E1A7BA4-5A2A-41DF-91BA-AB873EF352E8}" type="parTrans" cxnId="{9B9131EB-27BA-4696-9FEA-18AD4DD95F38}">
      <dgm:prSet/>
      <dgm:spPr/>
      <dgm:t>
        <a:bodyPr/>
        <a:lstStyle/>
        <a:p>
          <a:endParaRPr lang="en-GB"/>
        </a:p>
      </dgm:t>
    </dgm:pt>
    <dgm:pt modelId="{9B1404EF-AFD5-411A-AB9A-B4ACB3BD3F79}" type="sibTrans" cxnId="{9B9131EB-27BA-4696-9FEA-18AD4DD95F38}">
      <dgm:prSet/>
      <dgm:spPr/>
      <dgm:t>
        <a:bodyPr/>
        <a:lstStyle/>
        <a:p>
          <a:endParaRPr lang="en-GB"/>
        </a:p>
      </dgm:t>
    </dgm:pt>
    <dgm:pt modelId="{B91202FA-6C34-489B-96DA-75B7F7CB941A}">
      <dgm:prSet phldrT="[Text]"/>
      <dgm:spPr/>
      <dgm:t>
        <a:bodyPr/>
        <a:lstStyle/>
        <a:p>
          <a:r>
            <a:rPr lang="en-GB" dirty="0"/>
            <a:t>2</a:t>
          </a:r>
        </a:p>
      </dgm:t>
    </dgm:pt>
    <dgm:pt modelId="{20C9D7EF-0261-4667-95A1-818B9EB25E2A}" type="parTrans" cxnId="{38B82245-3E27-43C1-B735-5DDE234D5EBC}">
      <dgm:prSet/>
      <dgm:spPr/>
      <dgm:t>
        <a:bodyPr/>
        <a:lstStyle/>
        <a:p>
          <a:endParaRPr lang="en-GB"/>
        </a:p>
      </dgm:t>
    </dgm:pt>
    <dgm:pt modelId="{F6AAE6D5-47A8-44BE-AC62-45A609A05009}" type="sibTrans" cxnId="{38B82245-3E27-43C1-B735-5DDE234D5EBC}">
      <dgm:prSet/>
      <dgm:spPr/>
      <dgm:t>
        <a:bodyPr/>
        <a:lstStyle/>
        <a:p>
          <a:endParaRPr lang="en-GB"/>
        </a:p>
      </dgm:t>
    </dgm:pt>
    <dgm:pt modelId="{7159641A-A625-4008-BB77-BE2FEB6A1DD6}">
      <dgm:prSet phldrT="[Text]"/>
      <dgm:spPr/>
      <dgm:t>
        <a:bodyPr/>
        <a:lstStyle/>
        <a:p>
          <a:r>
            <a:rPr lang="en-GB" dirty="0"/>
            <a:t>Produce a strategic plan which describes the strategies to be adopted</a:t>
          </a:r>
        </a:p>
      </dgm:t>
    </dgm:pt>
    <dgm:pt modelId="{EA97B414-5DF8-402C-9BDA-5786FADF1711}" type="parTrans" cxnId="{DF6AC491-21E7-4012-BE8B-669051D786C8}">
      <dgm:prSet/>
      <dgm:spPr/>
      <dgm:t>
        <a:bodyPr/>
        <a:lstStyle/>
        <a:p>
          <a:endParaRPr lang="en-GB"/>
        </a:p>
      </dgm:t>
    </dgm:pt>
    <dgm:pt modelId="{4CB7F1F1-D318-4184-BBCB-D94B49454015}" type="sibTrans" cxnId="{DF6AC491-21E7-4012-BE8B-669051D786C8}">
      <dgm:prSet/>
      <dgm:spPr/>
      <dgm:t>
        <a:bodyPr/>
        <a:lstStyle/>
        <a:p>
          <a:endParaRPr lang="en-GB"/>
        </a:p>
      </dgm:t>
    </dgm:pt>
    <dgm:pt modelId="{B3F09374-92F6-413C-B645-FD4FAFDD4CE5}">
      <dgm:prSet phldrT="[Text]"/>
      <dgm:spPr/>
      <dgm:t>
        <a:bodyPr/>
        <a:lstStyle/>
        <a:p>
          <a:r>
            <a:rPr lang="en-GB" dirty="0"/>
            <a:t>3</a:t>
          </a:r>
        </a:p>
      </dgm:t>
    </dgm:pt>
    <dgm:pt modelId="{D9A5FB3E-0047-4A7A-AF38-906EFA8B3FCA}" type="parTrans" cxnId="{6E444E39-6EA8-4115-9ECB-D0E5D9FE5FF3}">
      <dgm:prSet/>
      <dgm:spPr/>
      <dgm:t>
        <a:bodyPr/>
        <a:lstStyle/>
        <a:p>
          <a:endParaRPr lang="en-GB"/>
        </a:p>
      </dgm:t>
    </dgm:pt>
    <dgm:pt modelId="{2694ECE9-E8EF-4B1B-BC00-21450505107A}" type="sibTrans" cxnId="{6E444E39-6EA8-4115-9ECB-D0E5D9FE5FF3}">
      <dgm:prSet/>
      <dgm:spPr/>
      <dgm:t>
        <a:bodyPr/>
        <a:lstStyle/>
        <a:p>
          <a:endParaRPr lang="en-GB"/>
        </a:p>
      </dgm:t>
    </dgm:pt>
    <dgm:pt modelId="{0ED7B1F9-496E-4BCA-A8E0-D6F507DF8747}">
      <dgm:prSet phldrT="[Text]"/>
      <dgm:spPr/>
      <dgm:t>
        <a:bodyPr/>
        <a:lstStyle/>
        <a:p>
          <a:r>
            <a:rPr lang="en-GB" dirty="0"/>
            <a:t>Set the performance targets</a:t>
          </a:r>
        </a:p>
      </dgm:t>
    </dgm:pt>
    <dgm:pt modelId="{68B1335D-AB0B-4B34-AADC-005863469A14}" type="parTrans" cxnId="{0239442B-63C0-4111-97AC-9AACA9C04CC3}">
      <dgm:prSet/>
      <dgm:spPr/>
      <dgm:t>
        <a:bodyPr/>
        <a:lstStyle/>
        <a:p>
          <a:endParaRPr lang="en-GB"/>
        </a:p>
      </dgm:t>
    </dgm:pt>
    <dgm:pt modelId="{1369872E-7292-4A6C-A9E7-818C0A9A2D6D}" type="sibTrans" cxnId="{0239442B-63C0-4111-97AC-9AACA9C04CC3}">
      <dgm:prSet/>
      <dgm:spPr/>
      <dgm:t>
        <a:bodyPr/>
        <a:lstStyle/>
        <a:p>
          <a:endParaRPr lang="en-GB"/>
        </a:p>
      </dgm:t>
    </dgm:pt>
    <dgm:pt modelId="{95B8E867-7F5C-49B7-9A09-BA5DC4A79410}">
      <dgm:prSet/>
      <dgm:spPr/>
      <dgm:t>
        <a:bodyPr/>
        <a:lstStyle/>
        <a:p>
          <a:r>
            <a:rPr lang="en-GB" dirty="0"/>
            <a:t>Identify the PMs to be used for each strategic activity</a:t>
          </a:r>
        </a:p>
      </dgm:t>
    </dgm:pt>
    <dgm:pt modelId="{22470E24-197C-47AC-B74E-47ACF2540827}" type="parTrans" cxnId="{BD7FD6C6-0B7F-48D4-B878-26604673A98C}">
      <dgm:prSet/>
      <dgm:spPr/>
      <dgm:t>
        <a:bodyPr/>
        <a:lstStyle/>
        <a:p>
          <a:endParaRPr lang="en-GB"/>
        </a:p>
      </dgm:t>
    </dgm:pt>
    <dgm:pt modelId="{DE4684CA-4BB2-4CBF-A3CC-8E5B68986561}" type="sibTrans" cxnId="{BD7FD6C6-0B7F-48D4-B878-26604673A98C}">
      <dgm:prSet/>
      <dgm:spPr/>
      <dgm:t>
        <a:bodyPr/>
        <a:lstStyle/>
        <a:p>
          <a:endParaRPr lang="en-GB"/>
        </a:p>
      </dgm:t>
    </dgm:pt>
    <dgm:pt modelId="{FA6A6F34-69B6-48FD-9D4A-58E4C55CCF25}" type="pres">
      <dgm:prSet presAssocID="{75E21257-1341-4F78-8B73-47703267FD3C}" presName="linearFlow" presStyleCnt="0">
        <dgm:presLayoutVars>
          <dgm:dir/>
          <dgm:animLvl val="lvl"/>
          <dgm:resizeHandles val="exact"/>
        </dgm:presLayoutVars>
      </dgm:prSet>
      <dgm:spPr/>
    </dgm:pt>
    <dgm:pt modelId="{EFB3BA97-5127-4AA1-AAD4-82F7EEC2A987}" type="pres">
      <dgm:prSet presAssocID="{8CCCD2C0-1075-462F-BA35-29ADFC5C68DA}" presName="composite" presStyleCnt="0"/>
      <dgm:spPr/>
    </dgm:pt>
    <dgm:pt modelId="{8C102028-C2EE-4880-8AA8-FB9E73D6488A}" type="pres">
      <dgm:prSet presAssocID="{8CCCD2C0-1075-462F-BA35-29ADFC5C68DA}" presName="parentText" presStyleLbl="alignNode1" presStyleIdx="0" presStyleCnt="3">
        <dgm:presLayoutVars>
          <dgm:chMax val="1"/>
          <dgm:bulletEnabled val="1"/>
        </dgm:presLayoutVars>
      </dgm:prSet>
      <dgm:spPr/>
    </dgm:pt>
    <dgm:pt modelId="{EE119A93-732E-4FC1-B4D6-6AAE5310C902}" type="pres">
      <dgm:prSet presAssocID="{8CCCD2C0-1075-462F-BA35-29ADFC5C68DA}" presName="descendantText" presStyleLbl="alignAcc1" presStyleIdx="0" presStyleCnt="3">
        <dgm:presLayoutVars>
          <dgm:bulletEnabled val="1"/>
        </dgm:presLayoutVars>
      </dgm:prSet>
      <dgm:spPr/>
    </dgm:pt>
    <dgm:pt modelId="{2088B790-FA1A-4ABC-8F04-1F22DBF435FB}" type="pres">
      <dgm:prSet presAssocID="{D33DF011-D948-4AD6-97AA-507B148493EF}" presName="sp" presStyleCnt="0"/>
      <dgm:spPr/>
    </dgm:pt>
    <dgm:pt modelId="{1D95A8DB-808D-462B-9F37-457DFF15EA70}" type="pres">
      <dgm:prSet presAssocID="{B91202FA-6C34-489B-96DA-75B7F7CB941A}" presName="composite" presStyleCnt="0"/>
      <dgm:spPr/>
    </dgm:pt>
    <dgm:pt modelId="{C596BC6D-BB11-4297-96CE-0868803D926A}" type="pres">
      <dgm:prSet presAssocID="{B91202FA-6C34-489B-96DA-75B7F7CB941A}" presName="parentText" presStyleLbl="alignNode1" presStyleIdx="1" presStyleCnt="3">
        <dgm:presLayoutVars>
          <dgm:chMax val="1"/>
          <dgm:bulletEnabled val="1"/>
        </dgm:presLayoutVars>
      </dgm:prSet>
      <dgm:spPr/>
    </dgm:pt>
    <dgm:pt modelId="{F496DD92-65B1-4C5E-BDEB-312D9D17F38D}" type="pres">
      <dgm:prSet presAssocID="{B91202FA-6C34-489B-96DA-75B7F7CB941A}" presName="descendantText" presStyleLbl="alignAcc1" presStyleIdx="1" presStyleCnt="3">
        <dgm:presLayoutVars>
          <dgm:bulletEnabled val="1"/>
        </dgm:presLayoutVars>
      </dgm:prSet>
      <dgm:spPr/>
    </dgm:pt>
    <dgm:pt modelId="{6A4B8A67-2553-4118-A63A-05ED75B817F4}" type="pres">
      <dgm:prSet presAssocID="{F6AAE6D5-47A8-44BE-AC62-45A609A05009}" presName="sp" presStyleCnt="0"/>
      <dgm:spPr/>
    </dgm:pt>
    <dgm:pt modelId="{D0D2CAC9-7175-451E-833C-728C92877826}" type="pres">
      <dgm:prSet presAssocID="{B3F09374-92F6-413C-B645-FD4FAFDD4CE5}" presName="composite" presStyleCnt="0"/>
      <dgm:spPr/>
    </dgm:pt>
    <dgm:pt modelId="{9863BAFE-6A3F-4E42-9264-0CB8DB4095EF}" type="pres">
      <dgm:prSet presAssocID="{B3F09374-92F6-413C-B645-FD4FAFDD4CE5}" presName="parentText" presStyleLbl="alignNode1" presStyleIdx="2" presStyleCnt="3">
        <dgm:presLayoutVars>
          <dgm:chMax val="1"/>
          <dgm:bulletEnabled val="1"/>
        </dgm:presLayoutVars>
      </dgm:prSet>
      <dgm:spPr/>
    </dgm:pt>
    <dgm:pt modelId="{8106050C-17D8-4A12-9E65-1F5E4A467ED2}" type="pres">
      <dgm:prSet presAssocID="{B3F09374-92F6-413C-B645-FD4FAFDD4CE5}" presName="descendantText" presStyleLbl="alignAcc1" presStyleIdx="2" presStyleCnt="3">
        <dgm:presLayoutVars>
          <dgm:bulletEnabled val="1"/>
        </dgm:presLayoutVars>
      </dgm:prSet>
      <dgm:spPr/>
    </dgm:pt>
  </dgm:ptLst>
  <dgm:cxnLst>
    <dgm:cxn modelId="{DB162006-D4EB-481E-BC57-F5013246D172}" type="presOf" srcId="{0ED7B1F9-496E-4BCA-A8E0-D6F507DF8747}" destId="{8106050C-17D8-4A12-9E65-1F5E4A467ED2}" srcOrd="0" destOrd="0" presId="urn:microsoft.com/office/officeart/2005/8/layout/chevron2"/>
    <dgm:cxn modelId="{0239442B-63C0-4111-97AC-9AACA9C04CC3}" srcId="{B3F09374-92F6-413C-B645-FD4FAFDD4CE5}" destId="{0ED7B1F9-496E-4BCA-A8E0-D6F507DF8747}" srcOrd="0" destOrd="0" parTransId="{68B1335D-AB0B-4B34-AADC-005863469A14}" sibTransId="{1369872E-7292-4A6C-A9E7-818C0A9A2D6D}"/>
    <dgm:cxn modelId="{2DB36135-5E7B-4A70-A15D-D0FBFBA79551}" type="presOf" srcId="{6CF61293-AB01-431F-8B47-CE8C79A0D36B}" destId="{EE119A93-732E-4FC1-B4D6-6AAE5310C902}" srcOrd="0" destOrd="0" presId="urn:microsoft.com/office/officeart/2005/8/layout/chevron2"/>
    <dgm:cxn modelId="{6E444E39-6EA8-4115-9ECB-D0E5D9FE5FF3}" srcId="{75E21257-1341-4F78-8B73-47703267FD3C}" destId="{B3F09374-92F6-413C-B645-FD4FAFDD4CE5}" srcOrd="2" destOrd="0" parTransId="{D9A5FB3E-0047-4A7A-AF38-906EFA8B3FCA}" sibTransId="{2694ECE9-E8EF-4B1B-BC00-21450505107A}"/>
    <dgm:cxn modelId="{38B82245-3E27-43C1-B735-5DDE234D5EBC}" srcId="{75E21257-1341-4F78-8B73-47703267FD3C}" destId="{B91202FA-6C34-489B-96DA-75B7F7CB941A}" srcOrd="1" destOrd="0" parTransId="{20C9D7EF-0261-4667-95A1-818B9EB25E2A}" sibTransId="{F6AAE6D5-47A8-44BE-AC62-45A609A05009}"/>
    <dgm:cxn modelId="{19FA8048-3762-40CA-91B4-75383F272D69}" type="presOf" srcId="{95B8E867-7F5C-49B7-9A09-BA5DC4A79410}" destId="{F496DD92-65B1-4C5E-BDEB-312D9D17F38D}" srcOrd="0" destOrd="1" presId="urn:microsoft.com/office/officeart/2005/8/layout/chevron2"/>
    <dgm:cxn modelId="{2A7DC679-FAEC-40C0-9E54-12305FB442E4}" type="presOf" srcId="{B3F09374-92F6-413C-B645-FD4FAFDD4CE5}" destId="{9863BAFE-6A3F-4E42-9264-0CB8DB4095EF}" srcOrd="0" destOrd="0" presId="urn:microsoft.com/office/officeart/2005/8/layout/chevron2"/>
    <dgm:cxn modelId="{DF6AC491-21E7-4012-BE8B-669051D786C8}" srcId="{B91202FA-6C34-489B-96DA-75B7F7CB941A}" destId="{7159641A-A625-4008-BB77-BE2FEB6A1DD6}" srcOrd="0" destOrd="0" parTransId="{EA97B414-5DF8-402C-9BDA-5786FADF1711}" sibTransId="{4CB7F1F1-D318-4184-BBCB-D94B49454015}"/>
    <dgm:cxn modelId="{FE08ECAC-FD92-4643-BF5B-8D3442110A71}" type="presOf" srcId="{75E21257-1341-4F78-8B73-47703267FD3C}" destId="{FA6A6F34-69B6-48FD-9D4A-58E4C55CCF25}" srcOrd="0" destOrd="0" presId="urn:microsoft.com/office/officeart/2005/8/layout/chevron2"/>
    <dgm:cxn modelId="{BD7FD6C6-0B7F-48D4-B878-26604673A98C}" srcId="{B91202FA-6C34-489B-96DA-75B7F7CB941A}" destId="{95B8E867-7F5C-49B7-9A09-BA5DC4A79410}" srcOrd="1" destOrd="0" parTransId="{22470E24-197C-47AC-B74E-47ACF2540827}" sibTransId="{DE4684CA-4BB2-4CBF-A3CC-8E5B68986561}"/>
    <dgm:cxn modelId="{D50CF5CC-8CF5-4B8F-B8AA-2DB9D4F0624C}" type="presOf" srcId="{8CCCD2C0-1075-462F-BA35-29ADFC5C68DA}" destId="{8C102028-C2EE-4880-8AA8-FB9E73D6488A}" srcOrd="0" destOrd="0" presId="urn:microsoft.com/office/officeart/2005/8/layout/chevron2"/>
    <dgm:cxn modelId="{9B9131EB-27BA-4696-9FEA-18AD4DD95F38}" srcId="{8CCCD2C0-1075-462F-BA35-29ADFC5C68DA}" destId="{6CF61293-AB01-431F-8B47-CE8C79A0D36B}" srcOrd="0" destOrd="0" parTransId="{3E1A7BA4-5A2A-41DF-91BA-AB873EF352E8}" sibTransId="{9B1404EF-AFD5-411A-AB9A-B4ACB3BD3F79}"/>
    <dgm:cxn modelId="{EF4FDBEC-AA72-49D0-B414-35D438997B12}" type="presOf" srcId="{7159641A-A625-4008-BB77-BE2FEB6A1DD6}" destId="{F496DD92-65B1-4C5E-BDEB-312D9D17F38D}" srcOrd="0" destOrd="0" presId="urn:microsoft.com/office/officeart/2005/8/layout/chevron2"/>
    <dgm:cxn modelId="{137ED2EE-82B3-46EE-9C2B-00A93199E7D8}" type="presOf" srcId="{B91202FA-6C34-489B-96DA-75B7F7CB941A}" destId="{C596BC6D-BB11-4297-96CE-0868803D926A}" srcOrd="0" destOrd="0" presId="urn:microsoft.com/office/officeart/2005/8/layout/chevron2"/>
    <dgm:cxn modelId="{E9D92EFD-EB79-405F-8D05-DF092C8F51FF}" srcId="{75E21257-1341-4F78-8B73-47703267FD3C}" destId="{8CCCD2C0-1075-462F-BA35-29ADFC5C68DA}" srcOrd="0" destOrd="0" parTransId="{B30955DF-1E48-4B4C-A707-F2AC5630536C}" sibTransId="{D33DF011-D948-4AD6-97AA-507B148493EF}"/>
    <dgm:cxn modelId="{A1B3BDD9-4E9B-4014-8362-1BB7EF996B2B}" type="presParOf" srcId="{FA6A6F34-69B6-48FD-9D4A-58E4C55CCF25}" destId="{EFB3BA97-5127-4AA1-AAD4-82F7EEC2A987}" srcOrd="0" destOrd="0" presId="urn:microsoft.com/office/officeart/2005/8/layout/chevron2"/>
    <dgm:cxn modelId="{65653A7B-1453-4A72-80A9-372E6E6259CC}" type="presParOf" srcId="{EFB3BA97-5127-4AA1-AAD4-82F7EEC2A987}" destId="{8C102028-C2EE-4880-8AA8-FB9E73D6488A}" srcOrd="0" destOrd="0" presId="urn:microsoft.com/office/officeart/2005/8/layout/chevron2"/>
    <dgm:cxn modelId="{83AC3517-BA41-4627-9C07-E97EF8D1E329}" type="presParOf" srcId="{EFB3BA97-5127-4AA1-AAD4-82F7EEC2A987}" destId="{EE119A93-732E-4FC1-B4D6-6AAE5310C902}" srcOrd="1" destOrd="0" presId="urn:microsoft.com/office/officeart/2005/8/layout/chevron2"/>
    <dgm:cxn modelId="{DCFA657A-F11E-4ADF-9A6D-CC801A678A73}" type="presParOf" srcId="{FA6A6F34-69B6-48FD-9D4A-58E4C55CCF25}" destId="{2088B790-FA1A-4ABC-8F04-1F22DBF435FB}" srcOrd="1" destOrd="0" presId="urn:microsoft.com/office/officeart/2005/8/layout/chevron2"/>
    <dgm:cxn modelId="{0B27A2F9-1897-477E-9759-6A334E2045FC}" type="presParOf" srcId="{FA6A6F34-69B6-48FD-9D4A-58E4C55CCF25}" destId="{1D95A8DB-808D-462B-9F37-457DFF15EA70}" srcOrd="2" destOrd="0" presId="urn:microsoft.com/office/officeart/2005/8/layout/chevron2"/>
    <dgm:cxn modelId="{0E5C47BA-9DEE-46EA-820E-88FECA8B17DE}" type="presParOf" srcId="{1D95A8DB-808D-462B-9F37-457DFF15EA70}" destId="{C596BC6D-BB11-4297-96CE-0868803D926A}" srcOrd="0" destOrd="0" presId="urn:microsoft.com/office/officeart/2005/8/layout/chevron2"/>
    <dgm:cxn modelId="{3D188FB7-0E3E-4DF6-B112-EE4D9DC65D55}" type="presParOf" srcId="{1D95A8DB-808D-462B-9F37-457DFF15EA70}" destId="{F496DD92-65B1-4C5E-BDEB-312D9D17F38D}" srcOrd="1" destOrd="0" presId="urn:microsoft.com/office/officeart/2005/8/layout/chevron2"/>
    <dgm:cxn modelId="{52194AB4-FC15-48E0-91C4-5334CD661503}" type="presParOf" srcId="{FA6A6F34-69B6-48FD-9D4A-58E4C55CCF25}" destId="{6A4B8A67-2553-4118-A63A-05ED75B817F4}" srcOrd="3" destOrd="0" presId="urn:microsoft.com/office/officeart/2005/8/layout/chevron2"/>
    <dgm:cxn modelId="{7F68430B-BF88-4488-BDBA-BF0EA3D5222D}" type="presParOf" srcId="{FA6A6F34-69B6-48FD-9D4A-58E4C55CCF25}" destId="{D0D2CAC9-7175-451E-833C-728C92877826}" srcOrd="4" destOrd="0" presId="urn:microsoft.com/office/officeart/2005/8/layout/chevron2"/>
    <dgm:cxn modelId="{9799C358-7F71-4EC3-B837-72597DCADAF2}" type="presParOf" srcId="{D0D2CAC9-7175-451E-833C-728C92877826}" destId="{9863BAFE-6A3F-4E42-9264-0CB8DB4095EF}" srcOrd="0" destOrd="0" presId="urn:microsoft.com/office/officeart/2005/8/layout/chevron2"/>
    <dgm:cxn modelId="{CA47F1B2-3FCC-42FF-AFD8-C8AB85BA2EDD}" type="presParOf" srcId="{D0D2CAC9-7175-451E-833C-728C92877826}" destId="{8106050C-17D8-4A12-9E65-1F5E4A467ED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E21257-1341-4F78-8B73-47703267FD3C}"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8CCCD2C0-1075-462F-BA35-29ADFC5C68DA}">
      <dgm:prSet phldrT="[Text]" custT="1"/>
      <dgm:spPr/>
      <dgm:t>
        <a:bodyPr/>
        <a:lstStyle/>
        <a:p>
          <a:r>
            <a:rPr lang="en-GB" sz="2500" dirty="0"/>
            <a:t>4</a:t>
          </a:r>
        </a:p>
      </dgm:t>
    </dgm:pt>
    <dgm:pt modelId="{B30955DF-1E48-4B4C-A707-F2AC5630536C}" type="parTrans" cxnId="{E9D92EFD-EB79-405F-8D05-DF092C8F51FF}">
      <dgm:prSet/>
      <dgm:spPr/>
      <dgm:t>
        <a:bodyPr/>
        <a:lstStyle/>
        <a:p>
          <a:endParaRPr lang="en-GB"/>
        </a:p>
      </dgm:t>
    </dgm:pt>
    <dgm:pt modelId="{D33DF011-D948-4AD6-97AA-507B148493EF}" type="sibTrans" cxnId="{E9D92EFD-EB79-405F-8D05-DF092C8F51FF}">
      <dgm:prSet/>
      <dgm:spPr/>
      <dgm:t>
        <a:bodyPr/>
        <a:lstStyle/>
        <a:p>
          <a:endParaRPr lang="en-GB"/>
        </a:p>
      </dgm:t>
    </dgm:pt>
    <dgm:pt modelId="{6CF61293-AB01-431F-8B47-CE8C79A0D36B}">
      <dgm:prSet phldrT="[Text]"/>
      <dgm:spPr/>
      <dgm:t>
        <a:bodyPr/>
        <a:lstStyle/>
        <a:p>
          <a:r>
            <a:rPr lang="en-GB" dirty="0"/>
            <a:t>Decide on the reward system</a:t>
          </a:r>
        </a:p>
      </dgm:t>
    </dgm:pt>
    <dgm:pt modelId="{3E1A7BA4-5A2A-41DF-91BA-AB873EF352E8}" type="parTrans" cxnId="{9B9131EB-27BA-4696-9FEA-18AD4DD95F38}">
      <dgm:prSet/>
      <dgm:spPr/>
      <dgm:t>
        <a:bodyPr/>
        <a:lstStyle/>
        <a:p>
          <a:endParaRPr lang="en-GB"/>
        </a:p>
      </dgm:t>
    </dgm:pt>
    <dgm:pt modelId="{9B1404EF-AFD5-411A-AB9A-B4ACB3BD3F79}" type="sibTrans" cxnId="{9B9131EB-27BA-4696-9FEA-18AD4DD95F38}">
      <dgm:prSet/>
      <dgm:spPr/>
      <dgm:t>
        <a:bodyPr/>
        <a:lstStyle/>
        <a:p>
          <a:endParaRPr lang="en-GB"/>
        </a:p>
      </dgm:t>
    </dgm:pt>
    <dgm:pt modelId="{B91202FA-6C34-489B-96DA-75B7F7CB941A}">
      <dgm:prSet phldrT="[Text]" custT="1"/>
      <dgm:spPr/>
      <dgm:t>
        <a:bodyPr/>
        <a:lstStyle/>
        <a:p>
          <a:r>
            <a:rPr lang="en-GB" sz="2500" dirty="0"/>
            <a:t>5</a:t>
          </a:r>
        </a:p>
      </dgm:t>
    </dgm:pt>
    <dgm:pt modelId="{20C9D7EF-0261-4667-95A1-818B9EB25E2A}" type="parTrans" cxnId="{38B82245-3E27-43C1-B735-5DDE234D5EBC}">
      <dgm:prSet/>
      <dgm:spPr/>
      <dgm:t>
        <a:bodyPr/>
        <a:lstStyle/>
        <a:p>
          <a:endParaRPr lang="en-GB"/>
        </a:p>
      </dgm:t>
    </dgm:pt>
    <dgm:pt modelId="{F6AAE6D5-47A8-44BE-AC62-45A609A05009}" type="sibTrans" cxnId="{38B82245-3E27-43C1-B735-5DDE234D5EBC}">
      <dgm:prSet/>
      <dgm:spPr/>
      <dgm:t>
        <a:bodyPr/>
        <a:lstStyle/>
        <a:p>
          <a:endParaRPr lang="en-GB"/>
        </a:p>
      </dgm:t>
    </dgm:pt>
    <dgm:pt modelId="{7159641A-A625-4008-BB77-BE2FEB6A1DD6}">
      <dgm:prSet phldrT="[Text]"/>
      <dgm:spPr/>
      <dgm:t>
        <a:bodyPr/>
        <a:lstStyle/>
        <a:p>
          <a:r>
            <a:rPr lang="en-GB" dirty="0"/>
            <a:t>Learn from experience and information about the relationship between inputs, process and outputs to adapt and change behaviours and/or strategies</a:t>
          </a:r>
        </a:p>
      </dgm:t>
    </dgm:pt>
    <dgm:pt modelId="{EA97B414-5DF8-402C-9BDA-5786FADF1711}" type="parTrans" cxnId="{DF6AC491-21E7-4012-BE8B-669051D786C8}">
      <dgm:prSet/>
      <dgm:spPr/>
      <dgm:t>
        <a:bodyPr/>
        <a:lstStyle/>
        <a:p>
          <a:endParaRPr lang="en-GB"/>
        </a:p>
      </dgm:t>
    </dgm:pt>
    <dgm:pt modelId="{4CB7F1F1-D318-4184-BBCB-D94B49454015}" type="sibTrans" cxnId="{DF6AC491-21E7-4012-BE8B-669051D786C8}">
      <dgm:prSet/>
      <dgm:spPr/>
      <dgm:t>
        <a:bodyPr/>
        <a:lstStyle/>
        <a:p>
          <a:endParaRPr lang="en-GB"/>
        </a:p>
      </dgm:t>
    </dgm:pt>
    <dgm:pt modelId="{FA6A6F34-69B6-48FD-9D4A-58E4C55CCF25}" type="pres">
      <dgm:prSet presAssocID="{75E21257-1341-4F78-8B73-47703267FD3C}" presName="linearFlow" presStyleCnt="0">
        <dgm:presLayoutVars>
          <dgm:dir/>
          <dgm:animLvl val="lvl"/>
          <dgm:resizeHandles val="exact"/>
        </dgm:presLayoutVars>
      </dgm:prSet>
      <dgm:spPr/>
    </dgm:pt>
    <dgm:pt modelId="{EFB3BA97-5127-4AA1-AAD4-82F7EEC2A987}" type="pres">
      <dgm:prSet presAssocID="{8CCCD2C0-1075-462F-BA35-29ADFC5C68DA}" presName="composite" presStyleCnt="0"/>
      <dgm:spPr/>
    </dgm:pt>
    <dgm:pt modelId="{8C102028-C2EE-4880-8AA8-FB9E73D6488A}" type="pres">
      <dgm:prSet presAssocID="{8CCCD2C0-1075-462F-BA35-29ADFC5C68DA}" presName="parentText" presStyleLbl="alignNode1" presStyleIdx="0" presStyleCnt="2">
        <dgm:presLayoutVars>
          <dgm:chMax val="1"/>
          <dgm:bulletEnabled val="1"/>
        </dgm:presLayoutVars>
      </dgm:prSet>
      <dgm:spPr/>
    </dgm:pt>
    <dgm:pt modelId="{EE119A93-732E-4FC1-B4D6-6AAE5310C902}" type="pres">
      <dgm:prSet presAssocID="{8CCCD2C0-1075-462F-BA35-29ADFC5C68DA}" presName="descendantText" presStyleLbl="alignAcc1" presStyleIdx="0" presStyleCnt="2" custLinFactNeighborX="0" custLinFactNeighborY="-166">
        <dgm:presLayoutVars>
          <dgm:bulletEnabled val="1"/>
        </dgm:presLayoutVars>
      </dgm:prSet>
      <dgm:spPr/>
    </dgm:pt>
    <dgm:pt modelId="{2088B790-FA1A-4ABC-8F04-1F22DBF435FB}" type="pres">
      <dgm:prSet presAssocID="{D33DF011-D948-4AD6-97AA-507B148493EF}" presName="sp" presStyleCnt="0"/>
      <dgm:spPr/>
    </dgm:pt>
    <dgm:pt modelId="{1D95A8DB-808D-462B-9F37-457DFF15EA70}" type="pres">
      <dgm:prSet presAssocID="{B91202FA-6C34-489B-96DA-75B7F7CB941A}" presName="composite" presStyleCnt="0"/>
      <dgm:spPr/>
    </dgm:pt>
    <dgm:pt modelId="{C596BC6D-BB11-4297-96CE-0868803D926A}" type="pres">
      <dgm:prSet presAssocID="{B91202FA-6C34-489B-96DA-75B7F7CB941A}" presName="parentText" presStyleLbl="alignNode1" presStyleIdx="1" presStyleCnt="2">
        <dgm:presLayoutVars>
          <dgm:chMax val="1"/>
          <dgm:bulletEnabled val="1"/>
        </dgm:presLayoutVars>
      </dgm:prSet>
      <dgm:spPr/>
    </dgm:pt>
    <dgm:pt modelId="{F496DD92-65B1-4C5E-BDEB-312D9D17F38D}" type="pres">
      <dgm:prSet presAssocID="{B91202FA-6C34-489B-96DA-75B7F7CB941A}" presName="descendantText" presStyleLbl="alignAcc1" presStyleIdx="1" presStyleCnt="2">
        <dgm:presLayoutVars>
          <dgm:bulletEnabled val="1"/>
        </dgm:presLayoutVars>
      </dgm:prSet>
      <dgm:spPr/>
    </dgm:pt>
  </dgm:ptLst>
  <dgm:cxnLst>
    <dgm:cxn modelId="{633F491D-2163-469E-97AC-276575D5F208}" type="presOf" srcId="{7159641A-A625-4008-BB77-BE2FEB6A1DD6}" destId="{F496DD92-65B1-4C5E-BDEB-312D9D17F38D}" srcOrd="0" destOrd="0" presId="urn:microsoft.com/office/officeart/2005/8/layout/chevron2"/>
    <dgm:cxn modelId="{A584A42E-8A62-4A9F-BDB2-102B369BFEF4}" type="presOf" srcId="{8CCCD2C0-1075-462F-BA35-29ADFC5C68DA}" destId="{8C102028-C2EE-4880-8AA8-FB9E73D6488A}" srcOrd="0" destOrd="0" presId="urn:microsoft.com/office/officeart/2005/8/layout/chevron2"/>
    <dgm:cxn modelId="{38B82245-3E27-43C1-B735-5DDE234D5EBC}" srcId="{75E21257-1341-4F78-8B73-47703267FD3C}" destId="{B91202FA-6C34-489B-96DA-75B7F7CB941A}" srcOrd="1" destOrd="0" parTransId="{20C9D7EF-0261-4667-95A1-818B9EB25E2A}" sibTransId="{F6AAE6D5-47A8-44BE-AC62-45A609A05009}"/>
    <dgm:cxn modelId="{DF6AC491-21E7-4012-BE8B-669051D786C8}" srcId="{B91202FA-6C34-489B-96DA-75B7F7CB941A}" destId="{7159641A-A625-4008-BB77-BE2FEB6A1DD6}" srcOrd="0" destOrd="0" parTransId="{EA97B414-5DF8-402C-9BDA-5786FADF1711}" sibTransId="{4CB7F1F1-D318-4184-BBCB-D94B49454015}"/>
    <dgm:cxn modelId="{D9E6E4B3-14A8-4C5C-8B67-9C150A30FBE0}" type="presOf" srcId="{75E21257-1341-4F78-8B73-47703267FD3C}" destId="{FA6A6F34-69B6-48FD-9D4A-58E4C55CCF25}" srcOrd="0" destOrd="0" presId="urn:microsoft.com/office/officeart/2005/8/layout/chevron2"/>
    <dgm:cxn modelId="{FC1920B9-C050-4423-BB31-9B054A68C9E7}" type="presOf" srcId="{6CF61293-AB01-431F-8B47-CE8C79A0D36B}" destId="{EE119A93-732E-4FC1-B4D6-6AAE5310C902}" srcOrd="0" destOrd="0" presId="urn:microsoft.com/office/officeart/2005/8/layout/chevron2"/>
    <dgm:cxn modelId="{9B9131EB-27BA-4696-9FEA-18AD4DD95F38}" srcId="{8CCCD2C0-1075-462F-BA35-29ADFC5C68DA}" destId="{6CF61293-AB01-431F-8B47-CE8C79A0D36B}" srcOrd="0" destOrd="0" parTransId="{3E1A7BA4-5A2A-41DF-91BA-AB873EF352E8}" sibTransId="{9B1404EF-AFD5-411A-AB9A-B4ACB3BD3F79}"/>
    <dgm:cxn modelId="{E9D92EFD-EB79-405F-8D05-DF092C8F51FF}" srcId="{75E21257-1341-4F78-8B73-47703267FD3C}" destId="{8CCCD2C0-1075-462F-BA35-29ADFC5C68DA}" srcOrd="0" destOrd="0" parTransId="{B30955DF-1E48-4B4C-A707-F2AC5630536C}" sibTransId="{D33DF011-D948-4AD6-97AA-507B148493EF}"/>
    <dgm:cxn modelId="{05156EFE-FE5C-4A02-A215-DA34056C26CC}" type="presOf" srcId="{B91202FA-6C34-489B-96DA-75B7F7CB941A}" destId="{C596BC6D-BB11-4297-96CE-0868803D926A}" srcOrd="0" destOrd="0" presId="urn:microsoft.com/office/officeart/2005/8/layout/chevron2"/>
    <dgm:cxn modelId="{F5F45980-F3B7-430C-B735-512A734042A4}" type="presParOf" srcId="{FA6A6F34-69B6-48FD-9D4A-58E4C55CCF25}" destId="{EFB3BA97-5127-4AA1-AAD4-82F7EEC2A987}" srcOrd="0" destOrd="0" presId="urn:microsoft.com/office/officeart/2005/8/layout/chevron2"/>
    <dgm:cxn modelId="{CF52E978-558F-49C2-9182-5C5A6EE3AEB1}" type="presParOf" srcId="{EFB3BA97-5127-4AA1-AAD4-82F7EEC2A987}" destId="{8C102028-C2EE-4880-8AA8-FB9E73D6488A}" srcOrd="0" destOrd="0" presId="urn:microsoft.com/office/officeart/2005/8/layout/chevron2"/>
    <dgm:cxn modelId="{BF4462F6-65FF-4BF6-B19B-E809C0AFA935}" type="presParOf" srcId="{EFB3BA97-5127-4AA1-AAD4-82F7EEC2A987}" destId="{EE119A93-732E-4FC1-B4D6-6AAE5310C902}" srcOrd="1" destOrd="0" presId="urn:microsoft.com/office/officeart/2005/8/layout/chevron2"/>
    <dgm:cxn modelId="{64CFC556-9E91-4DB4-BF04-E1C1725D7C77}" type="presParOf" srcId="{FA6A6F34-69B6-48FD-9D4A-58E4C55CCF25}" destId="{2088B790-FA1A-4ABC-8F04-1F22DBF435FB}" srcOrd="1" destOrd="0" presId="urn:microsoft.com/office/officeart/2005/8/layout/chevron2"/>
    <dgm:cxn modelId="{F4DC7517-96D7-4150-808C-06EB238B011E}" type="presParOf" srcId="{FA6A6F34-69B6-48FD-9D4A-58E4C55CCF25}" destId="{1D95A8DB-808D-462B-9F37-457DFF15EA70}" srcOrd="2" destOrd="0" presId="urn:microsoft.com/office/officeart/2005/8/layout/chevron2"/>
    <dgm:cxn modelId="{63E6D283-67D8-4FAB-8BB5-DD7E643C774B}" type="presParOf" srcId="{1D95A8DB-808D-462B-9F37-457DFF15EA70}" destId="{C596BC6D-BB11-4297-96CE-0868803D926A}" srcOrd="0" destOrd="0" presId="urn:microsoft.com/office/officeart/2005/8/layout/chevron2"/>
    <dgm:cxn modelId="{A9EA9E0B-2D48-4D1F-812A-FB874110E07C}" type="presParOf" srcId="{1D95A8DB-808D-462B-9F37-457DFF15EA70}" destId="{F496DD92-65B1-4C5E-BDEB-312D9D17F38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02028-C2EE-4880-8AA8-FB9E73D6488A}">
      <dsp:nvSpPr>
        <dsp:cNvPr id="0" name=""/>
        <dsp:cNvSpPr/>
      </dsp:nvSpPr>
      <dsp:spPr>
        <a:xfrm rot="5400000">
          <a:off x="-182032" y="182502"/>
          <a:ext cx="1213552" cy="849486"/>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1</a:t>
          </a:r>
        </a:p>
      </dsp:txBody>
      <dsp:txXfrm rot="-5400000">
        <a:off x="1" y="425212"/>
        <a:ext cx="849486" cy="364066"/>
      </dsp:txXfrm>
    </dsp:sp>
    <dsp:sp modelId="{EE119A93-732E-4FC1-B4D6-6AAE5310C902}">
      <dsp:nvSpPr>
        <dsp:cNvPr id="0" name=""/>
        <dsp:cNvSpPr/>
      </dsp:nvSpPr>
      <dsp:spPr>
        <a:xfrm rot="5400000">
          <a:off x="3078338" y="-2228382"/>
          <a:ext cx="788809" cy="5246513"/>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Specify key strategic objectives</a:t>
          </a:r>
        </a:p>
      </dsp:txBody>
      <dsp:txXfrm rot="-5400000">
        <a:off x="849486" y="38976"/>
        <a:ext cx="5208007" cy="711797"/>
      </dsp:txXfrm>
    </dsp:sp>
    <dsp:sp modelId="{C596BC6D-BB11-4297-96CE-0868803D926A}">
      <dsp:nvSpPr>
        <dsp:cNvPr id="0" name=""/>
        <dsp:cNvSpPr/>
      </dsp:nvSpPr>
      <dsp:spPr>
        <a:xfrm rot="5400000">
          <a:off x="-182032" y="1195436"/>
          <a:ext cx="1213552" cy="849486"/>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2</a:t>
          </a:r>
        </a:p>
      </dsp:txBody>
      <dsp:txXfrm rot="-5400000">
        <a:off x="1" y="1438146"/>
        <a:ext cx="849486" cy="364066"/>
      </dsp:txXfrm>
    </dsp:sp>
    <dsp:sp modelId="{F496DD92-65B1-4C5E-BDEB-312D9D17F38D}">
      <dsp:nvSpPr>
        <dsp:cNvPr id="0" name=""/>
        <dsp:cNvSpPr/>
      </dsp:nvSpPr>
      <dsp:spPr>
        <a:xfrm rot="5400000">
          <a:off x="3078338" y="-1215448"/>
          <a:ext cx="788809" cy="5246513"/>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Produce a strategic plan which describes the strategies to be adopted</a:t>
          </a:r>
        </a:p>
        <a:p>
          <a:pPr marL="171450" lvl="1" indent="-171450" algn="l" defTabSz="711200">
            <a:lnSpc>
              <a:spcPct val="90000"/>
            </a:lnSpc>
            <a:spcBef>
              <a:spcPct val="0"/>
            </a:spcBef>
            <a:spcAft>
              <a:spcPct val="15000"/>
            </a:spcAft>
            <a:buChar char="•"/>
          </a:pPr>
          <a:r>
            <a:rPr lang="en-GB" sz="1600" kern="1200" dirty="0"/>
            <a:t>Identify the PMs to be used for each strategic activity</a:t>
          </a:r>
        </a:p>
      </dsp:txBody>
      <dsp:txXfrm rot="-5400000">
        <a:off x="849486" y="1051910"/>
        <a:ext cx="5208007" cy="711797"/>
      </dsp:txXfrm>
    </dsp:sp>
    <dsp:sp modelId="{9863BAFE-6A3F-4E42-9264-0CB8DB4095EF}">
      <dsp:nvSpPr>
        <dsp:cNvPr id="0" name=""/>
        <dsp:cNvSpPr/>
      </dsp:nvSpPr>
      <dsp:spPr>
        <a:xfrm rot="5400000">
          <a:off x="-182032" y="2208370"/>
          <a:ext cx="1213552" cy="849486"/>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3</a:t>
          </a:r>
        </a:p>
      </dsp:txBody>
      <dsp:txXfrm rot="-5400000">
        <a:off x="1" y="2451080"/>
        <a:ext cx="849486" cy="364066"/>
      </dsp:txXfrm>
    </dsp:sp>
    <dsp:sp modelId="{8106050C-17D8-4A12-9E65-1F5E4A467ED2}">
      <dsp:nvSpPr>
        <dsp:cNvPr id="0" name=""/>
        <dsp:cNvSpPr/>
      </dsp:nvSpPr>
      <dsp:spPr>
        <a:xfrm rot="5400000">
          <a:off x="3078338" y="-202513"/>
          <a:ext cx="788809" cy="5246513"/>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Set the performance targets</a:t>
          </a:r>
        </a:p>
      </dsp:txBody>
      <dsp:txXfrm rot="-5400000">
        <a:off x="849486" y="2064845"/>
        <a:ext cx="5208007" cy="7117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02028-C2EE-4880-8AA8-FB9E73D6488A}">
      <dsp:nvSpPr>
        <dsp:cNvPr id="0" name=""/>
        <dsp:cNvSpPr/>
      </dsp:nvSpPr>
      <dsp:spPr>
        <a:xfrm rot="5400000">
          <a:off x="-185832" y="187447"/>
          <a:ext cx="1238884" cy="86721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4</a:t>
          </a:r>
        </a:p>
      </dsp:txBody>
      <dsp:txXfrm rot="-5400000">
        <a:off x="1" y="435223"/>
        <a:ext cx="867218" cy="371666"/>
      </dsp:txXfrm>
    </dsp:sp>
    <dsp:sp modelId="{EE119A93-732E-4FC1-B4D6-6AAE5310C902}">
      <dsp:nvSpPr>
        <dsp:cNvPr id="0" name=""/>
        <dsp:cNvSpPr/>
      </dsp:nvSpPr>
      <dsp:spPr>
        <a:xfrm rot="5400000">
          <a:off x="3078972" y="-2211475"/>
          <a:ext cx="805274" cy="5228781"/>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Decide on the reward system</a:t>
          </a:r>
        </a:p>
      </dsp:txBody>
      <dsp:txXfrm rot="-5400000">
        <a:off x="867219" y="39588"/>
        <a:ext cx="5189471" cy="726654"/>
      </dsp:txXfrm>
    </dsp:sp>
    <dsp:sp modelId="{C596BC6D-BB11-4297-96CE-0868803D926A}">
      <dsp:nvSpPr>
        <dsp:cNvPr id="0" name=""/>
        <dsp:cNvSpPr/>
      </dsp:nvSpPr>
      <dsp:spPr>
        <a:xfrm rot="5400000">
          <a:off x="-185832" y="1121349"/>
          <a:ext cx="1238884" cy="867218"/>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5</a:t>
          </a:r>
        </a:p>
      </dsp:txBody>
      <dsp:txXfrm rot="-5400000">
        <a:off x="1" y="1369125"/>
        <a:ext cx="867218" cy="371666"/>
      </dsp:txXfrm>
    </dsp:sp>
    <dsp:sp modelId="{F496DD92-65B1-4C5E-BDEB-312D9D17F38D}">
      <dsp:nvSpPr>
        <dsp:cNvPr id="0" name=""/>
        <dsp:cNvSpPr/>
      </dsp:nvSpPr>
      <dsp:spPr>
        <a:xfrm rot="5400000">
          <a:off x="3078972" y="-1276236"/>
          <a:ext cx="805274" cy="5228781"/>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Learn from experience and information about the relationship between inputs, process and outputs to adapt and change behaviours and/or strategies</a:t>
          </a:r>
        </a:p>
      </dsp:txBody>
      <dsp:txXfrm rot="-5400000">
        <a:off x="867219" y="974827"/>
        <a:ext cx="5189471" cy="72665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Footer Placeholder 3"/>
          <p:cNvSpPr>
            <a:spLocks noGrp="1"/>
          </p:cNvSpPr>
          <p:nvPr>
            <p:ph type="ftr" sz="quarter" idx="2"/>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206" tIns="45103" rIns="90206" bIns="45103" rtlCol="0" anchor="b"/>
          <a:lstStyle>
            <a:lvl1pPr algn="r">
              <a:defRPr sz="1200"/>
            </a:lvl1pPr>
          </a:lstStyle>
          <a:p>
            <a:fld id="{ACD129E4-B16E-43B5-94AC-66ADA145B682}" type="slidenum">
              <a:rPr lang="en-GB" smtClean="0"/>
              <a:pPr/>
              <a:t>‹#›</a:t>
            </a:fld>
            <a:endParaRPr lang="en-GB"/>
          </a:p>
        </p:txBody>
      </p:sp>
    </p:spTree>
    <p:extLst>
      <p:ext uri="{BB962C8B-B14F-4D97-AF65-F5344CB8AC3E}">
        <p14:creationId xmlns:p14="http://schemas.microsoft.com/office/powerpoint/2010/main" val="24215836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206" tIns="45103" rIns="90206" bIns="45103" rtlCol="0"/>
          <a:lstStyle>
            <a:lvl1pPr algn="r">
              <a:defRPr sz="1200"/>
            </a:lvl1pPr>
          </a:lstStyle>
          <a:p>
            <a:fld id="{E3B568AF-206E-407C-83CB-B2F3955FB19C}" type="datetimeFigureOut">
              <a:rPr lang="en-GB" smtClean="0"/>
              <a:pPr/>
              <a:t>15/03/2024</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206" tIns="45103" rIns="90206" bIns="45103"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206" tIns="45103" rIns="90206" bIns="45103" rtlCol="0" anchor="b"/>
          <a:lstStyle>
            <a:lvl1pPr algn="r">
              <a:defRPr sz="1200"/>
            </a:lvl1pPr>
          </a:lstStyle>
          <a:p>
            <a:fld id="{D9BCB1C7-375C-4860-873B-56E327008D14}" type="slidenum">
              <a:rPr lang="en-GB" smtClean="0"/>
              <a:pPr/>
              <a:t>‹#›</a:t>
            </a:fld>
            <a:endParaRPr lang="en-GB"/>
          </a:p>
        </p:txBody>
      </p:sp>
    </p:spTree>
    <p:extLst>
      <p:ext uri="{BB962C8B-B14F-4D97-AF65-F5344CB8AC3E}">
        <p14:creationId xmlns:p14="http://schemas.microsoft.com/office/powerpoint/2010/main" val="4249712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9BCB1C7-375C-4860-873B-56E327008D14}" type="slidenum">
              <a:rPr lang="en-GB" smtClean="0"/>
              <a:pPr/>
              <a:t>1</a:t>
            </a:fld>
            <a:endParaRPr lang="en-GB"/>
          </a:p>
        </p:txBody>
      </p:sp>
    </p:spTree>
    <p:extLst>
      <p:ext uri="{BB962C8B-B14F-4D97-AF65-F5344CB8AC3E}">
        <p14:creationId xmlns:p14="http://schemas.microsoft.com/office/powerpoint/2010/main" val="1396160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 </a:t>
            </a:r>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2</a:t>
            </a:fld>
            <a:endParaRPr lang="en-GB"/>
          </a:p>
        </p:txBody>
      </p:sp>
    </p:spTree>
    <p:extLst>
      <p:ext uri="{BB962C8B-B14F-4D97-AF65-F5344CB8AC3E}">
        <p14:creationId xmlns:p14="http://schemas.microsoft.com/office/powerpoint/2010/main" val="1079797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dirty="0"/>
              <a:t> </a:t>
            </a:r>
            <a:r>
              <a:rPr lang="en-GB" dirty="0"/>
              <a:t> </a:t>
            </a:r>
            <a:endParaRPr lang="en-US" dirty="0"/>
          </a:p>
          <a:p>
            <a:endParaRPr lang="en-GB"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3</a:t>
            </a:fld>
            <a:endParaRPr lang="en-GB"/>
          </a:p>
        </p:txBody>
      </p:sp>
    </p:spTree>
    <p:extLst>
      <p:ext uri="{BB962C8B-B14F-4D97-AF65-F5344CB8AC3E}">
        <p14:creationId xmlns:p14="http://schemas.microsoft.com/office/powerpoint/2010/main" val="1030569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dirty="0"/>
              <a:t> </a:t>
            </a:r>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4</a:t>
            </a:fld>
            <a:endParaRPr lang="en-GB"/>
          </a:p>
        </p:txBody>
      </p:sp>
    </p:spTree>
    <p:extLst>
      <p:ext uri="{BB962C8B-B14F-4D97-AF65-F5344CB8AC3E}">
        <p14:creationId xmlns:p14="http://schemas.microsoft.com/office/powerpoint/2010/main" val="3780563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a:t> </a:t>
            </a:r>
            <a:endParaRPr lang="en-US" dirty="0"/>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6</a:t>
            </a:fld>
            <a:endParaRPr lang="en-GB"/>
          </a:p>
        </p:txBody>
      </p:sp>
    </p:spTree>
    <p:extLst>
      <p:ext uri="{BB962C8B-B14F-4D97-AF65-F5344CB8AC3E}">
        <p14:creationId xmlns:p14="http://schemas.microsoft.com/office/powerpoint/2010/main" val="2871059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a:t> </a:t>
            </a:r>
            <a:endParaRPr lang="en-US" dirty="0"/>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7</a:t>
            </a:fld>
            <a:endParaRPr lang="en-GB"/>
          </a:p>
        </p:txBody>
      </p:sp>
    </p:spTree>
    <p:extLst>
      <p:ext uri="{BB962C8B-B14F-4D97-AF65-F5344CB8AC3E}">
        <p14:creationId xmlns:p14="http://schemas.microsoft.com/office/powerpoint/2010/main" val="4040033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8</a:t>
            </a:fld>
            <a:endParaRPr lang="en-GB"/>
          </a:p>
        </p:txBody>
      </p:sp>
    </p:spTree>
    <p:extLst>
      <p:ext uri="{BB962C8B-B14F-4D97-AF65-F5344CB8AC3E}">
        <p14:creationId xmlns:p14="http://schemas.microsoft.com/office/powerpoint/2010/main" val="3279062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 </a:t>
            </a:r>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9</a:t>
            </a:fld>
            <a:endParaRPr lang="en-GB"/>
          </a:p>
        </p:txBody>
      </p:sp>
    </p:spTree>
    <p:extLst>
      <p:ext uri="{BB962C8B-B14F-4D97-AF65-F5344CB8AC3E}">
        <p14:creationId xmlns:p14="http://schemas.microsoft.com/office/powerpoint/2010/main" val="2766552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t> . </a:t>
            </a:r>
          </a:p>
        </p:txBody>
      </p:sp>
      <p:sp>
        <p:nvSpPr>
          <p:cNvPr id="4" name="Slide Number Placeholder 3"/>
          <p:cNvSpPr>
            <a:spLocks noGrp="1"/>
          </p:cNvSpPr>
          <p:nvPr>
            <p:ph type="sldNum" sz="quarter" idx="5"/>
          </p:nvPr>
        </p:nvSpPr>
        <p:spPr/>
        <p:txBody>
          <a:bodyPr/>
          <a:lstStyle/>
          <a:p>
            <a:fld id="{D9BCB1C7-375C-4860-873B-56E327008D14}" type="slidenum">
              <a:rPr lang="en-GB" smtClean="0"/>
              <a:pPr/>
              <a:t>10</a:t>
            </a:fld>
            <a:endParaRPr lang="en-GB"/>
          </a:p>
        </p:txBody>
      </p:sp>
    </p:spTree>
    <p:extLst>
      <p:ext uri="{BB962C8B-B14F-4D97-AF65-F5344CB8AC3E}">
        <p14:creationId xmlns:p14="http://schemas.microsoft.com/office/powerpoint/2010/main" val="2370547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t> </a:t>
            </a:r>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11</a:t>
            </a:fld>
            <a:endParaRPr lang="en-GB"/>
          </a:p>
        </p:txBody>
      </p:sp>
    </p:spTree>
    <p:extLst>
      <p:ext uri="{BB962C8B-B14F-4D97-AF65-F5344CB8AC3E}">
        <p14:creationId xmlns:p14="http://schemas.microsoft.com/office/powerpoint/2010/main" val="1756663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t> </a:t>
            </a:r>
          </a:p>
        </p:txBody>
      </p:sp>
      <p:sp>
        <p:nvSpPr>
          <p:cNvPr id="4" name="Slide Number Placeholder 3"/>
          <p:cNvSpPr>
            <a:spLocks noGrp="1"/>
          </p:cNvSpPr>
          <p:nvPr>
            <p:ph type="sldNum" sz="quarter" idx="5"/>
          </p:nvPr>
        </p:nvSpPr>
        <p:spPr/>
        <p:txBody>
          <a:bodyPr/>
          <a:lstStyle/>
          <a:p>
            <a:fld id="{D9BCB1C7-375C-4860-873B-56E327008D14}" type="slidenum">
              <a:rPr lang="en-GB" smtClean="0"/>
              <a:pPr/>
              <a:t>12</a:t>
            </a:fld>
            <a:endParaRPr lang="en-GB"/>
          </a:p>
        </p:txBody>
      </p:sp>
    </p:spTree>
    <p:extLst>
      <p:ext uri="{BB962C8B-B14F-4D97-AF65-F5344CB8AC3E}">
        <p14:creationId xmlns:p14="http://schemas.microsoft.com/office/powerpoint/2010/main" val="26946229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dirty="0"/>
              <a:t> </a:t>
            </a:r>
          </a:p>
        </p:txBody>
      </p:sp>
      <p:sp>
        <p:nvSpPr>
          <p:cNvPr id="4" name="Slide Number Placeholder 3"/>
          <p:cNvSpPr>
            <a:spLocks noGrp="1"/>
          </p:cNvSpPr>
          <p:nvPr>
            <p:ph type="sldNum" sz="quarter" idx="5"/>
          </p:nvPr>
        </p:nvSpPr>
        <p:spPr/>
        <p:txBody>
          <a:bodyPr/>
          <a:lstStyle/>
          <a:p>
            <a:fld id="{D9BCB1C7-375C-4860-873B-56E327008D14}" type="slidenum">
              <a:rPr lang="en-GB" smtClean="0"/>
              <a:pPr/>
              <a:t>13</a:t>
            </a:fld>
            <a:endParaRPr lang="en-GB"/>
          </a:p>
        </p:txBody>
      </p:sp>
    </p:spTree>
    <p:extLst>
      <p:ext uri="{BB962C8B-B14F-4D97-AF65-F5344CB8AC3E}">
        <p14:creationId xmlns:p14="http://schemas.microsoft.com/office/powerpoint/2010/main" val="14903417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14</a:t>
            </a:fld>
            <a:endParaRPr lang="en-GB"/>
          </a:p>
        </p:txBody>
      </p:sp>
    </p:spTree>
    <p:extLst>
      <p:ext uri="{BB962C8B-B14F-4D97-AF65-F5344CB8AC3E}">
        <p14:creationId xmlns:p14="http://schemas.microsoft.com/office/powerpoint/2010/main" val="2835179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D9BCB1C7-375C-4860-873B-56E327008D14}" type="slidenum">
              <a:rPr lang="en-GB" smtClean="0"/>
              <a:pPr/>
              <a:t>15</a:t>
            </a:fld>
            <a:endParaRPr lang="en-GB"/>
          </a:p>
        </p:txBody>
      </p:sp>
    </p:spTree>
    <p:extLst>
      <p:ext uri="{BB962C8B-B14F-4D97-AF65-F5344CB8AC3E}">
        <p14:creationId xmlns:p14="http://schemas.microsoft.com/office/powerpoint/2010/main" val="4193958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17</a:t>
            </a:fld>
            <a:endParaRPr lang="en-GB"/>
          </a:p>
        </p:txBody>
      </p:sp>
    </p:spTree>
    <p:extLst>
      <p:ext uri="{BB962C8B-B14F-4D97-AF65-F5344CB8AC3E}">
        <p14:creationId xmlns:p14="http://schemas.microsoft.com/office/powerpoint/2010/main" val="4098975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r>
              <a:rPr lang="en-GB" dirty="0">
                <a:latin typeface="Arial" pitchFamily="34" charset="0"/>
              </a:rPr>
              <a:t> </a:t>
            </a:r>
          </a:p>
          <a:p>
            <a:endParaRPr lang="en-GB" dirty="0">
              <a:latin typeface="Arial" pitchFamily="34" charset="0"/>
            </a:endParaRPr>
          </a:p>
        </p:txBody>
      </p:sp>
      <p:sp>
        <p:nvSpPr>
          <p:cNvPr id="27652" name="Slide Number Placeholder 3"/>
          <p:cNvSpPr>
            <a:spLocks noGrp="1"/>
          </p:cNvSpPr>
          <p:nvPr>
            <p:ph type="sldNum" sz="quarter" idx="5"/>
          </p:nvPr>
        </p:nvSpPr>
        <p:spPr>
          <a:noFill/>
        </p:spPr>
        <p:txBody>
          <a:bodyPr/>
          <a:lstStyle/>
          <a:p>
            <a:fld id="{15A694C9-C2F0-47EF-93FD-7D18D48A6528}" type="slidenum">
              <a:rPr lang="en-US" smtClean="0">
                <a:latin typeface="Arial" pitchFamily="34" charset="0"/>
              </a:rPr>
              <a:pPr/>
              <a:t>18</a:t>
            </a:fld>
            <a:endParaRPr lang="en-US">
              <a:latin typeface="Arial" pitchFamily="34" charset="0"/>
            </a:endParaRPr>
          </a:p>
        </p:txBody>
      </p:sp>
    </p:spTree>
    <p:extLst>
      <p:ext uri="{BB962C8B-B14F-4D97-AF65-F5344CB8AC3E}">
        <p14:creationId xmlns:p14="http://schemas.microsoft.com/office/powerpoint/2010/main" val="14949981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latin typeface="Arial" pitchFamily="34" charset="0"/>
              </a:rPr>
              <a:t> </a:t>
            </a:r>
          </a:p>
        </p:txBody>
      </p:sp>
      <p:sp>
        <p:nvSpPr>
          <p:cNvPr id="4" name="Slide Number Placeholder 3"/>
          <p:cNvSpPr>
            <a:spLocks noGrp="1"/>
          </p:cNvSpPr>
          <p:nvPr>
            <p:ph type="sldNum" sz="quarter" idx="5"/>
          </p:nvPr>
        </p:nvSpPr>
        <p:spPr/>
        <p:txBody>
          <a:bodyPr/>
          <a:lstStyle/>
          <a:p>
            <a:fld id="{D9BCB1C7-375C-4860-873B-56E327008D14}" type="slidenum">
              <a:rPr lang="en-GB" smtClean="0"/>
              <a:pPr/>
              <a:t>19</a:t>
            </a:fld>
            <a:endParaRPr lang="en-GB"/>
          </a:p>
        </p:txBody>
      </p:sp>
    </p:spTree>
    <p:extLst>
      <p:ext uri="{BB962C8B-B14F-4D97-AF65-F5344CB8AC3E}">
        <p14:creationId xmlns:p14="http://schemas.microsoft.com/office/powerpoint/2010/main" val="771123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endParaRPr lang="en-US" dirty="0"/>
          </a:p>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20</a:t>
            </a:fld>
            <a:endParaRPr lang="en-GB"/>
          </a:p>
        </p:txBody>
      </p:sp>
    </p:spTree>
    <p:extLst>
      <p:ext uri="{BB962C8B-B14F-4D97-AF65-F5344CB8AC3E}">
        <p14:creationId xmlns:p14="http://schemas.microsoft.com/office/powerpoint/2010/main" val="27473855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21</a:t>
            </a:fld>
            <a:endParaRPr lang="en-GB"/>
          </a:p>
        </p:txBody>
      </p:sp>
    </p:spTree>
    <p:extLst>
      <p:ext uri="{BB962C8B-B14F-4D97-AF65-F5344CB8AC3E}">
        <p14:creationId xmlns:p14="http://schemas.microsoft.com/office/powerpoint/2010/main" val="28205108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D9BCB1C7-375C-4860-873B-56E327008D14}" type="slidenum">
              <a:rPr lang="en-GB" smtClean="0"/>
              <a:pPr/>
              <a:t>22</a:t>
            </a:fld>
            <a:endParaRPr lang="en-GB"/>
          </a:p>
        </p:txBody>
      </p:sp>
    </p:spTree>
    <p:extLst>
      <p:ext uri="{BB962C8B-B14F-4D97-AF65-F5344CB8AC3E}">
        <p14:creationId xmlns:p14="http://schemas.microsoft.com/office/powerpoint/2010/main" val="25593782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D9BCB1C7-375C-4860-873B-56E327008D14}" type="slidenum">
              <a:rPr lang="en-GB" smtClean="0"/>
              <a:pPr/>
              <a:t>23</a:t>
            </a:fld>
            <a:endParaRPr lang="en-GB"/>
          </a:p>
        </p:txBody>
      </p:sp>
    </p:spTree>
    <p:extLst>
      <p:ext uri="{BB962C8B-B14F-4D97-AF65-F5344CB8AC3E}">
        <p14:creationId xmlns:p14="http://schemas.microsoft.com/office/powerpoint/2010/main" val="19133466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BCB1C7-375C-4860-873B-56E327008D14}" type="slidenum">
              <a:rPr lang="en-GB" smtClean="0"/>
              <a:pPr/>
              <a:t>24</a:t>
            </a:fld>
            <a:endParaRPr lang="en-GB"/>
          </a:p>
        </p:txBody>
      </p:sp>
    </p:spTree>
    <p:extLst>
      <p:ext uri="{BB962C8B-B14F-4D97-AF65-F5344CB8AC3E}">
        <p14:creationId xmlns:p14="http://schemas.microsoft.com/office/powerpoint/2010/main" val="8338801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Resize="1"/>
          </p:cNvSpPr>
          <p:nvPr>
            <p:ph type="sldImg"/>
          </p:nvPr>
        </p:nvSpPr>
        <p:spPr>
          <a:xfrm>
            <a:off x="681038" y="808038"/>
            <a:ext cx="5302250" cy="3976687"/>
          </a:xfrm>
          <a:solidFill>
            <a:srgbClr val="729FCF"/>
          </a:solidFill>
          <a:ln w="25400">
            <a:solidFill>
              <a:srgbClr val="3465A4"/>
            </a:solidFill>
            <a:prstDash val="solid"/>
          </a:ln>
        </p:spPr>
      </p:sp>
      <p:sp>
        <p:nvSpPr>
          <p:cNvPr id="3" name="Notes Placeholder 2"/>
          <p:cNvSpPr txBox="1">
            <a:spLocks noGrp="1"/>
          </p:cNvSpPr>
          <p:nvPr>
            <p:ph type="body" sz="quarter" idx="1"/>
          </p:nvPr>
        </p:nvSpPr>
        <p:spPr>
          <a:xfrm>
            <a:off x="666550" y="5040139"/>
            <a:ext cx="5332049" cy="4774450"/>
          </a:xfrm>
        </p:spPr>
        <p:txBody>
          <a:bodyPr/>
          <a:lstStyle/>
          <a:p>
            <a:endParaRPr lang="en-GB"/>
          </a:p>
        </p:txBody>
      </p:sp>
    </p:spTree>
    <p:extLst>
      <p:ext uri="{BB962C8B-B14F-4D97-AF65-F5344CB8AC3E}">
        <p14:creationId xmlns:p14="http://schemas.microsoft.com/office/powerpoint/2010/main" val="41128531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Resize="1"/>
          </p:cNvSpPr>
          <p:nvPr>
            <p:ph type="sldImg"/>
          </p:nvPr>
        </p:nvSpPr>
        <p:spPr>
          <a:xfrm>
            <a:off x="681038" y="808038"/>
            <a:ext cx="5302250" cy="3976687"/>
          </a:xfrm>
          <a:solidFill>
            <a:srgbClr val="729FCF"/>
          </a:solidFill>
          <a:ln w="25400">
            <a:solidFill>
              <a:srgbClr val="3465A4"/>
            </a:solidFill>
            <a:prstDash val="solid"/>
          </a:ln>
        </p:spPr>
      </p:sp>
      <p:sp>
        <p:nvSpPr>
          <p:cNvPr id="3" name="Notes Placeholder 2"/>
          <p:cNvSpPr txBox="1">
            <a:spLocks noGrp="1"/>
          </p:cNvSpPr>
          <p:nvPr>
            <p:ph type="body" sz="quarter" idx="1"/>
          </p:nvPr>
        </p:nvSpPr>
        <p:spPr>
          <a:xfrm>
            <a:off x="666550" y="5040139"/>
            <a:ext cx="5332049" cy="4774450"/>
          </a:xfrm>
        </p:spPr>
        <p:txBody>
          <a:bodyPr/>
          <a:lstStyle/>
          <a:p>
            <a:endParaRPr lang="en-GB"/>
          </a:p>
        </p:txBody>
      </p:sp>
    </p:spTree>
    <p:extLst>
      <p:ext uri="{BB962C8B-B14F-4D97-AF65-F5344CB8AC3E}">
        <p14:creationId xmlns:p14="http://schemas.microsoft.com/office/powerpoint/2010/main" val="5520368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Resize="1"/>
          </p:cNvSpPr>
          <p:nvPr>
            <p:ph type="sldImg"/>
          </p:nvPr>
        </p:nvSpPr>
        <p:spPr>
          <a:xfrm>
            <a:off x="681038" y="808038"/>
            <a:ext cx="5302250" cy="3976687"/>
          </a:xfrm>
          <a:solidFill>
            <a:srgbClr val="729FCF"/>
          </a:solidFill>
          <a:ln w="25400">
            <a:solidFill>
              <a:srgbClr val="3465A4"/>
            </a:solidFill>
            <a:prstDash val="solid"/>
          </a:ln>
        </p:spPr>
      </p:sp>
      <p:sp>
        <p:nvSpPr>
          <p:cNvPr id="3" name="Notes Placeholder 2"/>
          <p:cNvSpPr txBox="1">
            <a:spLocks noGrp="1"/>
          </p:cNvSpPr>
          <p:nvPr>
            <p:ph type="body" sz="quarter" idx="1"/>
          </p:nvPr>
        </p:nvSpPr>
        <p:spPr>
          <a:xfrm>
            <a:off x="666550" y="5040139"/>
            <a:ext cx="5332049" cy="4774450"/>
          </a:xfrm>
        </p:spPr>
        <p:txBody>
          <a:bodyPr/>
          <a:lstStyle/>
          <a:p>
            <a:endParaRPr lang="en-GB"/>
          </a:p>
        </p:txBody>
      </p:sp>
    </p:spTree>
    <p:extLst>
      <p:ext uri="{BB962C8B-B14F-4D97-AF65-F5344CB8AC3E}">
        <p14:creationId xmlns:p14="http://schemas.microsoft.com/office/powerpoint/2010/main" val="3322529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Resize="1"/>
          </p:cNvSpPr>
          <p:nvPr>
            <p:ph type="sldImg"/>
          </p:nvPr>
        </p:nvSpPr>
        <p:spPr>
          <a:xfrm>
            <a:off x="681038" y="808038"/>
            <a:ext cx="5302250" cy="3976687"/>
          </a:xfrm>
          <a:solidFill>
            <a:srgbClr val="729FCF"/>
          </a:solidFill>
          <a:ln w="25400">
            <a:solidFill>
              <a:srgbClr val="3465A4"/>
            </a:solidFill>
            <a:prstDash val="solid"/>
          </a:ln>
        </p:spPr>
      </p:sp>
      <p:sp>
        <p:nvSpPr>
          <p:cNvPr id="3" name="Notes Placeholder 2"/>
          <p:cNvSpPr txBox="1">
            <a:spLocks noGrp="1"/>
          </p:cNvSpPr>
          <p:nvPr>
            <p:ph type="body" sz="quarter" idx="1"/>
          </p:nvPr>
        </p:nvSpPr>
        <p:spPr>
          <a:xfrm>
            <a:off x="666550" y="5040139"/>
            <a:ext cx="5332049" cy="4774450"/>
          </a:xfrm>
        </p:spPr>
        <p:txBody>
          <a:bodyPr/>
          <a:lstStyle/>
          <a:p>
            <a:endParaRPr lang="en-GB"/>
          </a:p>
        </p:txBody>
      </p:sp>
    </p:spTree>
    <p:extLst>
      <p:ext uri="{BB962C8B-B14F-4D97-AF65-F5344CB8AC3E}">
        <p14:creationId xmlns:p14="http://schemas.microsoft.com/office/powerpoint/2010/main" val="1063234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Resize="1"/>
          </p:cNvSpPr>
          <p:nvPr>
            <p:ph type="sldImg"/>
          </p:nvPr>
        </p:nvSpPr>
        <p:spPr>
          <a:xfrm>
            <a:off x="681038" y="808038"/>
            <a:ext cx="5302250" cy="3976687"/>
          </a:xfrm>
          <a:solidFill>
            <a:srgbClr val="729FCF"/>
          </a:solidFill>
          <a:ln w="25400">
            <a:solidFill>
              <a:srgbClr val="3465A4"/>
            </a:solidFill>
            <a:prstDash val="solid"/>
          </a:ln>
        </p:spPr>
      </p:sp>
      <p:sp>
        <p:nvSpPr>
          <p:cNvPr id="3" name="Notes Placeholder 2"/>
          <p:cNvSpPr txBox="1">
            <a:spLocks noGrp="1"/>
          </p:cNvSpPr>
          <p:nvPr>
            <p:ph type="body" sz="quarter" idx="1"/>
          </p:nvPr>
        </p:nvSpPr>
        <p:spPr>
          <a:xfrm>
            <a:off x="666550" y="5040139"/>
            <a:ext cx="5332049" cy="4774450"/>
          </a:xfrm>
        </p:spPr>
        <p:txBody>
          <a:bodyPr/>
          <a:lstStyle/>
          <a:p>
            <a:endParaRPr lang="en-GB"/>
          </a:p>
        </p:txBody>
      </p:sp>
    </p:spTree>
    <p:extLst>
      <p:ext uri="{BB962C8B-B14F-4D97-AF65-F5344CB8AC3E}">
        <p14:creationId xmlns:p14="http://schemas.microsoft.com/office/powerpoint/2010/main" val="42633214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Resize="1"/>
          </p:cNvSpPr>
          <p:nvPr>
            <p:ph type="sldImg"/>
          </p:nvPr>
        </p:nvSpPr>
        <p:spPr>
          <a:xfrm>
            <a:off x="681038" y="808038"/>
            <a:ext cx="5302250" cy="3976687"/>
          </a:xfrm>
          <a:solidFill>
            <a:srgbClr val="729FCF"/>
          </a:solidFill>
          <a:ln w="25400">
            <a:solidFill>
              <a:srgbClr val="3465A4"/>
            </a:solidFill>
            <a:prstDash val="solid"/>
          </a:ln>
        </p:spPr>
      </p:sp>
      <p:sp>
        <p:nvSpPr>
          <p:cNvPr id="3" name="Notes Placeholder 2"/>
          <p:cNvSpPr txBox="1">
            <a:spLocks noGrp="1"/>
          </p:cNvSpPr>
          <p:nvPr>
            <p:ph type="body" sz="quarter" idx="1"/>
          </p:nvPr>
        </p:nvSpPr>
        <p:spPr>
          <a:xfrm>
            <a:off x="666550" y="5040139"/>
            <a:ext cx="5332049" cy="4774450"/>
          </a:xfrm>
        </p:spPr>
        <p:txBody>
          <a:bodyPr/>
          <a:lstStyle/>
          <a:p>
            <a:endParaRPr lang="en-GB"/>
          </a:p>
        </p:txBody>
      </p:sp>
    </p:spTree>
    <p:extLst>
      <p:ext uri="{BB962C8B-B14F-4D97-AF65-F5344CB8AC3E}">
        <p14:creationId xmlns:p14="http://schemas.microsoft.com/office/powerpoint/2010/main" val="3176965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1887A63-646C-4460-9F5E-A652A4DF789B}" type="datetimeFigureOut">
              <a:rPr lang="en-GB" smtClean="0"/>
              <a:pPr/>
              <a:t>15/03/2024</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B6569435-CE0F-406F-8F1A-87F4C812598F}"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569435-CE0F-406F-8F1A-87F4C812598F}"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A1887A63-646C-4460-9F5E-A652A4DF789B}" type="datetimeFigureOut">
              <a:rPr lang="en-GB" smtClean="0"/>
              <a:pPr/>
              <a:t>15/03/2024</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B6569435-CE0F-406F-8F1A-87F4C812598F}"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569435-CE0F-406F-8F1A-87F4C812598F}"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569435-CE0F-406F-8F1A-87F4C812598F}"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569435-CE0F-406F-8F1A-87F4C812598F}"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569435-CE0F-406F-8F1A-87F4C812598F}"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569435-CE0F-406F-8F1A-87F4C812598F}"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569435-CE0F-406F-8F1A-87F4C812598F}"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569435-CE0F-406F-8F1A-87F4C812598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87A63-646C-4460-9F5E-A652A4DF789B}" type="datetimeFigureOut">
              <a:rPr lang="en-GB" smtClean="0"/>
              <a:pPr/>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569435-CE0F-406F-8F1A-87F4C812598F}"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A1887A63-646C-4460-9F5E-A652A4DF789B}" type="datetimeFigureOut">
              <a:rPr lang="en-GB" smtClean="0"/>
              <a:pPr/>
              <a:t>15/03/2024</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B6569435-CE0F-406F-8F1A-87F4C812598F}"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ing.com/videos/riverview/relatedvideo?&amp;q=balance+scorecard&amp;&amp;mid=425C1BCF19CC6E694C36425C1BCF19CC6E694C36&amp;&amp;FORM=VRDGA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bing.com/videos/riverview/relatedvideo?q=balance%20scorecard&amp;mid=5D5C9867F3A256DD4E6C5D5C9867F3A256DD4E6C&amp;ajaxhist=0" TargetMode="External"/><Relationship Id="rId5" Type="http://schemas.openxmlformats.org/officeDocument/2006/relationships/hyperlink" Target="https://www.bing.com/videos/riverview/relatedvideo?q=balance%20scorecard&amp;mid=3E9EAF4C834385E7F6893E9EAF4C834385E7F689&amp;ajaxhist=0" TargetMode="External"/><Relationship Id="rId4" Type="http://schemas.openxmlformats.org/officeDocument/2006/relationships/hyperlink" Target="https://www.bing.com/videos/riverview/relatedvideo?q=balance%20scorecard&amp;mid=3E92FC94EBC9718EC4453E92FC94EBC9718EC445&amp;ajaxhist=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Interactive-Annual-Report-2015.pdf"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000" dirty="0"/>
              <a:t>BMMB7017 Contemporary Issues in Performance Management</a:t>
            </a:r>
          </a:p>
        </p:txBody>
      </p:sp>
      <p:sp>
        <p:nvSpPr>
          <p:cNvPr id="3" name="Subtitle 2"/>
          <p:cNvSpPr>
            <a:spLocks noGrp="1"/>
          </p:cNvSpPr>
          <p:nvPr>
            <p:ph type="subTitle" idx="1"/>
          </p:nvPr>
        </p:nvSpPr>
        <p:spPr>
          <a:xfrm>
            <a:off x="971600" y="5124450"/>
            <a:ext cx="7272808" cy="752822"/>
          </a:xfrm>
        </p:spPr>
        <p:txBody>
          <a:bodyPr>
            <a:normAutofit fontScale="70000" lnSpcReduction="20000"/>
          </a:bodyPr>
          <a:lstStyle/>
          <a:p>
            <a:r>
              <a:rPr lang="en-GB" dirty="0"/>
              <a:t>WEEK3 Lecture 6: Performance Measurement and Performance Management Systems: Balanced Scorecard</a:t>
            </a:r>
          </a:p>
          <a:p>
            <a:r>
              <a:rPr lang="en-GB" dirty="0"/>
              <a:t> .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sz="quarter" idx="1"/>
          </p:nvPr>
        </p:nvSpPr>
        <p:spPr/>
        <p:txBody>
          <a:bodyPr/>
          <a:lstStyle/>
          <a:p>
            <a:r>
              <a:rPr lang="en-GB" dirty="0">
                <a:latin typeface="Arial" panose="020B0604020202020204" pitchFamily="34" charset="0"/>
                <a:cs typeface="Arial" panose="020B0604020202020204" pitchFamily="34" charset="0"/>
              </a:rPr>
              <a:t>To revise our understanding of the Balanced Scorecard.</a:t>
            </a:r>
          </a:p>
          <a:p>
            <a:r>
              <a:rPr lang="en-GB" dirty="0">
                <a:latin typeface="Arial" panose="020B0604020202020204" pitchFamily="34" charset="0"/>
                <a:cs typeface="Arial" panose="020B0604020202020204" pitchFamily="34" charset="0"/>
              </a:rPr>
              <a:t>To analyse the Balanced Scorecard as a performance management system.</a:t>
            </a:r>
          </a:p>
          <a:p>
            <a:r>
              <a:rPr lang="en-GB" dirty="0">
                <a:latin typeface="Arial" panose="020B0604020202020204" pitchFamily="34" charset="0"/>
                <a:cs typeface="Arial" panose="020B0604020202020204" pitchFamily="34" charset="0"/>
              </a:rPr>
              <a:t>To consider some of the research findings on performance management systems.</a:t>
            </a:r>
          </a:p>
          <a:p>
            <a:pPr marL="0" indent="0">
              <a:buNone/>
            </a:pPr>
            <a:endParaRPr lang="en-GB" dirty="0"/>
          </a:p>
        </p:txBody>
      </p:sp>
    </p:spTree>
    <p:extLst>
      <p:ext uri="{BB962C8B-B14F-4D97-AF65-F5344CB8AC3E}">
        <p14:creationId xmlns:p14="http://schemas.microsoft.com/office/powerpoint/2010/main" val="724640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152704569"/>
              </p:ext>
            </p:extLst>
          </p:nvPr>
        </p:nvGraphicFramePr>
        <p:xfrm>
          <a:off x="1524000" y="332656"/>
          <a:ext cx="6096000" cy="3240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1401536544"/>
              </p:ext>
            </p:extLst>
          </p:nvPr>
        </p:nvGraphicFramePr>
        <p:xfrm>
          <a:off x="1524000" y="3356992"/>
          <a:ext cx="6096000" cy="21760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12513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A75EC-871B-0C42-97B7-1F91A78D32A8}"/>
              </a:ext>
            </a:extLst>
          </p:cNvPr>
          <p:cNvSpPr>
            <a:spLocks noGrp="1"/>
          </p:cNvSpPr>
          <p:nvPr>
            <p:ph type="title"/>
          </p:nvPr>
        </p:nvSpPr>
        <p:spPr/>
        <p:txBody>
          <a:bodyPr>
            <a:normAutofit fontScale="90000"/>
          </a:bodyPr>
          <a:lstStyle/>
          <a:p>
            <a:r>
              <a:rPr lang="en-US" dirty="0"/>
              <a:t>Strategic Performance Management – Strategic Positioning</a:t>
            </a:r>
          </a:p>
        </p:txBody>
      </p:sp>
      <p:sp>
        <p:nvSpPr>
          <p:cNvPr id="3" name="Content Placeholder 2">
            <a:extLst>
              <a:ext uri="{FF2B5EF4-FFF2-40B4-BE49-F238E27FC236}">
                <a16:creationId xmlns:a16="http://schemas.microsoft.com/office/drawing/2014/main" id="{95CC3548-78DF-864A-AAB2-8DCD4C05FD32}"/>
              </a:ext>
            </a:extLst>
          </p:cNvPr>
          <p:cNvSpPr>
            <a:spLocks noGrp="1"/>
          </p:cNvSpPr>
          <p:nvPr>
            <p:ph sz="quarter" idx="1"/>
          </p:nvPr>
        </p:nvSpPr>
        <p:spPr/>
        <p: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Cost Leadership Strategy</a:t>
            </a:r>
          </a:p>
          <a:p>
            <a:r>
              <a:rPr lang="en-US" dirty="0">
                <a:latin typeface="Arial" panose="020B0604020202020204" pitchFamily="34" charset="0"/>
                <a:cs typeface="Arial" panose="020B0604020202020204" pitchFamily="34" charset="0"/>
              </a:rPr>
              <a:t>Differentiation Strategy</a:t>
            </a:r>
          </a:p>
          <a:p>
            <a:r>
              <a:rPr lang="en-US" dirty="0">
                <a:latin typeface="Arial" panose="020B0604020202020204" pitchFamily="34" charset="0"/>
                <a:cs typeface="Arial" panose="020B0604020202020204" pitchFamily="34" charset="0"/>
              </a:rPr>
              <a:t>Focusing Strategy</a:t>
            </a:r>
          </a:p>
          <a:p>
            <a:endParaRPr lang="en-US" dirty="0">
              <a:latin typeface="Arial" panose="020B0604020202020204" pitchFamily="34" charset="0"/>
              <a:cs typeface="Arial" panose="020B0604020202020204" pitchFamily="34" charset="0"/>
            </a:endParaRPr>
          </a:p>
          <a:p>
            <a:pPr lvl="1"/>
            <a:r>
              <a:rPr lang="en-US" dirty="0">
                <a:latin typeface="Arial" panose="020B0604020202020204" pitchFamily="34" charset="0"/>
                <a:cs typeface="Arial" panose="020B0604020202020204" pitchFamily="34" charset="0"/>
              </a:rPr>
              <a:t>Defender and Protector Strategies</a:t>
            </a:r>
          </a:p>
        </p:txBody>
      </p:sp>
    </p:spTree>
    <p:extLst>
      <p:ext uri="{BB962C8B-B14F-4D97-AF65-F5344CB8AC3E}">
        <p14:creationId xmlns:p14="http://schemas.microsoft.com/office/powerpoint/2010/main" val="1574851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alanced scorecard - Performance measurement">
            <a:extLst>
              <a:ext uri="{FF2B5EF4-FFF2-40B4-BE49-F238E27FC236}">
                <a16:creationId xmlns:a16="http://schemas.microsoft.com/office/drawing/2014/main" id="{BCBEA8F9-22BD-9BE9-00AA-9478724CC9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6548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Balanced Scorecard</a:t>
            </a:r>
          </a:p>
        </p:txBody>
      </p:sp>
      <p:sp>
        <p:nvSpPr>
          <p:cNvPr id="4" name="Content Placeholder 3"/>
          <p:cNvSpPr>
            <a:spLocks noGrp="1"/>
          </p:cNvSpPr>
          <p:nvPr>
            <p:ph sz="quarter" idx="1"/>
          </p:nvPr>
        </p:nvSpPr>
        <p:spPr/>
        <p:txBody>
          <a:bodyPr>
            <a:normAutofit fontScale="92500"/>
          </a:bodyPr>
          <a:lstStyle/>
          <a:p>
            <a:r>
              <a:rPr lang="en-GB" dirty="0"/>
              <a:t>A performance management system designed to translate strategy into operational performance measures and targets</a:t>
            </a:r>
          </a:p>
          <a:p>
            <a:r>
              <a:rPr lang="en-GB" dirty="0"/>
              <a:t>Uses financial and non-financial PMs and targets.</a:t>
            </a:r>
          </a:p>
          <a:p>
            <a:r>
              <a:rPr lang="en-GB" sz="2400" dirty="0"/>
              <a:t>“In establishing milestones [the measures and targets on the BS], managers are expanding the traditional budgeting process to incorporate strategic as well as financial goals” </a:t>
            </a:r>
            <a:r>
              <a:rPr lang="en-GB" sz="1500" dirty="0"/>
              <a:t>(Kaplan and Norton (1996) p.83).</a:t>
            </a:r>
          </a:p>
          <a:p>
            <a:r>
              <a:rPr lang="en-GB" sz="2400" dirty="0"/>
              <a:t>“ the best Balanced Scorecards are more than </a:t>
            </a:r>
            <a:r>
              <a:rPr lang="en-GB" sz="2400" i="1" dirty="0"/>
              <a:t>ad hoc </a:t>
            </a:r>
            <a:r>
              <a:rPr lang="en-GB" sz="2400" dirty="0"/>
              <a:t>collections of financial and non-financial measures … A scorecard should contain outcome measures and the performance drivers of those outcomes, linked together in cause and effect relationships” </a:t>
            </a:r>
            <a:r>
              <a:rPr lang="en-GB" sz="1700" dirty="0"/>
              <a:t>(Kaplan and Norton cited in </a:t>
            </a:r>
            <a:r>
              <a:rPr lang="en-GB" sz="1700" dirty="0" err="1"/>
              <a:t>Nørreklit</a:t>
            </a:r>
            <a:r>
              <a:rPr lang="en-GB" sz="1700" dirty="0"/>
              <a:t> (2000)).</a:t>
            </a:r>
          </a:p>
          <a:p>
            <a:r>
              <a:rPr lang="en-GB" sz="2400" dirty="0"/>
              <a:t>The basic design of a BS is around 4 perspectives:</a:t>
            </a:r>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4271170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71ED-CF88-7A41-937A-75254E798008}"/>
              </a:ext>
            </a:extLst>
          </p:cNvPr>
          <p:cNvSpPr>
            <a:spLocks noGrp="1"/>
          </p:cNvSpPr>
          <p:nvPr>
            <p:ph type="title"/>
          </p:nvPr>
        </p:nvSpPr>
        <p:spPr/>
        <p:txBody>
          <a:bodyPr/>
          <a:lstStyle/>
          <a:p>
            <a:r>
              <a:rPr lang="en-US" dirty="0"/>
              <a:t>Balanced Scorecard</a:t>
            </a:r>
          </a:p>
        </p:txBody>
      </p:sp>
      <p:sp>
        <p:nvSpPr>
          <p:cNvPr id="3" name="Content Placeholder 2">
            <a:extLst>
              <a:ext uri="{FF2B5EF4-FFF2-40B4-BE49-F238E27FC236}">
                <a16:creationId xmlns:a16="http://schemas.microsoft.com/office/drawing/2014/main" id="{D672BB2F-9C97-C24D-BDD5-8E2E6312DD0A}"/>
              </a:ext>
            </a:extLst>
          </p:cNvPr>
          <p:cNvSpPr>
            <a:spLocks noGrp="1"/>
          </p:cNvSpPr>
          <p:nvPr>
            <p:ph sz="quarter" idx="1"/>
          </p:nvPr>
        </p:nvSpPr>
        <p:spPr/>
        <p:txBody>
          <a:bodyPr>
            <a:normAutofit lnSpcReduction="10000"/>
          </a:bodyPr>
          <a:lstStyle/>
          <a:p>
            <a:r>
              <a:rPr lang="en-US" b="1" dirty="0"/>
              <a:t>Financial Perspective</a:t>
            </a:r>
            <a:r>
              <a:rPr lang="en-US" dirty="0"/>
              <a:t> – which considers how we look to the shareholders.  </a:t>
            </a:r>
            <a:endParaRPr lang="en-GB" dirty="0"/>
          </a:p>
          <a:p>
            <a:r>
              <a:rPr lang="en-US" b="1" dirty="0"/>
              <a:t>Customer Perspective</a:t>
            </a:r>
            <a:r>
              <a:rPr lang="en-US" dirty="0"/>
              <a:t> – which considers how customers see us</a:t>
            </a:r>
            <a:endParaRPr lang="en-GB" dirty="0"/>
          </a:p>
          <a:p>
            <a:r>
              <a:rPr lang="en-US" b="1" dirty="0"/>
              <a:t>Internal Business Perspective</a:t>
            </a:r>
            <a:r>
              <a:rPr lang="en-US" dirty="0"/>
              <a:t> – what we must excel at to satisfy our shareholders and customers</a:t>
            </a:r>
            <a:endParaRPr lang="en-GB" dirty="0"/>
          </a:p>
          <a:p>
            <a:r>
              <a:rPr lang="en-US" b="1" dirty="0"/>
              <a:t>Learning and Growth Perspective</a:t>
            </a:r>
            <a:r>
              <a:rPr lang="en-US" dirty="0"/>
              <a:t> – how can we continue to improve and create value.</a:t>
            </a:r>
            <a:endParaRPr lang="en-GB" dirty="0"/>
          </a:p>
          <a:p>
            <a:pPr marL="0" indent="0">
              <a:buNone/>
            </a:pPr>
            <a:r>
              <a:rPr lang="en-GB" sz="1600" dirty="0">
                <a:hlinkClick r:id="rId3"/>
              </a:rPr>
              <a:t>Bing Videos</a:t>
            </a:r>
            <a:endParaRPr lang="en-GB" sz="1600" dirty="0"/>
          </a:p>
          <a:p>
            <a:pPr marL="0" indent="0">
              <a:buNone/>
            </a:pPr>
            <a:r>
              <a:rPr lang="en-GB" sz="1100" dirty="0">
                <a:hlinkClick r:id="rId4"/>
              </a:rPr>
              <a:t>Bing Videos</a:t>
            </a:r>
            <a:endParaRPr lang="en-GB" sz="1600" dirty="0"/>
          </a:p>
          <a:p>
            <a:r>
              <a:rPr lang="en-GB" sz="1600" dirty="0">
                <a:hlinkClick r:id="rId4"/>
              </a:rPr>
              <a:t>Bing Videos</a:t>
            </a:r>
            <a:endParaRPr lang="en-GB" sz="1600" dirty="0"/>
          </a:p>
          <a:p>
            <a:r>
              <a:rPr lang="en-GB" sz="1600" dirty="0">
                <a:hlinkClick r:id="rId5"/>
              </a:rPr>
              <a:t>Bing Videos</a:t>
            </a:r>
            <a:endParaRPr lang="en-GB" sz="1600" dirty="0"/>
          </a:p>
          <a:p>
            <a:r>
              <a:rPr lang="en-GB" sz="1600" dirty="0">
                <a:hlinkClick r:id="rId6"/>
              </a:rPr>
              <a:t>Bing Videos</a:t>
            </a:r>
            <a:endParaRPr lang="en-US" sz="1600" dirty="0"/>
          </a:p>
        </p:txBody>
      </p:sp>
    </p:spTree>
    <p:extLst>
      <p:ext uri="{BB962C8B-B14F-4D97-AF65-F5344CB8AC3E}">
        <p14:creationId xmlns:p14="http://schemas.microsoft.com/office/powerpoint/2010/main" val="3023206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www.learn.com/files/images/products/Balanced_Scorecard2.gif"/>
          <p:cNvPicPr>
            <a:picLocks noChangeAspect="1" noChangeArrowheads="1"/>
          </p:cNvPicPr>
          <p:nvPr/>
        </p:nvPicPr>
        <p:blipFill>
          <a:blip r:embed="rId3" cstate="print"/>
          <a:srcRect/>
          <a:stretch>
            <a:fillRect/>
          </a:stretch>
        </p:blipFill>
        <p:spPr bwMode="auto">
          <a:xfrm>
            <a:off x="785813" y="450850"/>
            <a:ext cx="7967662" cy="5907088"/>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2B39-0A68-624A-ADCC-5C14EDDABF0A}"/>
              </a:ext>
            </a:extLst>
          </p:cNvPr>
          <p:cNvSpPr>
            <a:spLocks noGrp="1"/>
          </p:cNvSpPr>
          <p:nvPr>
            <p:ph type="title"/>
          </p:nvPr>
        </p:nvSpPr>
        <p:spPr/>
        <p:txBody>
          <a:bodyPr>
            <a:normAutofit fontScale="90000"/>
          </a:bodyPr>
          <a:lstStyle/>
          <a:p>
            <a:r>
              <a:rPr lang="en-US" dirty="0"/>
              <a:t>The Financial Perspective Objectives and Measures</a:t>
            </a:r>
          </a:p>
        </p:txBody>
      </p:sp>
      <p:graphicFrame>
        <p:nvGraphicFramePr>
          <p:cNvPr id="4" name="Content Placeholder 3">
            <a:extLst>
              <a:ext uri="{FF2B5EF4-FFF2-40B4-BE49-F238E27FC236}">
                <a16:creationId xmlns:a16="http://schemas.microsoft.com/office/drawing/2014/main" id="{98269E7D-77AB-7640-8425-B88129667014}"/>
              </a:ext>
            </a:extLst>
          </p:cNvPr>
          <p:cNvGraphicFramePr>
            <a:graphicFrameLocks noGrp="1"/>
          </p:cNvGraphicFramePr>
          <p:nvPr>
            <p:ph sz="quarter" idx="1"/>
            <p:extLst>
              <p:ext uri="{D42A27DB-BD31-4B8C-83A1-F6EECF244321}">
                <p14:modId xmlns:p14="http://schemas.microsoft.com/office/powerpoint/2010/main" val="1459924491"/>
              </p:ext>
            </p:extLst>
          </p:nvPr>
        </p:nvGraphicFramePr>
        <p:xfrm>
          <a:off x="457200" y="1484784"/>
          <a:ext cx="8229599" cy="5073251"/>
        </p:xfrm>
        <a:graphic>
          <a:graphicData uri="http://schemas.openxmlformats.org/drawingml/2006/table">
            <a:tbl>
              <a:tblPr>
                <a:tableStyleId>{5C22544A-7EE6-4342-B048-85BDC9FD1C3A}</a:tableStyleId>
              </a:tblPr>
              <a:tblGrid>
                <a:gridCol w="797892">
                  <a:extLst>
                    <a:ext uri="{9D8B030D-6E8A-4147-A177-3AD203B41FA5}">
                      <a16:colId xmlns:a16="http://schemas.microsoft.com/office/drawing/2014/main" val="2363242282"/>
                    </a:ext>
                  </a:extLst>
                </a:gridCol>
                <a:gridCol w="797892">
                  <a:extLst>
                    <a:ext uri="{9D8B030D-6E8A-4147-A177-3AD203B41FA5}">
                      <a16:colId xmlns:a16="http://schemas.microsoft.com/office/drawing/2014/main" val="856351824"/>
                    </a:ext>
                  </a:extLst>
                </a:gridCol>
                <a:gridCol w="1641640">
                  <a:extLst>
                    <a:ext uri="{9D8B030D-6E8A-4147-A177-3AD203B41FA5}">
                      <a16:colId xmlns:a16="http://schemas.microsoft.com/office/drawing/2014/main" val="2507781160"/>
                    </a:ext>
                  </a:extLst>
                </a:gridCol>
                <a:gridCol w="1002715">
                  <a:extLst>
                    <a:ext uri="{9D8B030D-6E8A-4147-A177-3AD203B41FA5}">
                      <a16:colId xmlns:a16="http://schemas.microsoft.com/office/drawing/2014/main" val="1628174537"/>
                    </a:ext>
                  </a:extLst>
                </a:gridCol>
                <a:gridCol w="797892">
                  <a:extLst>
                    <a:ext uri="{9D8B030D-6E8A-4147-A177-3AD203B41FA5}">
                      <a16:colId xmlns:a16="http://schemas.microsoft.com/office/drawing/2014/main" val="260368977"/>
                    </a:ext>
                  </a:extLst>
                </a:gridCol>
                <a:gridCol w="797892">
                  <a:extLst>
                    <a:ext uri="{9D8B030D-6E8A-4147-A177-3AD203B41FA5}">
                      <a16:colId xmlns:a16="http://schemas.microsoft.com/office/drawing/2014/main" val="1299399740"/>
                    </a:ext>
                  </a:extLst>
                </a:gridCol>
                <a:gridCol w="797892">
                  <a:extLst>
                    <a:ext uri="{9D8B030D-6E8A-4147-A177-3AD203B41FA5}">
                      <a16:colId xmlns:a16="http://schemas.microsoft.com/office/drawing/2014/main" val="472215892"/>
                    </a:ext>
                  </a:extLst>
                </a:gridCol>
                <a:gridCol w="797892">
                  <a:extLst>
                    <a:ext uri="{9D8B030D-6E8A-4147-A177-3AD203B41FA5}">
                      <a16:colId xmlns:a16="http://schemas.microsoft.com/office/drawing/2014/main" val="2330322467"/>
                    </a:ext>
                  </a:extLst>
                </a:gridCol>
                <a:gridCol w="797892">
                  <a:extLst>
                    <a:ext uri="{9D8B030D-6E8A-4147-A177-3AD203B41FA5}">
                      <a16:colId xmlns:a16="http://schemas.microsoft.com/office/drawing/2014/main" val="1102341791"/>
                    </a:ext>
                  </a:extLst>
                </a:gridCol>
              </a:tblGrid>
              <a:tr h="276778">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21378314"/>
                  </a:ext>
                </a:extLst>
              </a:tr>
              <a:tr h="276778">
                <a:tc>
                  <a:txBody>
                    <a:bodyPr/>
                    <a:lstStyle/>
                    <a:p>
                      <a:pPr algn="l" fontAlgn="b"/>
                      <a:r>
                        <a:rPr lang="en-GB" sz="1200" b="1" u="none" strike="noStrike" dirty="0">
                          <a:effectLst/>
                          <a:latin typeface="Arial" panose="020B0604020202020204" pitchFamily="34" charset="0"/>
                          <a:cs typeface="Arial" panose="020B0604020202020204" pitchFamily="34" charset="0"/>
                        </a:rPr>
                        <a:t>Objectives</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1"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r>
                        <a:rPr lang="en-GB" sz="1200" b="1" u="none" strike="noStrike" dirty="0">
                          <a:effectLst/>
                          <a:latin typeface="Arial" panose="020B0604020202020204" pitchFamily="34" charset="0"/>
                          <a:cs typeface="Arial" panose="020B0604020202020204" pitchFamily="34" charset="0"/>
                        </a:rPr>
                        <a:t>Measures</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4017277347"/>
                  </a:ext>
                </a:extLst>
              </a:tr>
              <a:tr h="276778">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479651603"/>
                  </a:ext>
                </a:extLst>
              </a:tr>
              <a:tr h="276778">
                <a:tc gridSpan="2">
                  <a:txBody>
                    <a:bodyPr/>
                    <a:lstStyle/>
                    <a:p>
                      <a:pPr algn="l" fontAlgn="b"/>
                      <a:r>
                        <a:rPr lang="en-GB" sz="1200" u="none" strike="noStrike">
                          <a:effectLst/>
                          <a:latin typeface="Arial" panose="020B0604020202020204" pitchFamily="34" charset="0"/>
                          <a:cs typeface="Arial" panose="020B0604020202020204" pitchFamily="34" charset="0"/>
                        </a:rPr>
                        <a:t>Revenue Growth:</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dirty="0">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gridSpan="4">
                  <a:txBody>
                    <a:bodyPr/>
                    <a:lstStyle/>
                    <a:p>
                      <a:pPr algn="l" fontAlgn="b"/>
                      <a:r>
                        <a:rPr lang="en-GB" sz="1200" u="none" strike="noStrike">
                          <a:effectLst/>
                          <a:latin typeface="Arial" panose="020B0604020202020204" pitchFamily="34" charset="0"/>
                          <a:cs typeface="Arial" panose="020B0604020202020204" pitchFamily="34" charset="0"/>
                        </a:rPr>
                        <a:t>Percentage of revenues from new products</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802013935"/>
                  </a:ext>
                </a:extLst>
              </a:tr>
              <a:tr h="276778">
                <a:tc gridSpan="3">
                  <a:txBody>
                    <a:bodyPr/>
                    <a:lstStyle/>
                    <a:p>
                      <a:pPr algn="l" fontAlgn="b"/>
                      <a:r>
                        <a:rPr lang="en-GB" sz="1200" u="none" strike="noStrike">
                          <a:effectLst/>
                          <a:latin typeface="Arial" panose="020B0604020202020204" pitchFamily="34" charset="0"/>
                          <a:cs typeface="Arial" panose="020B0604020202020204" pitchFamily="34" charset="0"/>
                        </a:rPr>
                        <a:t>Increase the number of new products</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gridSpan="5">
                  <a:txBody>
                    <a:bodyPr/>
                    <a:lstStyle/>
                    <a:p>
                      <a:pPr algn="l" fontAlgn="b"/>
                      <a:r>
                        <a:rPr lang="en-GB" sz="1200" u="none" strike="noStrike">
                          <a:effectLst/>
                          <a:latin typeface="Arial" panose="020B0604020202020204" pitchFamily="34" charset="0"/>
                          <a:cs typeface="Arial" panose="020B0604020202020204" pitchFamily="34" charset="0"/>
                        </a:rPr>
                        <a:t>Percentage of revenues from new customers/markets</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86100548"/>
                  </a:ext>
                </a:extLst>
              </a:tr>
              <a:tr h="276778">
                <a:tc gridSpan="3">
                  <a:txBody>
                    <a:bodyPr/>
                    <a:lstStyle/>
                    <a:p>
                      <a:pPr algn="l" fontAlgn="b"/>
                      <a:r>
                        <a:rPr lang="en-GB" sz="1200" u="none" strike="noStrike">
                          <a:effectLst/>
                          <a:latin typeface="Arial" panose="020B0604020202020204" pitchFamily="34" charset="0"/>
                          <a:cs typeface="Arial" panose="020B0604020202020204" pitchFamily="34" charset="0"/>
                        </a:rPr>
                        <a:t>Develop new customers and markets</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gridSpan="4">
                  <a:txBody>
                    <a:bodyPr/>
                    <a:lstStyle/>
                    <a:p>
                      <a:pPr algn="l" fontAlgn="b"/>
                      <a:r>
                        <a:rPr lang="en-GB" sz="1200" u="none" strike="noStrike">
                          <a:effectLst/>
                          <a:latin typeface="Arial" panose="020B0604020202020204" pitchFamily="34" charset="0"/>
                          <a:cs typeface="Arial" panose="020B0604020202020204" pitchFamily="34" charset="0"/>
                        </a:rPr>
                        <a:t>Sales growth percentage for targeted segments</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091708658"/>
                  </a:ext>
                </a:extLst>
              </a:tr>
              <a:tr h="528857">
                <a:tc gridSpan="3">
                  <a:txBody>
                    <a:bodyPr/>
                    <a:lstStyle/>
                    <a:p>
                      <a:pPr algn="l" fontAlgn="b"/>
                      <a:r>
                        <a:rPr lang="en-GB" sz="1200" u="none" strike="noStrike">
                          <a:effectLst/>
                          <a:latin typeface="Arial" panose="020B0604020202020204" pitchFamily="34" charset="0"/>
                          <a:cs typeface="Arial" panose="020B0604020202020204" pitchFamily="34" charset="0"/>
                        </a:rPr>
                        <a:t>Change to a more profitable product (or service mix)</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1871708"/>
                  </a:ext>
                </a:extLst>
              </a:tr>
              <a:tr h="276778">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200733372"/>
                  </a:ext>
                </a:extLst>
              </a:tr>
              <a:tr h="276778">
                <a:tc gridSpan="2">
                  <a:txBody>
                    <a:bodyPr/>
                    <a:lstStyle/>
                    <a:p>
                      <a:pPr algn="l" fontAlgn="b"/>
                      <a:r>
                        <a:rPr lang="en-GB" sz="1200" b="1" u="none" strike="noStrike" dirty="0">
                          <a:effectLst/>
                          <a:latin typeface="Arial" panose="020B0604020202020204" pitchFamily="34" charset="0"/>
                          <a:cs typeface="Arial" panose="020B0604020202020204" pitchFamily="34" charset="0"/>
                        </a:rPr>
                        <a:t>Cost Reduction</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594920878"/>
                  </a:ext>
                </a:extLst>
              </a:tr>
              <a:tr h="276778">
                <a:tc gridSpan="3">
                  <a:txBody>
                    <a:bodyPr/>
                    <a:lstStyle/>
                    <a:p>
                      <a:pPr algn="l" fontAlgn="b"/>
                      <a:r>
                        <a:rPr lang="en-GB" sz="1200" u="none" strike="noStrike">
                          <a:effectLst/>
                          <a:latin typeface="Arial" panose="020B0604020202020204" pitchFamily="34" charset="0"/>
                          <a:cs typeface="Arial" panose="020B0604020202020204" pitchFamily="34" charset="0"/>
                        </a:rPr>
                        <a:t>Reduce product/service cost per unit</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gridSpan="3">
                  <a:txBody>
                    <a:bodyPr/>
                    <a:lstStyle/>
                    <a:p>
                      <a:pPr algn="l" fontAlgn="b"/>
                      <a:r>
                        <a:rPr lang="en-GB" sz="1200" u="none" strike="noStrike">
                          <a:effectLst/>
                          <a:latin typeface="Arial" panose="020B0604020202020204" pitchFamily="34" charset="0"/>
                          <a:cs typeface="Arial" panose="020B0604020202020204" pitchFamily="34" charset="0"/>
                        </a:rPr>
                        <a:t>Percentage reduction in cost per unit</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752353808"/>
                  </a:ext>
                </a:extLst>
              </a:tr>
              <a:tr h="276778">
                <a:tc gridSpan="3">
                  <a:txBody>
                    <a:bodyPr/>
                    <a:lstStyle/>
                    <a:p>
                      <a:pPr algn="l" fontAlgn="b"/>
                      <a:r>
                        <a:rPr lang="en-GB" sz="1200" u="none" strike="noStrike">
                          <a:effectLst/>
                          <a:latin typeface="Arial" panose="020B0604020202020204" pitchFamily="34" charset="0"/>
                          <a:cs typeface="Arial" panose="020B0604020202020204" pitchFamily="34" charset="0"/>
                        </a:rPr>
                        <a:t>Reduce selling/general administration cost</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gridSpan="5">
                  <a:txBody>
                    <a:bodyPr/>
                    <a:lstStyle/>
                    <a:p>
                      <a:pPr algn="l" fontAlgn="b"/>
                      <a:r>
                        <a:rPr lang="en-GB" sz="1200" u="none" strike="noStrike">
                          <a:effectLst/>
                          <a:latin typeface="Arial" panose="020B0604020202020204" pitchFamily="34" charset="0"/>
                          <a:cs typeface="Arial" panose="020B0604020202020204" pitchFamily="34" charset="0"/>
                        </a:rPr>
                        <a:t>Percentage to total revenues of selling and administration costs</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5676255"/>
                  </a:ext>
                </a:extLst>
              </a:tr>
              <a:tr h="276778">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036696774"/>
                  </a:ext>
                </a:extLst>
              </a:tr>
              <a:tr h="276778">
                <a:tc gridSpan="2">
                  <a:txBody>
                    <a:bodyPr/>
                    <a:lstStyle/>
                    <a:p>
                      <a:pPr algn="l" fontAlgn="b"/>
                      <a:r>
                        <a:rPr lang="en-GB" sz="1200" b="1" u="none" strike="noStrike" dirty="0">
                          <a:effectLst/>
                          <a:latin typeface="Arial" panose="020B0604020202020204" pitchFamily="34" charset="0"/>
                          <a:cs typeface="Arial" panose="020B0604020202020204" pitchFamily="34" charset="0"/>
                        </a:rPr>
                        <a:t>Asset utilisation</a:t>
                      </a:r>
                      <a:endParaRPr lang="en-GB" sz="1200" b="1" i="0" u="none" strike="noStrike" dirty="0">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3554046974"/>
                  </a:ext>
                </a:extLst>
              </a:tr>
              <a:tr h="276778">
                <a:tc gridSpan="2">
                  <a:txBody>
                    <a:bodyPr/>
                    <a:lstStyle/>
                    <a:p>
                      <a:pPr algn="l" fontAlgn="b"/>
                      <a:r>
                        <a:rPr lang="en-GB" sz="1200" u="none" strike="noStrike">
                          <a:effectLst/>
                          <a:latin typeface="Arial" panose="020B0604020202020204" pitchFamily="34" charset="0"/>
                          <a:cs typeface="Arial" panose="020B0604020202020204" pitchFamily="34" charset="0"/>
                        </a:rPr>
                        <a:t>Improve asset utlisation</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gridSpan="2">
                  <a:txBody>
                    <a:bodyPr/>
                    <a:lstStyle/>
                    <a:p>
                      <a:pPr algn="l" fontAlgn="b"/>
                      <a:r>
                        <a:rPr lang="en-GB" sz="1200" u="none" strike="noStrike">
                          <a:effectLst/>
                          <a:latin typeface="Arial" panose="020B0604020202020204" pitchFamily="34" charset="0"/>
                          <a:cs typeface="Arial" panose="020B0604020202020204" pitchFamily="34" charset="0"/>
                        </a:rPr>
                        <a:t>Return on Investment</a:t>
                      </a:r>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879844367"/>
                  </a:ext>
                </a:extLst>
              </a:tr>
              <a:tr h="276778">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a:txBody>
                    <a:bodyPr/>
                    <a:lstStyle/>
                    <a:p>
                      <a:pPr algn="l" fontAlgn="b"/>
                      <a:endParaRPr lang="en-GB" sz="1200" b="0" i="0" u="none" strike="noStrike">
                        <a:solidFill>
                          <a:srgbClr val="000000"/>
                        </a:solidFill>
                        <a:effectLst/>
                        <a:latin typeface="Arial" panose="020B0604020202020204" pitchFamily="34" charset="0"/>
                        <a:cs typeface="Arial" panose="020B0604020202020204" pitchFamily="34" charset="0"/>
                      </a:endParaRPr>
                    </a:p>
                  </a:txBody>
                  <a:tcPr marL="9199" marR="9199" marT="9199" marB="0" anchor="b"/>
                </a:tc>
                <a:tc gridSpan="2">
                  <a:txBody>
                    <a:bodyPr/>
                    <a:lstStyle/>
                    <a:p>
                      <a:pPr algn="l" fontAlgn="b"/>
                      <a:r>
                        <a:rPr lang="en-GB" sz="1200" u="none" strike="noStrike" dirty="0">
                          <a:effectLst/>
                          <a:latin typeface="Arial" panose="020B0604020202020204" pitchFamily="34" charset="0"/>
                          <a:cs typeface="Arial" panose="020B0604020202020204" pitchFamily="34" charset="0"/>
                        </a:rPr>
                        <a:t>Economic Value Added</a:t>
                      </a:r>
                      <a:endParaRPr lang="en-GB" sz="1200" b="0" i="0" u="none" strike="noStrike" dirty="0">
                        <a:solidFill>
                          <a:srgbClr val="000000"/>
                        </a:solidFill>
                        <a:effectLst/>
                        <a:latin typeface="Arial" panose="020B0604020202020204" pitchFamily="34" charset="0"/>
                        <a:cs typeface="Arial" panose="020B060402020202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519967229"/>
                  </a:ext>
                </a:extLst>
              </a:tr>
              <a:tr h="276778">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dirty="0">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012464287"/>
                  </a:ext>
                </a:extLst>
              </a:tr>
            </a:tbl>
          </a:graphicData>
        </a:graphic>
      </p:graphicFrame>
    </p:spTree>
    <p:extLst>
      <p:ext uri="{BB962C8B-B14F-4D97-AF65-F5344CB8AC3E}">
        <p14:creationId xmlns:p14="http://schemas.microsoft.com/office/powerpoint/2010/main" val="1189428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4484D-67E7-2241-BE6B-E422FCFDCDD1}"/>
              </a:ext>
            </a:extLst>
          </p:cNvPr>
          <p:cNvSpPr>
            <a:spLocks noGrp="1"/>
          </p:cNvSpPr>
          <p:nvPr>
            <p:ph type="title"/>
          </p:nvPr>
        </p:nvSpPr>
        <p:spPr/>
        <p:txBody>
          <a:bodyPr/>
          <a:lstStyle/>
          <a:p>
            <a:r>
              <a:rPr lang="en-US" dirty="0"/>
              <a:t>The Customer Perspective</a:t>
            </a:r>
          </a:p>
        </p:txBody>
      </p:sp>
      <p:graphicFrame>
        <p:nvGraphicFramePr>
          <p:cNvPr id="4" name="Content Placeholder 3">
            <a:extLst>
              <a:ext uri="{FF2B5EF4-FFF2-40B4-BE49-F238E27FC236}">
                <a16:creationId xmlns:a16="http://schemas.microsoft.com/office/drawing/2014/main" id="{CFE9B93F-3958-4347-A381-7EE903FAD384}"/>
              </a:ext>
            </a:extLst>
          </p:cNvPr>
          <p:cNvGraphicFramePr>
            <a:graphicFrameLocks noGrp="1"/>
          </p:cNvGraphicFramePr>
          <p:nvPr>
            <p:ph sz="quarter" idx="1"/>
            <p:extLst>
              <p:ext uri="{D42A27DB-BD31-4B8C-83A1-F6EECF244321}">
                <p14:modId xmlns:p14="http://schemas.microsoft.com/office/powerpoint/2010/main" val="3601824308"/>
              </p:ext>
            </p:extLst>
          </p:nvPr>
        </p:nvGraphicFramePr>
        <p:xfrm>
          <a:off x="457200" y="1412776"/>
          <a:ext cx="8229599" cy="4608514"/>
        </p:xfrm>
        <a:graphic>
          <a:graphicData uri="http://schemas.openxmlformats.org/drawingml/2006/table">
            <a:tbl>
              <a:tblPr>
                <a:tableStyleId>{5C22544A-7EE6-4342-B048-85BDC9FD1C3A}</a:tableStyleId>
              </a:tblPr>
              <a:tblGrid>
                <a:gridCol w="797892">
                  <a:extLst>
                    <a:ext uri="{9D8B030D-6E8A-4147-A177-3AD203B41FA5}">
                      <a16:colId xmlns:a16="http://schemas.microsoft.com/office/drawing/2014/main" val="2518610514"/>
                    </a:ext>
                  </a:extLst>
                </a:gridCol>
                <a:gridCol w="797892">
                  <a:extLst>
                    <a:ext uri="{9D8B030D-6E8A-4147-A177-3AD203B41FA5}">
                      <a16:colId xmlns:a16="http://schemas.microsoft.com/office/drawing/2014/main" val="3415342267"/>
                    </a:ext>
                  </a:extLst>
                </a:gridCol>
                <a:gridCol w="1641640">
                  <a:extLst>
                    <a:ext uri="{9D8B030D-6E8A-4147-A177-3AD203B41FA5}">
                      <a16:colId xmlns:a16="http://schemas.microsoft.com/office/drawing/2014/main" val="1853322374"/>
                    </a:ext>
                  </a:extLst>
                </a:gridCol>
                <a:gridCol w="1002715">
                  <a:extLst>
                    <a:ext uri="{9D8B030D-6E8A-4147-A177-3AD203B41FA5}">
                      <a16:colId xmlns:a16="http://schemas.microsoft.com/office/drawing/2014/main" val="2514754860"/>
                    </a:ext>
                  </a:extLst>
                </a:gridCol>
                <a:gridCol w="797892">
                  <a:extLst>
                    <a:ext uri="{9D8B030D-6E8A-4147-A177-3AD203B41FA5}">
                      <a16:colId xmlns:a16="http://schemas.microsoft.com/office/drawing/2014/main" val="937683336"/>
                    </a:ext>
                  </a:extLst>
                </a:gridCol>
                <a:gridCol w="797892">
                  <a:extLst>
                    <a:ext uri="{9D8B030D-6E8A-4147-A177-3AD203B41FA5}">
                      <a16:colId xmlns:a16="http://schemas.microsoft.com/office/drawing/2014/main" val="2342673050"/>
                    </a:ext>
                  </a:extLst>
                </a:gridCol>
                <a:gridCol w="797892">
                  <a:extLst>
                    <a:ext uri="{9D8B030D-6E8A-4147-A177-3AD203B41FA5}">
                      <a16:colId xmlns:a16="http://schemas.microsoft.com/office/drawing/2014/main" val="2968611884"/>
                    </a:ext>
                  </a:extLst>
                </a:gridCol>
                <a:gridCol w="797892">
                  <a:extLst>
                    <a:ext uri="{9D8B030D-6E8A-4147-A177-3AD203B41FA5}">
                      <a16:colId xmlns:a16="http://schemas.microsoft.com/office/drawing/2014/main" val="1187738467"/>
                    </a:ext>
                  </a:extLst>
                </a:gridCol>
                <a:gridCol w="797892">
                  <a:extLst>
                    <a:ext uri="{9D8B030D-6E8A-4147-A177-3AD203B41FA5}">
                      <a16:colId xmlns:a16="http://schemas.microsoft.com/office/drawing/2014/main" val="3071030344"/>
                    </a:ext>
                  </a:extLst>
                </a:gridCol>
              </a:tblGrid>
              <a:tr h="309073">
                <a:tc>
                  <a:txBody>
                    <a:bodyPr/>
                    <a:lstStyle/>
                    <a:p>
                      <a:pPr algn="l" fontAlgn="b"/>
                      <a:r>
                        <a:rPr lang="en-GB" sz="1200" u="none" strike="noStrike">
                          <a:effectLst/>
                        </a:rPr>
                        <a:t>Objectives</a:t>
                      </a:r>
                      <a:endParaRPr lang="en-GB" sz="1200" b="1"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r>
                        <a:rPr lang="en-GB" sz="1200" u="none" strike="noStrike">
                          <a:effectLst/>
                        </a:rPr>
                        <a:t>Measures</a:t>
                      </a:r>
                      <a:endParaRPr lang="en-GB" sz="1200" b="1"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94488845"/>
                  </a:ext>
                </a:extLst>
              </a:tr>
              <a:tr h="309073">
                <a:tc>
                  <a:txBody>
                    <a:bodyPr/>
                    <a:lstStyle/>
                    <a:p>
                      <a:pPr algn="l" fontAlgn="b"/>
                      <a:r>
                        <a:rPr lang="en-GB" sz="1200" u="none" strike="noStrike">
                          <a:effectLst/>
                        </a:rPr>
                        <a:t>Core</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4165474109"/>
                  </a:ext>
                </a:extLst>
              </a:tr>
              <a:tr h="309073">
                <a:tc gridSpan="2">
                  <a:txBody>
                    <a:bodyPr/>
                    <a:lstStyle/>
                    <a:p>
                      <a:pPr algn="l" fontAlgn="b"/>
                      <a:r>
                        <a:rPr lang="en-GB" sz="1200" u="none" strike="noStrike">
                          <a:effectLst/>
                        </a:rPr>
                        <a:t>Increase market share</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2">
                  <a:txBody>
                    <a:bodyPr/>
                    <a:lstStyle/>
                    <a:p>
                      <a:pPr algn="l" fontAlgn="b"/>
                      <a:r>
                        <a:rPr lang="en-GB" sz="1200" u="none" strike="noStrike">
                          <a:effectLst/>
                        </a:rPr>
                        <a:t>Percentage market share</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179295560"/>
                  </a:ext>
                </a:extLst>
              </a:tr>
              <a:tr h="309073">
                <a:tc gridSpan="3">
                  <a:txBody>
                    <a:bodyPr/>
                    <a:lstStyle/>
                    <a:p>
                      <a:pPr algn="l" fontAlgn="b"/>
                      <a:r>
                        <a:rPr lang="en-GB" sz="1200" u="none" strike="noStrike">
                          <a:effectLst/>
                        </a:rPr>
                        <a:t>increase customer retention</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5">
                  <a:txBody>
                    <a:bodyPr/>
                    <a:lstStyle/>
                    <a:p>
                      <a:pPr algn="l" fontAlgn="b"/>
                      <a:r>
                        <a:rPr lang="en-GB" sz="1200" u="none" strike="noStrike">
                          <a:effectLst/>
                        </a:rPr>
                        <a:t>Percentage  growth in business from exiting customers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756813044"/>
                  </a:ext>
                </a:extLst>
              </a:tr>
              <a:tr h="309073">
                <a:tc gridSpan="3">
                  <a:txBody>
                    <a:bodyPr/>
                    <a:lstStyle/>
                    <a:p>
                      <a:pPr algn="l" fontAlgn="b"/>
                      <a:r>
                        <a:rPr lang="en-GB" sz="1200" u="none" strike="noStrike">
                          <a:effectLst/>
                        </a:rPr>
                        <a:t>Increase customer acquisition</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Total sales to new customers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169847362"/>
                  </a:ext>
                </a:extLst>
              </a:tr>
              <a:tr h="309073">
                <a:tc gridSpan="3">
                  <a:txBody>
                    <a:bodyPr/>
                    <a:lstStyle/>
                    <a:p>
                      <a:pPr algn="l" fontAlgn="b"/>
                      <a:r>
                        <a:rPr lang="en-GB" sz="1200" u="none" strike="noStrike">
                          <a:effectLst/>
                        </a:rPr>
                        <a:t>Increase Customer Satisfaction</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Customer survey satisfaction ratings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3817690740"/>
                  </a:ext>
                </a:extLst>
              </a:tr>
              <a:tr h="309073">
                <a:tc gridSpan="3">
                  <a:txBody>
                    <a:bodyPr/>
                    <a:lstStyle/>
                    <a:p>
                      <a:pPr algn="l" fontAlgn="b"/>
                      <a:r>
                        <a:rPr lang="en-GB" sz="1200" u="none" strike="noStrike">
                          <a:effectLst/>
                        </a:rPr>
                        <a:t>Increase Customer Profitability</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Customer profitability analysis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3767659"/>
                  </a:ext>
                </a:extLst>
              </a:tr>
              <a:tr h="309073">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599086878"/>
                  </a:ext>
                </a:extLst>
              </a:tr>
              <a:tr h="309073">
                <a:tc gridSpan="3">
                  <a:txBody>
                    <a:bodyPr/>
                    <a:lstStyle/>
                    <a:p>
                      <a:pPr algn="l" fontAlgn="b"/>
                      <a:r>
                        <a:rPr lang="en-GB" sz="1200" u="none" strike="noStrike">
                          <a:effectLst/>
                        </a:rPr>
                        <a:t>Customer Value Propositions</a:t>
                      </a:r>
                      <a:endParaRPr lang="en-GB" sz="1200" b="1"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543166808"/>
                  </a:ext>
                </a:extLst>
              </a:tr>
              <a:tr h="590565">
                <a:tc gridSpan="3">
                  <a:txBody>
                    <a:bodyPr/>
                    <a:lstStyle/>
                    <a:p>
                      <a:pPr algn="l" fontAlgn="b"/>
                      <a:r>
                        <a:rPr lang="en-GB" sz="1200" u="none" strike="noStrike">
                          <a:effectLst/>
                        </a:rPr>
                        <a:t>Improve product functionality</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4">
                  <a:txBody>
                    <a:bodyPr/>
                    <a:lstStyle/>
                    <a:p>
                      <a:pPr algn="l" fontAlgn="b"/>
                      <a:r>
                        <a:rPr lang="en-GB" sz="1200" u="none" strike="noStrike">
                          <a:effectLst/>
                        </a:rPr>
                        <a:t>Customer survey product functiionality rating scores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4197542500"/>
                  </a:ext>
                </a:extLst>
              </a:tr>
              <a:tr h="309073">
                <a:tc gridSpan="3">
                  <a:txBody>
                    <a:bodyPr/>
                    <a:lstStyle/>
                    <a:p>
                      <a:pPr algn="l" fontAlgn="b"/>
                      <a:r>
                        <a:rPr lang="en-GB" sz="1200" u="none" strike="noStrike">
                          <a:effectLst/>
                        </a:rPr>
                        <a:t>Decrease price relative to  competitors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Price relative to competitors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3107847717"/>
                  </a:ext>
                </a:extLst>
              </a:tr>
              <a:tr h="309073">
                <a:tc gridSpan="3">
                  <a:txBody>
                    <a:bodyPr/>
                    <a:lstStyle/>
                    <a:p>
                      <a:pPr algn="l" fontAlgn="b"/>
                      <a:r>
                        <a:rPr lang="en-GB" sz="1200" u="none" strike="noStrike">
                          <a:effectLst/>
                        </a:rPr>
                        <a:t>Improve product/service quality</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Percentage returns from customers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3660464623"/>
                  </a:ext>
                </a:extLst>
              </a:tr>
              <a:tr h="309073">
                <a:tc gridSpan="2">
                  <a:txBody>
                    <a:bodyPr/>
                    <a:lstStyle/>
                    <a:p>
                      <a:pPr algn="l" fontAlgn="b"/>
                      <a:r>
                        <a:rPr lang="en-GB" sz="1200" u="none" strike="noStrike">
                          <a:effectLst/>
                        </a:rPr>
                        <a:t>Improve Delivery time</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Percentage on-time deliveries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358753608"/>
                  </a:ext>
                </a:extLst>
              </a:tr>
              <a:tr h="30907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dirty="0">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061649387"/>
                  </a:ext>
                </a:extLst>
              </a:tr>
            </a:tbl>
          </a:graphicData>
        </a:graphic>
      </p:graphicFrame>
    </p:spTree>
    <p:extLst>
      <p:ext uri="{BB962C8B-B14F-4D97-AF65-F5344CB8AC3E}">
        <p14:creationId xmlns:p14="http://schemas.microsoft.com/office/powerpoint/2010/main" val="13775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7EA73-CE3C-2C43-82A4-9195632805F3}"/>
              </a:ext>
            </a:extLst>
          </p:cNvPr>
          <p:cNvSpPr>
            <a:spLocks noGrp="1"/>
          </p:cNvSpPr>
          <p:nvPr>
            <p:ph type="title"/>
          </p:nvPr>
        </p:nvSpPr>
        <p:spPr/>
        <p:txBody>
          <a:bodyPr/>
          <a:lstStyle/>
          <a:p>
            <a:r>
              <a:rPr lang="en-US" dirty="0"/>
              <a:t>The Internal Business Perspective</a:t>
            </a:r>
          </a:p>
        </p:txBody>
      </p:sp>
      <p:graphicFrame>
        <p:nvGraphicFramePr>
          <p:cNvPr id="4" name="Content Placeholder 3">
            <a:extLst>
              <a:ext uri="{FF2B5EF4-FFF2-40B4-BE49-F238E27FC236}">
                <a16:creationId xmlns:a16="http://schemas.microsoft.com/office/drawing/2014/main" id="{3C1903EF-DBD9-E746-A092-1260CC40E0E9}"/>
              </a:ext>
            </a:extLst>
          </p:cNvPr>
          <p:cNvGraphicFramePr>
            <a:graphicFrameLocks noGrp="1"/>
          </p:cNvGraphicFramePr>
          <p:nvPr>
            <p:ph sz="quarter" idx="1"/>
            <p:extLst>
              <p:ext uri="{D42A27DB-BD31-4B8C-83A1-F6EECF244321}">
                <p14:modId xmlns:p14="http://schemas.microsoft.com/office/powerpoint/2010/main" val="1813724577"/>
              </p:ext>
            </p:extLst>
          </p:nvPr>
        </p:nvGraphicFramePr>
        <p:xfrm>
          <a:off x="457200" y="1452562"/>
          <a:ext cx="8147248" cy="4856764"/>
        </p:xfrm>
        <a:graphic>
          <a:graphicData uri="http://schemas.openxmlformats.org/drawingml/2006/table">
            <a:tbl>
              <a:tblPr>
                <a:tableStyleId>{5C22544A-7EE6-4342-B048-85BDC9FD1C3A}</a:tableStyleId>
              </a:tblPr>
              <a:tblGrid>
                <a:gridCol w="874715">
                  <a:extLst>
                    <a:ext uri="{9D8B030D-6E8A-4147-A177-3AD203B41FA5}">
                      <a16:colId xmlns:a16="http://schemas.microsoft.com/office/drawing/2014/main" val="3147791761"/>
                    </a:ext>
                  </a:extLst>
                </a:gridCol>
                <a:gridCol w="874715">
                  <a:extLst>
                    <a:ext uri="{9D8B030D-6E8A-4147-A177-3AD203B41FA5}">
                      <a16:colId xmlns:a16="http://schemas.microsoft.com/office/drawing/2014/main" val="2158442826"/>
                    </a:ext>
                  </a:extLst>
                </a:gridCol>
                <a:gridCol w="1799700">
                  <a:extLst>
                    <a:ext uri="{9D8B030D-6E8A-4147-A177-3AD203B41FA5}">
                      <a16:colId xmlns:a16="http://schemas.microsoft.com/office/drawing/2014/main" val="1984216398"/>
                    </a:ext>
                  </a:extLst>
                </a:gridCol>
                <a:gridCol w="1099258">
                  <a:extLst>
                    <a:ext uri="{9D8B030D-6E8A-4147-A177-3AD203B41FA5}">
                      <a16:colId xmlns:a16="http://schemas.microsoft.com/office/drawing/2014/main" val="401627697"/>
                    </a:ext>
                  </a:extLst>
                </a:gridCol>
                <a:gridCol w="874715">
                  <a:extLst>
                    <a:ext uri="{9D8B030D-6E8A-4147-A177-3AD203B41FA5}">
                      <a16:colId xmlns:a16="http://schemas.microsoft.com/office/drawing/2014/main" val="1048889012"/>
                    </a:ext>
                  </a:extLst>
                </a:gridCol>
                <a:gridCol w="874715">
                  <a:extLst>
                    <a:ext uri="{9D8B030D-6E8A-4147-A177-3AD203B41FA5}">
                      <a16:colId xmlns:a16="http://schemas.microsoft.com/office/drawing/2014/main" val="3914857501"/>
                    </a:ext>
                  </a:extLst>
                </a:gridCol>
                <a:gridCol w="874715">
                  <a:extLst>
                    <a:ext uri="{9D8B030D-6E8A-4147-A177-3AD203B41FA5}">
                      <a16:colId xmlns:a16="http://schemas.microsoft.com/office/drawing/2014/main" val="798382990"/>
                    </a:ext>
                  </a:extLst>
                </a:gridCol>
                <a:gridCol w="874715">
                  <a:extLst>
                    <a:ext uri="{9D8B030D-6E8A-4147-A177-3AD203B41FA5}">
                      <a16:colId xmlns:a16="http://schemas.microsoft.com/office/drawing/2014/main" val="1803586876"/>
                    </a:ext>
                  </a:extLst>
                </a:gridCol>
              </a:tblGrid>
              <a:tr h="220762">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957032611"/>
                  </a:ext>
                </a:extLst>
              </a:tr>
              <a:tr h="220762">
                <a:tc>
                  <a:txBody>
                    <a:bodyPr/>
                    <a:lstStyle/>
                    <a:p>
                      <a:pPr algn="l" fontAlgn="b"/>
                      <a:r>
                        <a:rPr lang="en-GB" sz="1200" u="none" strike="noStrike">
                          <a:effectLst/>
                        </a:rPr>
                        <a:t>Objectives</a:t>
                      </a:r>
                      <a:endParaRPr lang="en-GB" sz="1200" b="1"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Measures</a:t>
                      </a:r>
                      <a:endParaRPr lang="en-GB" sz="1200" b="1"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75567732"/>
                  </a:ext>
                </a:extLst>
              </a:tr>
              <a:tr h="220762">
                <a:tc>
                  <a:txBody>
                    <a:bodyPr/>
                    <a:lstStyle/>
                    <a:p>
                      <a:pPr algn="l" fontAlgn="b"/>
                      <a:r>
                        <a:rPr lang="en-GB" sz="1200" u="none" strike="noStrike">
                          <a:effectLst/>
                        </a:rPr>
                        <a:t>Innovation</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43392006"/>
                  </a:ext>
                </a:extLst>
              </a:tr>
              <a:tr h="220762">
                <a:tc gridSpan="3">
                  <a:txBody>
                    <a:bodyPr/>
                    <a:lstStyle/>
                    <a:p>
                      <a:pPr algn="l" fontAlgn="b"/>
                      <a:r>
                        <a:rPr lang="en-GB" sz="1200" u="none" strike="noStrike">
                          <a:effectLst/>
                        </a:rPr>
                        <a:t>Increase the number of new products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4">
                  <a:txBody>
                    <a:bodyPr/>
                    <a:lstStyle/>
                    <a:p>
                      <a:pPr algn="l" fontAlgn="b"/>
                      <a:r>
                        <a:rPr lang="en-GB" sz="1200" u="none" strike="noStrike">
                          <a:effectLst/>
                        </a:rPr>
                        <a:t>Percentage of sales from new products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074623365"/>
                  </a:ext>
                </a:extLst>
              </a:tr>
              <a:tr h="220762">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4">
                  <a:txBody>
                    <a:bodyPr/>
                    <a:lstStyle/>
                    <a:p>
                      <a:pPr algn="l" fontAlgn="b"/>
                      <a:r>
                        <a:rPr lang="en-GB" sz="1200" u="none" strike="noStrike">
                          <a:effectLst/>
                        </a:rPr>
                        <a:t>New Product introductions versus competitors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47189845"/>
                  </a:ext>
                </a:extLst>
              </a:tr>
              <a:tr h="220762">
                <a:tc gridSpan="3">
                  <a:txBody>
                    <a:bodyPr/>
                    <a:lstStyle/>
                    <a:p>
                      <a:pPr algn="l" fontAlgn="b"/>
                      <a:r>
                        <a:rPr lang="en-GB" sz="1200" u="none" strike="noStrike">
                          <a:effectLst/>
                        </a:rPr>
                        <a:t>Develop new markets and customers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3">
                  <a:txBody>
                    <a:bodyPr/>
                    <a:lstStyle/>
                    <a:p>
                      <a:pPr algn="l" fontAlgn="b"/>
                      <a:r>
                        <a:rPr lang="en-GB" sz="1200" u="none" strike="noStrike">
                          <a:effectLst/>
                        </a:rPr>
                        <a:t>Percentage of sales from new markets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587903682"/>
                  </a:ext>
                </a:extLst>
              </a:tr>
              <a:tr h="220762">
                <a:tc gridSpan="3">
                  <a:txBody>
                    <a:bodyPr/>
                    <a:lstStyle/>
                    <a:p>
                      <a:pPr algn="l" fontAlgn="b"/>
                      <a:r>
                        <a:rPr lang="en-GB" sz="1200" u="none" strike="noStrike">
                          <a:effectLst/>
                        </a:rPr>
                        <a:t>Decrease the time taken to develop new products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4">
                  <a:txBody>
                    <a:bodyPr/>
                    <a:lstStyle/>
                    <a:p>
                      <a:pPr algn="l" fontAlgn="b"/>
                      <a:r>
                        <a:rPr lang="en-GB" sz="1200" u="none" strike="noStrike">
                          <a:effectLst/>
                        </a:rPr>
                        <a:t>Development cycle time (time to the market)</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762697025"/>
                  </a:ext>
                </a:extLst>
              </a:tr>
              <a:tr h="220762">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5454406"/>
                  </a:ext>
                </a:extLst>
              </a:tr>
              <a:tr h="220762">
                <a:tc>
                  <a:txBody>
                    <a:bodyPr/>
                    <a:lstStyle/>
                    <a:p>
                      <a:pPr algn="l" fontAlgn="b"/>
                      <a:r>
                        <a:rPr lang="en-GB" sz="1200" u="none" strike="noStrike">
                          <a:effectLst/>
                        </a:rPr>
                        <a:t>Operations</a:t>
                      </a:r>
                      <a:endParaRPr lang="en-GB" sz="1200" b="1"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87289989"/>
                  </a:ext>
                </a:extLst>
              </a:tr>
              <a:tr h="220762">
                <a:tc gridSpan="3">
                  <a:txBody>
                    <a:bodyPr/>
                    <a:lstStyle/>
                    <a:p>
                      <a:pPr algn="l" fontAlgn="b"/>
                      <a:r>
                        <a:rPr lang="en-GB" sz="1200" u="none" strike="noStrike">
                          <a:effectLst/>
                        </a:rPr>
                        <a:t>Increase Process efficiency</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2">
                  <a:txBody>
                    <a:bodyPr/>
                    <a:lstStyle/>
                    <a:p>
                      <a:pPr algn="l" fontAlgn="b"/>
                      <a:r>
                        <a:rPr lang="en-GB" sz="1200" u="none" strike="noStrike">
                          <a:effectLst/>
                        </a:rPr>
                        <a:t>Output/inputs ratio</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258511762"/>
                  </a:ext>
                </a:extLst>
              </a:tr>
              <a:tr h="220762">
                <a:tc gridSpan="2">
                  <a:txBody>
                    <a:bodyPr/>
                    <a:lstStyle/>
                    <a:p>
                      <a:pPr algn="l" fontAlgn="b"/>
                      <a:r>
                        <a:rPr lang="en-GB" sz="1200" u="none" strike="noStrike">
                          <a:effectLst/>
                        </a:rPr>
                        <a:t>increase process quality</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4">
                  <a:txBody>
                    <a:bodyPr/>
                    <a:lstStyle/>
                    <a:p>
                      <a:pPr algn="l" fontAlgn="b"/>
                      <a:r>
                        <a:rPr lang="en-GB" sz="1200" u="none" strike="noStrike">
                          <a:effectLst/>
                        </a:rPr>
                        <a:t>Total quality costs as a percentage of sales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71780813"/>
                  </a:ext>
                </a:extLst>
              </a:tr>
              <a:tr h="220762">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3">
                  <a:txBody>
                    <a:bodyPr/>
                    <a:lstStyle/>
                    <a:p>
                      <a:pPr algn="l" fontAlgn="b"/>
                      <a:r>
                        <a:rPr lang="en-GB" sz="1200" u="none" strike="noStrike">
                          <a:effectLst/>
                        </a:rPr>
                        <a:t>Percentage of defective output</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59547902"/>
                  </a:ext>
                </a:extLst>
              </a:tr>
              <a:tr h="220762">
                <a:tc gridSpan="2">
                  <a:txBody>
                    <a:bodyPr/>
                    <a:lstStyle/>
                    <a:p>
                      <a:pPr algn="l" fontAlgn="b"/>
                      <a:r>
                        <a:rPr lang="en-GB" sz="1200" u="none" strike="noStrike">
                          <a:effectLst/>
                        </a:rPr>
                        <a:t>Decrease process cost</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2">
                  <a:txBody>
                    <a:bodyPr/>
                    <a:lstStyle/>
                    <a:p>
                      <a:pPr algn="l" fontAlgn="b"/>
                      <a:r>
                        <a:rPr lang="en-GB" sz="1200" u="none" strike="noStrike">
                          <a:effectLst/>
                        </a:rPr>
                        <a:t>Unit cost trends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73964091"/>
                  </a:ext>
                </a:extLst>
              </a:tr>
              <a:tr h="220762">
                <a:tc gridSpan="2">
                  <a:txBody>
                    <a:bodyPr/>
                    <a:lstStyle/>
                    <a:p>
                      <a:pPr algn="l" fontAlgn="b"/>
                      <a:r>
                        <a:rPr lang="en-GB" sz="1200" u="none" strike="noStrike">
                          <a:effectLst/>
                        </a:rPr>
                        <a:t>Decrease process time</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3">
                  <a:txBody>
                    <a:bodyPr/>
                    <a:lstStyle/>
                    <a:p>
                      <a:pPr algn="l" fontAlgn="b"/>
                      <a:r>
                        <a:rPr lang="en-GB" sz="1200" u="none" strike="noStrike">
                          <a:effectLst/>
                        </a:rPr>
                        <a:t>Manufacturing cycle efficiency</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587705740"/>
                  </a:ext>
                </a:extLst>
              </a:tr>
              <a:tr h="220762">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90895959"/>
                  </a:ext>
                </a:extLst>
              </a:tr>
              <a:tr h="220762">
                <a:tc gridSpan="2">
                  <a:txBody>
                    <a:bodyPr/>
                    <a:lstStyle/>
                    <a:p>
                      <a:pPr algn="l" fontAlgn="b"/>
                      <a:r>
                        <a:rPr lang="en-GB" sz="1200" u="none" strike="noStrike">
                          <a:effectLst/>
                        </a:rPr>
                        <a:t>Post sales service:</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667116464"/>
                  </a:ext>
                </a:extLst>
              </a:tr>
              <a:tr h="220762">
                <a:tc gridSpan="2">
                  <a:txBody>
                    <a:bodyPr/>
                    <a:lstStyle/>
                    <a:p>
                      <a:pPr algn="l" fontAlgn="b"/>
                      <a:r>
                        <a:rPr lang="en-GB" sz="1200" u="none" strike="noStrike">
                          <a:effectLst/>
                        </a:rPr>
                        <a:t>Increase service quality</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4">
                  <a:txBody>
                    <a:bodyPr/>
                    <a:lstStyle/>
                    <a:p>
                      <a:pPr algn="l" fontAlgn="b"/>
                      <a:r>
                        <a:rPr lang="en-GB" sz="1200" u="none" strike="noStrike">
                          <a:effectLst/>
                        </a:rPr>
                        <a:t>Percentage of customer requests that are </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203062522"/>
                  </a:ext>
                </a:extLst>
              </a:tr>
              <a:tr h="220762">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2">
                  <a:txBody>
                    <a:bodyPr/>
                    <a:lstStyle/>
                    <a:p>
                      <a:pPr algn="l" fontAlgn="b"/>
                      <a:r>
                        <a:rPr lang="en-GB" sz="1200" u="none" strike="noStrike">
                          <a:effectLst/>
                        </a:rPr>
                        <a:t>handled with a single call</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993686806"/>
                  </a:ext>
                </a:extLst>
              </a:tr>
              <a:tr h="220762">
                <a:tc gridSpan="3">
                  <a:txBody>
                    <a:bodyPr/>
                    <a:lstStyle/>
                    <a:p>
                      <a:pPr algn="l" fontAlgn="b"/>
                      <a:r>
                        <a:rPr lang="en-GB" sz="1200" u="none" strike="noStrike">
                          <a:effectLst/>
                        </a:rPr>
                        <a:t>Increase Service Efficiency</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2">
                  <a:txBody>
                    <a:bodyPr/>
                    <a:lstStyle/>
                    <a:p>
                      <a:pPr algn="l" fontAlgn="b"/>
                      <a:r>
                        <a:rPr lang="en-GB" sz="1200" u="none" strike="noStrike">
                          <a:effectLst/>
                        </a:rPr>
                        <a:t>Outputs/inputs ratios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680075907"/>
                  </a:ext>
                </a:extLst>
              </a:tr>
              <a:tr h="220762">
                <a:tc gridSpan="2">
                  <a:txBody>
                    <a:bodyPr/>
                    <a:lstStyle/>
                    <a:p>
                      <a:pPr algn="l" fontAlgn="b"/>
                      <a:r>
                        <a:rPr lang="en-GB" sz="1200" u="none" strike="noStrike">
                          <a:effectLst/>
                        </a:rPr>
                        <a:t>Decrease Service Time</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4">
                  <a:txBody>
                    <a:bodyPr/>
                    <a:lstStyle/>
                    <a:p>
                      <a:pPr algn="l" fontAlgn="b"/>
                      <a:r>
                        <a:rPr lang="en-GB" sz="1200" u="none" strike="noStrike">
                          <a:effectLst/>
                        </a:rPr>
                        <a:t>Cycle Time in resolving customer problems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114142947"/>
                  </a:ext>
                </a:extLst>
              </a:tr>
              <a:tr h="220762">
                <a:tc gridSpan="2">
                  <a:txBody>
                    <a:bodyPr/>
                    <a:lstStyle/>
                    <a:p>
                      <a:pPr algn="l" fontAlgn="b"/>
                      <a:r>
                        <a:rPr lang="en-GB" sz="1200" u="none" strike="noStrike">
                          <a:effectLst/>
                        </a:rPr>
                        <a:t>Decrease Service Cost</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gridSpan="2">
                  <a:txBody>
                    <a:bodyPr/>
                    <a:lstStyle/>
                    <a:p>
                      <a:pPr algn="l" fontAlgn="b"/>
                      <a:r>
                        <a:rPr lang="en-GB" sz="1200" u="none" strike="noStrike">
                          <a:effectLst/>
                        </a:rPr>
                        <a:t>Unit cost trends</a:t>
                      </a:r>
                      <a:endParaRPr lang="en-GB" sz="12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72044858"/>
                  </a:ext>
                </a:extLst>
              </a:tr>
              <a:tr h="220762">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969505503"/>
                  </a:ext>
                </a:extLst>
              </a:tr>
            </a:tbl>
          </a:graphicData>
        </a:graphic>
      </p:graphicFrame>
    </p:spTree>
    <p:extLst>
      <p:ext uri="{BB962C8B-B14F-4D97-AF65-F5344CB8AC3E}">
        <p14:creationId xmlns:p14="http://schemas.microsoft.com/office/powerpoint/2010/main" val="3626355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FA55-37BE-CD40-B520-B330A8A2F0D9}"/>
              </a:ext>
            </a:extLst>
          </p:cNvPr>
          <p:cNvSpPr>
            <a:spLocks noGrp="1"/>
          </p:cNvSpPr>
          <p:nvPr>
            <p:ph type="title"/>
          </p:nvPr>
        </p:nvSpPr>
        <p:spPr/>
        <p:txBody>
          <a:bodyPr/>
          <a:lstStyle/>
          <a:p>
            <a:r>
              <a:rPr lang="en-US" dirty="0"/>
              <a:t>The Internal Business Perspective</a:t>
            </a:r>
          </a:p>
        </p:txBody>
      </p:sp>
      <p:graphicFrame>
        <p:nvGraphicFramePr>
          <p:cNvPr id="4" name="Content Placeholder 3">
            <a:extLst>
              <a:ext uri="{FF2B5EF4-FFF2-40B4-BE49-F238E27FC236}">
                <a16:creationId xmlns:a16="http://schemas.microsoft.com/office/drawing/2014/main" id="{4447C932-59B8-0242-8C24-B8E6A7B88313}"/>
              </a:ext>
            </a:extLst>
          </p:cNvPr>
          <p:cNvGraphicFramePr>
            <a:graphicFrameLocks noGrp="1"/>
          </p:cNvGraphicFramePr>
          <p:nvPr>
            <p:ph sz="quarter" idx="1"/>
            <p:extLst>
              <p:ext uri="{D42A27DB-BD31-4B8C-83A1-F6EECF244321}">
                <p14:modId xmlns:p14="http://schemas.microsoft.com/office/powerpoint/2010/main" val="2125482864"/>
              </p:ext>
            </p:extLst>
          </p:nvPr>
        </p:nvGraphicFramePr>
        <p:xfrm>
          <a:off x="683569" y="2060848"/>
          <a:ext cx="6498283" cy="3024336"/>
        </p:xfrm>
        <a:graphic>
          <a:graphicData uri="http://schemas.openxmlformats.org/drawingml/2006/table">
            <a:tbl>
              <a:tblPr>
                <a:tableStyleId>{5C22544A-7EE6-4342-B048-85BDC9FD1C3A}</a:tableStyleId>
              </a:tblPr>
              <a:tblGrid>
                <a:gridCol w="1029158">
                  <a:extLst>
                    <a:ext uri="{9D8B030D-6E8A-4147-A177-3AD203B41FA5}">
                      <a16:colId xmlns:a16="http://schemas.microsoft.com/office/drawing/2014/main" val="4184913451"/>
                    </a:ext>
                  </a:extLst>
                </a:gridCol>
                <a:gridCol w="2117462">
                  <a:extLst>
                    <a:ext uri="{9D8B030D-6E8A-4147-A177-3AD203B41FA5}">
                      <a16:colId xmlns:a16="http://schemas.microsoft.com/office/drawing/2014/main" val="3974308167"/>
                    </a:ext>
                  </a:extLst>
                </a:gridCol>
                <a:gridCol w="1293347">
                  <a:extLst>
                    <a:ext uri="{9D8B030D-6E8A-4147-A177-3AD203B41FA5}">
                      <a16:colId xmlns:a16="http://schemas.microsoft.com/office/drawing/2014/main" val="3506911154"/>
                    </a:ext>
                  </a:extLst>
                </a:gridCol>
                <a:gridCol w="1029158">
                  <a:extLst>
                    <a:ext uri="{9D8B030D-6E8A-4147-A177-3AD203B41FA5}">
                      <a16:colId xmlns:a16="http://schemas.microsoft.com/office/drawing/2014/main" val="2093020811"/>
                    </a:ext>
                  </a:extLst>
                </a:gridCol>
                <a:gridCol w="1029158">
                  <a:extLst>
                    <a:ext uri="{9D8B030D-6E8A-4147-A177-3AD203B41FA5}">
                      <a16:colId xmlns:a16="http://schemas.microsoft.com/office/drawing/2014/main" val="2277026043"/>
                    </a:ext>
                  </a:extLst>
                </a:gridCol>
              </a:tblGrid>
              <a:tr h="987538">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11159443"/>
                  </a:ext>
                </a:extLst>
              </a:tr>
              <a:tr h="1049260">
                <a:tc>
                  <a:txBody>
                    <a:bodyPr/>
                    <a:lstStyle/>
                    <a:p>
                      <a:pPr algn="l" fontAlgn="b"/>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sng" strike="noStrike" dirty="0">
                          <a:effectLst/>
                        </a:rPr>
                        <a:t>Processing Time  </a:t>
                      </a:r>
                      <a:endParaRPr lang="en-GB" sz="1200" b="0" i="0" u="sng"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 </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 </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dirty="0">
                          <a:effectLst/>
                        </a:rPr>
                        <a:t> </a:t>
                      </a:r>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43887267"/>
                  </a:ext>
                </a:extLst>
              </a:tr>
              <a:tr h="987538">
                <a:tc>
                  <a:txBody>
                    <a:bodyPr/>
                    <a:lstStyle/>
                    <a:p>
                      <a:pPr algn="l" fontAlgn="b"/>
                      <a:r>
                        <a:rPr lang="en-GB" sz="1200" u="none" strike="noStrike" dirty="0">
                          <a:effectLst/>
                        </a:rPr>
                        <a:t>MCE = </a:t>
                      </a:r>
                      <a:endParaRPr lang="en-GB" sz="1200" b="0" i="0" u="none" strike="noStrike" dirty="0">
                        <a:solidFill>
                          <a:srgbClr val="000000"/>
                        </a:solidFill>
                        <a:effectLst/>
                        <a:latin typeface="Calibri" panose="020F0502020204030204" pitchFamily="34" charset="0"/>
                      </a:endParaRPr>
                    </a:p>
                  </a:txBody>
                  <a:tcPr marL="9525" marR="9525" marT="9525" marB="0" anchor="b"/>
                </a:tc>
                <a:tc gridSpan="4">
                  <a:txBody>
                    <a:bodyPr/>
                    <a:lstStyle/>
                    <a:p>
                      <a:pPr algn="l" fontAlgn="b"/>
                      <a:r>
                        <a:rPr lang="en-GB" sz="1200" u="none" strike="noStrike" dirty="0">
                          <a:effectLst/>
                        </a:rPr>
                        <a:t>Processing Time + Inspection Time + Wait Time + Move Time</a:t>
                      </a:r>
                      <a:endParaRPr lang="en-GB" sz="12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923870685"/>
                  </a:ext>
                </a:extLst>
              </a:tr>
            </a:tbl>
          </a:graphicData>
        </a:graphic>
      </p:graphicFrame>
    </p:spTree>
    <p:extLst>
      <p:ext uri="{BB962C8B-B14F-4D97-AF65-F5344CB8AC3E}">
        <p14:creationId xmlns:p14="http://schemas.microsoft.com/office/powerpoint/2010/main" val="644372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DC65-3198-564F-ACB1-BD2E07A88ED0}"/>
              </a:ext>
            </a:extLst>
          </p:cNvPr>
          <p:cNvSpPr>
            <a:spLocks noGrp="1"/>
          </p:cNvSpPr>
          <p:nvPr>
            <p:ph type="title"/>
          </p:nvPr>
        </p:nvSpPr>
        <p:spPr/>
        <p:txBody>
          <a:bodyPr/>
          <a:lstStyle/>
          <a:p>
            <a:r>
              <a:rPr lang="en-US" dirty="0"/>
              <a:t>The Learning and Growth Perspective</a:t>
            </a:r>
          </a:p>
        </p:txBody>
      </p:sp>
      <p:graphicFrame>
        <p:nvGraphicFramePr>
          <p:cNvPr id="7" name="Content Placeholder 6">
            <a:extLst>
              <a:ext uri="{FF2B5EF4-FFF2-40B4-BE49-F238E27FC236}">
                <a16:creationId xmlns:a16="http://schemas.microsoft.com/office/drawing/2014/main" id="{E23B51B3-EFE7-2645-A369-86E9D5A9B6BF}"/>
              </a:ext>
            </a:extLst>
          </p:cNvPr>
          <p:cNvGraphicFramePr>
            <a:graphicFrameLocks noGrp="1"/>
          </p:cNvGraphicFramePr>
          <p:nvPr>
            <p:ph sz="quarter" idx="1"/>
            <p:extLst>
              <p:ext uri="{D42A27DB-BD31-4B8C-83A1-F6EECF244321}">
                <p14:modId xmlns:p14="http://schemas.microsoft.com/office/powerpoint/2010/main" val="954978220"/>
              </p:ext>
            </p:extLst>
          </p:nvPr>
        </p:nvGraphicFramePr>
        <p:xfrm>
          <a:off x="457200" y="1412776"/>
          <a:ext cx="8229599" cy="4680528"/>
        </p:xfrm>
        <a:graphic>
          <a:graphicData uri="http://schemas.openxmlformats.org/drawingml/2006/table">
            <a:tbl>
              <a:tblPr>
                <a:tableStyleId>{5C22544A-7EE6-4342-B048-85BDC9FD1C3A}</a:tableStyleId>
              </a:tblPr>
              <a:tblGrid>
                <a:gridCol w="797892">
                  <a:extLst>
                    <a:ext uri="{9D8B030D-6E8A-4147-A177-3AD203B41FA5}">
                      <a16:colId xmlns:a16="http://schemas.microsoft.com/office/drawing/2014/main" val="2204747035"/>
                    </a:ext>
                  </a:extLst>
                </a:gridCol>
                <a:gridCol w="797892">
                  <a:extLst>
                    <a:ext uri="{9D8B030D-6E8A-4147-A177-3AD203B41FA5}">
                      <a16:colId xmlns:a16="http://schemas.microsoft.com/office/drawing/2014/main" val="3103114237"/>
                    </a:ext>
                  </a:extLst>
                </a:gridCol>
                <a:gridCol w="1641640">
                  <a:extLst>
                    <a:ext uri="{9D8B030D-6E8A-4147-A177-3AD203B41FA5}">
                      <a16:colId xmlns:a16="http://schemas.microsoft.com/office/drawing/2014/main" val="2090574840"/>
                    </a:ext>
                  </a:extLst>
                </a:gridCol>
                <a:gridCol w="1002715">
                  <a:extLst>
                    <a:ext uri="{9D8B030D-6E8A-4147-A177-3AD203B41FA5}">
                      <a16:colId xmlns:a16="http://schemas.microsoft.com/office/drawing/2014/main" val="3007250670"/>
                    </a:ext>
                  </a:extLst>
                </a:gridCol>
                <a:gridCol w="797892">
                  <a:extLst>
                    <a:ext uri="{9D8B030D-6E8A-4147-A177-3AD203B41FA5}">
                      <a16:colId xmlns:a16="http://schemas.microsoft.com/office/drawing/2014/main" val="2735177806"/>
                    </a:ext>
                  </a:extLst>
                </a:gridCol>
                <a:gridCol w="797892">
                  <a:extLst>
                    <a:ext uri="{9D8B030D-6E8A-4147-A177-3AD203B41FA5}">
                      <a16:colId xmlns:a16="http://schemas.microsoft.com/office/drawing/2014/main" val="4057189890"/>
                    </a:ext>
                  </a:extLst>
                </a:gridCol>
                <a:gridCol w="797892">
                  <a:extLst>
                    <a:ext uri="{9D8B030D-6E8A-4147-A177-3AD203B41FA5}">
                      <a16:colId xmlns:a16="http://schemas.microsoft.com/office/drawing/2014/main" val="1136569689"/>
                    </a:ext>
                  </a:extLst>
                </a:gridCol>
                <a:gridCol w="797892">
                  <a:extLst>
                    <a:ext uri="{9D8B030D-6E8A-4147-A177-3AD203B41FA5}">
                      <a16:colId xmlns:a16="http://schemas.microsoft.com/office/drawing/2014/main" val="320488581"/>
                    </a:ext>
                  </a:extLst>
                </a:gridCol>
                <a:gridCol w="797892">
                  <a:extLst>
                    <a:ext uri="{9D8B030D-6E8A-4147-A177-3AD203B41FA5}">
                      <a16:colId xmlns:a16="http://schemas.microsoft.com/office/drawing/2014/main" val="1567470234"/>
                    </a:ext>
                  </a:extLst>
                </a:gridCol>
              </a:tblGrid>
              <a:tr h="292533">
                <a:tc>
                  <a:txBody>
                    <a:bodyPr/>
                    <a:lstStyle/>
                    <a:p>
                      <a:pPr algn="l" fontAlgn="b"/>
                      <a:r>
                        <a:rPr lang="en-GB" sz="1200" u="none" strike="noStrike">
                          <a:effectLst/>
                        </a:rPr>
                        <a:t>Objectives</a:t>
                      </a:r>
                      <a:endParaRPr lang="en-GB" sz="1200" b="1"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r>
                        <a:rPr lang="en-GB" sz="1200" u="none" strike="noStrike">
                          <a:effectLst/>
                        </a:rPr>
                        <a:t>Measures</a:t>
                      </a:r>
                      <a:endParaRPr lang="en-GB" sz="1200" b="1"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613838918"/>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88009392"/>
                  </a:ext>
                </a:extLst>
              </a:tr>
              <a:tr h="292533">
                <a:tc gridSpan="3">
                  <a:txBody>
                    <a:bodyPr/>
                    <a:lstStyle/>
                    <a:p>
                      <a:pPr algn="l" fontAlgn="b"/>
                      <a:r>
                        <a:rPr lang="en-GB" sz="1200" u="none" strike="noStrike">
                          <a:effectLst/>
                        </a:rPr>
                        <a:t>Increase employee capabilities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Employee satisfaction servey ratings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4282065405"/>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Annual percentage ofkey staff leaving</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3575689242"/>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Sales revenue per employee</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33202688"/>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36684045"/>
                  </a:ext>
                </a:extLst>
              </a:tr>
              <a:tr h="292533">
                <a:tc gridSpan="3">
                  <a:txBody>
                    <a:bodyPr/>
                    <a:lstStyle/>
                    <a:p>
                      <a:pPr algn="l" fontAlgn="b"/>
                      <a:r>
                        <a:rPr lang="en-GB" sz="1200" u="none" strike="noStrike">
                          <a:effectLst/>
                        </a:rPr>
                        <a:t>Increase Information Systems Capabilities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5">
                  <a:txBody>
                    <a:bodyPr/>
                    <a:lstStyle/>
                    <a:p>
                      <a:pPr algn="l" fontAlgn="b"/>
                      <a:r>
                        <a:rPr lang="en-GB" sz="1200" u="none" strike="noStrike">
                          <a:effectLst/>
                        </a:rPr>
                        <a:t>Percentage of processes with real-time feedback capabilities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455345969"/>
                  </a:ext>
                </a:extLst>
              </a:tr>
              <a:tr h="292533">
                <a:tc>
                  <a:txBody>
                    <a:bodyPr/>
                    <a:lstStyle/>
                    <a:p>
                      <a:pPr algn="l" fontAlgn="b"/>
                      <a:r>
                        <a:rPr lang="en-GB" sz="1200" u="none" strike="noStrike">
                          <a:effectLst/>
                        </a:rPr>
                        <a:t> </a:t>
                      </a:r>
                      <a:endParaRPr lang="en-GB" sz="1200" b="1"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5">
                  <a:txBody>
                    <a:bodyPr/>
                    <a:lstStyle/>
                    <a:p>
                      <a:pPr algn="l" fontAlgn="b"/>
                      <a:r>
                        <a:rPr lang="en-GB" sz="1200" u="none" strike="noStrike">
                          <a:effectLst/>
                        </a:rPr>
                        <a:t>Percentage of customer-facing employees having online</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793665249"/>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4">
                  <a:txBody>
                    <a:bodyPr/>
                    <a:lstStyle/>
                    <a:p>
                      <a:pPr algn="l" fontAlgn="b"/>
                      <a:r>
                        <a:rPr lang="en-GB" sz="1200" u="none" strike="noStrike">
                          <a:effectLst/>
                        </a:rPr>
                        <a:t>access to customer and product information</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551009101"/>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4070204948"/>
                  </a:ext>
                </a:extLst>
              </a:tr>
              <a:tr h="292533">
                <a:tc gridSpan="3">
                  <a:txBody>
                    <a:bodyPr/>
                    <a:lstStyle/>
                    <a:p>
                      <a:pPr algn="l" fontAlgn="b"/>
                      <a:r>
                        <a:rPr lang="en-GB" sz="1200" u="none" strike="noStrike">
                          <a:effectLst/>
                        </a:rPr>
                        <a:t>Increase motivation, empowerpoint and alignment</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4">
                  <a:txBody>
                    <a:bodyPr/>
                    <a:lstStyle/>
                    <a:p>
                      <a:pPr algn="l" fontAlgn="b"/>
                      <a:r>
                        <a:rPr lang="en-GB" sz="1200" u="none" strike="noStrike">
                          <a:effectLst/>
                        </a:rPr>
                        <a:t>Number of suggested improvements per employee</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1135597824"/>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5">
                  <a:txBody>
                    <a:bodyPr/>
                    <a:lstStyle/>
                    <a:p>
                      <a:pPr algn="l" fontAlgn="b"/>
                      <a:r>
                        <a:rPr lang="en-GB" sz="1200" u="none" strike="noStrike">
                          <a:effectLst/>
                        </a:rPr>
                        <a:t>Number of suggestiions implemented per employee</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874297516"/>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5">
                  <a:txBody>
                    <a:bodyPr/>
                    <a:lstStyle/>
                    <a:p>
                      <a:pPr algn="l" fontAlgn="b"/>
                      <a:r>
                        <a:rPr lang="en-GB" sz="1200" u="none" strike="noStrike">
                          <a:effectLst/>
                        </a:rPr>
                        <a:t>Percentage of employees with personal goals aligned</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5512417"/>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3">
                  <a:txBody>
                    <a:bodyPr/>
                    <a:lstStyle/>
                    <a:p>
                      <a:pPr algn="l" fontAlgn="b"/>
                      <a:r>
                        <a:rPr lang="en-GB" sz="1200" u="none" strike="noStrike">
                          <a:effectLst/>
                        </a:rPr>
                        <a:t>to the balanced scorecard</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669695436"/>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gridSpan="5">
                  <a:txBody>
                    <a:bodyPr/>
                    <a:lstStyle/>
                    <a:p>
                      <a:pPr algn="l" fontAlgn="b"/>
                      <a:r>
                        <a:rPr lang="en-GB" sz="1200" u="none" strike="noStrike">
                          <a:effectLst/>
                        </a:rPr>
                        <a:t>Percentage of employees who achieve personal goals</a:t>
                      </a:r>
                      <a:endParaRPr lang="en-GB" sz="1200" b="0" i="0" u="none" strike="noStrike">
                        <a:solidFill>
                          <a:srgbClr val="000000"/>
                        </a:solidFill>
                        <a:effectLst/>
                        <a:latin typeface="Calibri" panose="020F0502020204030204" pitchFamily="34" charset="0"/>
                      </a:endParaRPr>
                    </a:p>
                  </a:txBody>
                  <a:tcPr marL="9199" marR="9199" marT="9199"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195615149"/>
                  </a:ext>
                </a:extLst>
              </a:tr>
              <a:tr h="292533">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r>
                        <a:rPr lang="en-GB" sz="1200" u="none" strike="noStrike">
                          <a:effectLst/>
                        </a:rPr>
                        <a:t> </a:t>
                      </a:r>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9199" marR="9199" marT="9199" marB="0" anchor="b"/>
                </a:tc>
                <a:tc>
                  <a:txBody>
                    <a:bodyPr/>
                    <a:lstStyle/>
                    <a:p>
                      <a:pPr algn="l" fontAlgn="b"/>
                      <a:endParaRPr lang="en-GB" sz="1200" b="0" i="0" u="none" strike="noStrike" dirty="0">
                        <a:solidFill>
                          <a:srgbClr val="000000"/>
                        </a:solidFill>
                        <a:effectLst/>
                        <a:latin typeface="Calibri" panose="020F0502020204030204" pitchFamily="34" charset="0"/>
                      </a:endParaRPr>
                    </a:p>
                  </a:txBody>
                  <a:tcPr marL="9199" marR="9199" marT="9199" marB="0" anchor="b"/>
                </a:tc>
                <a:extLst>
                  <a:ext uri="{0D108BD9-81ED-4DB2-BD59-A6C34878D82A}">
                    <a16:rowId xmlns:a16="http://schemas.microsoft.com/office/drawing/2014/main" val="2022417105"/>
                  </a:ext>
                </a:extLst>
              </a:tr>
            </a:tbl>
          </a:graphicData>
        </a:graphic>
      </p:graphicFrame>
    </p:spTree>
    <p:extLst>
      <p:ext uri="{BB962C8B-B14F-4D97-AF65-F5344CB8AC3E}">
        <p14:creationId xmlns:p14="http://schemas.microsoft.com/office/powerpoint/2010/main" val="1693422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7784" y="5517232"/>
            <a:ext cx="3678571" cy="369332"/>
          </a:xfrm>
          <a:prstGeom prst="rect">
            <a:avLst/>
          </a:prstGeom>
        </p:spPr>
        <p:txBody>
          <a:bodyPr wrap="none">
            <a:spAutoFit/>
          </a:bodyPr>
          <a:lstStyle/>
          <a:p>
            <a:r>
              <a:rPr lang="en-GB" dirty="0">
                <a:hlinkClick r:id="rId3" action="ppaction://hlinkfile"/>
              </a:rPr>
              <a:t>..\Interactive-Annual-Report-2015.pdf</a:t>
            </a:r>
            <a:endParaRPr lang="en-GB" dirty="0"/>
          </a:p>
        </p:txBody>
      </p:sp>
      <p:sp>
        <p:nvSpPr>
          <p:cNvPr id="3" name="TextBox 2"/>
          <p:cNvSpPr txBox="1"/>
          <p:nvPr/>
        </p:nvSpPr>
        <p:spPr>
          <a:xfrm>
            <a:off x="899592" y="606720"/>
            <a:ext cx="7416824" cy="5262979"/>
          </a:xfrm>
          <a:prstGeom prst="rect">
            <a:avLst/>
          </a:prstGeom>
          <a:noFill/>
        </p:spPr>
        <p:txBody>
          <a:bodyPr wrap="square" rtlCol="0">
            <a:spAutoFit/>
          </a:bodyPr>
          <a:lstStyle/>
          <a:p>
            <a:r>
              <a:rPr lang="en-GB" sz="2800" dirty="0"/>
              <a:t>Whitbread plc uses a performance management system based on the Balance Scorecard they call it their </a:t>
            </a:r>
            <a:r>
              <a:rPr lang="en-GB" sz="2800" dirty="0" err="1"/>
              <a:t>WINcard</a:t>
            </a:r>
            <a:r>
              <a:rPr lang="en-GB" sz="2800" dirty="0"/>
              <a:t> (Whitbread In Numbers):</a:t>
            </a:r>
          </a:p>
          <a:p>
            <a:endParaRPr lang="en-GB" sz="2800" dirty="0"/>
          </a:p>
          <a:p>
            <a:r>
              <a:rPr lang="en-GB" sz="2800" dirty="0"/>
              <a:t>See Annual Report &amp; Accounts 2014-15</a:t>
            </a:r>
          </a:p>
          <a:p>
            <a:endParaRPr lang="en-GB" sz="2800" dirty="0"/>
          </a:p>
          <a:p>
            <a:r>
              <a:rPr lang="en-GB" sz="2800" dirty="0"/>
              <a:t>p.4 Business Model</a:t>
            </a:r>
          </a:p>
          <a:p>
            <a:endParaRPr lang="en-GB" sz="2800" dirty="0"/>
          </a:p>
          <a:p>
            <a:r>
              <a:rPr lang="en-GB" sz="2800" dirty="0"/>
              <a:t>p.5 Performance milestones</a:t>
            </a:r>
          </a:p>
          <a:p>
            <a:endParaRPr lang="en-GB" sz="2800" dirty="0"/>
          </a:p>
          <a:p>
            <a:r>
              <a:rPr lang="en-GB" sz="2800" dirty="0"/>
              <a:t>Pp 38- 41 Key Performance Indicators (and traffic lights)</a:t>
            </a:r>
          </a:p>
        </p:txBody>
      </p:sp>
    </p:spTree>
    <p:extLst>
      <p:ext uri="{BB962C8B-B14F-4D97-AF65-F5344CB8AC3E}">
        <p14:creationId xmlns:p14="http://schemas.microsoft.com/office/powerpoint/2010/main" val="3212533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138522722"/>
              </p:ext>
            </p:extLst>
          </p:nvPr>
        </p:nvGraphicFramePr>
        <p:xfrm>
          <a:off x="2051720" y="0"/>
          <a:ext cx="6336704" cy="1519466"/>
        </p:xfrm>
        <a:graphic>
          <a:graphicData uri="http://schemas.openxmlformats.org/drawingml/2006/table">
            <a:tbl>
              <a:tblPr firstRow="1" bandRow="1">
                <a:tableStyleId>{5C22544A-7EE6-4342-B048-85BDC9FD1C3A}</a:tableStyleId>
              </a:tblPr>
              <a:tblGrid>
                <a:gridCol w="3168352">
                  <a:extLst>
                    <a:ext uri="{9D8B030D-6E8A-4147-A177-3AD203B41FA5}">
                      <a16:colId xmlns:a16="http://schemas.microsoft.com/office/drawing/2014/main" val="20000"/>
                    </a:ext>
                  </a:extLst>
                </a:gridCol>
                <a:gridCol w="3168352">
                  <a:extLst>
                    <a:ext uri="{9D8B030D-6E8A-4147-A177-3AD203B41FA5}">
                      <a16:colId xmlns:a16="http://schemas.microsoft.com/office/drawing/2014/main" val="20001"/>
                    </a:ext>
                  </a:extLst>
                </a:gridCol>
              </a:tblGrid>
              <a:tr h="439693">
                <a:tc>
                  <a:txBody>
                    <a:bodyPr/>
                    <a:lstStyle/>
                    <a:p>
                      <a:r>
                        <a:rPr lang="en-GB" sz="1800" dirty="0"/>
                        <a:t>Objective</a:t>
                      </a:r>
                    </a:p>
                  </a:txBody>
                  <a:tcPr/>
                </a:tc>
                <a:tc>
                  <a:txBody>
                    <a:bodyPr/>
                    <a:lstStyle/>
                    <a:p>
                      <a:r>
                        <a:rPr lang="en-GB" sz="1800" dirty="0"/>
                        <a:t>Performance</a:t>
                      </a:r>
                      <a:r>
                        <a:rPr lang="en-GB" sz="1800" baseline="0" dirty="0"/>
                        <a:t> measure</a:t>
                      </a:r>
                      <a:endParaRPr lang="en-GB" sz="1800" dirty="0"/>
                    </a:p>
                  </a:txBody>
                  <a:tcPr/>
                </a:tc>
                <a:extLst>
                  <a:ext uri="{0D108BD9-81ED-4DB2-BD59-A6C34878D82A}">
                    <a16:rowId xmlns:a16="http://schemas.microsoft.com/office/drawing/2014/main" val="10000"/>
                  </a:ext>
                </a:extLst>
              </a:tr>
              <a:tr h="439693">
                <a:tc>
                  <a:txBody>
                    <a:bodyPr/>
                    <a:lstStyle/>
                    <a:p>
                      <a:r>
                        <a:rPr lang="en-GB" sz="1800" dirty="0"/>
                        <a:t>Increase</a:t>
                      </a:r>
                      <a:r>
                        <a:rPr lang="en-GB" sz="1800" baseline="0" dirty="0"/>
                        <a:t> sales from the mature part of the business</a:t>
                      </a:r>
                      <a:endParaRPr lang="en-GB" sz="1800" dirty="0"/>
                    </a:p>
                  </a:txBody>
                  <a:tcPr/>
                </a:tc>
                <a:tc>
                  <a:txBody>
                    <a:bodyPr/>
                    <a:lstStyle/>
                    <a:p>
                      <a:endParaRPr lang="en-GB" sz="1800" dirty="0"/>
                    </a:p>
                  </a:txBody>
                  <a:tcPr/>
                </a:tc>
                <a:extLst>
                  <a:ext uri="{0D108BD9-81ED-4DB2-BD59-A6C34878D82A}">
                    <a16:rowId xmlns:a16="http://schemas.microsoft.com/office/drawing/2014/main" val="10001"/>
                  </a:ext>
                </a:extLst>
              </a:tr>
              <a:tr h="439693">
                <a:tc>
                  <a:txBody>
                    <a:bodyPr/>
                    <a:lstStyle/>
                    <a:p>
                      <a:r>
                        <a:rPr lang="en-GB" sz="1800" dirty="0"/>
                        <a:t>Improve asset efficiency</a:t>
                      </a:r>
                    </a:p>
                  </a:txBody>
                  <a:tcPr/>
                </a:tc>
                <a:tc>
                  <a:txBody>
                    <a:bodyPr/>
                    <a:lstStyle/>
                    <a:p>
                      <a:endParaRPr lang="en-GB" sz="1800" dirty="0"/>
                    </a:p>
                  </a:txBody>
                  <a:tcPr/>
                </a:tc>
                <a:extLst>
                  <a:ext uri="{0D108BD9-81ED-4DB2-BD59-A6C34878D82A}">
                    <a16:rowId xmlns:a16="http://schemas.microsoft.com/office/drawing/2014/main" val="10002"/>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3595551512"/>
              </p:ext>
            </p:extLst>
          </p:nvPr>
        </p:nvGraphicFramePr>
        <p:xfrm>
          <a:off x="2051720" y="1634551"/>
          <a:ext cx="6336704" cy="1519466"/>
        </p:xfrm>
        <a:graphic>
          <a:graphicData uri="http://schemas.openxmlformats.org/drawingml/2006/table">
            <a:tbl>
              <a:tblPr firstRow="1" bandRow="1">
                <a:tableStyleId>{5C22544A-7EE6-4342-B048-85BDC9FD1C3A}</a:tableStyleId>
              </a:tblPr>
              <a:tblGrid>
                <a:gridCol w="3168352">
                  <a:extLst>
                    <a:ext uri="{9D8B030D-6E8A-4147-A177-3AD203B41FA5}">
                      <a16:colId xmlns:a16="http://schemas.microsoft.com/office/drawing/2014/main" val="20000"/>
                    </a:ext>
                  </a:extLst>
                </a:gridCol>
                <a:gridCol w="3168352">
                  <a:extLst>
                    <a:ext uri="{9D8B030D-6E8A-4147-A177-3AD203B41FA5}">
                      <a16:colId xmlns:a16="http://schemas.microsoft.com/office/drawing/2014/main" val="20001"/>
                    </a:ext>
                  </a:extLst>
                </a:gridCol>
              </a:tblGrid>
              <a:tr h="439693">
                <a:tc>
                  <a:txBody>
                    <a:bodyPr/>
                    <a:lstStyle/>
                    <a:p>
                      <a:r>
                        <a:rPr lang="en-GB" dirty="0"/>
                        <a:t>Objective</a:t>
                      </a:r>
                    </a:p>
                  </a:txBody>
                  <a:tcPr/>
                </a:tc>
                <a:tc>
                  <a:txBody>
                    <a:bodyPr/>
                    <a:lstStyle/>
                    <a:p>
                      <a:r>
                        <a:rPr lang="en-GB" dirty="0"/>
                        <a:t>Performance</a:t>
                      </a:r>
                      <a:r>
                        <a:rPr lang="en-GB" baseline="0" dirty="0"/>
                        <a:t> measure</a:t>
                      </a:r>
                      <a:endParaRPr lang="en-GB" dirty="0"/>
                    </a:p>
                  </a:txBody>
                  <a:tcPr/>
                </a:tc>
                <a:extLst>
                  <a:ext uri="{0D108BD9-81ED-4DB2-BD59-A6C34878D82A}">
                    <a16:rowId xmlns:a16="http://schemas.microsoft.com/office/drawing/2014/main" val="10000"/>
                  </a:ext>
                </a:extLst>
              </a:tr>
              <a:tr h="439693">
                <a:tc>
                  <a:txBody>
                    <a:bodyPr/>
                    <a:lstStyle/>
                    <a:p>
                      <a:r>
                        <a:rPr lang="en-GB" dirty="0"/>
                        <a:t>Increase customer satisfaction</a:t>
                      </a:r>
                    </a:p>
                  </a:txBody>
                  <a:tcPr/>
                </a:tc>
                <a:tc>
                  <a:txBody>
                    <a:bodyPr/>
                    <a:lstStyle/>
                    <a:p>
                      <a:endParaRPr lang="en-GB"/>
                    </a:p>
                  </a:txBody>
                  <a:tcPr/>
                </a:tc>
                <a:extLst>
                  <a:ext uri="{0D108BD9-81ED-4DB2-BD59-A6C34878D82A}">
                    <a16:rowId xmlns:a16="http://schemas.microsoft.com/office/drawing/2014/main" val="10001"/>
                  </a:ext>
                </a:extLst>
              </a:tr>
              <a:tr h="439693">
                <a:tc>
                  <a:txBody>
                    <a:bodyPr/>
                    <a:lstStyle/>
                    <a:p>
                      <a:r>
                        <a:rPr lang="en-GB" dirty="0"/>
                        <a:t>Improve ratings against competitors</a:t>
                      </a:r>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351314961"/>
              </p:ext>
            </p:extLst>
          </p:nvPr>
        </p:nvGraphicFramePr>
        <p:xfrm>
          <a:off x="2061592" y="3269102"/>
          <a:ext cx="6326832" cy="1384034"/>
        </p:xfrm>
        <a:graphic>
          <a:graphicData uri="http://schemas.openxmlformats.org/drawingml/2006/table">
            <a:tbl>
              <a:tblPr firstRow="1" bandRow="1">
                <a:tableStyleId>{5C22544A-7EE6-4342-B048-85BDC9FD1C3A}</a:tableStyleId>
              </a:tblPr>
              <a:tblGrid>
                <a:gridCol w="3163416">
                  <a:extLst>
                    <a:ext uri="{9D8B030D-6E8A-4147-A177-3AD203B41FA5}">
                      <a16:colId xmlns:a16="http://schemas.microsoft.com/office/drawing/2014/main" val="20000"/>
                    </a:ext>
                  </a:extLst>
                </a:gridCol>
                <a:gridCol w="3163416">
                  <a:extLst>
                    <a:ext uri="{9D8B030D-6E8A-4147-A177-3AD203B41FA5}">
                      <a16:colId xmlns:a16="http://schemas.microsoft.com/office/drawing/2014/main" val="20001"/>
                    </a:ext>
                  </a:extLst>
                </a:gridCol>
              </a:tblGrid>
              <a:tr h="492301">
                <a:tc>
                  <a:txBody>
                    <a:bodyPr/>
                    <a:lstStyle/>
                    <a:p>
                      <a:r>
                        <a:rPr lang="en-GB" dirty="0"/>
                        <a:t>Objective</a:t>
                      </a:r>
                    </a:p>
                  </a:txBody>
                  <a:tcPr/>
                </a:tc>
                <a:tc>
                  <a:txBody>
                    <a:bodyPr/>
                    <a:lstStyle/>
                    <a:p>
                      <a:r>
                        <a:rPr lang="en-GB" dirty="0"/>
                        <a:t>Performance</a:t>
                      </a:r>
                      <a:r>
                        <a:rPr lang="en-GB" baseline="0" dirty="0"/>
                        <a:t> measure</a:t>
                      </a:r>
                      <a:endParaRPr lang="en-GB" dirty="0"/>
                    </a:p>
                  </a:txBody>
                  <a:tcPr/>
                </a:tc>
                <a:extLst>
                  <a:ext uri="{0D108BD9-81ED-4DB2-BD59-A6C34878D82A}">
                    <a16:rowId xmlns:a16="http://schemas.microsoft.com/office/drawing/2014/main" val="10000"/>
                  </a:ext>
                </a:extLst>
              </a:tr>
              <a:tr h="424644">
                <a:tc>
                  <a:txBody>
                    <a:bodyPr/>
                    <a:lstStyle/>
                    <a:p>
                      <a:r>
                        <a:rPr lang="en-GB" dirty="0"/>
                        <a:t>Develop</a:t>
                      </a:r>
                      <a:r>
                        <a:rPr lang="en-GB" baseline="0" dirty="0"/>
                        <a:t> new markets</a:t>
                      </a:r>
                      <a:endParaRPr lang="en-GB" dirty="0"/>
                    </a:p>
                  </a:txBody>
                  <a:tcPr/>
                </a:tc>
                <a:tc>
                  <a:txBody>
                    <a:bodyPr/>
                    <a:lstStyle/>
                    <a:p>
                      <a:endParaRPr lang="en-GB" dirty="0"/>
                    </a:p>
                  </a:txBody>
                  <a:tcPr/>
                </a:tc>
                <a:extLst>
                  <a:ext uri="{0D108BD9-81ED-4DB2-BD59-A6C34878D82A}">
                    <a16:rowId xmlns:a16="http://schemas.microsoft.com/office/drawing/2014/main" val="10001"/>
                  </a:ext>
                </a:extLst>
              </a:tr>
              <a:tr h="467089">
                <a:tc>
                  <a:txBody>
                    <a:bodyPr/>
                    <a:lstStyle/>
                    <a:p>
                      <a:r>
                        <a:rPr lang="en-GB" dirty="0"/>
                        <a:t>Improve</a:t>
                      </a:r>
                      <a:r>
                        <a:rPr lang="en-GB" baseline="0" dirty="0"/>
                        <a:t> service efficiency</a:t>
                      </a:r>
                      <a:endParaRPr lang="en-GB" dirty="0"/>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230536211"/>
              </p:ext>
            </p:extLst>
          </p:nvPr>
        </p:nvGraphicFramePr>
        <p:xfrm>
          <a:off x="2061592" y="4952717"/>
          <a:ext cx="6336706" cy="1284595"/>
        </p:xfrm>
        <a:graphic>
          <a:graphicData uri="http://schemas.openxmlformats.org/drawingml/2006/table">
            <a:tbl>
              <a:tblPr firstRow="1" bandRow="1">
                <a:tableStyleId>{5C22544A-7EE6-4342-B048-85BDC9FD1C3A}</a:tableStyleId>
              </a:tblPr>
              <a:tblGrid>
                <a:gridCol w="3168353">
                  <a:extLst>
                    <a:ext uri="{9D8B030D-6E8A-4147-A177-3AD203B41FA5}">
                      <a16:colId xmlns:a16="http://schemas.microsoft.com/office/drawing/2014/main" val="20000"/>
                    </a:ext>
                  </a:extLst>
                </a:gridCol>
                <a:gridCol w="3168353">
                  <a:extLst>
                    <a:ext uri="{9D8B030D-6E8A-4147-A177-3AD203B41FA5}">
                      <a16:colId xmlns:a16="http://schemas.microsoft.com/office/drawing/2014/main" val="20001"/>
                    </a:ext>
                  </a:extLst>
                </a:gridCol>
              </a:tblGrid>
              <a:tr h="370857">
                <a:tc>
                  <a:txBody>
                    <a:bodyPr/>
                    <a:lstStyle/>
                    <a:p>
                      <a:r>
                        <a:rPr lang="en-GB" dirty="0"/>
                        <a:t>Objective</a:t>
                      </a:r>
                    </a:p>
                  </a:txBody>
                  <a:tcPr/>
                </a:tc>
                <a:tc>
                  <a:txBody>
                    <a:bodyPr/>
                    <a:lstStyle/>
                    <a:p>
                      <a:r>
                        <a:rPr lang="en-GB" dirty="0"/>
                        <a:t>Performance</a:t>
                      </a:r>
                      <a:r>
                        <a:rPr lang="en-GB" baseline="0" dirty="0"/>
                        <a:t> measure</a:t>
                      </a:r>
                      <a:endParaRPr lang="en-GB" dirty="0"/>
                    </a:p>
                  </a:txBody>
                  <a:tcPr/>
                </a:tc>
                <a:extLst>
                  <a:ext uri="{0D108BD9-81ED-4DB2-BD59-A6C34878D82A}">
                    <a16:rowId xmlns:a16="http://schemas.microsoft.com/office/drawing/2014/main" val="10000"/>
                  </a:ext>
                </a:extLst>
              </a:tr>
              <a:tr h="425548">
                <a:tc>
                  <a:txBody>
                    <a:bodyPr/>
                    <a:lstStyle/>
                    <a:p>
                      <a:r>
                        <a:rPr lang="en-GB" dirty="0"/>
                        <a:t>Improve skill-levels</a:t>
                      </a:r>
                    </a:p>
                  </a:txBody>
                  <a:tcPr/>
                </a:tc>
                <a:tc>
                  <a:txBody>
                    <a:bodyPr/>
                    <a:lstStyle/>
                    <a:p>
                      <a:endParaRPr lang="en-GB"/>
                    </a:p>
                  </a:txBody>
                  <a:tcPr/>
                </a:tc>
                <a:extLst>
                  <a:ext uri="{0D108BD9-81ED-4DB2-BD59-A6C34878D82A}">
                    <a16:rowId xmlns:a16="http://schemas.microsoft.com/office/drawing/2014/main" val="10001"/>
                  </a:ext>
                </a:extLst>
              </a:tr>
              <a:tr h="488190">
                <a:tc>
                  <a:txBody>
                    <a:bodyPr/>
                    <a:lstStyle/>
                    <a:p>
                      <a:r>
                        <a:rPr lang="en-GB" dirty="0"/>
                        <a:t>Retain good employees</a:t>
                      </a:r>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
        <p:nvSpPr>
          <p:cNvPr id="8" name="TextBox 7"/>
          <p:cNvSpPr txBox="1"/>
          <p:nvPr/>
        </p:nvSpPr>
        <p:spPr>
          <a:xfrm>
            <a:off x="395536" y="332656"/>
            <a:ext cx="1440159" cy="646331"/>
          </a:xfrm>
          <a:prstGeom prst="rect">
            <a:avLst/>
          </a:prstGeom>
          <a:noFill/>
        </p:spPr>
        <p:txBody>
          <a:bodyPr wrap="square" rtlCol="0">
            <a:spAutoFit/>
          </a:bodyPr>
          <a:lstStyle/>
          <a:p>
            <a:r>
              <a:rPr lang="en-GB" dirty="0"/>
              <a:t>Financial perspective:</a:t>
            </a:r>
          </a:p>
        </p:txBody>
      </p:sp>
      <p:sp>
        <p:nvSpPr>
          <p:cNvPr id="9" name="TextBox 8"/>
          <p:cNvSpPr txBox="1"/>
          <p:nvPr/>
        </p:nvSpPr>
        <p:spPr>
          <a:xfrm>
            <a:off x="467543" y="1729183"/>
            <a:ext cx="1512169" cy="923330"/>
          </a:xfrm>
          <a:prstGeom prst="rect">
            <a:avLst/>
          </a:prstGeom>
          <a:noFill/>
        </p:spPr>
        <p:txBody>
          <a:bodyPr wrap="square" rtlCol="0">
            <a:spAutoFit/>
          </a:bodyPr>
          <a:lstStyle/>
          <a:p>
            <a:r>
              <a:rPr lang="en-GB" dirty="0"/>
              <a:t>Customer perspective:</a:t>
            </a:r>
          </a:p>
          <a:p>
            <a:endParaRPr lang="en-GB" dirty="0"/>
          </a:p>
        </p:txBody>
      </p:sp>
      <p:sp>
        <p:nvSpPr>
          <p:cNvPr id="10" name="TextBox 9"/>
          <p:cNvSpPr txBox="1"/>
          <p:nvPr/>
        </p:nvSpPr>
        <p:spPr>
          <a:xfrm>
            <a:off x="467543" y="3472850"/>
            <a:ext cx="1296145" cy="1200329"/>
          </a:xfrm>
          <a:prstGeom prst="rect">
            <a:avLst/>
          </a:prstGeom>
          <a:noFill/>
        </p:spPr>
        <p:txBody>
          <a:bodyPr wrap="square" rtlCol="0">
            <a:spAutoFit/>
          </a:bodyPr>
          <a:lstStyle/>
          <a:p>
            <a:r>
              <a:rPr lang="en-GB" dirty="0"/>
              <a:t>Internal business perspective:</a:t>
            </a:r>
          </a:p>
          <a:p>
            <a:endParaRPr lang="en-GB" dirty="0"/>
          </a:p>
        </p:txBody>
      </p:sp>
      <p:sp>
        <p:nvSpPr>
          <p:cNvPr id="11" name="TextBox 10"/>
          <p:cNvSpPr txBox="1"/>
          <p:nvPr/>
        </p:nvSpPr>
        <p:spPr>
          <a:xfrm>
            <a:off x="539552" y="5146375"/>
            <a:ext cx="1440160" cy="923330"/>
          </a:xfrm>
          <a:prstGeom prst="rect">
            <a:avLst/>
          </a:prstGeom>
          <a:noFill/>
        </p:spPr>
        <p:txBody>
          <a:bodyPr wrap="square" rtlCol="0">
            <a:spAutoFit/>
          </a:bodyPr>
          <a:lstStyle/>
          <a:p>
            <a:r>
              <a:rPr lang="en-GB" dirty="0"/>
              <a:t>Learning and Growth perspective:</a:t>
            </a:r>
          </a:p>
        </p:txBody>
      </p:sp>
    </p:spTree>
    <p:extLst>
      <p:ext uri="{BB962C8B-B14F-4D97-AF65-F5344CB8AC3E}">
        <p14:creationId xmlns:p14="http://schemas.microsoft.com/office/powerpoint/2010/main" val="2381269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272733309"/>
              </p:ext>
            </p:extLst>
          </p:nvPr>
        </p:nvGraphicFramePr>
        <p:xfrm>
          <a:off x="2051720" y="0"/>
          <a:ext cx="6336704" cy="1519466"/>
        </p:xfrm>
        <a:graphic>
          <a:graphicData uri="http://schemas.openxmlformats.org/drawingml/2006/table">
            <a:tbl>
              <a:tblPr firstRow="1" bandRow="1">
                <a:tableStyleId>{5C22544A-7EE6-4342-B048-85BDC9FD1C3A}</a:tableStyleId>
              </a:tblPr>
              <a:tblGrid>
                <a:gridCol w="3168352">
                  <a:extLst>
                    <a:ext uri="{9D8B030D-6E8A-4147-A177-3AD203B41FA5}">
                      <a16:colId xmlns:a16="http://schemas.microsoft.com/office/drawing/2014/main" val="20000"/>
                    </a:ext>
                  </a:extLst>
                </a:gridCol>
                <a:gridCol w="3168352">
                  <a:extLst>
                    <a:ext uri="{9D8B030D-6E8A-4147-A177-3AD203B41FA5}">
                      <a16:colId xmlns:a16="http://schemas.microsoft.com/office/drawing/2014/main" val="20001"/>
                    </a:ext>
                  </a:extLst>
                </a:gridCol>
              </a:tblGrid>
              <a:tr h="439693">
                <a:tc>
                  <a:txBody>
                    <a:bodyPr/>
                    <a:lstStyle/>
                    <a:p>
                      <a:r>
                        <a:rPr lang="en-GB" sz="1800" dirty="0"/>
                        <a:t>Objective</a:t>
                      </a:r>
                    </a:p>
                  </a:txBody>
                  <a:tcPr/>
                </a:tc>
                <a:tc>
                  <a:txBody>
                    <a:bodyPr/>
                    <a:lstStyle/>
                    <a:p>
                      <a:r>
                        <a:rPr lang="en-GB" sz="1800" dirty="0"/>
                        <a:t>Performance</a:t>
                      </a:r>
                      <a:r>
                        <a:rPr lang="en-GB" sz="1800" baseline="0" dirty="0"/>
                        <a:t> measure</a:t>
                      </a:r>
                      <a:endParaRPr lang="en-GB" sz="1800" dirty="0"/>
                    </a:p>
                  </a:txBody>
                  <a:tcPr/>
                </a:tc>
                <a:extLst>
                  <a:ext uri="{0D108BD9-81ED-4DB2-BD59-A6C34878D82A}">
                    <a16:rowId xmlns:a16="http://schemas.microsoft.com/office/drawing/2014/main" val="10000"/>
                  </a:ext>
                </a:extLst>
              </a:tr>
              <a:tr h="439693">
                <a:tc>
                  <a:txBody>
                    <a:bodyPr/>
                    <a:lstStyle/>
                    <a:p>
                      <a:r>
                        <a:rPr lang="en-GB" sz="1800" dirty="0"/>
                        <a:t>Increase</a:t>
                      </a:r>
                      <a:r>
                        <a:rPr lang="en-GB" sz="1800" baseline="0" dirty="0"/>
                        <a:t> sales from the mature part of the business</a:t>
                      </a:r>
                      <a:endParaRPr lang="en-GB" sz="1800" dirty="0"/>
                    </a:p>
                  </a:txBody>
                  <a:tcPr/>
                </a:tc>
                <a:tc>
                  <a:txBody>
                    <a:bodyPr/>
                    <a:lstStyle/>
                    <a:p>
                      <a:r>
                        <a:rPr lang="en-GB" sz="1800" dirty="0"/>
                        <a:t>Like-for-like sales revenue</a:t>
                      </a:r>
                    </a:p>
                  </a:txBody>
                  <a:tcPr/>
                </a:tc>
                <a:extLst>
                  <a:ext uri="{0D108BD9-81ED-4DB2-BD59-A6C34878D82A}">
                    <a16:rowId xmlns:a16="http://schemas.microsoft.com/office/drawing/2014/main" val="10001"/>
                  </a:ext>
                </a:extLst>
              </a:tr>
              <a:tr h="439693">
                <a:tc>
                  <a:txBody>
                    <a:bodyPr/>
                    <a:lstStyle/>
                    <a:p>
                      <a:r>
                        <a:rPr lang="en-GB" sz="1800" dirty="0"/>
                        <a:t>Improve asset efficiency</a:t>
                      </a:r>
                    </a:p>
                  </a:txBody>
                  <a:tcPr/>
                </a:tc>
                <a:tc>
                  <a:txBody>
                    <a:bodyPr/>
                    <a:lstStyle/>
                    <a:p>
                      <a:r>
                        <a:rPr lang="en-GB" sz="1800" dirty="0"/>
                        <a:t>ROI</a:t>
                      </a:r>
                    </a:p>
                  </a:txBody>
                  <a:tcPr/>
                </a:tc>
                <a:extLst>
                  <a:ext uri="{0D108BD9-81ED-4DB2-BD59-A6C34878D82A}">
                    <a16:rowId xmlns:a16="http://schemas.microsoft.com/office/drawing/2014/main" val="10002"/>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1605144612"/>
              </p:ext>
            </p:extLst>
          </p:nvPr>
        </p:nvGraphicFramePr>
        <p:xfrm>
          <a:off x="2051720" y="1634551"/>
          <a:ext cx="6336704" cy="1519466"/>
        </p:xfrm>
        <a:graphic>
          <a:graphicData uri="http://schemas.openxmlformats.org/drawingml/2006/table">
            <a:tbl>
              <a:tblPr firstRow="1" bandRow="1">
                <a:tableStyleId>{5C22544A-7EE6-4342-B048-85BDC9FD1C3A}</a:tableStyleId>
              </a:tblPr>
              <a:tblGrid>
                <a:gridCol w="3168352">
                  <a:extLst>
                    <a:ext uri="{9D8B030D-6E8A-4147-A177-3AD203B41FA5}">
                      <a16:colId xmlns:a16="http://schemas.microsoft.com/office/drawing/2014/main" val="20000"/>
                    </a:ext>
                  </a:extLst>
                </a:gridCol>
                <a:gridCol w="3168352">
                  <a:extLst>
                    <a:ext uri="{9D8B030D-6E8A-4147-A177-3AD203B41FA5}">
                      <a16:colId xmlns:a16="http://schemas.microsoft.com/office/drawing/2014/main" val="20001"/>
                    </a:ext>
                  </a:extLst>
                </a:gridCol>
              </a:tblGrid>
              <a:tr h="439693">
                <a:tc>
                  <a:txBody>
                    <a:bodyPr/>
                    <a:lstStyle/>
                    <a:p>
                      <a:r>
                        <a:rPr lang="en-GB" dirty="0"/>
                        <a:t>Objective</a:t>
                      </a:r>
                    </a:p>
                  </a:txBody>
                  <a:tcPr/>
                </a:tc>
                <a:tc>
                  <a:txBody>
                    <a:bodyPr/>
                    <a:lstStyle/>
                    <a:p>
                      <a:r>
                        <a:rPr lang="en-GB" dirty="0"/>
                        <a:t>Performance</a:t>
                      </a:r>
                      <a:r>
                        <a:rPr lang="en-GB" baseline="0" dirty="0"/>
                        <a:t> measure</a:t>
                      </a:r>
                      <a:endParaRPr lang="en-GB" dirty="0"/>
                    </a:p>
                  </a:txBody>
                  <a:tcPr/>
                </a:tc>
                <a:extLst>
                  <a:ext uri="{0D108BD9-81ED-4DB2-BD59-A6C34878D82A}">
                    <a16:rowId xmlns:a16="http://schemas.microsoft.com/office/drawing/2014/main" val="10000"/>
                  </a:ext>
                </a:extLst>
              </a:tr>
              <a:tr h="439693">
                <a:tc>
                  <a:txBody>
                    <a:bodyPr/>
                    <a:lstStyle/>
                    <a:p>
                      <a:r>
                        <a:rPr lang="en-GB" dirty="0"/>
                        <a:t>Increase customer satisfaction</a:t>
                      </a:r>
                    </a:p>
                  </a:txBody>
                  <a:tcPr/>
                </a:tc>
                <a:tc>
                  <a:txBody>
                    <a:bodyPr/>
                    <a:lstStyle/>
                    <a:p>
                      <a:r>
                        <a:rPr lang="en-GB" dirty="0"/>
                        <a:t>Ratings from customer survey</a:t>
                      </a:r>
                    </a:p>
                  </a:txBody>
                  <a:tcPr/>
                </a:tc>
                <a:extLst>
                  <a:ext uri="{0D108BD9-81ED-4DB2-BD59-A6C34878D82A}">
                    <a16:rowId xmlns:a16="http://schemas.microsoft.com/office/drawing/2014/main" val="10001"/>
                  </a:ext>
                </a:extLst>
              </a:tr>
              <a:tr h="439693">
                <a:tc>
                  <a:txBody>
                    <a:bodyPr/>
                    <a:lstStyle/>
                    <a:p>
                      <a:r>
                        <a:rPr lang="en-GB" dirty="0"/>
                        <a:t>Improve ratings against competitors</a:t>
                      </a:r>
                    </a:p>
                  </a:txBody>
                  <a:tcPr/>
                </a:tc>
                <a:tc>
                  <a:txBody>
                    <a:bodyPr/>
                    <a:lstStyle/>
                    <a:p>
                      <a:r>
                        <a:rPr lang="en-GB" dirty="0"/>
                        <a:t>Benchmarking data</a:t>
                      </a:r>
                    </a:p>
                  </a:txBody>
                  <a:tcPr/>
                </a:tc>
                <a:extLst>
                  <a:ext uri="{0D108BD9-81ED-4DB2-BD59-A6C34878D82A}">
                    <a16:rowId xmlns:a16="http://schemas.microsoft.com/office/drawing/2014/main" val="10002"/>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4088912663"/>
              </p:ext>
            </p:extLst>
          </p:nvPr>
        </p:nvGraphicFramePr>
        <p:xfrm>
          <a:off x="2061592" y="3269102"/>
          <a:ext cx="6326832" cy="1599470"/>
        </p:xfrm>
        <a:graphic>
          <a:graphicData uri="http://schemas.openxmlformats.org/drawingml/2006/table">
            <a:tbl>
              <a:tblPr firstRow="1" bandRow="1">
                <a:tableStyleId>{5C22544A-7EE6-4342-B048-85BDC9FD1C3A}</a:tableStyleId>
              </a:tblPr>
              <a:tblGrid>
                <a:gridCol w="3163416">
                  <a:extLst>
                    <a:ext uri="{9D8B030D-6E8A-4147-A177-3AD203B41FA5}">
                      <a16:colId xmlns:a16="http://schemas.microsoft.com/office/drawing/2014/main" val="20000"/>
                    </a:ext>
                  </a:extLst>
                </a:gridCol>
                <a:gridCol w="3163416">
                  <a:extLst>
                    <a:ext uri="{9D8B030D-6E8A-4147-A177-3AD203B41FA5}">
                      <a16:colId xmlns:a16="http://schemas.microsoft.com/office/drawing/2014/main" val="20001"/>
                    </a:ext>
                  </a:extLst>
                </a:gridCol>
              </a:tblGrid>
              <a:tr h="492301">
                <a:tc>
                  <a:txBody>
                    <a:bodyPr/>
                    <a:lstStyle/>
                    <a:p>
                      <a:r>
                        <a:rPr lang="en-GB" dirty="0"/>
                        <a:t>Objective</a:t>
                      </a:r>
                    </a:p>
                  </a:txBody>
                  <a:tcPr/>
                </a:tc>
                <a:tc>
                  <a:txBody>
                    <a:bodyPr/>
                    <a:lstStyle/>
                    <a:p>
                      <a:r>
                        <a:rPr lang="en-GB" dirty="0"/>
                        <a:t>Performance</a:t>
                      </a:r>
                      <a:r>
                        <a:rPr lang="en-GB" baseline="0" dirty="0"/>
                        <a:t> measure</a:t>
                      </a:r>
                      <a:endParaRPr lang="en-GB" dirty="0"/>
                    </a:p>
                  </a:txBody>
                  <a:tcPr/>
                </a:tc>
                <a:extLst>
                  <a:ext uri="{0D108BD9-81ED-4DB2-BD59-A6C34878D82A}">
                    <a16:rowId xmlns:a16="http://schemas.microsoft.com/office/drawing/2014/main" val="10000"/>
                  </a:ext>
                </a:extLst>
              </a:tr>
              <a:tr h="424644">
                <a:tc>
                  <a:txBody>
                    <a:bodyPr/>
                    <a:lstStyle/>
                    <a:p>
                      <a:r>
                        <a:rPr lang="en-GB" dirty="0"/>
                        <a:t>Develop</a:t>
                      </a:r>
                      <a:r>
                        <a:rPr lang="en-GB" baseline="0" dirty="0"/>
                        <a:t> new markets</a:t>
                      </a:r>
                      <a:endParaRPr lang="en-GB" dirty="0"/>
                    </a:p>
                  </a:txBody>
                  <a:tcPr/>
                </a:tc>
                <a:tc>
                  <a:txBody>
                    <a:bodyPr/>
                    <a:lstStyle/>
                    <a:p>
                      <a:r>
                        <a:rPr lang="en-GB" dirty="0"/>
                        <a:t>Sales revenue from new markets</a:t>
                      </a:r>
                    </a:p>
                  </a:txBody>
                  <a:tcPr/>
                </a:tc>
                <a:extLst>
                  <a:ext uri="{0D108BD9-81ED-4DB2-BD59-A6C34878D82A}">
                    <a16:rowId xmlns:a16="http://schemas.microsoft.com/office/drawing/2014/main" val="10001"/>
                  </a:ext>
                </a:extLst>
              </a:tr>
              <a:tr h="467089">
                <a:tc>
                  <a:txBody>
                    <a:bodyPr/>
                    <a:lstStyle/>
                    <a:p>
                      <a:r>
                        <a:rPr lang="en-GB" dirty="0"/>
                        <a:t>Improve</a:t>
                      </a:r>
                      <a:r>
                        <a:rPr lang="en-GB" baseline="0" dirty="0"/>
                        <a:t> service efficiency</a:t>
                      </a:r>
                      <a:endParaRPr lang="en-GB" dirty="0"/>
                    </a:p>
                  </a:txBody>
                  <a:tcPr/>
                </a:tc>
                <a:tc>
                  <a:txBody>
                    <a:bodyPr/>
                    <a:lstStyle/>
                    <a:p>
                      <a:r>
                        <a:rPr lang="en-GB" dirty="0"/>
                        <a:t>Inventory turnover time</a:t>
                      </a:r>
                    </a:p>
                  </a:txBody>
                  <a:tcPr/>
                </a:tc>
                <a:extLst>
                  <a:ext uri="{0D108BD9-81ED-4DB2-BD59-A6C34878D82A}">
                    <a16:rowId xmlns:a16="http://schemas.microsoft.com/office/drawing/2014/main" val="10002"/>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961508325"/>
              </p:ext>
            </p:extLst>
          </p:nvPr>
        </p:nvGraphicFramePr>
        <p:xfrm>
          <a:off x="2061592" y="4952717"/>
          <a:ext cx="6336706" cy="1284595"/>
        </p:xfrm>
        <a:graphic>
          <a:graphicData uri="http://schemas.openxmlformats.org/drawingml/2006/table">
            <a:tbl>
              <a:tblPr firstRow="1" bandRow="1">
                <a:tableStyleId>{5C22544A-7EE6-4342-B048-85BDC9FD1C3A}</a:tableStyleId>
              </a:tblPr>
              <a:tblGrid>
                <a:gridCol w="3168353">
                  <a:extLst>
                    <a:ext uri="{9D8B030D-6E8A-4147-A177-3AD203B41FA5}">
                      <a16:colId xmlns:a16="http://schemas.microsoft.com/office/drawing/2014/main" val="20000"/>
                    </a:ext>
                  </a:extLst>
                </a:gridCol>
                <a:gridCol w="3168353">
                  <a:extLst>
                    <a:ext uri="{9D8B030D-6E8A-4147-A177-3AD203B41FA5}">
                      <a16:colId xmlns:a16="http://schemas.microsoft.com/office/drawing/2014/main" val="20001"/>
                    </a:ext>
                  </a:extLst>
                </a:gridCol>
              </a:tblGrid>
              <a:tr h="370857">
                <a:tc>
                  <a:txBody>
                    <a:bodyPr/>
                    <a:lstStyle/>
                    <a:p>
                      <a:r>
                        <a:rPr lang="en-GB" dirty="0"/>
                        <a:t>Objective</a:t>
                      </a:r>
                    </a:p>
                  </a:txBody>
                  <a:tcPr/>
                </a:tc>
                <a:tc>
                  <a:txBody>
                    <a:bodyPr/>
                    <a:lstStyle/>
                    <a:p>
                      <a:r>
                        <a:rPr lang="en-GB" dirty="0"/>
                        <a:t>Performance</a:t>
                      </a:r>
                      <a:r>
                        <a:rPr lang="en-GB" baseline="0" dirty="0"/>
                        <a:t> measure</a:t>
                      </a:r>
                      <a:endParaRPr lang="en-GB" dirty="0"/>
                    </a:p>
                  </a:txBody>
                  <a:tcPr/>
                </a:tc>
                <a:extLst>
                  <a:ext uri="{0D108BD9-81ED-4DB2-BD59-A6C34878D82A}">
                    <a16:rowId xmlns:a16="http://schemas.microsoft.com/office/drawing/2014/main" val="10000"/>
                  </a:ext>
                </a:extLst>
              </a:tr>
              <a:tr h="425548">
                <a:tc>
                  <a:txBody>
                    <a:bodyPr/>
                    <a:lstStyle/>
                    <a:p>
                      <a:r>
                        <a:rPr lang="en-GB" dirty="0"/>
                        <a:t>Improve skill-levels</a:t>
                      </a:r>
                    </a:p>
                  </a:txBody>
                  <a:tcPr/>
                </a:tc>
                <a:tc>
                  <a:txBody>
                    <a:bodyPr/>
                    <a:lstStyle/>
                    <a:p>
                      <a:r>
                        <a:rPr lang="en-GB" dirty="0"/>
                        <a:t>Hours of in-house training</a:t>
                      </a:r>
                    </a:p>
                  </a:txBody>
                  <a:tcPr/>
                </a:tc>
                <a:extLst>
                  <a:ext uri="{0D108BD9-81ED-4DB2-BD59-A6C34878D82A}">
                    <a16:rowId xmlns:a16="http://schemas.microsoft.com/office/drawing/2014/main" val="10001"/>
                  </a:ext>
                </a:extLst>
              </a:tr>
              <a:tr h="488190">
                <a:tc>
                  <a:txBody>
                    <a:bodyPr/>
                    <a:lstStyle/>
                    <a:p>
                      <a:r>
                        <a:rPr lang="en-GB" dirty="0"/>
                        <a:t>Retain good employees</a:t>
                      </a:r>
                    </a:p>
                  </a:txBody>
                  <a:tcPr/>
                </a:tc>
                <a:tc>
                  <a:txBody>
                    <a:bodyPr/>
                    <a:lstStyle/>
                    <a:p>
                      <a:r>
                        <a:rPr lang="en-GB" dirty="0"/>
                        <a:t>Turnover</a:t>
                      </a:r>
                      <a:r>
                        <a:rPr lang="en-GB" baseline="0" dirty="0"/>
                        <a:t> rates</a:t>
                      </a:r>
                      <a:endParaRPr lang="en-GB" dirty="0"/>
                    </a:p>
                  </a:txBody>
                  <a:tcPr/>
                </a:tc>
                <a:extLst>
                  <a:ext uri="{0D108BD9-81ED-4DB2-BD59-A6C34878D82A}">
                    <a16:rowId xmlns:a16="http://schemas.microsoft.com/office/drawing/2014/main" val="10002"/>
                  </a:ext>
                </a:extLst>
              </a:tr>
            </a:tbl>
          </a:graphicData>
        </a:graphic>
      </p:graphicFrame>
      <p:sp>
        <p:nvSpPr>
          <p:cNvPr id="8" name="TextBox 7"/>
          <p:cNvSpPr txBox="1"/>
          <p:nvPr/>
        </p:nvSpPr>
        <p:spPr>
          <a:xfrm>
            <a:off x="395536" y="332656"/>
            <a:ext cx="1440159" cy="646331"/>
          </a:xfrm>
          <a:prstGeom prst="rect">
            <a:avLst/>
          </a:prstGeom>
          <a:noFill/>
        </p:spPr>
        <p:txBody>
          <a:bodyPr wrap="square" rtlCol="0">
            <a:spAutoFit/>
          </a:bodyPr>
          <a:lstStyle/>
          <a:p>
            <a:r>
              <a:rPr lang="en-GB" dirty="0"/>
              <a:t>Financial perspective:</a:t>
            </a:r>
          </a:p>
        </p:txBody>
      </p:sp>
      <p:sp>
        <p:nvSpPr>
          <p:cNvPr id="9" name="TextBox 8"/>
          <p:cNvSpPr txBox="1"/>
          <p:nvPr/>
        </p:nvSpPr>
        <p:spPr>
          <a:xfrm>
            <a:off x="467543" y="1729183"/>
            <a:ext cx="1512169" cy="923330"/>
          </a:xfrm>
          <a:prstGeom prst="rect">
            <a:avLst/>
          </a:prstGeom>
          <a:noFill/>
        </p:spPr>
        <p:txBody>
          <a:bodyPr wrap="square" rtlCol="0">
            <a:spAutoFit/>
          </a:bodyPr>
          <a:lstStyle/>
          <a:p>
            <a:r>
              <a:rPr lang="en-GB" dirty="0"/>
              <a:t>Customer perspective:</a:t>
            </a:r>
          </a:p>
          <a:p>
            <a:endParaRPr lang="en-GB" dirty="0"/>
          </a:p>
        </p:txBody>
      </p:sp>
      <p:sp>
        <p:nvSpPr>
          <p:cNvPr id="10" name="TextBox 9"/>
          <p:cNvSpPr txBox="1"/>
          <p:nvPr/>
        </p:nvSpPr>
        <p:spPr>
          <a:xfrm>
            <a:off x="467543" y="3472850"/>
            <a:ext cx="1296145" cy="1200329"/>
          </a:xfrm>
          <a:prstGeom prst="rect">
            <a:avLst/>
          </a:prstGeom>
          <a:noFill/>
        </p:spPr>
        <p:txBody>
          <a:bodyPr wrap="square" rtlCol="0">
            <a:spAutoFit/>
          </a:bodyPr>
          <a:lstStyle/>
          <a:p>
            <a:r>
              <a:rPr lang="en-GB" dirty="0"/>
              <a:t>Internal business perspective:</a:t>
            </a:r>
          </a:p>
          <a:p>
            <a:endParaRPr lang="en-GB" dirty="0"/>
          </a:p>
        </p:txBody>
      </p:sp>
      <p:sp>
        <p:nvSpPr>
          <p:cNvPr id="11" name="TextBox 10"/>
          <p:cNvSpPr txBox="1"/>
          <p:nvPr/>
        </p:nvSpPr>
        <p:spPr>
          <a:xfrm>
            <a:off x="539552" y="5146375"/>
            <a:ext cx="1440160" cy="923330"/>
          </a:xfrm>
          <a:prstGeom prst="rect">
            <a:avLst/>
          </a:prstGeom>
          <a:noFill/>
        </p:spPr>
        <p:txBody>
          <a:bodyPr wrap="square" rtlCol="0">
            <a:spAutoFit/>
          </a:bodyPr>
          <a:lstStyle/>
          <a:p>
            <a:r>
              <a:rPr lang="en-GB" dirty="0"/>
              <a:t>Learning and Growth perspective:</a:t>
            </a:r>
          </a:p>
        </p:txBody>
      </p:sp>
    </p:spTree>
    <p:extLst>
      <p:ext uri="{BB962C8B-B14F-4D97-AF65-F5344CB8AC3E}">
        <p14:creationId xmlns:p14="http://schemas.microsoft.com/office/powerpoint/2010/main" val="515293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measures</a:t>
            </a:r>
          </a:p>
        </p:txBody>
      </p:sp>
      <p:sp>
        <p:nvSpPr>
          <p:cNvPr id="3" name="Content Placeholder 2"/>
          <p:cNvSpPr>
            <a:spLocks noGrp="1"/>
          </p:cNvSpPr>
          <p:nvPr>
            <p:ph sz="quarter" idx="1"/>
          </p:nvPr>
        </p:nvSpPr>
        <p:spPr/>
        <p:txBody>
          <a:bodyPr>
            <a:normAutofit/>
          </a:bodyPr>
          <a:lstStyle/>
          <a:p>
            <a:r>
              <a:rPr lang="en-GB" dirty="0"/>
              <a:t>The performance measures can be classified as </a:t>
            </a:r>
            <a:r>
              <a:rPr lang="en-GB" dirty="0">
                <a:solidFill>
                  <a:srgbClr val="C00000"/>
                </a:solidFill>
              </a:rPr>
              <a:t>lag measures </a:t>
            </a:r>
            <a:r>
              <a:rPr lang="en-GB" dirty="0"/>
              <a:t>and </a:t>
            </a:r>
            <a:r>
              <a:rPr lang="en-GB" dirty="0">
                <a:solidFill>
                  <a:srgbClr val="C00000"/>
                </a:solidFill>
              </a:rPr>
              <a:t>lead measures</a:t>
            </a:r>
          </a:p>
          <a:p>
            <a:r>
              <a:rPr lang="en-GB" dirty="0"/>
              <a:t>Lag measures are outcome or results measures and relate to the financial results of the business. </a:t>
            </a:r>
          </a:p>
          <a:p>
            <a:pPr lvl="1"/>
            <a:r>
              <a:rPr lang="en-GB" dirty="0"/>
              <a:t>Examples: l-f-l sales revenue, ROI.</a:t>
            </a:r>
          </a:p>
          <a:p>
            <a:r>
              <a:rPr lang="en-GB" dirty="0"/>
              <a:t>Lead measures are the drivers of future financial performance (hopefully?).  They tend to be non-financial measures used in the non-financial perspectives </a:t>
            </a:r>
            <a:r>
              <a:rPr lang="en-GB" sz="1800" dirty="0"/>
              <a:t>(NB proof-reading error in Drury p.608).  </a:t>
            </a:r>
          </a:p>
          <a:p>
            <a:pPr lvl="1"/>
            <a:r>
              <a:rPr lang="en-GB" dirty="0"/>
              <a:t>Examples: hours of in-house training, inventory turnover time.</a:t>
            </a:r>
          </a:p>
        </p:txBody>
      </p:sp>
    </p:spTree>
    <p:extLst>
      <p:ext uri="{BB962C8B-B14F-4D97-AF65-F5344CB8AC3E}">
        <p14:creationId xmlns:p14="http://schemas.microsoft.com/office/powerpoint/2010/main" val="1640920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t>Cause-and-effect relationships</a:t>
            </a:r>
          </a:p>
        </p:txBody>
      </p:sp>
      <p:sp>
        <p:nvSpPr>
          <p:cNvPr id="15363" name="Content Placeholder 2"/>
          <p:cNvSpPr>
            <a:spLocks noGrp="1"/>
          </p:cNvSpPr>
          <p:nvPr>
            <p:ph sz="quarter" idx="1"/>
          </p:nvPr>
        </p:nvSpPr>
        <p:spPr>
          <a:xfrm>
            <a:off x="457200" y="1219200"/>
            <a:ext cx="8001000" cy="457200"/>
          </a:xfrm>
        </p:spPr>
        <p:txBody>
          <a:bodyPr>
            <a:normAutofit lnSpcReduction="10000"/>
          </a:bodyPr>
          <a:lstStyle/>
          <a:p>
            <a:pPr>
              <a:buFont typeface="Wingdings 3" pitchFamily="18" charset="2"/>
              <a:buNone/>
            </a:pPr>
            <a:r>
              <a:rPr lang="en-GB"/>
              <a:t>	</a:t>
            </a:r>
          </a:p>
        </p:txBody>
      </p:sp>
      <p:sp>
        <p:nvSpPr>
          <p:cNvPr id="15364" name="Slide Number Placeholder 3"/>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fld id="{6164873C-A5BA-48AB-B698-2CEA6ABF1A26}" type="slidenum">
              <a:rPr lang="en-US" smtClean="0"/>
              <a:pPr/>
              <a:t>18</a:t>
            </a:fld>
            <a:endParaRPr lang="en-US"/>
          </a:p>
        </p:txBody>
      </p:sp>
      <p:sp>
        <p:nvSpPr>
          <p:cNvPr id="5" name="Down Arrow 4"/>
          <p:cNvSpPr/>
          <p:nvPr/>
        </p:nvSpPr>
        <p:spPr>
          <a:xfrm rot="10800000">
            <a:off x="4191000" y="1828800"/>
            <a:ext cx="484188" cy="9779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366" name="TextBox 6"/>
          <p:cNvSpPr txBox="1">
            <a:spLocks noChangeArrowheads="1"/>
          </p:cNvSpPr>
          <p:nvPr/>
        </p:nvSpPr>
        <p:spPr bwMode="auto">
          <a:xfrm>
            <a:off x="609600" y="1371600"/>
            <a:ext cx="7543800" cy="523220"/>
          </a:xfrm>
          <a:prstGeom prst="rect">
            <a:avLst/>
          </a:prstGeom>
          <a:noFill/>
          <a:ln w="9525">
            <a:noFill/>
            <a:miter lim="800000"/>
            <a:headEnd/>
            <a:tailEnd/>
          </a:ln>
        </p:spPr>
        <p:txBody>
          <a:bodyPr wrap="square">
            <a:spAutoFit/>
          </a:bodyPr>
          <a:lstStyle/>
          <a:p>
            <a:pPr algn="ctr"/>
            <a:r>
              <a:rPr lang="en-GB" sz="2800" dirty="0"/>
              <a:t>Financial perspective</a:t>
            </a:r>
          </a:p>
        </p:txBody>
      </p:sp>
      <p:sp>
        <p:nvSpPr>
          <p:cNvPr id="15367" name="TextBox 7"/>
          <p:cNvSpPr txBox="1">
            <a:spLocks noChangeArrowheads="1"/>
          </p:cNvSpPr>
          <p:nvPr/>
        </p:nvSpPr>
        <p:spPr bwMode="auto">
          <a:xfrm>
            <a:off x="1066800" y="2743200"/>
            <a:ext cx="6934200" cy="523220"/>
          </a:xfrm>
          <a:prstGeom prst="rect">
            <a:avLst/>
          </a:prstGeom>
          <a:noFill/>
          <a:ln w="9525">
            <a:noFill/>
            <a:miter lim="800000"/>
            <a:headEnd/>
            <a:tailEnd/>
          </a:ln>
        </p:spPr>
        <p:txBody>
          <a:bodyPr>
            <a:spAutoFit/>
          </a:bodyPr>
          <a:lstStyle/>
          <a:p>
            <a:pPr algn="ctr"/>
            <a:r>
              <a:rPr lang="en-GB" sz="2800" dirty="0"/>
              <a:t>Customer perspective</a:t>
            </a:r>
          </a:p>
        </p:txBody>
      </p:sp>
      <p:sp>
        <p:nvSpPr>
          <p:cNvPr id="9" name="Down Arrow 8"/>
          <p:cNvSpPr/>
          <p:nvPr/>
        </p:nvSpPr>
        <p:spPr>
          <a:xfrm rot="10800000">
            <a:off x="4191000" y="3352800"/>
            <a:ext cx="484188" cy="9779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369" name="TextBox 9"/>
          <p:cNvSpPr txBox="1">
            <a:spLocks noChangeArrowheads="1"/>
          </p:cNvSpPr>
          <p:nvPr/>
        </p:nvSpPr>
        <p:spPr bwMode="auto">
          <a:xfrm>
            <a:off x="609600" y="4267200"/>
            <a:ext cx="7772400" cy="523220"/>
          </a:xfrm>
          <a:prstGeom prst="rect">
            <a:avLst/>
          </a:prstGeom>
          <a:noFill/>
          <a:ln w="9525">
            <a:noFill/>
            <a:miter lim="800000"/>
            <a:headEnd/>
            <a:tailEnd/>
          </a:ln>
        </p:spPr>
        <p:txBody>
          <a:bodyPr>
            <a:spAutoFit/>
          </a:bodyPr>
          <a:lstStyle/>
          <a:p>
            <a:pPr algn="ctr"/>
            <a:r>
              <a:rPr lang="en-GB" sz="2800" dirty="0"/>
              <a:t>Internal business processes</a:t>
            </a:r>
          </a:p>
        </p:txBody>
      </p:sp>
      <p:sp>
        <p:nvSpPr>
          <p:cNvPr id="11" name="Down Arrow 10"/>
          <p:cNvSpPr/>
          <p:nvPr/>
        </p:nvSpPr>
        <p:spPr>
          <a:xfrm rot="10800000">
            <a:off x="4176783" y="4737100"/>
            <a:ext cx="484188" cy="9779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371" name="TextBox 11"/>
          <p:cNvSpPr txBox="1">
            <a:spLocks noChangeArrowheads="1"/>
          </p:cNvSpPr>
          <p:nvPr/>
        </p:nvSpPr>
        <p:spPr bwMode="auto">
          <a:xfrm>
            <a:off x="990600" y="5715000"/>
            <a:ext cx="7162800" cy="954107"/>
          </a:xfrm>
          <a:prstGeom prst="rect">
            <a:avLst/>
          </a:prstGeom>
          <a:noFill/>
          <a:ln w="9525">
            <a:noFill/>
            <a:miter lim="800000"/>
            <a:headEnd/>
            <a:tailEnd/>
          </a:ln>
        </p:spPr>
        <p:txBody>
          <a:bodyPr>
            <a:spAutoFit/>
          </a:bodyPr>
          <a:lstStyle/>
          <a:p>
            <a:pPr algn="ctr"/>
            <a:r>
              <a:rPr lang="en-GB" sz="2800" dirty="0"/>
              <a:t>Organizational learning and growth</a:t>
            </a:r>
          </a:p>
          <a:p>
            <a:pPr algn="ctr"/>
            <a:endParaRPr lang="en-GB" sz="2800" dirty="0"/>
          </a:p>
        </p:txBody>
      </p:sp>
    </p:spTree>
    <p:extLst>
      <p:ext uri="{BB962C8B-B14F-4D97-AF65-F5344CB8AC3E}">
        <p14:creationId xmlns:p14="http://schemas.microsoft.com/office/powerpoint/2010/main" val="1388345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1"/>
          <p:cNvSpPr>
            <a:spLocks noGrp="1"/>
          </p:cNvSpPr>
          <p:nvPr>
            <p:ph type="sldNum" sz="quarter" idx="12"/>
          </p:nvPr>
        </p:nvSpPr>
        <p:spPr bwMode="auto">
          <a:noFill/>
          <a:ln>
            <a:miter lim="800000"/>
            <a:headEnd/>
            <a:tailEnd/>
          </a:ln>
        </p:spPr>
        <p:txBody>
          <a:bodyPr wrap="square" lIns="91440" tIns="45720" rIns="91440" bIns="45720" numCol="1" anchor="t" anchorCtr="0" compatLnSpc="1">
            <a:prstTxWarp prst="textNoShape">
              <a:avLst/>
            </a:prstTxWarp>
          </a:bodyPr>
          <a:lstStyle/>
          <a:p>
            <a:fld id="{20CE366B-F81B-4A94-8099-7672F019C756}" type="slidenum">
              <a:rPr lang="en-US" smtClean="0"/>
              <a:pPr/>
              <a:t>19</a:t>
            </a:fld>
            <a:endParaRPr lang="en-US"/>
          </a:p>
        </p:txBody>
      </p:sp>
      <p:pic>
        <p:nvPicPr>
          <p:cNvPr id="17411" name="Picture 2" descr="http://imageserver.ebscohost.com/img/imageqv/archive/hbr/20080101/1132004.jpg?ephost1=dGJyMNHr7ESepq84zOX0OLCmrlGepq5Srqa4SK6WxWXS"/>
          <p:cNvPicPr>
            <a:picLocks noChangeAspect="1" noChangeArrowheads="1"/>
          </p:cNvPicPr>
          <p:nvPr/>
        </p:nvPicPr>
        <p:blipFill>
          <a:blip r:embed="rId3" cstate="print"/>
          <a:srcRect/>
          <a:stretch>
            <a:fillRect/>
          </a:stretch>
        </p:blipFill>
        <p:spPr bwMode="auto">
          <a:xfrm>
            <a:off x="990600" y="304800"/>
            <a:ext cx="7772400" cy="62484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8790A2-37B7-DE40-93C8-1E3F8D1AAC53}"/>
              </a:ext>
            </a:extLst>
          </p:cNvPr>
          <p:cNvPicPr>
            <a:picLocks noChangeAspect="1"/>
          </p:cNvPicPr>
          <p:nvPr/>
        </p:nvPicPr>
        <p:blipFill>
          <a:blip r:embed="rId3"/>
          <a:stretch>
            <a:fillRect/>
          </a:stretch>
        </p:blipFill>
        <p:spPr>
          <a:xfrm>
            <a:off x="889000" y="685800"/>
            <a:ext cx="7366000" cy="5486400"/>
          </a:xfrm>
          <a:prstGeom prst="rect">
            <a:avLst/>
          </a:prstGeom>
        </p:spPr>
      </p:pic>
    </p:spTree>
    <p:extLst>
      <p:ext uri="{BB962C8B-B14F-4D97-AF65-F5344CB8AC3E}">
        <p14:creationId xmlns:p14="http://schemas.microsoft.com/office/powerpoint/2010/main" val="3382555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E127749C-CE98-413E-A83C-8F036C44A9F4}" type="slidenum">
              <a:rPr lang="en-US" smtClean="0"/>
              <a:pPr>
                <a:defRPr/>
              </a:pPr>
              <a:t>21</a:t>
            </a:fld>
            <a:endParaRPr lang="en-US"/>
          </a:p>
        </p:txBody>
      </p:sp>
      <p:pic>
        <p:nvPicPr>
          <p:cNvPr id="1026" name="Picture 2" descr="http://img.photobucket.com/albums/v520/buckyzoom/work/SW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692650"/>
            <a:ext cx="8629190" cy="55446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39552" y="260648"/>
            <a:ext cx="8223448" cy="369332"/>
          </a:xfrm>
          <a:prstGeom prst="rect">
            <a:avLst/>
          </a:prstGeom>
          <a:noFill/>
        </p:spPr>
        <p:txBody>
          <a:bodyPr wrap="square" rtlCol="0">
            <a:spAutoFit/>
          </a:bodyPr>
          <a:lstStyle/>
          <a:p>
            <a:r>
              <a:rPr lang="en-GB" dirty="0"/>
              <a:t>Example: Southwest Airlines</a:t>
            </a:r>
          </a:p>
        </p:txBody>
      </p:sp>
    </p:spTree>
    <p:extLst>
      <p:ext uri="{BB962C8B-B14F-4D97-AF65-F5344CB8AC3E}">
        <p14:creationId xmlns:p14="http://schemas.microsoft.com/office/powerpoint/2010/main" val="4201404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766279316"/>
              </p:ext>
            </p:extLst>
          </p:nvPr>
        </p:nvGraphicFramePr>
        <p:xfrm>
          <a:off x="395536" y="1316782"/>
          <a:ext cx="7488833" cy="4619625"/>
        </p:xfrm>
        <a:graphic>
          <a:graphicData uri="http://schemas.openxmlformats.org/drawingml/2006/table">
            <a:tbl>
              <a:tblPr>
                <a:tableStyleId>{5C22544A-7EE6-4342-B048-85BDC9FD1C3A}</a:tableStyleId>
              </a:tblPr>
              <a:tblGrid>
                <a:gridCol w="3009696">
                  <a:extLst>
                    <a:ext uri="{9D8B030D-6E8A-4147-A177-3AD203B41FA5}">
                      <a16:colId xmlns:a16="http://schemas.microsoft.com/office/drawing/2014/main" val="20000"/>
                    </a:ext>
                  </a:extLst>
                </a:gridCol>
                <a:gridCol w="2035971">
                  <a:extLst>
                    <a:ext uri="{9D8B030D-6E8A-4147-A177-3AD203B41FA5}">
                      <a16:colId xmlns:a16="http://schemas.microsoft.com/office/drawing/2014/main" val="20001"/>
                    </a:ext>
                  </a:extLst>
                </a:gridCol>
                <a:gridCol w="1274695">
                  <a:extLst>
                    <a:ext uri="{9D8B030D-6E8A-4147-A177-3AD203B41FA5}">
                      <a16:colId xmlns:a16="http://schemas.microsoft.com/office/drawing/2014/main" val="20002"/>
                    </a:ext>
                  </a:extLst>
                </a:gridCol>
                <a:gridCol w="1168471">
                  <a:extLst>
                    <a:ext uri="{9D8B030D-6E8A-4147-A177-3AD203B41FA5}">
                      <a16:colId xmlns:a16="http://schemas.microsoft.com/office/drawing/2014/main" val="20003"/>
                    </a:ext>
                  </a:extLst>
                </a:gridCol>
              </a:tblGrid>
              <a:tr h="390525">
                <a:tc>
                  <a:txBody>
                    <a:bodyPr/>
                    <a:lstStyle/>
                    <a:p>
                      <a:pPr algn="l" fontAlgn="b"/>
                      <a:r>
                        <a:rPr lang="en-GB" sz="1100" u="none" strike="noStrike" dirty="0">
                          <a:effectLst/>
                        </a:rPr>
                        <a:t>Objectives</a:t>
                      </a:r>
                      <a:endParaRPr lang="en-GB" sz="1100" b="1" i="0" u="none" strike="noStrike" dirty="0">
                        <a:solidFill>
                          <a:srgbClr val="00206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Measures</a:t>
                      </a:r>
                      <a:endParaRPr lang="en-GB" sz="1100" b="1" i="0" u="none" strike="noStrike">
                        <a:solidFill>
                          <a:srgbClr val="00206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Target Performance</a:t>
                      </a:r>
                      <a:endParaRPr lang="en-GB" sz="1100" b="1" i="0" u="none" strike="noStrike">
                        <a:solidFill>
                          <a:srgbClr val="00206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Actual Performance</a:t>
                      </a:r>
                      <a:endParaRPr lang="en-GB" sz="1100" b="1" i="0" u="none" strike="noStrike">
                        <a:solidFill>
                          <a:srgbClr val="00206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000"/>
                  </a:ext>
                </a:extLst>
              </a:tr>
              <a:tr h="190500">
                <a:tc>
                  <a:txBody>
                    <a:bodyPr/>
                    <a:lstStyle/>
                    <a:p>
                      <a:pPr algn="l" fontAlgn="b"/>
                      <a:r>
                        <a:rPr lang="en-GB" sz="1100" u="sng" strike="noStrike">
                          <a:effectLst/>
                        </a:rPr>
                        <a:t>FINANCIAL PERSPECTIVE</a:t>
                      </a:r>
                      <a:endParaRPr lang="en-GB" sz="1100" b="1" i="0" u="sng"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001"/>
                  </a:ext>
                </a:extLst>
              </a:tr>
              <a:tr h="571500">
                <a:tc>
                  <a:txBody>
                    <a:bodyPr/>
                    <a:lstStyle/>
                    <a:p>
                      <a:pPr algn="l" fontAlgn="ctr"/>
                      <a:r>
                        <a:rPr lang="en-GB" sz="1100" u="none" strike="noStrike">
                          <a:effectLst/>
                        </a:rPr>
                        <a:t>Increase shareholder value</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b"/>
                      <a:r>
                        <a:rPr lang="en-GB" sz="1100" u="none" strike="noStrike" dirty="0">
                          <a:effectLst/>
                        </a:rPr>
                        <a:t>1. Operating profit changes from productivity</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£1,000,000</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r" fontAlgn="ctr"/>
                      <a:r>
                        <a:rPr lang="en-GB" sz="1100" u="none" strike="noStrike">
                          <a:effectLst/>
                        </a:rPr>
                        <a:t>£400,000</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02"/>
                  </a:ext>
                </a:extLst>
              </a:tr>
              <a:tr h="390525">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2. Operating profit changes from growth</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£1.500,000</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r" fontAlgn="ctr"/>
                      <a:r>
                        <a:rPr lang="en-GB" sz="1100" u="none" strike="noStrike">
                          <a:effectLst/>
                        </a:rPr>
                        <a:t>£600,000</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03"/>
                  </a:ext>
                </a:extLst>
              </a:tr>
              <a:tr h="190500">
                <a:tc>
                  <a:txBody>
                    <a:bodyPr/>
                    <a:lstStyle/>
                    <a:p>
                      <a:pPr algn="l" fontAlgn="b"/>
                      <a:r>
                        <a:rPr lang="en-GB" sz="1100" u="sng" strike="noStrike">
                          <a:effectLst/>
                        </a:rPr>
                        <a:t>CUSTOMER PERSPECTIVE</a:t>
                      </a:r>
                      <a:endParaRPr lang="en-GB" sz="1100" b="1" i="0" u="sng"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04"/>
                  </a:ext>
                </a:extLst>
              </a:tr>
              <a:tr h="390525">
                <a:tc>
                  <a:txBody>
                    <a:bodyPr/>
                    <a:lstStyle/>
                    <a:p>
                      <a:pPr algn="l" fontAlgn="ctr"/>
                      <a:r>
                        <a:rPr lang="en-GB" sz="1100" u="none" strike="noStrike">
                          <a:effectLst/>
                        </a:rPr>
                        <a:t>Increase in market share</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b"/>
                      <a:r>
                        <a:rPr lang="en-GB" sz="1100" u="none" strike="noStrike">
                          <a:effectLst/>
                        </a:rPr>
                        <a:t>Market share in colour laser printers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4.60%</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05"/>
                  </a:ext>
                </a:extLst>
              </a:tr>
              <a:tr h="381000">
                <a:tc>
                  <a:txBody>
                    <a:bodyPr/>
                    <a:lstStyle/>
                    <a:p>
                      <a:pPr algn="l" fontAlgn="b"/>
                      <a:r>
                        <a:rPr lang="en-GB" sz="1100" u="sng" strike="noStrike">
                          <a:effectLst/>
                        </a:rPr>
                        <a:t>INTERNAL BUSINESS PROCESS PERSPECTIVE</a:t>
                      </a:r>
                      <a:endParaRPr lang="en-GB" sz="1100" b="1" i="0" u="sng"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06"/>
                  </a:ext>
                </a:extLst>
              </a:tr>
              <a:tr h="190500">
                <a:tc>
                  <a:txBody>
                    <a:bodyPr/>
                    <a:lstStyle/>
                    <a:p>
                      <a:pPr algn="l" fontAlgn="b"/>
                      <a:r>
                        <a:rPr lang="en-GB" sz="1100" u="none" strike="noStrike">
                          <a:effectLst/>
                        </a:rPr>
                        <a:t>Improve manufacturing quality</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Yield</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82%</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07"/>
                  </a:ext>
                </a:extLst>
              </a:tr>
              <a:tr h="200025">
                <a:tc>
                  <a:txBody>
                    <a:bodyPr/>
                    <a:lstStyle/>
                    <a:p>
                      <a:pPr algn="l" fontAlgn="b"/>
                      <a:r>
                        <a:rPr lang="en-GB" sz="1100" u="none" strike="noStrike">
                          <a:effectLst/>
                        </a:rPr>
                        <a:t>Reduce delivery time to customers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Order delivery time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25 days</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20 days</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08"/>
                  </a:ext>
                </a:extLst>
              </a:tr>
              <a:tr h="190500">
                <a:tc>
                  <a:txBody>
                    <a:bodyPr/>
                    <a:lstStyle/>
                    <a:p>
                      <a:pPr algn="l" fontAlgn="b"/>
                      <a:r>
                        <a:rPr lang="en-GB" sz="1100" u="none" strike="noStrike">
                          <a:effectLst/>
                        </a:rPr>
                        <a:t>LEARNING AND GROWTH PERSPECTIVE</a:t>
                      </a:r>
                      <a:endParaRPr lang="en-GB" sz="1100" b="1"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009"/>
                  </a:ext>
                </a:extLst>
              </a:tr>
              <a:tr h="762000">
                <a:tc>
                  <a:txBody>
                    <a:bodyPr/>
                    <a:lstStyle/>
                    <a:p>
                      <a:pPr algn="l" fontAlgn="b"/>
                      <a:r>
                        <a:rPr lang="en-GB" sz="1100" u="none" strike="noStrike">
                          <a:effectLst/>
                        </a:rPr>
                        <a:t>Develop process skills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Percentage of employees trained in process and quality management</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90%</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a:effectLst/>
                        </a:rPr>
                        <a:t>93%</a:t>
                      </a: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10"/>
                  </a:ext>
                </a:extLst>
              </a:tr>
              <a:tr h="771525">
                <a:tc>
                  <a:txBody>
                    <a:bodyPr/>
                    <a:lstStyle/>
                    <a:p>
                      <a:pPr algn="l" fontAlgn="b"/>
                      <a:r>
                        <a:rPr lang="en-GB" sz="1100" u="none" strike="noStrike">
                          <a:effectLst/>
                        </a:rPr>
                        <a:t>Enhance information system capabilities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Percentage of manufacturing process with real-time feedback</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100" u="none" strike="noStrike">
                          <a:effectLst/>
                        </a:rPr>
                        <a:t>85%</a:t>
                      </a:r>
                      <a:endParaRPr lang="en-GB" sz="11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100" u="none" strike="noStrike" dirty="0">
                          <a:effectLst/>
                        </a:rPr>
                        <a:t>88%</a:t>
                      </a:r>
                      <a:endParaRPr lang="en-GB" sz="11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011"/>
                  </a:ext>
                </a:extLst>
              </a:tr>
            </a:tbl>
          </a:graphicData>
        </a:graphic>
      </p:graphicFrame>
      <p:sp>
        <p:nvSpPr>
          <p:cNvPr id="4" name="Rectangle 3"/>
          <p:cNvSpPr/>
          <p:nvPr/>
        </p:nvSpPr>
        <p:spPr>
          <a:xfrm>
            <a:off x="971600" y="393452"/>
            <a:ext cx="6912769" cy="923330"/>
          </a:xfrm>
          <a:prstGeom prst="rect">
            <a:avLst/>
          </a:prstGeom>
        </p:spPr>
        <p:txBody>
          <a:bodyPr wrap="square">
            <a:spAutoFit/>
          </a:bodyPr>
          <a:lstStyle/>
          <a:p>
            <a:r>
              <a:rPr lang="en-GB" dirty="0">
                <a:solidFill>
                  <a:srgbClr val="000000"/>
                </a:solidFill>
                <a:latin typeface="Calibri" panose="020F0502020204030204" pitchFamily="34" charset="0"/>
              </a:rPr>
              <a:t>Lee Plc manufactures various types of colour laser printer in a highly automated facility with high fixed cost. The market for laser printers is competitive.</a:t>
            </a:r>
            <a:r>
              <a:rPr lang="en-GB" dirty="0"/>
              <a:t> </a:t>
            </a:r>
          </a:p>
        </p:txBody>
      </p:sp>
      <p:sp>
        <p:nvSpPr>
          <p:cNvPr id="5" name="TextBox 4"/>
          <p:cNvSpPr txBox="1"/>
          <p:nvPr/>
        </p:nvSpPr>
        <p:spPr>
          <a:xfrm>
            <a:off x="395536" y="116632"/>
            <a:ext cx="8223448" cy="369332"/>
          </a:xfrm>
          <a:prstGeom prst="rect">
            <a:avLst/>
          </a:prstGeom>
          <a:noFill/>
        </p:spPr>
        <p:txBody>
          <a:bodyPr wrap="square" rtlCol="0">
            <a:spAutoFit/>
          </a:bodyPr>
          <a:lstStyle/>
          <a:p>
            <a:r>
              <a:rPr lang="en-GB" b="1" u="sng" dirty="0"/>
              <a:t>Case Study: Lee Plc. Balanced Score Card 2016/17</a:t>
            </a:r>
          </a:p>
        </p:txBody>
      </p:sp>
      <p:sp>
        <p:nvSpPr>
          <p:cNvPr id="6" name="Rectangle 5"/>
          <p:cNvSpPr/>
          <p:nvPr/>
        </p:nvSpPr>
        <p:spPr>
          <a:xfrm>
            <a:off x="755576" y="6397893"/>
            <a:ext cx="6912768" cy="369332"/>
          </a:xfrm>
          <a:prstGeom prst="rect">
            <a:avLst/>
          </a:prstGeom>
        </p:spPr>
        <p:txBody>
          <a:bodyPr wrap="square">
            <a:spAutoFit/>
          </a:bodyPr>
          <a:lstStyle/>
          <a:p>
            <a:r>
              <a:rPr lang="en-GB" dirty="0">
                <a:solidFill>
                  <a:srgbClr val="FF0000"/>
                </a:solidFill>
                <a:latin typeface="Calibri" panose="020F0502020204030204" pitchFamily="34" charset="0"/>
              </a:rPr>
              <a:t>Was Lee Plc successful in implementing its strategy in 2016/17. Discuss</a:t>
            </a:r>
            <a:r>
              <a:rPr lang="en-GB" dirty="0">
                <a:solidFill>
                  <a:srgbClr val="FF0000"/>
                </a:solidFill>
              </a:rPr>
              <a:t> </a:t>
            </a:r>
          </a:p>
        </p:txBody>
      </p:sp>
    </p:spTree>
    <p:extLst>
      <p:ext uri="{BB962C8B-B14F-4D97-AF65-F5344CB8AC3E}">
        <p14:creationId xmlns:p14="http://schemas.microsoft.com/office/powerpoint/2010/main" val="100079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630816"/>
            <a:ext cx="7200800" cy="2959272"/>
          </a:xfrm>
          <a:prstGeom prst="rect">
            <a:avLst/>
          </a:prstGeom>
        </p:spPr>
        <p:txBody>
          <a:bodyPr wrap="square">
            <a:spAutoFit/>
          </a:bodyPr>
          <a:lstStyle/>
          <a:p>
            <a:pPr algn="ctr">
              <a:lnSpc>
                <a:spcPct val="115000"/>
              </a:lnSpc>
              <a:spcAft>
                <a:spcPts val="0"/>
              </a:spcAft>
            </a:pPr>
            <a:r>
              <a:rPr lang="en-GB" b="1" dirty="0">
                <a:latin typeface="NewsGothicBT-Bold"/>
                <a:ea typeface="Calibri" panose="020F0502020204030204" pitchFamily="34" charset="0"/>
                <a:cs typeface="NewsGothicBT-Bold"/>
              </a:rPr>
              <a:t>CLASS DISCUSSION</a:t>
            </a:r>
          </a:p>
          <a:p>
            <a:pPr algn="ctr">
              <a:lnSpc>
                <a:spcPct val="115000"/>
              </a:lnSpc>
              <a:spcAft>
                <a:spcPts val="0"/>
              </a:spcAft>
            </a:pPr>
            <a:endParaRPr lang="en-GB" b="1" dirty="0">
              <a:latin typeface="NewsGothicBT-Bold"/>
              <a:ea typeface="Calibri" panose="020F0502020204030204" pitchFamily="34" charset="0"/>
              <a:cs typeface="NewsGothicBT-Bold"/>
            </a:endParaRPr>
          </a:p>
          <a:p>
            <a:pPr algn="ctr">
              <a:lnSpc>
                <a:spcPct val="115000"/>
              </a:lnSpc>
              <a:spcAft>
                <a:spcPts val="0"/>
              </a:spcAft>
            </a:pPr>
            <a:r>
              <a:rPr lang="en-GB" b="1" dirty="0">
                <a:latin typeface="NewsGothicBT-Bold"/>
                <a:ea typeface="Calibri" panose="020F0502020204030204" pitchFamily="34" charset="0"/>
                <a:cs typeface="NewsGothicBT-Bold"/>
              </a:rPr>
              <a:t>CASE STUDY OF AN ACCOUNTING PRACTICE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b="1" dirty="0">
                <a:latin typeface="NewsGothicBT-Bold"/>
                <a:ea typeface="Calibri" panose="020F0502020204030204" pitchFamily="34" charset="0"/>
                <a:cs typeface="NewsGothicBT-Bold"/>
              </a:rPr>
              <a:t>Using the data given in appendix 2 comment on the performance of the business. Include comments on internal business processes, customer knowledge and learning/growth, separately, and provide a concluding comment on the overall performance of the business.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3770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p:cNvSpPr>
          <p:nvPr>
            <p:ph type="title"/>
          </p:nvPr>
        </p:nvSpPr>
        <p:spPr/>
        <p:txBody>
          <a:bodyPr/>
          <a:lstStyle/>
          <a:p>
            <a:r>
              <a:rPr lang="en-GB" dirty="0"/>
              <a:t>BS and strategy: summary</a:t>
            </a:r>
          </a:p>
        </p:txBody>
      </p:sp>
      <p:sp>
        <p:nvSpPr>
          <p:cNvPr id="4" name="Content Placeholder 3"/>
          <p:cNvSpPr>
            <a:spLocks noGrp="1"/>
          </p:cNvSpPr>
          <p:nvPr>
            <p:ph idx="1"/>
          </p:nvPr>
        </p:nvSpPr>
        <p:spPr/>
        <p:txBody>
          <a:bodyPr/>
          <a:lstStyle/>
          <a:p>
            <a:r>
              <a:rPr lang="en-GB" dirty="0"/>
              <a:t>Kaplan and Norton advocate the use of the BS in a management system which links strategy and operations</a:t>
            </a:r>
          </a:p>
          <a:p>
            <a:r>
              <a:rPr lang="en-GB" dirty="0"/>
              <a:t>Their articles and consultancy work in this area have resulted in a more complicated depiction of the role of the BS within the organisation.</a:t>
            </a:r>
          </a:p>
          <a:p>
            <a:r>
              <a:rPr lang="en-GB" dirty="0"/>
              <a:t>Academics have been critical of the BS approach.  Notably, </a:t>
            </a:r>
            <a:r>
              <a:rPr lang="en-GB" dirty="0" err="1"/>
              <a:t>Nørrklit</a:t>
            </a:r>
            <a:r>
              <a:rPr lang="en-GB" dirty="0"/>
              <a:t> (2000) and </a:t>
            </a:r>
            <a:r>
              <a:rPr lang="en-GB" dirty="0" err="1"/>
              <a:t>Nørrklit</a:t>
            </a:r>
            <a:r>
              <a:rPr lang="en-GB" dirty="0"/>
              <a:t> and Mitchell (2007).</a:t>
            </a:r>
          </a:p>
          <a:p>
            <a:r>
              <a:rPr lang="en-GB" dirty="0"/>
              <a:t>Many case studies of BSC and other PMS in organisations; for example,  BAE Systems (</a:t>
            </a:r>
            <a:r>
              <a:rPr lang="en-GB" dirty="0" err="1"/>
              <a:t>Jazayeri</a:t>
            </a:r>
            <a:r>
              <a:rPr lang="en-GB" dirty="0"/>
              <a:t> and </a:t>
            </a:r>
            <a:r>
              <a:rPr lang="en-GB" dirty="0" err="1"/>
              <a:t>Scapens</a:t>
            </a:r>
            <a:r>
              <a:rPr lang="en-GB" dirty="0"/>
              <a:t> 2008).</a:t>
            </a:r>
          </a:p>
        </p:txBody>
      </p:sp>
      <p:sp>
        <p:nvSpPr>
          <p:cNvPr id="20484" name="Slide Number Placeholder 1"/>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lvl1pPr>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marL="1600200" indent="-228600">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fld id="{F34CB4F7-D126-4380-9AC0-B66BE5F2CEC3}" type="slidenum">
              <a:rPr lang="en-US" smtClean="0">
                <a:solidFill>
                  <a:schemeClr val="tx2"/>
                </a:solidFill>
              </a:rPr>
              <a:pPr/>
              <a:t>24</a:t>
            </a:fld>
            <a:endParaRPr lang="en-US">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noFill/>
          <a:ln>
            <a:noFill/>
          </a:ln>
        </p:spPr>
        <p:txBody>
          <a:bodyPr wrap="square" lIns="90000" tIns="45000" rIns="90000" bIns="45000" anchor="b">
            <a:normAutofit fontScale="90000"/>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lgn="l" rtl="0">
              <a:buNone/>
            </a:pPr>
            <a:r>
              <a:rPr lang="en-US" sz="3200" kern="1200">
                <a:solidFill>
                  <a:srgbClr val="464653"/>
                </a:solidFill>
                <a:latin typeface="Bookman Old Style"/>
                <a:ea typeface="Microsoft YaHei" pitchFamily="2"/>
                <a:cs typeface="Mangal" pitchFamily="2"/>
              </a:rPr>
              <a:t>Research findings (Franco-Santos </a:t>
            </a:r>
            <a:r>
              <a:rPr lang="en-US" sz="3200" i="1" kern="1200">
                <a:solidFill>
                  <a:srgbClr val="464653"/>
                </a:solidFill>
                <a:latin typeface="Bookman Old Style"/>
                <a:ea typeface="Microsoft YaHei" pitchFamily="2"/>
                <a:cs typeface="Mangal" pitchFamily="2"/>
              </a:rPr>
              <a:t>et al</a:t>
            </a:r>
            <a:r>
              <a:rPr lang="en-US" sz="3200" kern="1200">
                <a:solidFill>
                  <a:srgbClr val="464653"/>
                </a:solidFill>
                <a:latin typeface="Bookman Old Style"/>
                <a:ea typeface="Microsoft YaHei" pitchFamily="2"/>
                <a:cs typeface="Mangal" pitchFamily="2"/>
              </a:rPr>
              <a:t> 2012)</a:t>
            </a:r>
          </a:p>
        </p:txBody>
      </p:sp>
      <p:sp>
        <p:nvSpPr>
          <p:cNvPr id="3" name="Content Placeholder 2"/>
          <p:cNvSpPr txBox="1">
            <a:spLocks noGrp="1"/>
          </p:cNvSpPr>
          <p:nvPr>
            <p:ph idx="1"/>
          </p:nvPr>
        </p:nvSpPr>
        <p:spPr>
          <a:noFill/>
          <a:ln>
            <a:noFill/>
          </a:ln>
        </p:spPr>
        <p:txBody>
          <a:bodyPr wrap="square" lIns="90000" tIns="45000" rIns="90000" bIns="45000" anchor="t"/>
          <a:lstStyle>
            <a:defPPr marL="432000" lvl="0" indent="-324000" algn="l" rtl="0" hangingPunct="1">
              <a:lnSpc>
                <a:spcPct val="100000"/>
              </a:lnSpc>
              <a:spcBef>
                <a:spcPts val="0"/>
              </a:spcBef>
              <a:spcAft>
                <a:spcPts val="1417"/>
              </a:spcAft>
              <a:buSzPct val="45000"/>
              <a:buFont typeface="StarSymbol"/>
              <a:buNone/>
              <a:defRPr lang="en-US" sz="2600" b="0" i="0" u="none" strike="noStrike" kern="1200" cap="none" spc="0" baseline="0">
                <a:ln>
                  <a:noFill/>
                </a:ln>
                <a:solidFill>
                  <a:srgbClr val="000000"/>
                </a:solidFill>
                <a:latin typeface="Gill Sans MT"/>
                <a:ea typeface="Microsoft YaHei" pitchFamily="2"/>
                <a:cs typeface="Mangal" pitchFamily="2"/>
              </a:defRPr>
            </a:defPPr>
            <a:lvl1pPr marL="432000" lvl="0" indent="-324000" algn="l" rtl="0" hangingPunct="1">
              <a:lnSpc>
                <a:spcPct val="100000"/>
              </a:lnSpc>
              <a:spcBef>
                <a:spcPts val="0"/>
              </a:spcBef>
              <a:spcAft>
                <a:spcPts val="1417"/>
              </a:spcAft>
              <a:buSzPct val="45000"/>
              <a:buFont typeface="StarSymbol"/>
              <a:buChar char="●"/>
              <a:defRPr lang="en-US" sz="2600" b="0" i="0" u="none" strike="noStrike" kern="1200" cap="none" spc="0" baseline="0">
                <a:ln>
                  <a:noFill/>
                </a:ln>
                <a:solidFill>
                  <a:srgbClr val="000000"/>
                </a:solidFill>
                <a:latin typeface="Gill Sans MT"/>
                <a:ea typeface="Microsoft YaHei" pitchFamily="2"/>
                <a:cs typeface="Mangal" pitchFamily="2"/>
              </a:defRPr>
            </a:lvl1pPr>
            <a:lvl2pPr marL="864000" lvl="1" indent="-324000" algn="l" rtl="0" hangingPunct="1">
              <a:lnSpc>
                <a:spcPct val="100000"/>
              </a:lnSpc>
              <a:spcBef>
                <a:spcPts val="0"/>
              </a:spcBef>
              <a:spcAft>
                <a:spcPts val="1134"/>
              </a:spcAft>
              <a:buSzPct val="7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2pPr>
            <a:lvl3pPr marL="1295999" lvl="2" indent="-288000" algn="l" rtl="0" hangingPunct="1">
              <a:lnSpc>
                <a:spcPct val="100000"/>
              </a:lnSpc>
              <a:spcBef>
                <a:spcPts val="0"/>
              </a:spcBef>
              <a:spcAft>
                <a:spcPts val="850"/>
              </a:spcAft>
              <a:buSzPct val="45000"/>
              <a:buFont typeface="StarSymbol"/>
              <a:buChar char="●"/>
              <a:defRPr lang="en-US" sz="1800" b="0" i="0" u="none" strike="noStrike" kern="1200" cap="none" spc="0" baseline="0">
                <a:ln>
                  <a:noFill/>
                </a:ln>
                <a:solidFill>
                  <a:srgbClr val="000000"/>
                </a:solidFill>
                <a:latin typeface="Gill Sans MT"/>
                <a:ea typeface="Microsoft YaHei" pitchFamily="2"/>
                <a:cs typeface="Mangal" pitchFamily="2"/>
              </a:defRPr>
            </a:lvl3pPr>
            <a:lvl4pPr marL="1728000" lvl="3" indent="-216000" algn="l" rtl="0" hangingPunct="1">
              <a:lnSpc>
                <a:spcPct val="100000"/>
              </a:lnSpc>
              <a:spcBef>
                <a:spcPts val="0"/>
              </a:spcBef>
              <a:spcAft>
                <a:spcPts val="567"/>
              </a:spcAft>
              <a:buSzPct val="75000"/>
              <a:buFont typeface="StarSymbol"/>
              <a:buChar char="–"/>
              <a:defRPr lang="en-US" sz="1600" b="0" i="0" u="none" strike="noStrike" kern="1200" cap="none" spc="0" baseline="0">
                <a:ln>
                  <a:noFill/>
                </a:ln>
                <a:solidFill>
                  <a:srgbClr val="000000"/>
                </a:solidFill>
                <a:latin typeface="Gill Sans MT"/>
                <a:ea typeface="Microsoft YaHei" pitchFamily="2"/>
                <a:cs typeface="Mangal" pitchFamily="2"/>
              </a:defRPr>
            </a:lvl4pPr>
            <a:lvl5pPr marL="2160000" lvl="4"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5pPr>
            <a:lvl6pPr marL="2592000" lvl="5"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6pPr>
            <a:lvl7pPr marL="3024000" lvl="6"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7pPr>
            <a:lvl8pPr marL="3456000" lvl="7"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8pPr>
            <a:lvl9pPr marL="3887999" lvl="8"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9pPr>
          </a:lstStyle>
          <a:p>
            <a:pPr marL="0" lvl="0" indent="0">
              <a:spcBef>
                <a:spcPts val="601"/>
              </a:spcBef>
              <a:spcAft>
                <a:spcPts val="0"/>
              </a:spcAft>
              <a:buClr>
                <a:srgbClr val="727CA3"/>
              </a:buClr>
              <a:buSzPct val="76000"/>
              <a:buNone/>
            </a:pPr>
            <a:r>
              <a:rPr lang="en-GB" sz="2800" dirty="0"/>
              <a:t>Summary of research on Contemporary Performance Management (CPM) systems using non-financial as well as financial performance measures (so, excluding literature on budgeting).</a:t>
            </a:r>
          </a:p>
          <a:p>
            <a:pPr marL="0" lvl="0" indent="0">
              <a:spcBef>
                <a:spcPts val="601"/>
              </a:spcBef>
              <a:spcAft>
                <a:spcPts val="0"/>
              </a:spcAft>
              <a:buClr>
                <a:srgbClr val="727CA3"/>
              </a:buClr>
              <a:buSzPct val="76000"/>
              <a:buFont typeface="Wingdings 3"/>
              <a:buChar char=""/>
            </a:pPr>
            <a:r>
              <a:rPr lang="en-GB" sz="2800" dirty="0"/>
              <a:t>Analysis of findings – the consequences of CPM systems for:</a:t>
            </a:r>
          </a:p>
          <a:p>
            <a:pPr marL="432000" lvl="1" indent="0">
              <a:spcBef>
                <a:spcPts val="601"/>
              </a:spcBef>
              <a:spcAft>
                <a:spcPts val="0"/>
              </a:spcAft>
              <a:buClr>
                <a:srgbClr val="727CA3"/>
              </a:buClr>
              <a:buSzPct val="76000"/>
              <a:buFont typeface="Wingdings 3"/>
              <a:buChar char=""/>
            </a:pPr>
            <a:r>
              <a:rPr lang="en-GB" sz="2800" dirty="0"/>
              <a:t>people's behaviour;</a:t>
            </a:r>
          </a:p>
          <a:p>
            <a:pPr marL="432000" lvl="1" indent="0">
              <a:spcBef>
                <a:spcPts val="601"/>
              </a:spcBef>
              <a:spcAft>
                <a:spcPts val="0"/>
              </a:spcAft>
              <a:buClr>
                <a:srgbClr val="727CA3"/>
              </a:buClr>
              <a:buSzPct val="76000"/>
              <a:buFont typeface="Wingdings 3"/>
              <a:buChar char=""/>
            </a:pPr>
            <a:r>
              <a:rPr lang="en-GB" sz="2800" dirty="0"/>
              <a:t>organisational capabilities; and </a:t>
            </a:r>
          </a:p>
          <a:p>
            <a:pPr marL="432000" lvl="1" indent="0">
              <a:spcBef>
                <a:spcPts val="601"/>
              </a:spcBef>
              <a:spcAft>
                <a:spcPts val="0"/>
              </a:spcAft>
              <a:buClr>
                <a:srgbClr val="727CA3"/>
              </a:buClr>
              <a:buSzPct val="76000"/>
              <a:buFont typeface="Wingdings 3"/>
              <a:buChar char=""/>
            </a:pPr>
            <a:r>
              <a:rPr lang="en-GB" sz="2800" dirty="0"/>
              <a:t>organisational performance</a:t>
            </a:r>
          </a:p>
          <a:p>
            <a:pPr marL="0" lvl="0" indent="0">
              <a:spcBef>
                <a:spcPts val="601"/>
              </a:spcBef>
              <a:spcAft>
                <a:spcPts val="0"/>
              </a:spcAft>
              <a:buNone/>
              <a:tabLst>
                <a:tab pos="0" algn="l"/>
              </a:tabLst>
            </a:pPr>
            <a:endParaRPr lang="en-GB" dirty="0"/>
          </a:p>
        </p:txBody>
      </p:sp>
    </p:spTree>
    <p:extLst>
      <p:ext uri="{BB962C8B-B14F-4D97-AF65-F5344CB8AC3E}">
        <p14:creationId xmlns:p14="http://schemas.microsoft.com/office/powerpoint/2010/main" val="139096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693857"/>
            <a:ext cx="8229600" cy="430887"/>
          </a:xfrm>
          <a:noFill/>
          <a:ln>
            <a:noFill/>
          </a:ln>
        </p:spPr>
        <p:txBody>
          <a:bodyPr wrap="square" lIns="0" tIns="0" rIns="0" bIns="0">
            <a:spAutoFit/>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lgn="l" rtl="0">
              <a:spcBef>
                <a:spcPts val="601"/>
              </a:spcBef>
              <a:buNone/>
            </a:pPr>
            <a:r>
              <a:rPr lang="en-US" sz="2800" kern="1200" dirty="0">
                <a:solidFill>
                  <a:srgbClr val="000000"/>
                </a:solidFill>
                <a:latin typeface="Gill Sans MT"/>
                <a:ea typeface="Microsoft YaHei" pitchFamily="2"/>
                <a:cs typeface="Mangal" pitchFamily="2"/>
              </a:rPr>
              <a:t>Consequences of CPM systems for </a:t>
            </a:r>
            <a:r>
              <a:rPr lang="en-US" sz="2800" kern="1200" dirty="0">
                <a:solidFill>
                  <a:srgbClr val="FF0000"/>
                </a:solidFill>
                <a:latin typeface="Gill Sans MT"/>
                <a:ea typeface="Microsoft YaHei" pitchFamily="2"/>
                <a:cs typeface="Mangal" pitchFamily="2"/>
              </a:rPr>
              <a:t>people's </a:t>
            </a:r>
            <a:r>
              <a:rPr lang="en-US" sz="2800" kern="1200" dirty="0" err="1">
                <a:solidFill>
                  <a:srgbClr val="FF0000"/>
                </a:solidFill>
                <a:latin typeface="Gill Sans MT"/>
                <a:ea typeface="Microsoft YaHei" pitchFamily="2"/>
                <a:cs typeface="Mangal" pitchFamily="2"/>
              </a:rPr>
              <a:t>behaviour</a:t>
            </a:r>
            <a:endParaRPr lang="en-US" sz="2800" kern="1200" dirty="0">
              <a:solidFill>
                <a:srgbClr val="FF0000"/>
              </a:solidFill>
              <a:latin typeface="Gill Sans MT"/>
              <a:ea typeface="Microsoft YaHei" pitchFamily="2"/>
              <a:cs typeface="Mangal" pitchFamily="2"/>
            </a:endParaRPr>
          </a:p>
        </p:txBody>
      </p:sp>
      <p:sp>
        <p:nvSpPr>
          <p:cNvPr id="3" name="Text Placeholder 2"/>
          <p:cNvSpPr txBox="1">
            <a:spLocks noGrp="1"/>
          </p:cNvSpPr>
          <p:nvPr>
            <p:ph idx="1"/>
          </p:nvPr>
        </p:nvSpPr>
        <p:spPr>
          <a:xfrm>
            <a:off x="483772" y="1196752"/>
            <a:ext cx="8229600" cy="4937760"/>
          </a:xfrm>
          <a:noFill/>
          <a:ln>
            <a:noFill/>
          </a:ln>
        </p:spPr>
        <p:txBody>
          <a:bodyPr lIns="0" tIns="0" rIns="0" bIns="0">
            <a:noAutofit/>
          </a:bodyPr>
          <a:lstStyle>
            <a:defPPr marL="432000" lvl="0" indent="-324000" algn="l" rtl="0" hangingPunct="1">
              <a:lnSpc>
                <a:spcPct val="100000"/>
              </a:lnSpc>
              <a:spcBef>
                <a:spcPts val="0"/>
              </a:spcBef>
              <a:spcAft>
                <a:spcPts val="1417"/>
              </a:spcAft>
              <a:buSzPct val="45000"/>
              <a:buFont typeface="StarSymbol"/>
              <a:buNone/>
              <a:defRPr lang="en-US" sz="2600" b="0" i="0" u="none" strike="noStrike" kern="1200" cap="none" spc="0" baseline="0">
                <a:ln>
                  <a:noFill/>
                </a:ln>
                <a:solidFill>
                  <a:srgbClr val="000000"/>
                </a:solidFill>
                <a:latin typeface="Gill Sans MT"/>
                <a:ea typeface="Microsoft YaHei" pitchFamily="2"/>
                <a:cs typeface="Mangal" pitchFamily="2"/>
              </a:defRPr>
            </a:defPPr>
            <a:lvl1pPr marL="432000" lvl="0" indent="-324000" algn="l" rtl="0" hangingPunct="1">
              <a:lnSpc>
                <a:spcPct val="100000"/>
              </a:lnSpc>
              <a:spcBef>
                <a:spcPts val="0"/>
              </a:spcBef>
              <a:spcAft>
                <a:spcPts val="1417"/>
              </a:spcAft>
              <a:buSzPct val="45000"/>
              <a:buFont typeface="StarSymbol"/>
              <a:buChar char="●"/>
              <a:defRPr lang="en-US" sz="2600" b="0" i="0" u="none" strike="noStrike" kern="1200" cap="none" spc="0" baseline="0">
                <a:ln>
                  <a:noFill/>
                </a:ln>
                <a:solidFill>
                  <a:srgbClr val="000000"/>
                </a:solidFill>
                <a:latin typeface="Gill Sans MT"/>
                <a:ea typeface="Microsoft YaHei" pitchFamily="2"/>
                <a:cs typeface="Mangal" pitchFamily="2"/>
              </a:defRPr>
            </a:lvl1pPr>
            <a:lvl2pPr marL="864000" lvl="1" indent="-324000" algn="l" rtl="0" hangingPunct="1">
              <a:lnSpc>
                <a:spcPct val="100000"/>
              </a:lnSpc>
              <a:spcBef>
                <a:spcPts val="0"/>
              </a:spcBef>
              <a:spcAft>
                <a:spcPts val="1134"/>
              </a:spcAft>
              <a:buSzPct val="7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2pPr>
            <a:lvl3pPr marL="1295999" lvl="2" indent="-288000" algn="l" rtl="0" hangingPunct="1">
              <a:lnSpc>
                <a:spcPct val="100000"/>
              </a:lnSpc>
              <a:spcBef>
                <a:spcPts val="0"/>
              </a:spcBef>
              <a:spcAft>
                <a:spcPts val="850"/>
              </a:spcAft>
              <a:buSzPct val="45000"/>
              <a:buFont typeface="StarSymbol"/>
              <a:buChar char="●"/>
              <a:defRPr lang="en-US" sz="1800" b="0" i="0" u="none" strike="noStrike" kern="1200" cap="none" spc="0" baseline="0">
                <a:ln>
                  <a:noFill/>
                </a:ln>
                <a:solidFill>
                  <a:srgbClr val="000000"/>
                </a:solidFill>
                <a:latin typeface="Gill Sans MT"/>
                <a:ea typeface="Microsoft YaHei" pitchFamily="2"/>
                <a:cs typeface="Mangal" pitchFamily="2"/>
              </a:defRPr>
            </a:lvl3pPr>
            <a:lvl4pPr marL="1728000" lvl="3" indent="-216000" algn="l" rtl="0" hangingPunct="1">
              <a:lnSpc>
                <a:spcPct val="100000"/>
              </a:lnSpc>
              <a:spcBef>
                <a:spcPts val="0"/>
              </a:spcBef>
              <a:spcAft>
                <a:spcPts val="567"/>
              </a:spcAft>
              <a:buSzPct val="75000"/>
              <a:buFont typeface="StarSymbol"/>
              <a:buChar char="–"/>
              <a:defRPr lang="en-US" sz="1600" b="0" i="0" u="none" strike="noStrike" kern="1200" cap="none" spc="0" baseline="0">
                <a:ln>
                  <a:noFill/>
                </a:ln>
                <a:solidFill>
                  <a:srgbClr val="000000"/>
                </a:solidFill>
                <a:latin typeface="Gill Sans MT"/>
                <a:ea typeface="Microsoft YaHei" pitchFamily="2"/>
                <a:cs typeface="Mangal" pitchFamily="2"/>
              </a:defRPr>
            </a:lvl4pPr>
            <a:lvl5pPr marL="2160000" lvl="4"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5pPr>
            <a:lvl6pPr marL="2592000" lvl="5"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6pPr>
            <a:lvl7pPr marL="3024000" lvl="6"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7pPr>
            <a:lvl8pPr marL="3456000" lvl="7"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8pPr>
            <a:lvl9pPr marL="3887999" lvl="8"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9pPr>
          </a:lstStyle>
          <a:p>
            <a:pPr lvl="0">
              <a:buFont typeface="Wingdings" panose="05000000000000000000" pitchFamily="2" charset="2"/>
              <a:buChar char="Ø"/>
            </a:pPr>
            <a:r>
              <a:rPr lang="en-GB" sz="2800" b="1" dirty="0"/>
              <a:t>Positive effects</a:t>
            </a:r>
          </a:p>
          <a:p>
            <a:pPr lvl="0">
              <a:buFont typeface="Wingdings" panose="05000000000000000000" pitchFamily="2" charset="2"/>
              <a:buChar char="Ø"/>
            </a:pPr>
            <a:r>
              <a:rPr lang="en-GB" sz="2800" dirty="0"/>
              <a:t>Strategic focus: improves senior managers' discussions about strategy and helps clarify what is important for the organization.</a:t>
            </a:r>
          </a:p>
          <a:p>
            <a:pPr lvl="0">
              <a:buFont typeface="Wingdings" panose="05000000000000000000" pitchFamily="2" charset="2"/>
              <a:buChar char="Ø"/>
            </a:pPr>
            <a:r>
              <a:rPr lang="en-GB" sz="2800" dirty="0"/>
              <a:t>Co-operation, co-ordination and participation</a:t>
            </a:r>
          </a:p>
          <a:p>
            <a:pPr lvl="0">
              <a:buFont typeface="Wingdings" panose="05000000000000000000" pitchFamily="2" charset="2"/>
              <a:buChar char="Ø"/>
            </a:pPr>
            <a:r>
              <a:rPr lang="en-GB" sz="2800" dirty="0"/>
              <a:t>Can improve quality of leadership and change organisational culture</a:t>
            </a:r>
          </a:p>
        </p:txBody>
      </p:sp>
    </p:spTree>
    <p:extLst>
      <p:ext uri="{BB962C8B-B14F-4D97-AF65-F5344CB8AC3E}">
        <p14:creationId xmlns:p14="http://schemas.microsoft.com/office/powerpoint/2010/main" val="425705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630694"/>
            <a:ext cx="8229600" cy="430887"/>
          </a:xfrm>
          <a:noFill/>
          <a:ln>
            <a:noFill/>
          </a:ln>
        </p:spPr>
        <p:txBody>
          <a:bodyPr lIns="0" tIns="0" rIns="0" bIns="0">
            <a:spAutoFit/>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lgn="l" rtl="0">
              <a:spcBef>
                <a:spcPts val="601"/>
              </a:spcBef>
              <a:buNone/>
            </a:pPr>
            <a:r>
              <a:rPr lang="en-US" sz="2800" kern="1200" dirty="0">
                <a:solidFill>
                  <a:srgbClr val="000000"/>
                </a:solidFill>
                <a:latin typeface="Gill Sans MT"/>
                <a:ea typeface="Microsoft YaHei" pitchFamily="2"/>
                <a:cs typeface="Mangal" pitchFamily="2"/>
              </a:rPr>
              <a:t>Consequences of CPM systems for </a:t>
            </a:r>
            <a:r>
              <a:rPr lang="en-US" sz="2800" kern="1200" dirty="0">
                <a:solidFill>
                  <a:srgbClr val="FF0000"/>
                </a:solidFill>
                <a:latin typeface="Gill Sans MT"/>
                <a:ea typeface="Microsoft YaHei" pitchFamily="2"/>
                <a:cs typeface="Mangal" pitchFamily="2"/>
              </a:rPr>
              <a:t>people's </a:t>
            </a:r>
            <a:r>
              <a:rPr lang="en-US" sz="2800" kern="1200" dirty="0" err="1">
                <a:solidFill>
                  <a:srgbClr val="FF0000"/>
                </a:solidFill>
                <a:latin typeface="Gill Sans MT"/>
                <a:ea typeface="Microsoft YaHei" pitchFamily="2"/>
                <a:cs typeface="Mangal" pitchFamily="2"/>
              </a:rPr>
              <a:t>behaviour</a:t>
            </a:r>
            <a:endParaRPr lang="en-US" sz="2800" kern="1200" dirty="0">
              <a:solidFill>
                <a:srgbClr val="FF0000"/>
              </a:solidFill>
              <a:latin typeface="Gill Sans MT"/>
              <a:ea typeface="Microsoft YaHei" pitchFamily="2"/>
              <a:cs typeface="Mangal" pitchFamily="2"/>
            </a:endParaRPr>
          </a:p>
        </p:txBody>
      </p:sp>
      <p:sp>
        <p:nvSpPr>
          <p:cNvPr id="3" name="Text Placeholder 2"/>
          <p:cNvSpPr txBox="1">
            <a:spLocks noGrp="1"/>
          </p:cNvSpPr>
          <p:nvPr>
            <p:ph idx="1"/>
          </p:nvPr>
        </p:nvSpPr>
        <p:spPr>
          <a:noFill/>
          <a:ln>
            <a:noFill/>
          </a:ln>
        </p:spPr>
        <p:txBody>
          <a:bodyPr lIns="0" tIns="0" rIns="0" bIns="0">
            <a:normAutofit/>
          </a:bodyPr>
          <a:lstStyle>
            <a:defPPr marL="432000" lvl="0" indent="-324000" algn="l" rtl="0" hangingPunct="1">
              <a:lnSpc>
                <a:spcPct val="100000"/>
              </a:lnSpc>
              <a:spcBef>
                <a:spcPts val="0"/>
              </a:spcBef>
              <a:spcAft>
                <a:spcPts val="1417"/>
              </a:spcAft>
              <a:buSzPct val="45000"/>
              <a:buFont typeface="StarSymbol"/>
              <a:buNone/>
              <a:defRPr lang="en-US" sz="2600" b="0" i="0" u="none" strike="noStrike" kern="1200" cap="none" spc="0" baseline="0">
                <a:ln>
                  <a:noFill/>
                </a:ln>
                <a:solidFill>
                  <a:srgbClr val="000000"/>
                </a:solidFill>
                <a:latin typeface="Gill Sans MT"/>
                <a:ea typeface="Microsoft YaHei" pitchFamily="2"/>
                <a:cs typeface="Mangal" pitchFamily="2"/>
              </a:defRPr>
            </a:defPPr>
            <a:lvl1pPr marL="432000" lvl="0" indent="-324000" algn="l" rtl="0" hangingPunct="1">
              <a:lnSpc>
                <a:spcPct val="100000"/>
              </a:lnSpc>
              <a:spcBef>
                <a:spcPts val="0"/>
              </a:spcBef>
              <a:spcAft>
                <a:spcPts val="1417"/>
              </a:spcAft>
              <a:buSzPct val="45000"/>
              <a:buFont typeface="StarSymbol"/>
              <a:buChar char="●"/>
              <a:defRPr lang="en-US" sz="2600" b="0" i="0" u="none" strike="noStrike" kern="1200" cap="none" spc="0" baseline="0">
                <a:ln>
                  <a:noFill/>
                </a:ln>
                <a:solidFill>
                  <a:srgbClr val="000000"/>
                </a:solidFill>
                <a:latin typeface="Gill Sans MT"/>
                <a:ea typeface="Microsoft YaHei" pitchFamily="2"/>
                <a:cs typeface="Mangal" pitchFamily="2"/>
              </a:defRPr>
            </a:lvl1pPr>
            <a:lvl2pPr marL="864000" lvl="1" indent="-324000" algn="l" rtl="0" hangingPunct="1">
              <a:lnSpc>
                <a:spcPct val="100000"/>
              </a:lnSpc>
              <a:spcBef>
                <a:spcPts val="0"/>
              </a:spcBef>
              <a:spcAft>
                <a:spcPts val="1134"/>
              </a:spcAft>
              <a:buSzPct val="7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2pPr>
            <a:lvl3pPr marL="1295999" lvl="2" indent="-288000" algn="l" rtl="0" hangingPunct="1">
              <a:lnSpc>
                <a:spcPct val="100000"/>
              </a:lnSpc>
              <a:spcBef>
                <a:spcPts val="0"/>
              </a:spcBef>
              <a:spcAft>
                <a:spcPts val="850"/>
              </a:spcAft>
              <a:buSzPct val="45000"/>
              <a:buFont typeface="StarSymbol"/>
              <a:buChar char="●"/>
              <a:defRPr lang="en-US" sz="1800" b="0" i="0" u="none" strike="noStrike" kern="1200" cap="none" spc="0" baseline="0">
                <a:ln>
                  <a:noFill/>
                </a:ln>
                <a:solidFill>
                  <a:srgbClr val="000000"/>
                </a:solidFill>
                <a:latin typeface="Gill Sans MT"/>
                <a:ea typeface="Microsoft YaHei" pitchFamily="2"/>
                <a:cs typeface="Mangal" pitchFamily="2"/>
              </a:defRPr>
            </a:lvl3pPr>
            <a:lvl4pPr marL="1728000" lvl="3" indent="-216000" algn="l" rtl="0" hangingPunct="1">
              <a:lnSpc>
                <a:spcPct val="100000"/>
              </a:lnSpc>
              <a:spcBef>
                <a:spcPts val="0"/>
              </a:spcBef>
              <a:spcAft>
                <a:spcPts val="567"/>
              </a:spcAft>
              <a:buSzPct val="75000"/>
              <a:buFont typeface="StarSymbol"/>
              <a:buChar char="–"/>
              <a:defRPr lang="en-US" sz="1600" b="0" i="0" u="none" strike="noStrike" kern="1200" cap="none" spc="0" baseline="0">
                <a:ln>
                  <a:noFill/>
                </a:ln>
                <a:solidFill>
                  <a:srgbClr val="000000"/>
                </a:solidFill>
                <a:latin typeface="Gill Sans MT"/>
                <a:ea typeface="Microsoft YaHei" pitchFamily="2"/>
                <a:cs typeface="Mangal" pitchFamily="2"/>
              </a:defRPr>
            </a:lvl4pPr>
            <a:lvl5pPr marL="2160000" lvl="4"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5pPr>
            <a:lvl6pPr marL="2592000" lvl="5"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6pPr>
            <a:lvl7pPr marL="3024000" lvl="6"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7pPr>
            <a:lvl8pPr marL="3456000" lvl="7"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8pPr>
            <a:lvl9pPr marL="3887999" lvl="8"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9pPr>
          </a:lstStyle>
          <a:p>
            <a:pPr lvl="0"/>
            <a:r>
              <a:rPr lang="en-US" b="1" dirty="0"/>
              <a:t>Mixed findings: Motivation</a:t>
            </a:r>
          </a:p>
          <a:p>
            <a:pPr lvl="0"/>
            <a:r>
              <a:rPr lang="en-US" i="1" dirty="0">
                <a:solidFill>
                  <a:srgbClr val="002060"/>
                </a:solidFill>
              </a:rPr>
              <a:t>Motivational</a:t>
            </a:r>
            <a:r>
              <a:rPr lang="en-US" dirty="0"/>
              <a:t> if the CPM system is a technically valid system, is related to meaningful rewards and works in the context of participation between the controlled and controller.  Issues of trust and perceived fairness are important.</a:t>
            </a:r>
          </a:p>
          <a:p>
            <a:pPr lvl="0"/>
            <a:r>
              <a:rPr lang="en-US" i="1" dirty="0">
                <a:solidFill>
                  <a:srgbClr val="FF0000"/>
                </a:solidFill>
              </a:rPr>
              <a:t>Not motivational </a:t>
            </a:r>
            <a:r>
              <a:rPr lang="en-US" dirty="0"/>
              <a:t>if the performance measures do not align well with strategy, lack controllability, timeliness and other aspects of technical validity.  </a:t>
            </a:r>
          </a:p>
          <a:p>
            <a:pPr lvl="0"/>
            <a:r>
              <a:rPr lang="en-US" i="1" dirty="0">
                <a:solidFill>
                  <a:schemeClr val="accent5">
                    <a:lumMod val="50000"/>
                  </a:schemeClr>
                </a:solidFill>
              </a:rPr>
              <a:t>Research is unclear </a:t>
            </a:r>
            <a:r>
              <a:rPr lang="en-US" dirty="0"/>
              <a:t>on the link between performance measures and bonus payments.</a:t>
            </a:r>
          </a:p>
        </p:txBody>
      </p:sp>
    </p:spTree>
    <p:extLst>
      <p:ext uri="{BB962C8B-B14F-4D97-AF65-F5344CB8AC3E}">
        <p14:creationId xmlns:p14="http://schemas.microsoft.com/office/powerpoint/2010/main" val="4180200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539552" y="549841"/>
            <a:ext cx="8147248" cy="430887"/>
          </a:xfrm>
          <a:noFill/>
          <a:ln>
            <a:noFill/>
          </a:ln>
        </p:spPr>
        <p:txBody>
          <a:bodyPr wrap="square" lIns="0" tIns="0" rIns="0" bIns="0">
            <a:spAutoFit/>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lgn="l" rtl="0">
              <a:spcBef>
                <a:spcPts val="601"/>
              </a:spcBef>
              <a:buNone/>
            </a:pPr>
            <a:r>
              <a:rPr lang="en-US" sz="2800" kern="1200" dirty="0">
                <a:solidFill>
                  <a:srgbClr val="000000"/>
                </a:solidFill>
                <a:latin typeface="Gill Sans MT"/>
                <a:ea typeface="Microsoft YaHei" pitchFamily="2"/>
                <a:cs typeface="Mangal" pitchFamily="2"/>
              </a:rPr>
              <a:t>Consequences of CPM systems for </a:t>
            </a:r>
            <a:r>
              <a:rPr lang="en-US" sz="2800" kern="1200" dirty="0">
                <a:solidFill>
                  <a:srgbClr val="FF0000"/>
                </a:solidFill>
                <a:latin typeface="Gill Sans MT"/>
                <a:ea typeface="Microsoft YaHei" pitchFamily="2"/>
                <a:cs typeface="Mangal" pitchFamily="2"/>
              </a:rPr>
              <a:t>people's </a:t>
            </a:r>
            <a:r>
              <a:rPr lang="en-US" sz="2800" kern="1200" dirty="0" err="1">
                <a:solidFill>
                  <a:srgbClr val="FF0000"/>
                </a:solidFill>
                <a:latin typeface="Gill Sans MT"/>
                <a:ea typeface="Microsoft YaHei" pitchFamily="2"/>
                <a:cs typeface="Mangal" pitchFamily="2"/>
              </a:rPr>
              <a:t>behaviour</a:t>
            </a:r>
            <a:endParaRPr lang="en-US" sz="2800" kern="1200" dirty="0">
              <a:solidFill>
                <a:srgbClr val="FF0000"/>
              </a:solidFill>
              <a:latin typeface="Gill Sans MT"/>
              <a:ea typeface="Microsoft YaHei" pitchFamily="2"/>
              <a:cs typeface="Mangal" pitchFamily="2"/>
            </a:endParaRPr>
          </a:p>
        </p:txBody>
      </p:sp>
      <p:sp>
        <p:nvSpPr>
          <p:cNvPr id="3" name="Text Placeholder 2"/>
          <p:cNvSpPr txBox="1">
            <a:spLocks noGrp="1"/>
          </p:cNvSpPr>
          <p:nvPr>
            <p:ph idx="1"/>
          </p:nvPr>
        </p:nvSpPr>
        <p:spPr>
          <a:noFill/>
          <a:ln>
            <a:noFill/>
          </a:ln>
        </p:spPr>
        <p:txBody>
          <a:bodyPr lIns="0" tIns="0" rIns="0" bIns="0">
            <a:normAutofit fontScale="92500" lnSpcReduction="20000"/>
          </a:bodyPr>
          <a:lstStyle>
            <a:defPPr marL="432000" lvl="0" indent="-324000" algn="l" rtl="0" hangingPunct="1">
              <a:lnSpc>
                <a:spcPct val="100000"/>
              </a:lnSpc>
              <a:spcBef>
                <a:spcPts val="0"/>
              </a:spcBef>
              <a:spcAft>
                <a:spcPts val="1417"/>
              </a:spcAft>
              <a:buSzPct val="45000"/>
              <a:buFont typeface="StarSymbol"/>
              <a:buNone/>
              <a:defRPr lang="en-US" sz="2600" b="0" i="0" u="none" strike="noStrike" kern="1200" cap="none" spc="0" baseline="0">
                <a:ln>
                  <a:noFill/>
                </a:ln>
                <a:solidFill>
                  <a:srgbClr val="000000"/>
                </a:solidFill>
                <a:latin typeface="Gill Sans MT"/>
                <a:ea typeface="Microsoft YaHei" pitchFamily="2"/>
                <a:cs typeface="Mangal" pitchFamily="2"/>
              </a:defRPr>
            </a:defPPr>
            <a:lvl1pPr marL="432000" lvl="0" indent="-324000" algn="l" rtl="0" hangingPunct="1">
              <a:lnSpc>
                <a:spcPct val="100000"/>
              </a:lnSpc>
              <a:spcBef>
                <a:spcPts val="0"/>
              </a:spcBef>
              <a:spcAft>
                <a:spcPts val="1417"/>
              </a:spcAft>
              <a:buSzPct val="45000"/>
              <a:buFont typeface="StarSymbol"/>
              <a:buChar char="●"/>
              <a:defRPr lang="en-US" sz="2600" b="0" i="0" u="none" strike="noStrike" kern="1200" cap="none" spc="0" baseline="0">
                <a:ln>
                  <a:noFill/>
                </a:ln>
                <a:solidFill>
                  <a:srgbClr val="000000"/>
                </a:solidFill>
                <a:latin typeface="Gill Sans MT"/>
                <a:ea typeface="Microsoft YaHei" pitchFamily="2"/>
                <a:cs typeface="Mangal" pitchFamily="2"/>
              </a:defRPr>
            </a:lvl1pPr>
            <a:lvl2pPr marL="864000" lvl="1" indent="-324000" algn="l" rtl="0" hangingPunct="1">
              <a:lnSpc>
                <a:spcPct val="100000"/>
              </a:lnSpc>
              <a:spcBef>
                <a:spcPts val="0"/>
              </a:spcBef>
              <a:spcAft>
                <a:spcPts val="1134"/>
              </a:spcAft>
              <a:buSzPct val="7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2pPr>
            <a:lvl3pPr marL="1295999" lvl="2" indent="-288000" algn="l" rtl="0" hangingPunct="1">
              <a:lnSpc>
                <a:spcPct val="100000"/>
              </a:lnSpc>
              <a:spcBef>
                <a:spcPts val="0"/>
              </a:spcBef>
              <a:spcAft>
                <a:spcPts val="850"/>
              </a:spcAft>
              <a:buSzPct val="45000"/>
              <a:buFont typeface="StarSymbol"/>
              <a:buChar char="●"/>
              <a:defRPr lang="en-US" sz="1800" b="0" i="0" u="none" strike="noStrike" kern="1200" cap="none" spc="0" baseline="0">
                <a:ln>
                  <a:noFill/>
                </a:ln>
                <a:solidFill>
                  <a:srgbClr val="000000"/>
                </a:solidFill>
                <a:latin typeface="Gill Sans MT"/>
                <a:ea typeface="Microsoft YaHei" pitchFamily="2"/>
                <a:cs typeface="Mangal" pitchFamily="2"/>
              </a:defRPr>
            </a:lvl3pPr>
            <a:lvl4pPr marL="1728000" lvl="3" indent="-216000" algn="l" rtl="0" hangingPunct="1">
              <a:lnSpc>
                <a:spcPct val="100000"/>
              </a:lnSpc>
              <a:spcBef>
                <a:spcPts val="0"/>
              </a:spcBef>
              <a:spcAft>
                <a:spcPts val="567"/>
              </a:spcAft>
              <a:buSzPct val="75000"/>
              <a:buFont typeface="StarSymbol"/>
              <a:buChar char="–"/>
              <a:defRPr lang="en-US" sz="1600" b="0" i="0" u="none" strike="noStrike" kern="1200" cap="none" spc="0" baseline="0">
                <a:ln>
                  <a:noFill/>
                </a:ln>
                <a:solidFill>
                  <a:srgbClr val="000000"/>
                </a:solidFill>
                <a:latin typeface="Gill Sans MT"/>
                <a:ea typeface="Microsoft YaHei" pitchFamily="2"/>
                <a:cs typeface="Mangal" pitchFamily="2"/>
              </a:defRPr>
            </a:lvl4pPr>
            <a:lvl5pPr marL="2160000" lvl="4"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5pPr>
            <a:lvl6pPr marL="2592000" lvl="5"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6pPr>
            <a:lvl7pPr marL="3024000" lvl="6"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7pPr>
            <a:lvl8pPr marL="3456000" lvl="7"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8pPr>
            <a:lvl9pPr marL="3887999" lvl="8"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9pPr>
          </a:lstStyle>
          <a:p>
            <a:pPr>
              <a:buFont typeface="Wingdings" panose="05000000000000000000" pitchFamily="2" charset="2"/>
              <a:buChar char="Ø"/>
            </a:pPr>
            <a:r>
              <a:rPr lang="en-GB" sz="2800" b="1" dirty="0">
                <a:latin typeface="Gill Sans MT" panose="020B0502020104020203" pitchFamily="34" charset="0"/>
              </a:rPr>
              <a:t>Summary on motivation:  </a:t>
            </a:r>
            <a:r>
              <a:rPr lang="en-GB" sz="2800" dirty="0">
                <a:latin typeface="Gill Sans MT" panose="020B0502020104020203" pitchFamily="34" charset="0"/>
              </a:rPr>
              <a:t>“the evidence suggests that it is as much the process of developing and using the CPM system, as it is the resultant performance measures that yield motivational benefits” (</a:t>
            </a:r>
            <a:r>
              <a:rPr lang="en-GB" sz="2800" b="1" dirty="0">
                <a:latin typeface="Gill Sans MT" panose="020B0502020104020203" pitchFamily="34" charset="0"/>
              </a:rPr>
              <a:t>how</a:t>
            </a:r>
            <a:r>
              <a:rPr lang="en-GB" sz="2800" dirty="0">
                <a:latin typeface="Gill Sans MT" panose="020B0502020104020203" pitchFamily="34" charset="0"/>
              </a:rPr>
              <a:t> the system is used – not just the targets themselves)</a:t>
            </a:r>
          </a:p>
          <a:p>
            <a:pPr>
              <a:buFont typeface="Wingdings" panose="05000000000000000000" pitchFamily="2" charset="2"/>
              <a:buChar char="Ø"/>
            </a:pPr>
            <a:r>
              <a:rPr lang="en-US" sz="2800" b="1" dirty="0"/>
              <a:t>Other mixed findings</a:t>
            </a:r>
            <a:r>
              <a:rPr lang="en-US" sz="2800" dirty="0"/>
              <a:t>:</a:t>
            </a:r>
          </a:p>
          <a:p>
            <a:pPr lvl="0">
              <a:buFont typeface="Wingdings" panose="05000000000000000000" pitchFamily="2" charset="2"/>
              <a:buChar char="Ø"/>
            </a:pPr>
            <a:r>
              <a:rPr lang="en-US" sz="2800" b="1" dirty="0"/>
              <a:t>Perceptions of subjectivity</a:t>
            </a:r>
            <a:r>
              <a:rPr lang="en-US" sz="2800" dirty="0"/>
              <a:t>: bias and unfairness (negative) or flexible (positive)</a:t>
            </a:r>
          </a:p>
          <a:p>
            <a:pPr lvl="0">
              <a:buFont typeface="Wingdings" panose="05000000000000000000" pitchFamily="2" charset="2"/>
              <a:buChar char="Ø"/>
            </a:pPr>
            <a:r>
              <a:rPr lang="en-US" sz="2800" b="1" dirty="0"/>
              <a:t>Conflicts and tensions</a:t>
            </a:r>
            <a:r>
              <a:rPr lang="en-US" sz="2800" dirty="0"/>
              <a:t>: visibility of performance results can increase conflict (negative) or can be seen as a means of comparing/benchmarking across large organizations (positive).</a:t>
            </a:r>
          </a:p>
          <a:p>
            <a:pPr lvl="0">
              <a:buFont typeface="Wingdings" panose="05000000000000000000" pitchFamily="2" charset="2"/>
              <a:buChar char="Ø"/>
            </a:pPr>
            <a:endParaRPr lang="en-US" sz="2800" dirty="0"/>
          </a:p>
        </p:txBody>
      </p:sp>
    </p:spTree>
    <p:extLst>
      <p:ext uri="{BB962C8B-B14F-4D97-AF65-F5344CB8AC3E}">
        <p14:creationId xmlns:p14="http://schemas.microsoft.com/office/powerpoint/2010/main" val="200068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39743"/>
            <a:ext cx="8229600" cy="861774"/>
          </a:xfrm>
          <a:noFill/>
          <a:ln>
            <a:noFill/>
          </a:ln>
        </p:spPr>
        <p:txBody>
          <a:bodyPr lIns="0" tIns="0" rIns="0" bIns="0">
            <a:spAutoFit/>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lgn="l" rtl="0">
              <a:spcBef>
                <a:spcPts val="601"/>
              </a:spcBef>
              <a:buNone/>
            </a:pPr>
            <a:r>
              <a:rPr lang="en-US" sz="2800" kern="1200" dirty="0">
                <a:solidFill>
                  <a:srgbClr val="000000"/>
                </a:solidFill>
                <a:latin typeface="Gill Sans MT"/>
                <a:ea typeface="Microsoft YaHei" pitchFamily="2"/>
                <a:cs typeface="Mangal" pitchFamily="2"/>
              </a:rPr>
              <a:t>Consequences of CPM systems for </a:t>
            </a:r>
            <a:r>
              <a:rPr lang="en-US" sz="2800" kern="1200" dirty="0">
                <a:solidFill>
                  <a:srgbClr val="FF0000"/>
                </a:solidFill>
                <a:latin typeface="Gill Sans MT"/>
                <a:ea typeface="Microsoft YaHei" pitchFamily="2"/>
                <a:cs typeface="Mangal" pitchFamily="2"/>
              </a:rPr>
              <a:t>organizational capabilities</a:t>
            </a:r>
          </a:p>
        </p:txBody>
      </p:sp>
      <p:sp>
        <p:nvSpPr>
          <p:cNvPr id="4" name="Content Placeholder 3"/>
          <p:cNvSpPr>
            <a:spLocks noGrp="1"/>
          </p:cNvSpPr>
          <p:nvPr>
            <p:ph idx="1"/>
          </p:nvPr>
        </p:nvSpPr>
        <p:spPr/>
        <p:txBody>
          <a:bodyPr>
            <a:normAutofit fontScale="92500" lnSpcReduction="10000"/>
          </a:bodyPr>
          <a:lstStyle/>
          <a:p>
            <a:pPr marL="285750" indent="-285750">
              <a:buFont typeface="Wingdings" panose="05000000000000000000" pitchFamily="2" charset="2"/>
              <a:buChar char="Ø"/>
            </a:pPr>
            <a:r>
              <a:rPr lang="en-GB" sz="2800" dirty="0">
                <a:latin typeface="Gill Sans MT" panose="020B0502020104020203" pitchFamily="34" charset="0"/>
              </a:rPr>
              <a:t>Positive association with strategy alignment, development, implementation and review</a:t>
            </a:r>
          </a:p>
          <a:p>
            <a:pPr marL="285750" indent="-285750">
              <a:buFont typeface="Wingdings" panose="05000000000000000000" pitchFamily="2" charset="2"/>
              <a:buChar char="Ø"/>
            </a:pPr>
            <a:r>
              <a:rPr lang="en-GB" sz="2800" dirty="0">
                <a:latin typeface="Gill Sans MT" panose="020B0502020104020203" pitchFamily="34" charset="0"/>
              </a:rPr>
              <a:t>* BAE case study on the development of a balanced scorecard (</a:t>
            </a:r>
            <a:r>
              <a:rPr lang="en-GB" sz="2800" dirty="0" err="1">
                <a:latin typeface="Gill Sans MT" panose="020B0502020104020203" pitchFamily="34" charset="0"/>
              </a:rPr>
              <a:t>Jazayeri</a:t>
            </a:r>
            <a:r>
              <a:rPr lang="en-GB" sz="2800" dirty="0">
                <a:latin typeface="Gill Sans MT" panose="020B0502020104020203" pitchFamily="34" charset="0"/>
              </a:rPr>
              <a:t> and </a:t>
            </a:r>
            <a:r>
              <a:rPr lang="en-GB" sz="2800" dirty="0" err="1">
                <a:latin typeface="Gill Sans MT" panose="020B0502020104020203" pitchFamily="34" charset="0"/>
              </a:rPr>
              <a:t>Scapens</a:t>
            </a:r>
            <a:r>
              <a:rPr lang="en-GB" sz="2800" dirty="0">
                <a:latin typeface="Gill Sans MT" panose="020B0502020104020203" pitchFamily="34" charset="0"/>
              </a:rPr>
              <a:t>, 2008).</a:t>
            </a:r>
          </a:p>
          <a:p>
            <a:pPr marL="285750" indent="-285750">
              <a:buFont typeface="Wingdings" panose="05000000000000000000" pitchFamily="2" charset="2"/>
              <a:buChar char="Ø"/>
            </a:pPr>
            <a:r>
              <a:rPr lang="en-GB" sz="2800" dirty="0">
                <a:latin typeface="Gill Sans MT" panose="020B0502020104020203" pitchFamily="34" charset="0"/>
              </a:rPr>
              <a:t>Mixed findings:</a:t>
            </a:r>
          </a:p>
          <a:p>
            <a:pPr marL="285750" indent="-285750">
              <a:buFont typeface="Wingdings" panose="05000000000000000000" pitchFamily="2" charset="2"/>
              <a:buChar char="Ø"/>
            </a:pPr>
            <a:r>
              <a:rPr lang="en-GB" sz="2800" dirty="0">
                <a:latin typeface="Gill Sans MT" panose="020B0502020104020203" pitchFamily="34" charset="0"/>
              </a:rPr>
              <a:t>Communication: one-way, top-down communication creates conflict but two-way communication and participation encouraged sharing of knowledge, generates trust and avoids resistance.</a:t>
            </a:r>
          </a:p>
          <a:p>
            <a:pPr marL="285750" indent="-285750">
              <a:buFont typeface="Wingdings" panose="05000000000000000000" pitchFamily="2" charset="2"/>
              <a:buChar char="Ø"/>
            </a:pPr>
            <a:r>
              <a:rPr lang="en-GB" sz="2800" dirty="0">
                <a:latin typeface="Gill Sans MT" panose="020B0502020104020203" pitchFamily="34" charset="0"/>
              </a:rPr>
              <a:t>Organizational learning and innovation: effects can be negative or positive dependent upon the PM system being coercive or enabling.</a:t>
            </a:r>
          </a:p>
        </p:txBody>
      </p:sp>
    </p:spTree>
    <p:extLst>
      <p:ext uri="{BB962C8B-B14F-4D97-AF65-F5344CB8AC3E}">
        <p14:creationId xmlns:p14="http://schemas.microsoft.com/office/powerpoint/2010/main" val="358350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noFill/>
          <a:ln>
            <a:noFill/>
          </a:ln>
        </p:spPr>
        <p:txBody>
          <a:bodyPr lIns="0" tIns="0" rIns="0" bIns="0">
            <a:normAutofit/>
          </a:bodyPr>
          <a:lstStyle>
            <a:defPPr lvl="0">
              <a:buSzPct val="45000"/>
              <a:buFont typeface="StarSymbol"/>
              <a:buNone/>
            </a:defPPr>
            <a:lvl1pPr lvl="0">
              <a:buSzPct val="45000"/>
              <a:buFont typeface="StarSymbol"/>
              <a:buChar char="●"/>
            </a:lvl1pPr>
            <a:lvl2pPr lvl="1">
              <a:buSzPct val="45000"/>
              <a:buFont typeface="StarSymbol"/>
              <a:buChar char="●"/>
            </a:lvl2pPr>
            <a:lvl3pPr lvl="2">
              <a:buSzPct val="45000"/>
              <a:buFont typeface="StarSymbol"/>
              <a:buChar char="●"/>
            </a:lvl3pPr>
            <a:lvl4pPr lvl="3">
              <a:buSzPct val="45000"/>
              <a:buFont typeface="StarSymbol"/>
              <a:buChar char="●"/>
            </a:lvl4pPr>
            <a:lvl5pPr lvl="4">
              <a:buSzPct val="45000"/>
              <a:buFont typeface="StarSymbol"/>
              <a:buChar char="●"/>
            </a:lvl5pPr>
            <a:lvl6pPr lvl="5">
              <a:buSzPct val="45000"/>
              <a:buFont typeface="StarSymbol"/>
              <a:buChar char="●"/>
            </a:lvl6pPr>
            <a:lvl7pPr lvl="6">
              <a:buSzPct val="45000"/>
              <a:buFont typeface="StarSymbol"/>
              <a:buChar char="●"/>
            </a:lvl7pPr>
            <a:lvl8pPr lvl="7">
              <a:buSzPct val="45000"/>
              <a:buFont typeface="StarSymbol"/>
              <a:buChar char="●"/>
            </a:lvl8pPr>
            <a:lvl9pPr lvl="8">
              <a:buSzPct val="45000"/>
              <a:buFont typeface="StarSymbol"/>
              <a:buChar char="●"/>
            </a:lvl9pPr>
          </a:lstStyle>
          <a:p>
            <a:pPr lvl="0" algn="l" rtl="0">
              <a:spcBef>
                <a:spcPts val="601"/>
              </a:spcBef>
              <a:buNone/>
            </a:pPr>
            <a:r>
              <a:rPr lang="en-US" sz="3200" kern="1200" dirty="0">
                <a:solidFill>
                  <a:srgbClr val="000000"/>
                </a:solidFill>
                <a:latin typeface="Gill Sans MT"/>
                <a:ea typeface="Microsoft YaHei" pitchFamily="2"/>
                <a:cs typeface="Mangal" pitchFamily="2"/>
              </a:rPr>
              <a:t>Consequences of CPM systems for </a:t>
            </a:r>
            <a:r>
              <a:rPr lang="en-US" sz="3200" kern="1200" dirty="0">
                <a:solidFill>
                  <a:srgbClr val="FF0000"/>
                </a:solidFill>
                <a:latin typeface="Gill Sans MT"/>
                <a:ea typeface="Microsoft YaHei" pitchFamily="2"/>
                <a:cs typeface="Mangal" pitchFamily="2"/>
              </a:rPr>
              <a:t>organizational performance</a:t>
            </a:r>
          </a:p>
        </p:txBody>
      </p:sp>
      <p:sp>
        <p:nvSpPr>
          <p:cNvPr id="3" name="Text Placeholder 2"/>
          <p:cNvSpPr txBox="1">
            <a:spLocks noGrp="1"/>
          </p:cNvSpPr>
          <p:nvPr>
            <p:ph idx="1"/>
          </p:nvPr>
        </p:nvSpPr>
        <p:spPr>
          <a:noFill/>
          <a:ln>
            <a:noFill/>
          </a:ln>
        </p:spPr>
        <p:txBody>
          <a:bodyPr lIns="0" tIns="0" rIns="0" bIns="0">
            <a:normAutofit/>
          </a:bodyPr>
          <a:lstStyle>
            <a:defPPr marL="432000" lvl="0" indent="-324000" algn="l" rtl="0" hangingPunct="1">
              <a:lnSpc>
                <a:spcPct val="100000"/>
              </a:lnSpc>
              <a:spcBef>
                <a:spcPts val="0"/>
              </a:spcBef>
              <a:spcAft>
                <a:spcPts val="1417"/>
              </a:spcAft>
              <a:buSzPct val="45000"/>
              <a:buFont typeface="StarSymbol"/>
              <a:buNone/>
              <a:defRPr lang="en-US" sz="2600" b="0" i="0" u="none" strike="noStrike" kern="1200" cap="none" spc="0" baseline="0">
                <a:ln>
                  <a:noFill/>
                </a:ln>
                <a:solidFill>
                  <a:srgbClr val="000000"/>
                </a:solidFill>
                <a:latin typeface="Gill Sans MT"/>
                <a:ea typeface="Microsoft YaHei" pitchFamily="2"/>
                <a:cs typeface="Mangal" pitchFamily="2"/>
              </a:defRPr>
            </a:defPPr>
            <a:lvl1pPr marL="432000" lvl="0" indent="-324000" algn="l" rtl="0" hangingPunct="1">
              <a:lnSpc>
                <a:spcPct val="100000"/>
              </a:lnSpc>
              <a:spcBef>
                <a:spcPts val="0"/>
              </a:spcBef>
              <a:spcAft>
                <a:spcPts val="1417"/>
              </a:spcAft>
              <a:buSzPct val="45000"/>
              <a:buFont typeface="StarSymbol"/>
              <a:buChar char="●"/>
              <a:defRPr lang="en-US" sz="2600" b="0" i="0" u="none" strike="noStrike" kern="1200" cap="none" spc="0" baseline="0">
                <a:ln>
                  <a:noFill/>
                </a:ln>
                <a:solidFill>
                  <a:srgbClr val="000000"/>
                </a:solidFill>
                <a:latin typeface="Gill Sans MT"/>
                <a:ea typeface="Microsoft YaHei" pitchFamily="2"/>
                <a:cs typeface="Mangal" pitchFamily="2"/>
              </a:defRPr>
            </a:lvl1pPr>
            <a:lvl2pPr marL="864000" lvl="1" indent="-324000" algn="l" rtl="0" hangingPunct="1">
              <a:lnSpc>
                <a:spcPct val="100000"/>
              </a:lnSpc>
              <a:spcBef>
                <a:spcPts val="0"/>
              </a:spcBef>
              <a:spcAft>
                <a:spcPts val="1134"/>
              </a:spcAft>
              <a:buSzPct val="7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2pPr>
            <a:lvl3pPr marL="1295999" lvl="2" indent="-288000" algn="l" rtl="0" hangingPunct="1">
              <a:lnSpc>
                <a:spcPct val="100000"/>
              </a:lnSpc>
              <a:spcBef>
                <a:spcPts val="0"/>
              </a:spcBef>
              <a:spcAft>
                <a:spcPts val="850"/>
              </a:spcAft>
              <a:buSzPct val="45000"/>
              <a:buFont typeface="StarSymbol"/>
              <a:buChar char="●"/>
              <a:defRPr lang="en-US" sz="1800" b="0" i="0" u="none" strike="noStrike" kern="1200" cap="none" spc="0" baseline="0">
                <a:ln>
                  <a:noFill/>
                </a:ln>
                <a:solidFill>
                  <a:srgbClr val="000000"/>
                </a:solidFill>
                <a:latin typeface="Gill Sans MT"/>
                <a:ea typeface="Microsoft YaHei" pitchFamily="2"/>
                <a:cs typeface="Mangal" pitchFamily="2"/>
              </a:defRPr>
            </a:lvl3pPr>
            <a:lvl4pPr marL="1728000" lvl="3" indent="-216000" algn="l" rtl="0" hangingPunct="1">
              <a:lnSpc>
                <a:spcPct val="100000"/>
              </a:lnSpc>
              <a:spcBef>
                <a:spcPts val="0"/>
              </a:spcBef>
              <a:spcAft>
                <a:spcPts val="567"/>
              </a:spcAft>
              <a:buSzPct val="75000"/>
              <a:buFont typeface="StarSymbol"/>
              <a:buChar char="–"/>
              <a:defRPr lang="en-US" sz="1600" b="0" i="0" u="none" strike="noStrike" kern="1200" cap="none" spc="0" baseline="0">
                <a:ln>
                  <a:noFill/>
                </a:ln>
                <a:solidFill>
                  <a:srgbClr val="000000"/>
                </a:solidFill>
                <a:latin typeface="Gill Sans MT"/>
                <a:ea typeface="Microsoft YaHei" pitchFamily="2"/>
                <a:cs typeface="Mangal" pitchFamily="2"/>
              </a:defRPr>
            </a:lvl4pPr>
            <a:lvl5pPr marL="2160000" lvl="4"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5pPr>
            <a:lvl6pPr marL="2592000" lvl="5"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6pPr>
            <a:lvl7pPr marL="3024000" lvl="6"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7pPr>
            <a:lvl8pPr marL="3456000" lvl="7"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8pPr>
            <a:lvl9pPr marL="3887999" lvl="8" indent="-216000" algn="l" rtl="0" hangingPunct="1">
              <a:lnSpc>
                <a:spcPct val="100000"/>
              </a:lnSpc>
              <a:spcBef>
                <a:spcPts val="0"/>
              </a:spcBef>
              <a:spcAft>
                <a:spcPts val="283"/>
              </a:spcAft>
              <a:buSzPct val="45000"/>
              <a:buFont typeface="StarSymbol"/>
              <a:buChar char="●"/>
              <a:defRPr lang="en-US" sz="2000" b="0" i="0" u="none" strike="noStrike" kern="1200" cap="none" spc="0" baseline="0">
                <a:ln>
                  <a:noFill/>
                </a:ln>
                <a:solidFill>
                  <a:srgbClr val="000000"/>
                </a:solidFill>
                <a:latin typeface="Gill Sans MT"/>
                <a:ea typeface="Microsoft YaHei" pitchFamily="2"/>
                <a:cs typeface="Mangal" pitchFamily="2"/>
              </a:defRPr>
            </a:lvl9pPr>
          </a:lstStyle>
          <a:p>
            <a:pPr lvl="0"/>
            <a:r>
              <a:rPr lang="en-US" sz="2800" dirty="0"/>
              <a:t>“The growing consensus in the literature seems to be that CPM systems do not automatically improve firm performance.  Evidence suggests that it is the way these systems are designed, and, more importantly, used that brings about performance improvements” (Franco-Santo </a:t>
            </a:r>
            <a:r>
              <a:rPr lang="en-US" sz="2800" i="1" dirty="0"/>
              <a:t>et al </a:t>
            </a:r>
            <a:r>
              <a:rPr lang="en-US" sz="2800" dirty="0"/>
              <a:t>2012).</a:t>
            </a:r>
          </a:p>
        </p:txBody>
      </p:sp>
    </p:spTree>
    <p:extLst>
      <p:ext uri="{BB962C8B-B14F-4D97-AF65-F5344CB8AC3E}">
        <p14:creationId xmlns:p14="http://schemas.microsoft.com/office/powerpoint/2010/main" val="33615860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p:cNvSpPr>
            <a:spLocks noGrp="1"/>
          </p:cNvSpPr>
          <p:nvPr>
            <p:ph type="title"/>
          </p:nvPr>
        </p:nvSpPr>
        <p:spPr/>
        <p:txBody>
          <a:bodyPr/>
          <a:lstStyle/>
          <a:p>
            <a:r>
              <a:rPr lang="en-GB"/>
              <a:t>References</a:t>
            </a:r>
          </a:p>
        </p:txBody>
      </p:sp>
      <p:sp>
        <p:nvSpPr>
          <p:cNvPr id="24579" name="Content Placeholder 3"/>
          <p:cNvSpPr>
            <a:spLocks noGrp="1"/>
          </p:cNvSpPr>
          <p:nvPr>
            <p:ph idx="1"/>
          </p:nvPr>
        </p:nvSpPr>
        <p:spPr>
          <a:xfrm>
            <a:off x="457200" y="1219200"/>
            <a:ext cx="8219256" cy="5234136"/>
          </a:xfrm>
        </p:spPr>
        <p:txBody>
          <a:bodyPr>
            <a:normAutofit fontScale="77500" lnSpcReduction="20000"/>
          </a:bodyPr>
          <a:lstStyle/>
          <a:p>
            <a:r>
              <a:rPr lang="en-GB" dirty="0" err="1"/>
              <a:t>Hoque</a:t>
            </a:r>
            <a:r>
              <a:rPr lang="en-GB" dirty="0"/>
              <a:t>, Z. (2014) “20 years of studies on the Balanced Scorecard: trends, accomplishments, gaps and opportunities for future research”, </a:t>
            </a:r>
            <a:r>
              <a:rPr lang="en-GB" i="1" dirty="0"/>
              <a:t>The British Accounting Review</a:t>
            </a:r>
            <a:r>
              <a:rPr lang="en-GB" dirty="0"/>
              <a:t>, vol. 46 (1), pp 33-59.</a:t>
            </a:r>
          </a:p>
          <a:p>
            <a:r>
              <a:rPr lang="en-GB" b="1" dirty="0" err="1">
                <a:solidFill>
                  <a:srgbClr val="7030A0"/>
                </a:solidFill>
              </a:rPr>
              <a:t>Jazayeri</a:t>
            </a:r>
            <a:r>
              <a:rPr lang="en-GB" b="1" dirty="0">
                <a:solidFill>
                  <a:srgbClr val="7030A0"/>
                </a:solidFill>
              </a:rPr>
              <a:t>, M. and </a:t>
            </a:r>
            <a:r>
              <a:rPr lang="en-GB" b="1" dirty="0" err="1">
                <a:solidFill>
                  <a:srgbClr val="7030A0"/>
                </a:solidFill>
              </a:rPr>
              <a:t>Scapens</a:t>
            </a:r>
            <a:r>
              <a:rPr lang="en-GB" b="1" dirty="0">
                <a:solidFill>
                  <a:srgbClr val="7030A0"/>
                </a:solidFill>
              </a:rPr>
              <a:t> R.W. (2008) “The Business Values Scorecard within BAE Systems: the evolution of a performance measurement system”, The British Accounting Review, vol. 40 pp 48-70.</a:t>
            </a:r>
          </a:p>
          <a:p>
            <a:r>
              <a:rPr lang="en-GB" dirty="0"/>
              <a:t>Kaplan, R. S. and Norton, D.P. (1996) “Using the Balanced Scorecard as a strategic management system”, </a:t>
            </a:r>
            <a:r>
              <a:rPr lang="en-GB" i="1" dirty="0"/>
              <a:t>Harvard Business Review,  </a:t>
            </a:r>
            <a:r>
              <a:rPr lang="en-GB" dirty="0"/>
              <a:t>vol. 74 Jan-Feb pp75-85.</a:t>
            </a:r>
          </a:p>
          <a:p>
            <a:r>
              <a:rPr lang="en-GB" dirty="0"/>
              <a:t>Kaplan, R. S. and Norton, D.P. (2008) “Mastering the management system”, </a:t>
            </a:r>
            <a:r>
              <a:rPr lang="en-GB" i="1" dirty="0"/>
              <a:t>Harvard Business Review,  </a:t>
            </a:r>
            <a:r>
              <a:rPr lang="en-GB" dirty="0"/>
              <a:t>vol. 86 Jan. pp63-77</a:t>
            </a:r>
          </a:p>
          <a:p>
            <a:r>
              <a:rPr lang="en-GB" dirty="0" err="1"/>
              <a:t>Nørreklit</a:t>
            </a:r>
            <a:r>
              <a:rPr lang="en-GB" dirty="0"/>
              <a:t>, H. (2000) “The balance on the balance scorecard – a critical analysis of some of its assumptions”, </a:t>
            </a:r>
            <a:r>
              <a:rPr lang="en-GB" i="1" dirty="0"/>
              <a:t>Management Accounting Research,</a:t>
            </a:r>
            <a:r>
              <a:rPr lang="en-GB" dirty="0"/>
              <a:t> vol. 11, </a:t>
            </a:r>
            <a:r>
              <a:rPr lang="en-GB" dirty="0" err="1"/>
              <a:t>pp</a:t>
            </a:r>
            <a:r>
              <a:rPr lang="en-GB" dirty="0"/>
              <a:t> 65-88.</a:t>
            </a:r>
          </a:p>
          <a:p>
            <a:r>
              <a:rPr lang="en-GB" dirty="0" err="1"/>
              <a:t>Otley</a:t>
            </a:r>
            <a:r>
              <a:rPr lang="en-GB" dirty="0"/>
              <a:t>, D. (2003) “Management control and performance management: whence and whither?”,  </a:t>
            </a:r>
            <a:r>
              <a:rPr lang="en-GB" i="1" dirty="0"/>
              <a:t>The British Accounting Review</a:t>
            </a:r>
            <a:r>
              <a:rPr lang="en-GB" dirty="0"/>
              <a:t>, vol. 35, pp 305-326.</a:t>
            </a:r>
          </a:p>
          <a:p>
            <a:pPr marL="0" indent="0">
              <a:buNone/>
            </a:pPr>
            <a:endParaRPr lang="en-GB" dirty="0"/>
          </a:p>
        </p:txBody>
      </p:sp>
      <p:sp>
        <p:nvSpPr>
          <p:cNvPr id="24580" name="Slide Number Placeholder 1"/>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lvl1pPr>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marL="1600200" indent="-228600">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fld id="{5161FD35-D962-4DAA-B36C-D65256D434FF}" type="slidenum">
              <a:rPr lang="en-US" smtClean="0">
                <a:solidFill>
                  <a:schemeClr val="tx2"/>
                </a:solidFill>
              </a:rPr>
              <a:pPr/>
              <a:t>31</a:t>
            </a:fld>
            <a:endParaRPr lang="en-US">
              <a:solidFill>
                <a:schemeClr val="tx2"/>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433CEC32F900A4D99BF5C767A7C7994" ma:contentTypeVersion="2" ma:contentTypeDescription="Create a new document." ma:contentTypeScope="" ma:versionID="2872d1694302de608f2a3da592c76b14">
  <xsd:schema xmlns:xsd="http://www.w3.org/2001/XMLSchema" xmlns:xs="http://www.w3.org/2001/XMLSchema" xmlns:p="http://schemas.microsoft.com/office/2006/metadata/properties" xmlns:ns2="3fde1b07-2a80-4d84-8cbb-7161d4815bd1" targetNamespace="http://schemas.microsoft.com/office/2006/metadata/properties" ma:root="true" ma:fieldsID="e7908670260d273de3199d3d2ec99d06" ns2:_="">
    <xsd:import namespace="3fde1b07-2a80-4d84-8cbb-7161d4815bd1"/>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fde1b07-2a80-4d84-8cbb-7161d4815bd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2428BD-9642-4BB3-8BB8-1559EE7C93E4}">
  <ds:schemaRefs>
    <ds:schemaRef ds:uri="http://purl.org/dc/dcmitype/"/>
    <ds:schemaRef ds:uri="http://schemas.microsoft.com/office/2006/documentManagement/types"/>
    <ds:schemaRef ds:uri="http://schemas.microsoft.com/office/2006/metadata/properties"/>
    <ds:schemaRef ds:uri="3fde1b07-2a80-4d84-8cbb-7161d4815bd1"/>
    <ds:schemaRef ds:uri="http://www.w3.org/XML/1998/namespace"/>
    <ds:schemaRef ds:uri="http://purl.org/dc/terms/"/>
    <ds:schemaRef ds:uri="http://purl.org/dc/elements/1.1/"/>
    <ds:schemaRef ds:uri="http://schemas.openxmlformats.org/package/2006/metadata/core-properties"/>
    <ds:schemaRef ds:uri="http://schemas.microsoft.com/office/infopath/2007/PartnerControls"/>
  </ds:schemaRefs>
</ds:datastoreItem>
</file>

<file path=customXml/itemProps2.xml><?xml version="1.0" encoding="utf-8"?>
<ds:datastoreItem xmlns:ds="http://schemas.openxmlformats.org/officeDocument/2006/customXml" ds:itemID="{CD55BEBA-B34E-47CB-8A72-ECD29E5D93A9}">
  <ds:schemaRefs>
    <ds:schemaRef ds:uri="http://schemas.microsoft.com/sharepoint/v3/contenttype/forms"/>
  </ds:schemaRefs>
</ds:datastoreItem>
</file>

<file path=customXml/itemProps3.xml><?xml version="1.0" encoding="utf-8"?>
<ds:datastoreItem xmlns:ds="http://schemas.openxmlformats.org/officeDocument/2006/customXml" ds:itemID="{DF7B473E-4EE6-41BB-B28E-773F91594F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fde1b07-2a80-4d84-8cbb-7161d4815bd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Origin</Template>
  <TotalTime>0</TotalTime>
  <Words>2058</Words>
  <Application>Microsoft Office PowerPoint</Application>
  <PresentationFormat>On-screen Show (4:3)</PresentationFormat>
  <Paragraphs>377</Paragraphs>
  <Slides>31</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NewsGothicBT-Bold</vt:lpstr>
      <vt:lpstr>Arial</vt:lpstr>
      <vt:lpstr>Bookman Old Style</vt:lpstr>
      <vt:lpstr>Calibri</vt:lpstr>
      <vt:lpstr>Gill Sans MT</vt:lpstr>
      <vt:lpstr>Wingdings</vt:lpstr>
      <vt:lpstr>Wingdings 3</vt:lpstr>
      <vt:lpstr>Origin</vt:lpstr>
      <vt:lpstr>BMMB7017 Contemporary Issues in Performance Management</vt:lpstr>
      <vt:lpstr>Learning outcomes</vt:lpstr>
      <vt:lpstr>PowerPoint Presentation</vt:lpstr>
      <vt:lpstr>Strategic Performance Management – Strategic Positioning</vt:lpstr>
      <vt:lpstr>PowerPoint Presentation</vt:lpstr>
      <vt:lpstr>The Balanced Scorecard</vt:lpstr>
      <vt:lpstr>Balanced Scorecard</vt:lpstr>
      <vt:lpstr>PowerPoint Presentation</vt:lpstr>
      <vt:lpstr>The Financial Perspective Objectives and Measures</vt:lpstr>
      <vt:lpstr>The Customer Perspective</vt:lpstr>
      <vt:lpstr>The Internal Business Perspective</vt:lpstr>
      <vt:lpstr>The Internal Business Perspective</vt:lpstr>
      <vt:lpstr>The Learning and Growth Perspective</vt:lpstr>
      <vt:lpstr>PowerPoint Presentation</vt:lpstr>
      <vt:lpstr>PowerPoint Presentation</vt:lpstr>
      <vt:lpstr>PowerPoint Presentation</vt:lpstr>
      <vt:lpstr>Performance measures</vt:lpstr>
      <vt:lpstr>Cause-and-effect relationships</vt:lpstr>
      <vt:lpstr>PowerPoint Presentation</vt:lpstr>
      <vt:lpstr>PowerPoint Presentation</vt:lpstr>
      <vt:lpstr>PowerPoint Presentation</vt:lpstr>
      <vt:lpstr>PowerPoint Presentation</vt:lpstr>
      <vt:lpstr>PowerPoint Presentation</vt:lpstr>
      <vt:lpstr>BS and strategy: summary</vt:lpstr>
      <vt:lpstr>Research findings (Franco-Santos et al 2012)</vt:lpstr>
      <vt:lpstr>Consequences of CPM systems for people's behaviour</vt:lpstr>
      <vt:lpstr>Consequences of CPM systems for people's behaviour</vt:lpstr>
      <vt:lpstr>Consequences of CPM systems for people's behaviour</vt:lpstr>
      <vt:lpstr>Consequences of CPM systems for organizational capabilities</vt:lpstr>
      <vt:lpstr>Consequences of CPM systems for organizational performance</vt:lpstr>
      <vt:lpstr>References</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AC302 Advanced Management Accounting</dc:title>
  <dc:creator>Your</dc:creator>
  <cp:lastModifiedBy>Marie Pitson</cp:lastModifiedBy>
  <cp:revision>230</cp:revision>
  <cp:lastPrinted>2024-03-15T09:53:02Z</cp:lastPrinted>
  <dcterms:created xsi:type="dcterms:W3CDTF">2013-09-19T12:24:21Z</dcterms:created>
  <dcterms:modified xsi:type="dcterms:W3CDTF">2024-03-18T10:38:50Z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0x0101006433CEC32F900A4D99BF5C767A7C7994</vt:lpwstr>
  </property>
</Properties>
</file>