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</p:sldMasterIdLst>
  <p:sldIdLst>
    <p:sldId id="266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2000" cy="6858000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1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5" Type="http://schemas.openxmlformats.org/officeDocument/2006/relationships/slideMaster" Target="slideMasters/slideMaster5.xml" /><Relationship Id="rId15" Type="http://schemas.openxmlformats.org/officeDocument/2006/relationships/slide" Target="slides/slide10.xml" /><Relationship Id="rId10" Type="http://schemas.openxmlformats.org/officeDocument/2006/relationships/slide" Target="slides/slide5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4.xml" /><Relationship Id="rId9" Type="http://schemas.openxmlformats.org/officeDocument/2006/relationships/slide" Target="slides/slide4.xml" /><Relationship Id="rId14" Type="http://schemas.openxmlformats.org/officeDocument/2006/relationships/slide" Target="slides/slide9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6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7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38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64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6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7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76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79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80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81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82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83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1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0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1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17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20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21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2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23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24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4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6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60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61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62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63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7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7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4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8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6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AU" sz="4400" b="0" strike="noStrike" spc="-1"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01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02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  <p:sp>
        <p:nvSpPr>
          <p:cNvPr id="203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AU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 /><Relationship Id="rId13" Type="http://schemas.openxmlformats.org/officeDocument/2006/relationships/theme" Target="../theme/theme2.xml" /><Relationship Id="rId3" Type="http://schemas.openxmlformats.org/officeDocument/2006/relationships/slideLayout" Target="../slideLayouts/slideLayout15.xml" /><Relationship Id="rId7" Type="http://schemas.openxmlformats.org/officeDocument/2006/relationships/slideLayout" Target="../slideLayouts/slideLayout19.xml" /><Relationship Id="rId12" Type="http://schemas.openxmlformats.org/officeDocument/2006/relationships/slideLayout" Target="../slideLayouts/slideLayout24.xml" /><Relationship Id="rId2" Type="http://schemas.openxmlformats.org/officeDocument/2006/relationships/slideLayout" Target="../slideLayouts/slideLayout14.xml" /><Relationship Id="rId1" Type="http://schemas.openxmlformats.org/officeDocument/2006/relationships/slideLayout" Target="../slideLayouts/slideLayout13.xml" /><Relationship Id="rId6" Type="http://schemas.openxmlformats.org/officeDocument/2006/relationships/slideLayout" Target="../slideLayouts/slideLayout18.xml" /><Relationship Id="rId11" Type="http://schemas.openxmlformats.org/officeDocument/2006/relationships/slideLayout" Target="../slideLayouts/slideLayout23.xml" /><Relationship Id="rId5" Type="http://schemas.openxmlformats.org/officeDocument/2006/relationships/slideLayout" Target="../slideLayouts/slideLayout17.xml" /><Relationship Id="rId10" Type="http://schemas.openxmlformats.org/officeDocument/2006/relationships/slideLayout" Target="../slideLayouts/slideLayout22.xml" /><Relationship Id="rId4" Type="http://schemas.openxmlformats.org/officeDocument/2006/relationships/slideLayout" Target="../slideLayouts/slideLayout16.xml" /><Relationship Id="rId9" Type="http://schemas.openxmlformats.org/officeDocument/2006/relationships/slideLayout" Target="../slideLayouts/slideLayout21.xml" 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 /><Relationship Id="rId13" Type="http://schemas.openxmlformats.org/officeDocument/2006/relationships/theme" Target="../theme/theme3.xml" /><Relationship Id="rId3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31.xml" /><Relationship Id="rId12" Type="http://schemas.openxmlformats.org/officeDocument/2006/relationships/slideLayout" Target="../slideLayouts/slideLayout36.xml" /><Relationship Id="rId2" Type="http://schemas.openxmlformats.org/officeDocument/2006/relationships/slideLayout" Target="../slideLayouts/slideLayout26.xml" /><Relationship Id="rId1" Type="http://schemas.openxmlformats.org/officeDocument/2006/relationships/slideLayout" Target="../slideLayouts/slideLayout25.xml" /><Relationship Id="rId6" Type="http://schemas.openxmlformats.org/officeDocument/2006/relationships/slideLayout" Target="../slideLayouts/slideLayout30.xml" /><Relationship Id="rId11" Type="http://schemas.openxmlformats.org/officeDocument/2006/relationships/slideLayout" Target="../slideLayouts/slideLayout35.xml" /><Relationship Id="rId5" Type="http://schemas.openxmlformats.org/officeDocument/2006/relationships/slideLayout" Target="../slideLayouts/slideLayout29.xml" /><Relationship Id="rId10" Type="http://schemas.openxmlformats.org/officeDocument/2006/relationships/slideLayout" Target="../slideLayouts/slideLayout34.xml" /><Relationship Id="rId4" Type="http://schemas.openxmlformats.org/officeDocument/2006/relationships/slideLayout" Target="../slideLayouts/slideLayout28.xml" /><Relationship Id="rId9" Type="http://schemas.openxmlformats.org/officeDocument/2006/relationships/slideLayout" Target="../slideLayouts/slideLayout33.xml" 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 /><Relationship Id="rId13" Type="http://schemas.openxmlformats.org/officeDocument/2006/relationships/theme" Target="../theme/theme4.xml" /><Relationship Id="rId3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3.xml" /><Relationship Id="rId12" Type="http://schemas.openxmlformats.org/officeDocument/2006/relationships/slideLayout" Target="../slideLayouts/slideLayout48.xml" /><Relationship Id="rId2" Type="http://schemas.openxmlformats.org/officeDocument/2006/relationships/slideLayout" Target="../slideLayouts/slideLayout38.xml" /><Relationship Id="rId1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42.xml" /><Relationship Id="rId11" Type="http://schemas.openxmlformats.org/officeDocument/2006/relationships/slideLayout" Target="../slideLayouts/slideLayout47.xml" /><Relationship Id="rId5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46.xml" /><Relationship Id="rId4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5.xml" 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 /><Relationship Id="rId13" Type="http://schemas.openxmlformats.org/officeDocument/2006/relationships/theme" Target="../theme/theme5.xml" /><Relationship Id="rId3" Type="http://schemas.openxmlformats.org/officeDocument/2006/relationships/slideLayout" Target="../slideLayouts/slideLayout51.xml" /><Relationship Id="rId7" Type="http://schemas.openxmlformats.org/officeDocument/2006/relationships/slideLayout" Target="../slideLayouts/slideLayout55.xml" /><Relationship Id="rId12" Type="http://schemas.openxmlformats.org/officeDocument/2006/relationships/slideLayout" Target="../slideLayouts/slideLayout60.xml" /><Relationship Id="rId2" Type="http://schemas.openxmlformats.org/officeDocument/2006/relationships/slideLayout" Target="../slideLayouts/slideLayout50.xml" /><Relationship Id="rId1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9.xml" /><Relationship Id="rId5" Type="http://schemas.openxmlformats.org/officeDocument/2006/relationships/slideLayout" Target="../slideLayouts/slideLayout53.xml" /><Relationship Id="rId10" Type="http://schemas.openxmlformats.org/officeDocument/2006/relationships/slideLayout" Target="../slideLayouts/slideLayout58.xml" /><Relationship Id="rId4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7"/>
          <p:cNvSpPr/>
          <p:nvPr/>
        </p:nvSpPr>
        <p:spPr>
          <a:xfrm>
            <a:off x="9866160" y="0"/>
            <a:ext cx="2323440" cy="2178360"/>
          </a:xfrm>
          <a:custGeom>
            <a:avLst/>
            <a:gdLst/>
            <a:ahLst/>
            <a:cxnLst/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AU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5"/>
          <p:cNvGrpSpPr/>
          <p:nvPr/>
        </p:nvGrpSpPr>
        <p:grpSpPr>
          <a:xfrm>
            <a:off x="6452280" y="3404880"/>
            <a:ext cx="5737320" cy="3465360"/>
            <a:chOff x="6452280" y="3404880"/>
            <a:chExt cx="5737320" cy="3465360"/>
          </a:xfrm>
        </p:grpSpPr>
        <p:sp>
          <p:nvSpPr>
            <p:cNvPr id="40" name="Freeform 7"/>
            <p:cNvSpPr/>
            <p:nvPr/>
          </p:nvSpPr>
          <p:spPr>
            <a:xfrm>
              <a:off x="6452280" y="3404880"/>
              <a:ext cx="2880720" cy="3465360"/>
            </a:xfrm>
            <a:custGeom>
              <a:avLst/>
              <a:gdLst/>
              <a:ahLst/>
              <a:cxnLst/>
              <a:rect l="l" t="t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1" name="Freeform 6"/>
            <p:cNvSpPr/>
            <p:nvPr/>
          </p:nvSpPr>
          <p:spPr>
            <a:xfrm>
              <a:off x="9318600" y="3404880"/>
              <a:ext cx="2871000" cy="3465360"/>
            </a:xfrm>
            <a:custGeom>
              <a:avLst/>
              <a:gdLst/>
              <a:ahLst/>
              <a:cxnLst/>
              <a:rect l="l" t="t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42" name="Group 8"/>
          <p:cNvGrpSpPr/>
          <p:nvPr/>
        </p:nvGrpSpPr>
        <p:grpSpPr>
          <a:xfrm>
            <a:off x="6468120" y="360"/>
            <a:ext cx="5737320" cy="3465360"/>
            <a:chOff x="6468120" y="360"/>
            <a:chExt cx="5737320" cy="3465360"/>
          </a:xfrm>
        </p:grpSpPr>
        <p:sp>
          <p:nvSpPr>
            <p:cNvPr id="43" name="Freeform 7"/>
            <p:cNvSpPr/>
            <p:nvPr/>
          </p:nvSpPr>
          <p:spPr>
            <a:xfrm rot="10800000">
              <a:off x="9324720" y="0"/>
              <a:ext cx="2880720" cy="3465360"/>
            </a:xfrm>
            <a:custGeom>
              <a:avLst/>
              <a:gdLst/>
              <a:ahLst/>
              <a:cxnLst/>
              <a:rect l="l" t="t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44" name="Freeform 6"/>
            <p:cNvSpPr/>
            <p:nvPr/>
          </p:nvSpPr>
          <p:spPr>
            <a:xfrm rot="10800000">
              <a:off x="6468120" y="0"/>
              <a:ext cx="2871000" cy="3465360"/>
            </a:xfrm>
            <a:custGeom>
              <a:avLst/>
              <a:gdLst/>
              <a:ahLst/>
              <a:cxnLst/>
              <a:rect l="l" t="t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45" name="Image 2"/>
          <p:cNvSpPr/>
          <p:nvPr/>
        </p:nvSpPr>
        <p:spPr>
          <a:xfrm>
            <a:off x="7642440" y="4577760"/>
            <a:ext cx="772560" cy="772560"/>
          </a:xfrm>
          <a:custGeom>
            <a:avLst/>
            <a:gdLst/>
            <a:ahLst/>
            <a:cxnLst/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AU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CD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Image 0"/>
          <p:cNvSpPr/>
          <p:nvPr/>
        </p:nvSpPr>
        <p:spPr>
          <a:xfrm>
            <a:off x="0" y="0"/>
            <a:ext cx="5293440" cy="6874560"/>
          </a:xfrm>
          <a:custGeom>
            <a:avLst/>
            <a:gdLst/>
            <a:ahLst/>
            <a:cxnLst/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5" name="Freeform: Shape 19"/>
          <p:cNvSpPr/>
          <p:nvPr/>
        </p:nvSpPr>
        <p:spPr>
          <a:xfrm>
            <a:off x="1600200" y="1153080"/>
            <a:ext cx="9189000" cy="5702400"/>
          </a:xfrm>
          <a:custGeom>
            <a:avLst/>
            <a:gdLst/>
            <a:ahLst/>
            <a:cxnLst/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6" name="Freeform: Shape 17"/>
          <p:cNvSpPr/>
          <p:nvPr/>
        </p:nvSpPr>
        <p:spPr>
          <a:xfrm>
            <a:off x="2795760" y="0"/>
            <a:ext cx="6800760" cy="5393880"/>
          </a:xfrm>
          <a:custGeom>
            <a:avLst/>
            <a:gdLst/>
            <a:ahLst/>
            <a:cxnLst/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AU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Freeform: Shape 29"/>
          <p:cNvSpPr/>
          <p:nvPr/>
        </p:nvSpPr>
        <p:spPr>
          <a:xfrm>
            <a:off x="0" y="0"/>
            <a:ext cx="2240280" cy="2100600"/>
          </a:xfrm>
          <a:custGeom>
            <a:avLst/>
            <a:gdLst/>
            <a:ahLst/>
            <a:cxnLst/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AU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Freeform: Shape 5"/>
          <p:cNvSpPr/>
          <p:nvPr/>
        </p:nvSpPr>
        <p:spPr>
          <a:xfrm>
            <a:off x="0" y="0"/>
            <a:ext cx="2240280" cy="2100600"/>
          </a:xfrm>
          <a:custGeom>
            <a:avLst/>
            <a:gdLst/>
            <a:ahLst/>
            <a:cxnLst/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5" name="Freeform: Shape 7"/>
          <p:cNvSpPr/>
          <p:nvPr/>
        </p:nvSpPr>
        <p:spPr>
          <a:xfrm flipH="1" flipV="1">
            <a:off x="9946440" y="4752000"/>
            <a:ext cx="2240280" cy="2100600"/>
          </a:xfrm>
          <a:custGeom>
            <a:avLst/>
            <a:gdLst/>
            <a:ahLst/>
            <a:cxnLst/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AU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AU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AU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5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pluskharisma.blogspot.com/2011/01/santorini-island-greece.html" TargetMode="External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13.xml" /><Relationship Id="rId4" Type="http://schemas.openxmlformats.org/officeDocument/2006/relationships/hyperlink" Target="https://creativecommons.org/licenses/by-nc/3.0/" TargetMode="Externa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1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urplemonkey732.blogspot.com/2010/08/athens-greece.html" TargetMode="External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13.xml" /><Relationship Id="rId4" Type="http://schemas.openxmlformats.org/officeDocument/2006/relationships/hyperlink" Target="https://creativecommons.org/licenses/by-nc-nd/3.0/" TargetMode="Externa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13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velthewholeworld.org/2015/07/naxos-the-largest-island-of-many-faces-in-the-cyclades-hellas-greece.html" TargetMode="External" /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13.xml" /><Relationship Id="rId4" Type="http://schemas.openxmlformats.org/officeDocument/2006/relationships/hyperlink" Target="https://creativecommons.org/licenses/by/3.0/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lkidikiproperties.com/" TargetMode="External" /><Relationship Id="rId2" Type="http://schemas.openxmlformats.org/officeDocument/2006/relationships/hyperlink" Target="https://en.wikipedia.org/wiki/Greece" TargetMode="External" /><Relationship Id="rId1" Type="http://schemas.openxmlformats.org/officeDocument/2006/relationships/slideLayout" Target="../slideLayouts/slideLayout49.xml" /><Relationship Id="rId6" Type="http://schemas.openxmlformats.org/officeDocument/2006/relationships/hyperlink" Target="https://www.gov.gr/en/" TargetMode="External" /><Relationship Id="rId5" Type="http://schemas.openxmlformats.org/officeDocument/2006/relationships/hyperlink" Target="https://greekreporter.com/2019/06/08/greece-the-most-difficult-country-to-set-up-a-business/" TargetMode="External" /><Relationship Id="rId4" Type="http://schemas.openxmlformats.org/officeDocument/2006/relationships/hyperlink" Target="https://thenextfind.com/pros-cons-doing-business-greece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B5A4CDB-086A-8515-1719-903E216CAE07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09481" y="1604520"/>
            <a:ext cx="5486520" cy="3977280"/>
          </a:xfrm>
        </p:spPr>
        <p:txBody>
          <a:bodyPr/>
          <a:lstStyle/>
          <a:p>
            <a:r>
              <a:rPr lang="en-AU" dirty="0"/>
              <a:t>Name – Angel Ivanov</a:t>
            </a:r>
          </a:p>
          <a:p>
            <a:r>
              <a:rPr lang="en-AU" dirty="0"/>
              <a:t>Student ID – 2215628</a:t>
            </a:r>
          </a:p>
          <a:p>
            <a:r>
              <a:rPr lang="en-AU" dirty="0"/>
              <a:t>Module code – LCBB4005</a:t>
            </a:r>
          </a:p>
          <a:p>
            <a:r>
              <a:rPr lang="en-AU" dirty="0"/>
              <a:t>Mode name – The Global Business Environment</a:t>
            </a:r>
          </a:p>
          <a:p>
            <a:r>
              <a:rPr lang="en-AU" dirty="0"/>
              <a:t>Lecturer – Nadeem Mirza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42FE78C-B69F-33F3-5DC4-CCBDE33C32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771800"/>
            <a:ext cx="5715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072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ectangle 10"/>
          <p:cNvSpPr/>
          <p:nvPr/>
        </p:nvSpPr>
        <p:spPr>
          <a:xfrm>
            <a:off x="0" y="0"/>
            <a:ext cx="1218636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205" name="Picture 6" descr="Greek Flag Free Stock Photo - Public Domain Pictures"/>
          <p:cNvPicPr/>
          <p:nvPr/>
        </p:nvPicPr>
        <p:blipFill>
          <a:blip r:embed="rId2"/>
          <a:srcRect r="5883"/>
          <a:stretch/>
        </p:blipFill>
        <p:spPr>
          <a:xfrm>
            <a:off x="0" y="0"/>
            <a:ext cx="8363880" cy="6855480"/>
          </a:xfrm>
          <a:prstGeom prst="rect">
            <a:avLst/>
          </a:prstGeom>
          <a:ln w="0">
            <a:noFill/>
          </a:ln>
        </p:spPr>
      </p:pic>
      <p:sp>
        <p:nvSpPr>
          <p:cNvPr id="206" name="Rectangle 12"/>
          <p:cNvSpPr/>
          <p:nvPr/>
        </p:nvSpPr>
        <p:spPr>
          <a:xfrm flipH="1">
            <a:off x="8363880" y="1080"/>
            <a:ext cx="3825000" cy="6855480"/>
          </a:xfrm>
          <a:prstGeom prst="rect">
            <a:avLst/>
          </a:prstGeom>
          <a:gradFill rotWithShape="0">
            <a:gsLst>
              <a:gs pos="52000">
                <a:srgbClr val="FDFAF6"/>
              </a:gs>
              <a:gs pos="100000">
                <a:srgbClr val="FDFAF6">
                  <a:alpha val="0"/>
                </a:srgbClr>
              </a:gs>
            </a:gsLst>
            <a:lin ang="108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07" name="Title 1"/>
          <p:cNvSpPr/>
          <p:nvPr/>
        </p:nvSpPr>
        <p:spPr>
          <a:xfrm>
            <a:off x="8379720" y="135000"/>
            <a:ext cx="3819600" cy="1897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TABLE OF CONTENTS</a:t>
            </a:r>
            <a:endParaRPr lang="en-AU" sz="4000" b="0" strike="noStrike" spc="-1">
              <a:latin typeface="Arial"/>
            </a:endParaRPr>
          </a:p>
        </p:txBody>
      </p:sp>
      <p:sp>
        <p:nvSpPr>
          <p:cNvPr id="208" name="Content Placeholder 2"/>
          <p:cNvSpPr/>
          <p:nvPr/>
        </p:nvSpPr>
        <p:spPr>
          <a:xfrm>
            <a:off x="8365320" y="1980000"/>
            <a:ext cx="3819600" cy="3582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AU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Halkidiki</a:t>
            </a: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 Properties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Greece – Brief Introduction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Opportunities In Greece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PESTLE Analysis Of Greece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Challenges Faced In Greece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Barriers Faced In Greece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Strategies To Operate In Greece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Conclusion</a:t>
            </a:r>
            <a:endParaRPr lang="en-AU" sz="2000" b="0" strike="noStrike" spc="-1">
              <a:latin typeface="Arial"/>
            </a:endParaRPr>
          </a:p>
          <a:p>
            <a:pPr marL="347400" indent="-226080">
              <a:lnSpc>
                <a:spcPct val="90000"/>
              </a:lnSpc>
              <a:spcBef>
                <a:spcPts val="360"/>
              </a:spcBef>
              <a:buClr>
                <a:srgbClr val="5968DB"/>
              </a:buClr>
              <a:buFont typeface="Arial"/>
              <a:buChar char="•"/>
            </a:pPr>
            <a:r>
              <a:rPr lang="en-US" sz="2000" b="1" strike="noStrike" spc="-1">
                <a:solidFill>
                  <a:srgbClr val="5968DB"/>
                </a:solidFill>
                <a:latin typeface="Sabon Next LT"/>
                <a:ea typeface="DejaVu Sans"/>
              </a:rPr>
              <a:t>Referencing</a:t>
            </a:r>
            <a:endParaRPr lang="en-AU" sz="20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Rectangle 10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210" name="Picture 4" descr="HD wallpaper: buildings, greece, houses, landscape, nature, ocean ..."/>
          <p:cNvPicPr/>
          <p:nvPr/>
        </p:nvPicPr>
        <p:blipFill>
          <a:blip r:embed="rId2"/>
          <a:srcRect l="34707" r="2739"/>
          <a:stretch/>
        </p:blipFill>
        <p:spPr>
          <a:xfrm>
            <a:off x="4560120" y="0"/>
            <a:ext cx="7629480" cy="6855480"/>
          </a:xfrm>
          <a:prstGeom prst="rect">
            <a:avLst/>
          </a:prstGeom>
          <a:ln w="0">
            <a:noFill/>
          </a:ln>
        </p:spPr>
      </p:pic>
      <p:sp>
        <p:nvSpPr>
          <p:cNvPr id="211" name="Freeform: Shape 12"/>
          <p:cNvSpPr/>
          <p:nvPr/>
        </p:nvSpPr>
        <p:spPr>
          <a:xfrm rot="10800000">
            <a:off x="2520" y="0"/>
            <a:ext cx="4799520" cy="6855480"/>
          </a:xfrm>
          <a:custGeom>
            <a:avLst/>
            <a:gdLst/>
            <a:ahLst/>
            <a:cxnLst/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solidFill>
            <a:schemeClr val="bg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2" name="Title 1"/>
          <p:cNvSpPr/>
          <p:nvPr/>
        </p:nvSpPr>
        <p:spPr>
          <a:xfrm>
            <a:off x="261720" y="389160"/>
            <a:ext cx="4267800" cy="842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AU" sz="3400" b="1" cap="all" spc="-1" dirty="0">
                <a:solidFill>
                  <a:srgbClr val="202C8F"/>
                </a:solidFill>
                <a:latin typeface="Arial Black"/>
              </a:rPr>
              <a:t>Compass </a:t>
            </a:r>
          </a:p>
          <a:p>
            <a:pPr>
              <a:lnSpc>
                <a:spcPct val="90000"/>
              </a:lnSpc>
            </a:pPr>
            <a:r>
              <a:rPr lang="en-AU" sz="3400" b="1" cap="all" spc="-1" dirty="0">
                <a:solidFill>
                  <a:srgbClr val="202C8F"/>
                </a:solidFill>
                <a:latin typeface="Arial Black"/>
              </a:rPr>
              <a:t>Real Estate</a:t>
            </a:r>
            <a:endParaRPr lang="en-AU" sz="3400" b="0" strike="noStrike" spc="-1" dirty="0">
              <a:latin typeface="Arial"/>
            </a:endParaRPr>
          </a:p>
        </p:txBody>
      </p:sp>
      <p:sp>
        <p:nvSpPr>
          <p:cNvPr id="214" name="TextBox 35"/>
          <p:cNvSpPr/>
          <p:nvPr/>
        </p:nvSpPr>
        <p:spPr>
          <a:xfrm>
            <a:off x="360000" y="1609560"/>
            <a:ext cx="3195720" cy="252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Overflow="overflow" horzOverflow="overflow" lIns="90000" tIns="45000" rIns="90000" bIns="45000">
            <a:spAutoFit/>
          </a:bodyPr>
          <a:lstStyle/>
          <a:p>
            <a:pPr marL="457200" indent="-454680">
              <a:lnSpc>
                <a:spcPct val="100000"/>
              </a:lnSpc>
              <a:buClr>
                <a:srgbClr val="0070C0"/>
              </a:buClr>
              <a:buFont typeface="Wingdings" charset="2"/>
              <a:buChar char=""/>
            </a:pPr>
            <a:r>
              <a:rPr lang="en-US" sz="20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Services</a:t>
            </a:r>
            <a:endParaRPr lang="en-AU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2000" b="0" strike="noStrike" spc="-1" dirty="0">
              <a:latin typeface="Arial"/>
            </a:endParaRPr>
          </a:p>
          <a:p>
            <a:pPr marL="457200" indent="-454680">
              <a:lnSpc>
                <a:spcPct val="100000"/>
              </a:lnSpc>
              <a:buClr>
                <a:srgbClr val="0070C0"/>
              </a:buClr>
              <a:buFont typeface="Wingdings" charset="2"/>
              <a:buChar char=""/>
            </a:pPr>
            <a:r>
              <a:rPr lang="en-US" sz="20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Values</a:t>
            </a:r>
            <a:endParaRPr lang="en-AU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2000" b="0" strike="noStrike" spc="-1" dirty="0">
              <a:latin typeface="Arial"/>
            </a:endParaRPr>
          </a:p>
          <a:p>
            <a:pPr marL="457200" indent="-454680">
              <a:lnSpc>
                <a:spcPct val="100000"/>
              </a:lnSpc>
              <a:buClr>
                <a:srgbClr val="0070C0"/>
              </a:buClr>
              <a:buFont typeface="Wingdings" charset="2"/>
              <a:buChar char=""/>
            </a:pPr>
            <a:r>
              <a:rPr lang="en-US" sz="20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Story</a:t>
            </a:r>
            <a:endParaRPr lang="en-AU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2000" b="0" strike="noStrike" spc="-1" dirty="0">
              <a:latin typeface="Arial"/>
            </a:endParaRPr>
          </a:p>
          <a:p>
            <a:pPr marL="457200" indent="-454680">
              <a:lnSpc>
                <a:spcPct val="100000"/>
              </a:lnSpc>
              <a:buClr>
                <a:srgbClr val="0070C0"/>
              </a:buClr>
              <a:buFont typeface="Wingdings" charset="2"/>
              <a:buChar char=""/>
            </a:pPr>
            <a:r>
              <a:rPr lang="en-US" sz="20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Social Responsibility</a:t>
            </a:r>
            <a:endParaRPr lang="en-AU" sz="2000" b="0" strike="noStrike" spc="-1" dirty="0">
              <a:latin typeface="Arial"/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9693360" y="6480000"/>
            <a:ext cx="2498040" cy="3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halkidikiproperties.com</a:t>
            </a:r>
            <a:endParaRPr lang="en-AU" sz="1800" b="0" strike="noStrike" spc="-1">
              <a:latin typeface="Arial"/>
            </a:endParaRPr>
          </a:p>
        </p:txBody>
      </p:sp>
      <p:sp>
        <p:nvSpPr>
          <p:cNvPr id="216" name="Flowchart: Process 215"/>
          <p:cNvSpPr/>
          <p:nvPr/>
        </p:nvSpPr>
        <p:spPr>
          <a:xfrm>
            <a:off x="9750600" y="6472080"/>
            <a:ext cx="2469600" cy="375480"/>
          </a:xfrm>
          <a:prstGeom prst="flowChartProcess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pc="-1" dirty="0" err="1">
                <a:solidFill>
                  <a:srgbClr val="000000"/>
                </a:solidFill>
                <a:latin typeface="Arial"/>
                <a:ea typeface="DejaVu Sans"/>
              </a:rPr>
              <a:t>compass</a:t>
            </a:r>
            <a:r>
              <a:rPr lang="en-AU" sz="1800" b="0" strike="noStrike" spc="-1" dirty="0" err="1">
                <a:solidFill>
                  <a:srgbClr val="000000"/>
                </a:solidFill>
                <a:latin typeface="Arial"/>
                <a:ea typeface="DejaVu Sans"/>
              </a:rPr>
              <a:t>.com</a:t>
            </a:r>
            <a:endParaRPr lang="en-AU" sz="1800" b="0" strike="noStrike" spc="-1" dirty="0">
              <a:latin typeface="Arial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EA1702FB-F6C9-54E4-9AC1-52F944ABCD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6" y="4969115"/>
            <a:ext cx="3640614" cy="105580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Rectangle 8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218" name="Picture 4" descr="HD wallpaper: Greece flag, santorini, greek island, marine, oia, sky ..."/>
          <p:cNvPicPr/>
          <p:nvPr/>
        </p:nvPicPr>
        <p:blipFill>
          <a:blip r:embed="rId2"/>
          <a:srcRect t="6267" r="13820" b="2829"/>
          <a:stretch/>
        </p:blipFill>
        <p:spPr>
          <a:xfrm>
            <a:off x="3523320" y="0"/>
            <a:ext cx="8665920" cy="6855480"/>
          </a:xfrm>
          <a:prstGeom prst="rect">
            <a:avLst/>
          </a:prstGeom>
          <a:ln w="0">
            <a:noFill/>
          </a:ln>
        </p:spPr>
      </p:pic>
      <p:sp>
        <p:nvSpPr>
          <p:cNvPr id="219" name="Rectangle 10"/>
          <p:cNvSpPr/>
          <p:nvPr/>
        </p:nvSpPr>
        <p:spPr>
          <a:xfrm>
            <a:off x="0" y="0"/>
            <a:ext cx="9754200" cy="6855480"/>
          </a:xfrm>
          <a:prstGeom prst="rect">
            <a:avLst/>
          </a:prstGeom>
          <a:gradFill rotWithShape="0">
            <a:gsLst>
              <a:gs pos="42000">
                <a:srgbClr val="FDFAF6"/>
              </a:gs>
              <a:gs pos="100000">
                <a:srgbClr val="FDFAF6">
                  <a:alpha val="0"/>
                </a:srgbClr>
              </a:gs>
            </a:gsLst>
            <a:lin ang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0" name="Title 1"/>
          <p:cNvSpPr/>
          <p:nvPr/>
        </p:nvSpPr>
        <p:spPr>
          <a:xfrm>
            <a:off x="281880" y="897840"/>
            <a:ext cx="4164480" cy="1965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0" rIns="90000" bIns="45000" anchor="b">
            <a:normAutofit/>
          </a:bodyPr>
          <a:lstStyle/>
          <a:p>
            <a:pPr>
              <a:lnSpc>
                <a:spcPts val="4876"/>
              </a:lnSpc>
            </a:pPr>
            <a:r>
              <a:rPr lang="en-US" sz="3400" b="1" strike="noStrike" cap="all" spc="-1">
                <a:solidFill>
                  <a:srgbClr val="1F2C8F"/>
                </a:solidFill>
                <a:latin typeface="Arial Black"/>
                <a:ea typeface="DejaVu Sans"/>
              </a:rPr>
              <a:t>Greece – Brief introduction</a:t>
            </a:r>
            <a:br/>
            <a:endParaRPr lang="en-AU" sz="3400" b="0" strike="noStrike" spc="-1">
              <a:latin typeface="Arial"/>
            </a:endParaRPr>
          </a:p>
        </p:txBody>
      </p:sp>
      <p:sp>
        <p:nvSpPr>
          <p:cNvPr id="221" name="Subtitle 2"/>
          <p:cNvSpPr/>
          <p:nvPr/>
        </p:nvSpPr>
        <p:spPr>
          <a:xfrm>
            <a:off x="431640" y="2865600"/>
            <a:ext cx="4006440" cy="3750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>
            <a:normAutofit fontScale="70000"/>
          </a:bodyPr>
          <a:lstStyle/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Geographical location - located in Southern Europe, bordering the Ionian and the Mediterranean seas.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Area - 131,957 km²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Population - 10.66 million (2021)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AU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Culture - immensely influential in many spheres: language, politics, educational systems, philosophy, science, and the arts.</a:t>
            </a:r>
            <a:endParaRPr lang="en-AU" sz="2000" b="0" strike="noStrike" spc="-1">
              <a:latin typeface="Arial"/>
            </a:endParaRPr>
          </a:p>
        </p:txBody>
      </p:sp>
      <p:sp>
        <p:nvSpPr>
          <p:cNvPr id="222" name="Rectangle 12"/>
          <p:cNvSpPr/>
          <p:nvPr/>
        </p:nvSpPr>
        <p:spPr>
          <a:xfrm rot="5400000">
            <a:off x="762480" y="344160"/>
            <a:ext cx="143640" cy="701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3" name="Rectangle 14"/>
          <p:cNvSpPr/>
          <p:nvPr/>
        </p:nvSpPr>
        <p:spPr>
          <a:xfrm>
            <a:off x="480960" y="4546800"/>
            <a:ext cx="3975120" cy="15840"/>
          </a:xfrm>
          <a:prstGeom prst="rect">
            <a:avLst/>
          </a:prstGeom>
          <a:solidFill>
            <a:srgbClr val="D5D5D5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4" name="Flowchart: Process 223"/>
          <p:cNvSpPr/>
          <p:nvPr/>
        </p:nvSpPr>
        <p:spPr>
          <a:xfrm>
            <a:off x="9540000" y="6480000"/>
            <a:ext cx="2651400" cy="377280"/>
          </a:xfrm>
          <a:prstGeom prst="flowChartProcess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wikipedia.org/Greece</a:t>
            </a: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ectangle 27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6" name="Title 1"/>
          <p:cNvSpPr/>
          <p:nvPr/>
        </p:nvSpPr>
        <p:spPr>
          <a:xfrm>
            <a:off x="411480" y="987480"/>
            <a:ext cx="4483440" cy="1085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 fontScale="85000"/>
          </a:bodyPr>
          <a:lstStyle/>
          <a:p>
            <a:pPr>
              <a:lnSpc>
                <a:spcPct val="90000"/>
              </a:lnSpc>
            </a:pPr>
            <a:r>
              <a:rPr lang="en-US" sz="34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Opportunities in Greece</a:t>
            </a:r>
            <a:endParaRPr lang="en-AU" sz="3400" b="0" strike="noStrike" spc="-1">
              <a:latin typeface="Arial"/>
            </a:endParaRPr>
          </a:p>
        </p:txBody>
      </p:sp>
      <p:sp>
        <p:nvSpPr>
          <p:cNvPr id="227" name="Rectangle 29"/>
          <p:cNvSpPr/>
          <p:nvPr/>
        </p:nvSpPr>
        <p:spPr>
          <a:xfrm rot="5400000">
            <a:off x="651600" y="387720"/>
            <a:ext cx="70560" cy="5461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8" name="Rectangle 31"/>
          <p:cNvSpPr/>
          <p:nvPr/>
        </p:nvSpPr>
        <p:spPr>
          <a:xfrm>
            <a:off x="411480" y="2286000"/>
            <a:ext cx="4386600" cy="15840"/>
          </a:xfrm>
          <a:prstGeom prst="rect">
            <a:avLst/>
          </a:prstGeom>
          <a:solidFill>
            <a:srgbClr val="D5D5D5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29" name="Content Placeholder 8"/>
          <p:cNvSpPr/>
          <p:nvPr/>
        </p:nvSpPr>
        <p:spPr>
          <a:xfrm>
            <a:off x="411480" y="2688480"/>
            <a:ext cx="4484880" cy="3882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High-quality logistics and communication infrastructure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Highly educated, skilled and talented workforce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Strong entrepreneurial tradition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Low cost of labor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EU member country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Significant cost advantage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</p:txBody>
      </p:sp>
      <p:sp>
        <p:nvSpPr>
          <p:cNvPr id="230" name="Picture 4"/>
          <p:cNvSpPr/>
          <p:nvPr/>
        </p:nvSpPr>
        <p:spPr>
          <a:xfrm>
            <a:off x="5310000" y="1800"/>
            <a:ext cx="6881400" cy="685548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blipFill rotWithShape="0">
            <a:blip r:embed="rId2"/>
            <a:srcRect/>
            <a:stretch/>
          </a:blipFill>
          <a:ln w="0">
            <a:noFill/>
          </a:ln>
          <a:effectLst>
            <a:outerShdw blurRad="50760" dist="38160" dir="10800000" algn="r" rotWithShape="0">
              <a:schemeClr val="bg1">
                <a:lumMod val="85000"/>
                <a:alpha val="30000"/>
              </a:scheme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31" name="TextBox 4"/>
          <p:cNvSpPr/>
          <p:nvPr/>
        </p:nvSpPr>
        <p:spPr>
          <a:xfrm>
            <a:off x="9558720" y="6657840"/>
            <a:ext cx="2773440" cy="196200"/>
          </a:xfrm>
          <a:prstGeom prst="rect">
            <a:avLst/>
          </a:prstGeom>
          <a:solidFill>
            <a:srgbClr val="000000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r">
              <a:lnSpc>
                <a:spcPct val="100000"/>
              </a:lnSpc>
              <a:spcAft>
                <a:spcPts val="601"/>
              </a:spcAft>
            </a:pP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3"/>
              </a:rPr>
              <a:t>This Photo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 by Unknown author is licensed under </a:t>
            </a: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4"/>
              </a:rPr>
              <a:t>CC BY-NC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.</a:t>
            </a:r>
            <a:endParaRPr lang="en-AU" sz="700" b="0" strike="noStrike" spc="-1">
              <a:latin typeface="Arial"/>
            </a:endParaRPr>
          </a:p>
        </p:txBody>
      </p:sp>
      <p:sp>
        <p:nvSpPr>
          <p:cNvPr id="232" name="Rectangle 231"/>
          <p:cNvSpPr/>
          <p:nvPr/>
        </p:nvSpPr>
        <p:spPr>
          <a:xfrm>
            <a:off x="9769680" y="6465960"/>
            <a:ext cx="2469600" cy="373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thenextfind.comthe </a:t>
            </a:r>
            <a:endParaRPr lang="en-AU" sz="1800" b="0" strike="noStrike" spc="-1">
              <a:latin typeface="Arial"/>
            </a:endParaRPr>
          </a:p>
        </p:txBody>
      </p:sp>
      <p:sp>
        <p:nvSpPr>
          <p:cNvPr id="233" name="Rectangle 232"/>
          <p:cNvSpPr/>
          <p:nvPr/>
        </p:nvSpPr>
        <p:spPr>
          <a:xfrm>
            <a:off x="9718200" y="6465960"/>
            <a:ext cx="2471400" cy="373320"/>
          </a:xfrm>
          <a:prstGeom prst="rect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thenextfind.com</a:t>
            </a: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itle 1"/>
          <p:cNvSpPr/>
          <p:nvPr/>
        </p:nvSpPr>
        <p:spPr>
          <a:xfrm>
            <a:off x="988920" y="324720"/>
            <a:ext cx="10668600" cy="765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strike="noStrike" cap="all" spc="-1">
                <a:solidFill>
                  <a:srgbClr val="1F2C8F"/>
                </a:solidFill>
                <a:latin typeface="Arial Black"/>
                <a:ea typeface="DejaVu Sans"/>
              </a:rPr>
              <a:t>PeSTLE ANALYSIS OF gREECE</a:t>
            </a:r>
            <a:endParaRPr lang="en-AU" sz="3200" b="0" strike="noStrike" spc="-1">
              <a:latin typeface="Arial"/>
            </a:endParaRPr>
          </a:p>
        </p:txBody>
      </p:sp>
      <p:sp>
        <p:nvSpPr>
          <p:cNvPr id="235" name="Content Placeholder 2"/>
          <p:cNvSpPr/>
          <p:nvPr/>
        </p:nvSpPr>
        <p:spPr>
          <a:xfrm>
            <a:off x="539640" y="2103120"/>
            <a:ext cx="11116440" cy="443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graphicFrame>
        <p:nvGraphicFramePr>
          <p:cNvPr id="236" name="Table 235"/>
          <p:cNvGraphicFramePr/>
          <p:nvPr/>
        </p:nvGraphicFramePr>
        <p:xfrm>
          <a:off x="294480" y="1665720"/>
          <a:ext cx="11699640" cy="719280"/>
        </p:xfrm>
        <a:graphic>
          <a:graphicData uri="http://schemas.openxmlformats.org/drawingml/2006/table">
            <a:tbl>
              <a:tblPr/>
              <a:tblGrid>
                <a:gridCol w="1948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8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8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86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486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56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196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Political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Economical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Social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Technological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Legal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solidFill>
                            <a:srgbClr val="FFFFFF"/>
                          </a:solidFill>
                          <a:latin typeface="Arial"/>
                        </a:rPr>
                        <a:t>Environmental</a:t>
                      </a: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006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37" name="Table 236"/>
          <p:cNvGraphicFramePr/>
          <p:nvPr/>
        </p:nvGraphicFramePr>
        <p:xfrm>
          <a:off x="294480" y="2385000"/>
          <a:ext cx="11694600" cy="4154400"/>
        </p:xfrm>
        <a:graphic>
          <a:graphicData uri="http://schemas.openxmlformats.org/drawingml/2006/table">
            <a:tbl>
              <a:tblPr/>
              <a:tblGrid>
                <a:gridCol w="1954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4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4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4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54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245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154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Governmental instability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Corruption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Bureaucracy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Inter-country relationship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Government Debt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Local economy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Finance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Economic crisis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Inflation rates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Demographics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Culture</a:t>
                      </a: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Communications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br/>
                      <a:r>
                        <a:rPr lang="en-AU" sz="1800" b="0" strike="noStrike" spc="-1">
                          <a:latin typeface="Arial"/>
                        </a:rPr>
                        <a:t>Energy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Infrastructure</a:t>
                      </a: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Taxation rates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Legislation</a:t>
                      </a: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Weather &amp; climate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AU" sz="1800" b="0" strike="noStrike" spc="-1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AU" sz="1800" b="0" strike="noStrike" spc="-1">
                          <a:latin typeface="Arial"/>
                        </a:rPr>
                        <a:t>International Treaties</a:t>
                      </a: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99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Rectangle 30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39" name="Title 1"/>
          <p:cNvSpPr/>
          <p:nvPr/>
        </p:nvSpPr>
        <p:spPr>
          <a:xfrm>
            <a:off x="499680" y="542880"/>
            <a:ext cx="3330360" cy="1500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 fontScale="85000"/>
          </a:bodyPr>
          <a:lstStyle/>
          <a:p>
            <a:pPr>
              <a:lnSpc>
                <a:spcPct val="90000"/>
              </a:lnSpc>
            </a:pPr>
            <a:r>
              <a:rPr lang="en-US" sz="32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Challenges faced in greece</a:t>
            </a:r>
            <a:endParaRPr lang="en-AU" sz="3200" b="0" strike="noStrike" spc="-1">
              <a:latin typeface="Arial"/>
            </a:endParaRPr>
          </a:p>
        </p:txBody>
      </p:sp>
      <p:sp>
        <p:nvSpPr>
          <p:cNvPr id="240" name="Content Placeholder 27"/>
          <p:cNvSpPr/>
          <p:nvPr/>
        </p:nvSpPr>
        <p:spPr>
          <a:xfrm>
            <a:off x="499680" y="2707560"/>
            <a:ext cx="4092480" cy="342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285840" indent="-28332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Bureaucracy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85840" indent="-28332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Unpredictable treatment of businesses by authorities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85840" indent="-28332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Differences in taxation and VAT rates in regions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85840" indent="-28332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Frequent changes in legislation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85840" indent="-28332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Corruption</a:t>
            </a:r>
            <a:endParaRPr lang="en-AU" sz="2000" b="0" strike="noStrike" spc="-1">
              <a:latin typeface="Arial"/>
            </a:endParaRPr>
          </a:p>
        </p:txBody>
      </p:sp>
      <p:sp>
        <p:nvSpPr>
          <p:cNvPr id="241" name="Picture 24"/>
          <p:cNvSpPr/>
          <p:nvPr/>
        </p:nvSpPr>
        <p:spPr>
          <a:xfrm>
            <a:off x="6095880" y="0"/>
            <a:ext cx="6093360" cy="685548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3068432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68431" y="6858000"/>
                </a:lnTo>
                <a:lnTo>
                  <a:pt x="3064426" y="6854853"/>
                </a:lnTo>
                <a:cubicBezTo>
                  <a:pt x="2077725" y="6040555"/>
                  <a:pt x="1448804" y="4808224"/>
                  <a:pt x="1448804" y="3429000"/>
                </a:cubicBezTo>
                <a:cubicBezTo>
                  <a:pt x="1448804" y="2049777"/>
                  <a:pt x="2077725" y="817446"/>
                  <a:pt x="3064426" y="3148"/>
                </a:cubicBezTo>
                <a:close/>
                <a:moveTo>
                  <a:pt x="1056707" y="0"/>
                </a:moveTo>
                <a:lnTo>
                  <a:pt x="2472663" y="0"/>
                </a:lnTo>
                <a:lnTo>
                  <a:pt x="2400426" y="75768"/>
                </a:lnTo>
                <a:cubicBezTo>
                  <a:pt x="1595468" y="961418"/>
                  <a:pt x="1104860" y="2137915"/>
                  <a:pt x="1104860" y="3429000"/>
                </a:cubicBezTo>
                <a:cubicBezTo>
                  <a:pt x="1104860" y="4720086"/>
                  <a:pt x="1595468" y="5896583"/>
                  <a:pt x="2400426" y="6782233"/>
                </a:cubicBezTo>
                <a:lnTo>
                  <a:pt x="2472663" y="6858000"/>
                </a:lnTo>
                <a:lnTo>
                  <a:pt x="1056707" y="6858000"/>
                </a:lnTo>
                <a:lnTo>
                  <a:pt x="1040415" y="6835090"/>
                </a:lnTo>
                <a:cubicBezTo>
                  <a:pt x="383550" y="5862802"/>
                  <a:pt x="0" y="4690693"/>
                  <a:pt x="0" y="3429000"/>
                </a:cubicBezTo>
                <a:cubicBezTo>
                  <a:pt x="0" y="2167308"/>
                  <a:pt x="383550" y="995199"/>
                  <a:pt x="1040415" y="22911"/>
                </a:cubicBezTo>
                <a:close/>
              </a:path>
            </a:pathLst>
          </a:cu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2" name="Freeform: Shape 32"/>
          <p:cNvSpPr/>
          <p:nvPr/>
        </p:nvSpPr>
        <p:spPr>
          <a:xfrm>
            <a:off x="6095880" y="0"/>
            <a:ext cx="2470320" cy="6855480"/>
          </a:xfrm>
          <a:custGeom>
            <a:avLst/>
            <a:gdLst/>
            <a:ahLst/>
            <a:cxnLst/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3" name="Rectangle 242"/>
          <p:cNvSpPr/>
          <p:nvPr/>
        </p:nvSpPr>
        <p:spPr>
          <a:xfrm>
            <a:off x="10207440" y="6480000"/>
            <a:ext cx="2031840" cy="3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greekreporter.com</a:t>
            </a:r>
            <a:endParaRPr lang="en-AU" sz="1800" b="0" strike="noStrike" spc="-1">
              <a:latin typeface="Arial"/>
            </a:endParaRPr>
          </a:p>
        </p:txBody>
      </p:sp>
      <p:sp>
        <p:nvSpPr>
          <p:cNvPr id="244" name="Flowchart: Process 243"/>
          <p:cNvSpPr/>
          <p:nvPr/>
        </p:nvSpPr>
        <p:spPr>
          <a:xfrm>
            <a:off x="10260000" y="6480000"/>
            <a:ext cx="1931400" cy="377280"/>
          </a:xfrm>
          <a:prstGeom prst="flowChartProcess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greekreporter.com</a:t>
            </a: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Rectangle 11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6" name="Title 1"/>
          <p:cNvSpPr/>
          <p:nvPr/>
        </p:nvSpPr>
        <p:spPr>
          <a:xfrm>
            <a:off x="552960" y="674640"/>
            <a:ext cx="2985480" cy="1500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 fontScale="85000"/>
          </a:bodyPr>
          <a:lstStyle/>
          <a:p>
            <a:pPr>
              <a:lnSpc>
                <a:spcPct val="90000"/>
              </a:lnSpc>
            </a:pPr>
            <a:r>
              <a:rPr lang="en-US" sz="32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Barriers faced in Greece</a:t>
            </a:r>
            <a:endParaRPr lang="en-AU" sz="3200" b="0" strike="noStrike" spc="-1">
              <a:latin typeface="Arial"/>
            </a:endParaRPr>
          </a:p>
        </p:txBody>
      </p:sp>
      <p:sp>
        <p:nvSpPr>
          <p:cNvPr id="247" name="Content Placeholder 8"/>
          <p:cNvSpPr/>
          <p:nvPr/>
        </p:nvSpPr>
        <p:spPr>
          <a:xfrm>
            <a:off x="599040" y="2864160"/>
            <a:ext cx="4092480" cy="2928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Sovereign debt crisis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Property and construction strain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Bad economy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Lack of finance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Infrastructure</a:t>
            </a:r>
            <a:endParaRPr lang="en-AU" sz="2000" b="0" strike="noStrike" spc="-1">
              <a:latin typeface="Arial"/>
            </a:endParaRPr>
          </a:p>
        </p:txBody>
      </p:sp>
      <p:sp>
        <p:nvSpPr>
          <p:cNvPr id="248" name="Picture 4"/>
          <p:cNvSpPr/>
          <p:nvPr/>
        </p:nvSpPr>
        <p:spPr>
          <a:xfrm>
            <a:off x="6095880" y="0"/>
            <a:ext cx="6093360" cy="685548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3068432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68431" y="6858000"/>
                </a:lnTo>
                <a:lnTo>
                  <a:pt x="3064426" y="6854853"/>
                </a:lnTo>
                <a:cubicBezTo>
                  <a:pt x="2077725" y="6040555"/>
                  <a:pt x="1448804" y="4808224"/>
                  <a:pt x="1448804" y="3429000"/>
                </a:cubicBezTo>
                <a:cubicBezTo>
                  <a:pt x="1448804" y="2049777"/>
                  <a:pt x="2077725" y="817446"/>
                  <a:pt x="3064426" y="3148"/>
                </a:cubicBezTo>
                <a:close/>
                <a:moveTo>
                  <a:pt x="1056707" y="0"/>
                </a:moveTo>
                <a:lnTo>
                  <a:pt x="2472663" y="0"/>
                </a:lnTo>
                <a:lnTo>
                  <a:pt x="2400426" y="75768"/>
                </a:lnTo>
                <a:cubicBezTo>
                  <a:pt x="1595468" y="961418"/>
                  <a:pt x="1104860" y="2137915"/>
                  <a:pt x="1104860" y="3429000"/>
                </a:cubicBezTo>
                <a:cubicBezTo>
                  <a:pt x="1104860" y="4720086"/>
                  <a:pt x="1595468" y="5896583"/>
                  <a:pt x="2400426" y="6782233"/>
                </a:cubicBezTo>
                <a:lnTo>
                  <a:pt x="2472663" y="6858000"/>
                </a:lnTo>
                <a:lnTo>
                  <a:pt x="1056707" y="6858000"/>
                </a:lnTo>
                <a:lnTo>
                  <a:pt x="1040415" y="6835090"/>
                </a:lnTo>
                <a:cubicBezTo>
                  <a:pt x="383550" y="5862802"/>
                  <a:pt x="0" y="4690693"/>
                  <a:pt x="0" y="3429000"/>
                </a:cubicBezTo>
                <a:cubicBezTo>
                  <a:pt x="0" y="2167308"/>
                  <a:pt x="383550" y="995199"/>
                  <a:pt x="1040415" y="22911"/>
                </a:cubicBezTo>
                <a:close/>
              </a:path>
            </a:pathLst>
          </a:cu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9" name="Freeform: Shape 13"/>
          <p:cNvSpPr/>
          <p:nvPr/>
        </p:nvSpPr>
        <p:spPr>
          <a:xfrm>
            <a:off x="6095880" y="0"/>
            <a:ext cx="2470320" cy="6855480"/>
          </a:xfrm>
          <a:custGeom>
            <a:avLst/>
            <a:gdLst/>
            <a:ahLst/>
            <a:cxnLst/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0" name="TextBox 4"/>
          <p:cNvSpPr/>
          <p:nvPr/>
        </p:nvSpPr>
        <p:spPr>
          <a:xfrm>
            <a:off x="9382680" y="6657840"/>
            <a:ext cx="2939400" cy="196200"/>
          </a:xfrm>
          <a:prstGeom prst="rect">
            <a:avLst/>
          </a:prstGeom>
          <a:solidFill>
            <a:srgbClr val="000000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r">
              <a:lnSpc>
                <a:spcPct val="100000"/>
              </a:lnSpc>
              <a:spcAft>
                <a:spcPts val="601"/>
              </a:spcAft>
            </a:pP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3"/>
              </a:rPr>
              <a:t>This Photo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 by Unknown author is licensed under </a:t>
            </a: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4"/>
              </a:rPr>
              <a:t>CC BY-NC-ND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.</a:t>
            </a:r>
            <a:endParaRPr lang="en-AU" sz="700" b="0" strike="noStrike" spc="-1">
              <a:latin typeface="Arial"/>
            </a:endParaRPr>
          </a:p>
        </p:txBody>
      </p:sp>
      <p:sp>
        <p:nvSpPr>
          <p:cNvPr id="251" name="Rectangle 250"/>
          <p:cNvSpPr/>
          <p:nvPr/>
        </p:nvSpPr>
        <p:spPr>
          <a:xfrm>
            <a:off x="10207440" y="6507360"/>
            <a:ext cx="2031840" cy="3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greekreporter.com</a:t>
            </a:r>
            <a:endParaRPr lang="en-AU" sz="1800" b="0" strike="noStrike" spc="-1">
              <a:latin typeface="Arial"/>
            </a:endParaRPr>
          </a:p>
        </p:txBody>
      </p:sp>
      <p:sp>
        <p:nvSpPr>
          <p:cNvPr id="252" name="Rectangle 251"/>
          <p:cNvSpPr/>
          <p:nvPr/>
        </p:nvSpPr>
        <p:spPr>
          <a:xfrm>
            <a:off x="10260000" y="6480000"/>
            <a:ext cx="1931400" cy="359280"/>
          </a:xfrm>
          <a:prstGeom prst="rect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greekreporter.com</a:t>
            </a: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Rectangle 15"/>
          <p:cNvSpPr/>
          <p:nvPr/>
        </p:nvSpPr>
        <p:spPr>
          <a:xfrm>
            <a:off x="0" y="0"/>
            <a:ext cx="12189600" cy="6855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4" name="Rectangle 17"/>
          <p:cNvSpPr/>
          <p:nvPr/>
        </p:nvSpPr>
        <p:spPr>
          <a:xfrm>
            <a:off x="5180760" y="0"/>
            <a:ext cx="7418520" cy="6855480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5" name="Title 1"/>
          <p:cNvSpPr/>
          <p:nvPr/>
        </p:nvSpPr>
        <p:spPr>
          <a:xfrm>
            <a:off x="7320600" y="609480"/>
            <a:ext cx="4137480" cy="1328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Strategies to operate in Greece</a:t>
            </a:r>
            <a:endParaRPr lang="en-AU" sz="3200" b="0" strike="noStrike" spc="-1">
              <a:latin typeface="Arial"/>
            </a:endParaRPr>
          </a:p>
        </p:txBody>
      </p:sp>
      <p:sp>
        <p:nvSpPr>
          <p:cNvPr id="256" name="Picture 9"/>
          <p:cNvSpPr/>
          <p:nvPr/>
        </p:nvSpPr>
        <p:spPr>
          <a:xfrm>
            <a:off x="0" y="0"/>
            <a:ext cx="6899040" cy="685548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57" name="Content Placeholder 12"/>
          <p:cNvSpPr/>
          <p:nvPr/>
        </p:nvSpPr>
        <p:spPr>
          <a:xfrm>
            <a:off x="7470720" y="2598120"/>
            <a:ext cx="4137480" cy="254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0000"/>
          </a:bodyPr>
          <a:lstStyle/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Competition analysis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Good advertisement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Detailed research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Website and social media account</a:t>
            </a:r>
            <a:endParaRPr lang="en-AU" sz="2000" b="0" strike="noStrike" spc="-1">
              <a:latin typeface="Arial"/>
            </a:endParaRPr>
          </a:p>
          <a:p>
            <a:pPr>
              <a:lnSpc>
                <a:spcPct val="90000"/>
              </a:lnSpc>
            </a:pPr>
            <a:endParaRPr lang="en-AU" sz="2000" b="0" strike="noStrike" spc="-1">
              <a:latin typeface="Arial"/>
            </a:endParaRPr>
          </a:p>
          <a:p>
            <a:pPr marL="216000" indent="-226080">
              <a:lnSpc>
                <a:spcPct val="90000"/>
              </a:lnSpc>
              <a:buClr>
                <a:srgbClr val="0070C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 Avoid risks</a:t>
            </a:r>
            <a:endParaRPr lang="en-AU" sz="2000" b="0" strike="noStrike" spc="-1">
              <a:latin typeface="Arial"/>
            </a:endParaRPr>
          </a:p>
        </p:txBody>
      </p:sp>
      <p:sp>
        <p:nvSpPr>
          <p:cNvPr id="258" name="Rectangle 257"/>
          <p:cNvSpPr/>
          <p:nvPr/>
        </p:nvSpPr>
        <p:spPr>
          <a:xfrm>
            <a:off x="10620000" y="6480000"/>
            <a:ext cx="1342800" cy="345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www.gov.gr</a:t>
            </a:r>
            <a:endParaRPr lang="en-AU" sz="1800" b="0" strike="noStrike" spc="-1">
              <a:latin typeface="Arial"/>
            </a:endParaRPr>
          </a:p>
        </p:txBody>
      </p:sp>
      <p:sp>
        <p:nvSpPr>
          <p:cNvPr id="259" name="Rectangle 258"/>
          <p:cNvSpPr/>
          <p:nvPr/>
        </p:nvSpPr>
        <p:spPr>
          <a:xfrm>
            <a:off x="10440000" y="6480000"/>
            <a:ext cx="1751400" cy="375480"/>
          </a:xfrm>
          <a:prstGeom prst="rect">
            <a:avLst/>
          </a:prstGeom>
          <a:solidFill>
            <a:srgbClr val="FFFFFF"/>
          </a:solidFill>
          <a:ln w="0"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AU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www.gov.gr</a:t>
            </a: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" name="Picture 7"/>
          <p:cNvPicPr/>
          <p:nvPr/>
        </p:nvPicPr>
        <p:blipFill>
          <a:blip r:embed="rId2"/>
          <a:srcRect l="9091" t="9401" b="13704"/>
          <a:stretch/>
        </p:blipFill>
        <p:spPr>
          <a:xfrm>
            <a:off x="0" y="0"/>
            <a:ext cx="12189600" cy="6855480"/>
          </a:xfrm>
          <a:prstGeom prst="rect">
            <a:avLst/>
          </a:prstGeom>
          <a:ln w="0">
            <a:noFill/>
          </a:ln>
        </p:spPr>
      </p:pic>
      <p:sp>
        <p:nvSpPr>
          <p:cNvPr id="261" name="Rectangle 14"/>
          <p:cNvSpPr/>
          <p:nvPr/>
        </p:nvSpPr>
        <p:spPr>
          <a:xfrm>
            <a:off x="7491960" y="360000"/>
            <a:ext cx="4329720" cy="5894280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>
            <a:solidFill>
              <a:srgbClr val="FDFA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2" name="Title 1"/>
          <p:cNvSpPr/>
          <p:nvPr/>
        </p:nvSpPr>
        <p:spPr>
          <a:xfrm>
            <a:off x="7750080" y="640440"/>
            <a:ext cx="3756600" cy="839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strike="noStrike" cap="all" spc="-1">
                <a:solidFill>
                  <a:srgbClr val="202C8F"/>
                </a:solidFill>
                <a:latin typeface="Arial Black"/>
                <a:ea typeface="DejaVu Sans"/>
              </a:rPr>
              <a:t>Conclusion</a:t>
            </a:r>
            <a:endParaRPr lang="en-AU" sz="3200" b="0" strike="noStrike" spc="-1">
              <a:latin typeface="Arial"/>
            </a:endParaRPr>
          </a:p>
        </p:txBody>
      </p:sp>
      <p:sp>
        <p:nvSpPr>
          <p:cNvPr id="263" name="TextBox 7"/>
          <p:cNvSpPr/>
          <p:nvPr/>
        </p:nvSpPr>
        <p:spPr>
          <a:xfrm>
            <a:off x="9701280" y="6657840"/>
            <a:ext cx="2624040" cy="196200"/>
          </a:xfrm>
          <a:prstGeom prst="rect">
            <a:avLst/>
          </a:prstGeom>
          <a:solidFill>
            <a:srgbClr val="000000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>
            <a:spAutoFit/>
          </a:bodyPr>
          <a:lstStyle/>
          <a:p>
            <a:pPr algn="r">
              <a:lnSpc>
                <a:spcPct val="100000"/>
              </a:lnSpc>
              <a:spcAft>
                <a:spcPts val="601"/>
              </a:spcAft>
            </a:pP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3"/>
              </a:rPr>
              <a:t>This Photo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 by Unknown author is licensed under </a:t>
            </a:r>
            <a:r>
              <a:rPr lang="en-US" sz="700" b="0" u="sng" strike="noStrike" spc="-1">
                <a:solidFill>
                  <a:srgbClr val="1F2C8F"/>
                </a:solidFill>
                <a:uFillTx/>
                <a:latin typeface="Sabon Next LT"/>
                <a:ea typeface="DejaVu Sans"/>
                <a:hlinkClick r:id="rId4"/>
              </a:rPr>
              <a:t>CC BY</a:t>
            </a:r>
            <a:r>
              <a:rPr lang="en-US" sz="700" b="0" strike="noStrike" spc="-1">
                <a:solidFill>
                  <a:srgbClr val="FFFFFF"/>
                </a:solidFill>
                <a:latin typeface="Sabon Next LT"/>
                <a:ea typeface="DejaVu Sans"/>
              </a:rPr>
              <a:t>.</a:t>
            </a:r>
            <a:endParaRPr lang="en-AU" sz="700" b="0" strike="noStrike" spc="-1">
              <a:latin typeface="Arial"/>
            </a:endParaRPr>
          </a:p>
        </p:txBody>
      </p:sp>
      <p:sp>
        <p:nvSpPr>
          <p:cNvPr id="264" name="TextBox 12"/>
          <p:cNvSpPr/>
          <p:nvPr/>
        </p:nvSpPr>
        <p:spPr>
          <a:xfrm>
            <a:off x="7980840" y="1491120"/>
            <a:ext cx="3374640" cy="347642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Overflow="overflow" horzOverflow="overflow" lIns="90000" tIns="45000" rIns="90000" bIns="4500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Despite all the challenges and barriers the </a:t>
            </a:r>
            <a:r>
              <a:rPr lang="en-AU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company may</a:t>
            </a:r>
            <a:r>
              <a:rPr lang="en-US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 face, </a:t>
            </a:r>
            <a:r>
              <a:rPr lang="en-AU" sz="2200" spc="-1" dirty="0">
                <a:solidFill>
                  <a:srgbClr val="0070C0"/>
                </a:solidFill>
                <a:latin typeface="Sabon Next LT"/>
                <a:ea typeface="DejaVu Sans"/>
              </a:rPr>
              <a:t>Compass Real Estate</a:t>
            </a:r>
            <a:r>
              <a:rPr lang="en-US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 </a:t>
            </a:r>
            <a:r>
              <a:rPr lang="en-AU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would be able </a:t>
            </a:r>
            <a:r>
              <a:rPr lang="en-US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to provide </a:t>
            </a:r>
            <a:r>
              <a:rPr lang="en-AU" sz="2200" spc="-1" dirty="0">
                <a:solidFill>
                  <a:srgbClr val="0070C0"/>
                </a:solidFill>
                <a:latin typeface="Sabon Next LT"/>
                <a:ea typeface="DejaVu Sans"/>
              </a:rPr>
              <a:t>quality </a:t>
            </a:r>
            <a:r>
              <a:rPr lang="en-US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services</a:t>
            </a:r>
            <a:r>
              <a:rPr lang="en-AU" sz="2200" b="0" strike="noStrike" spc="-1">
                <a:solidFill>
                  <a:srgbClr val="0070C0"/>
                </a:solidFill>
                <a:latin typeface="Sabon Next LT"/>
                <a:ea typeface="DejaVu Sans"/>
              </a:rPr>
              <a:t>, </a:t>
            </a:r>
            <a:r>
              <a:rPr lang="en-AU" sz="2200" b="0" strike="noStrike" spc="-1" dirty="0">
                <a:solidFill>
                  <a:srgbClr val="0070C0"/>
                </a:solidFill>
                <a:latin typeface="Sabon Next LT"/>
                <a:ea typeface="DejaVu Sans"/>
              </a:rPr>
              <a:t>and would manage to establish a successful business in the country of Greece, thus expanding the company even more.</a:t>
            </a:r>
            <a:endParaRPr lang="en-AU" sz="22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Footer Placeholder 1"/>
          <p:cNvSpPr/>
          <p:nvPr/>
        </p:nvSpPr>
        <p:spPr>
          <a:xfrm>
            <a:off x="3885480" y="356400"/>
            <a:ext cx="3988800" cy="1350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4000" b="1" strike="noStrike" spc="-1">
                <a:solidFill>
                  <a:srgbClr val="1F2C8F"/>
                </a:solidFill>
                <a:latin typeface="Arial"/>
                <a:ea typeface="DejaVu Sans"/>
              </a:rPr>
              <a:t>REFERENCING</a:t>
            </a:r>
            <a:endParaRPr lang="en-AU" sz="4000" b="0" strike="noStrike" spc="-1">
              <a:latin typeface="Arial"/>
            </a:endParaRPr>
          </a:p>
        </p:txBody>
      </p:sp>
      <p:sp>
        <p:nvSpPr>
          <p:cNvPr id="266" name="Rectangle 265"/>
          <p:cNvSpPr/>
          <p:nvPr/>
        </p:nvSpPr>
        <p:spPr>
          <a:xfrm>
            <a:off x="1440000" y="2086200"/>
            <a:ext cx="9539280" cy="3673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u="sng" strike="noStrike" spc="-1">
                <a:solidFill>
                  <a:srgbClr val="1F2C8F"/>
                </a:solidFill>
                <a:uFillTx/>
                <a:latin typeface="Arial"/>
                <a:ea typeface="DejaVu Sans"/>
                <a:hlinkClick r:id="rId2"/>
              </a:rPr>
              <a:t>https://en.wikipedia.org/wiki/Greecehttps://en.wikipedia.org/wiki/Greece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u="sng" strike="noStrike" spc="-1">
                <a:solidFill>
                  <a:srgbClr val="1F2C8F"/>
                </a:solidFill>
                <a:uFillTx/>
                <a:latin typeface="Arial"/>
                <a:ea typeface="DejaVu Sans"/>
                <a:hlinkClick r:id="rId3"/>
              </a:rPr>
              <a:t>https://halkidikiproperties.com</a:t>
            </a:r>
            <a:r>
              <a:rPr lang="en-AU" sz="1800" b="0" strike="noStrike" spc="-1">
                <a:solidFill>
                  <a:srgbClr val="3465A4"/>
                </a:solidFill>
                <a:latin typeface="Arial"/>
                <a:ea typeface="DejaVu Sans"/>
              </a:rPr>
              <a:t>  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u="sng" strike="noStrike" spc="-1">
                <a:solidFill>
                  <a:srgbClr val="1F2C8F"/>
                </a:solidFill>
                <a:uFillTx/>
                <a:latin typeface="Arial"/>
                <a:ea typeface="DejaVu Sans"/>
                <a:hlinkClick r:id="rId4"/>
              </a:rPr>
              <a:t>https://thenextfind.com/pros-cons-doing-business-greece/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u="sng" strike="noStrike" spc="-1">
                <a:solidFill>
                  <a:srgbClr val="1F2C8F"/>
                </a:solidFill>
                <a:uFillTx/>
                <a:latin typeface="Arial"/>
                <a:ea typeface="DejaVu Sans"/>
                <a:hlinkClick r:id="rId5"/>
              </a:rPr>
              <a:t>https://greekreporter.com/2019/06/08/greece-the-most-difficult-country-to-set-up-a-business/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u="sng" strike="noStrike" spc="-1">
                <a:solidFill>
                  <a:srgbClr val="1F2C8F"/>
                </a:solidFill>
                <a:uFillTx/>
                <a:latin typeface="Arial"/>
                <a:ea typeface="Microsoft YaHei"/>
                <a:hlinkClick r:id="rId6"/>
              </a:rPr>
              <a:t>https://www.gov.gr/en/</a:t>
            </a:r>
            <a:r>
              <a:rPr lang="en-AU" sz="1800" b="0" strike="noStrike" spc="-1">
                <a:solidFill>
                  <a:srgbClr val="1F2C8F"/>
                </a:solidFill>
                <a:latin typeface="Arial"/>
                <a:ea typeface="Microsoft YaHei"/>
              </a:rPr>
              <a:t> 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AU" sz="1800" b="0" strike="noStrike" spc="-1">
                <a:solidFill>
                  <a:srgbClr val="1F2C8F"/>
                </a:solidFill>
                <a:latin typeface="Arial"/>
                <a:ea typeface="Microsoft YaHei"/>
              </a:rPr>
              <a:t>   </a:t>
            </a: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AU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</TotalTime>
  <Words>427</Words>
  <Application>Microsoft Office PowerPoint</Application>
  <PresentationFormat>Widescreen</PresentationFormat>
  <Paragraphs>130</Paragraphs>
  <Slides>11</Slides>
  <Notes>0</Notes>
  <HiddenSlides>0</HiddenSlide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</dc:title>
  <dc:subject/>
  <dc:creator/>
  <dc:description/>
  <cp:lastModifiedBy>Angel Ivanov</cp:lastModifiedBy>
  <cp:revision>476</cp:revision>
  <dcterms:created xsi:type="dcterms:W3CDTF">2022-11-01T15:08:57Z</dcterms:created>
  <dcterms:modified xsi:type="dcterms:W3CDTF">2022-11-20T15:49:14Z</dcterms:modified>
  <dc:language>en-AU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Widescreen</vt:lpwstr>
  </property>
  <property fmtid="{D5CDD505-2E9C-101B-9397-08002B2CF9AE}" pid="3" name="Slides">
    <vt:i4>10</vt:i4>
  </property>
</Properties>
</file>