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69" r:id="rId3"/>
    <p:sldId id="257" r:id="rId4"/>
    <p:sldId id="282" r:id="rId5"/>
    <p:sldId id="258" r:id="rId6"/>
    <p:sldId id="283" r:id="rId7"/>
    <p:sldId id="259" r:id="rId8"/>
    <p:sldId id="284" r:id="rId9"/>
    <p:sldId id="260" r:id="rId10"/>
    <p:sldId id="285" r:id="rId11"/>
    <p:sldId id="286" r:id="rId12"/>
    <p:sldId id="261" r:id="rId13"/>
    <p:sldId id="270" r:id="rId14"/>
    <p:sldId id="271" r:id="rId15"/>
    <p:sldId id="272" r:id="rId16"/>
    <p:sldId id="273" r:id="rId17"/>
    <p:sldId id="262" r:id="rId18"/>
    <p:sldId id="263" r:id="rId19"/>
    <p:sldId id="264" r:id="rId20"/>
    <p:sldId id="265" r:id="rId21"/>
    <p:sldId id="287" r:id="rId22"/>
    <p:sldId id="288" r:id="rId23"/>
    <p:sldId id="278" r:id="rId24"/>
    <p:sldId id="275" r:id="rId25"/>
    <p:sldId id="276" r:id="rId26"/>
    <p:sldId id="279" r:id="rId27"/>
    <p:sldId id="266" r:id="rId28"/>
    <p:sldId id="277" r:id="rId29"/>
    <p:sldId id="267" r:id="rId30"/>
    <p:sldId id="280" r:id="rId31"/>
    <p:sldId id="281" r:id="rId32"/>
    <p:sldId id="26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AFE6B8-2E48-4BFF-AD11-83E9A6B11F26}" v="968" dt="2025-11-10T12:18:32.9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2727" autoAdjust="0"/>
  </p:normalViewPr>
  <p:slideViewPr>
    <p:cSldViewPr snapToGrid="0">
      <p:cViewPr>
        <p:scale>
          <a:sx n="65" d="100"/>
          <a:sy n="65" d="100"/>
        </p:scale>
        <p:origin x="724"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gina Begum (2215742)" userId="a080754c-ba81-4daa-a439-84eb64926a5e" providerId="ADAL" clId="{D182DA2B-6A44-416B-BAA6-5D12BBBB8FE3}"/>
    <pc:docChg chg="undo custSel addSld delSld modSld">
      <pc:chgData name="Nagina Begum (2215742)" userId="a080754c-ba81-4daa-a439-84eb64926a5e" providerId="ADAL" clId="{D182DA2B-6A44-416B-BAA6-5D12BBBB8FE3}" dt="2025-11-10T12:18:30.188" v="4258" actId="20577"/>
      <pc:docMkLst>
        <pc:docMk/>
      </pc:docMkLst>
      <pc:sldChg chg="modSp mod">
        <pc:chgData name="Nagina Begum (2215742)" userId="a080754c-ba81-4daa-a439-84eb64926a5e" providerId="ADAL" clId="{D182DA2B-6A44-416B-BAA6-5D12BBBB8FE3}" dt="2025-11-10T11:08:00.047" v="4090" actId="20577"/>
        <pc:sldMkLst>
          <pc:docMk/>
          <pc:sldMk cId="3875724737" sldId="256"/>
        </pc:sldMkLst>
        <pc:spChg chg="mod">
          <ac:chgData name="Nagina Begum (2215742)" userId="a080754c-ba81-4daa-a439-84eb64926a5e" providerId="ADAL" clId="{D182DA2B-6A44-416B-BAA6-5D12BBBB8FE3}" dt="2025-11-10T11:08:00.047" v="4090" actId="20577"/>
          <ac:spMkLst>
            <pc:docMk/>
            <pc:sldMk cId="3875724737" sldId="256"/>
            <ac:spMk id="2" creationId="{00000000-0000-0000-0000-000000000000}"/>
          </ac:spMkLst>
        </pc:spChg>
      </pc:sldChg>
      <pc:sldChg chg="modSp mod">
        <pc:chgData name="Nagina Begum (2215742)" userId="a080754c-ba81-4daa-a439-84eb64926a5e" providerId="ADAL" clId="{D182DA2B-6A44-416B-BAA6-5D12BBBB8FE3}" dt="2025-11-10T08:10:32.319" v="216" actId="20577"/>
        <pc:sldMkLst>
          <pc:docMk/>
          <pc:sldMk cId="1342042253" sldId="257"/>
        </pc:sldMkLst>
        <pc:spChg chg="mod">
          <ac:chgData name="Nagina Begum (2215742)" userId="a080754c-ba81-4daa-a439-84eb64926a5e" providerId="ADAL" clId="{D182DA2B-6A44-416B-BAA6-5D12BBBB8FE3}" dt="2025-11-10T08:05:33.816" v="23" actId="20577"/>
          <ac:spMkLst>
            <pc:docMk/>
            <pc:sldMk cId="1342042253" sldId="257"/>
            <ac:spMk id="2" creationId="{00000000-0000-0000-0000-000000000000}"/>
          </ac:spMkLst>
        </pc:spChg>
        <pc:spChg chg="mod">
          <ac:chgData name="Nagina Begum (2215742)" userId="a080754c-ba81-4daa-a439-84eb64926a5e" providerId="ADAL" clId="{D182DA2B-6A44-416B-BAA6-5D12BBBB8FE3}" dt="2025-11-10T08:10:32.319" v="216" actId="20577"/>
          <ac:spMkLst>
            <pc:docMk/>
            <pc:sldMk cId="1342042253" sldId="257"/>
            <ac:spMk id="3" creationId="{00000000-0000-0000-0000-000000000000}"/>
          </ac:spMkLst>
        </pc:spChg>
      </pc:sldChg>
      <pc:sldChg chg="modSp mod">
        <pc:chgData name="Nagina Begum (2215742)" userId="a080754c-ba81-4daa-a439-84eb64926a5e" providerId="ADAL" clId="{D182DA2B-6A44-416B-BAA6-5D12BBBB8FE3}" dt="2025-11-10T08:57:43.652" v="1592" actId="6549"/>
        <pc:sldMkLst>
          <pc:docMk/>
          <pc:sldMk cId="2018869907" sldId="259"/>
        </pc:sldMkLst>
        <pc:spChg chg="mod">
          <ac:chgData name="Nagina Begum (2215742)" userId="a080754c-ba81-4daa-a439-84eb64926a5e" providerId="ADAL" clId="{D182DA2B-6A44-416B-BAA6-5D12BBBB8FE3}" dt="2025-11-10T08:57:43.652" v="1592" actId="6549"/>
          <ac:spMkLst>
            <pc:docMk/>
            <pc:sldMk cId="2018869907" sldId="259"/>
            <ac:spMk id="2" creationId="{00000000-0000-0000-0000-000000000000}"/>
          </ac:spMkLst>
        </pc:spChg>
      </pc:sldChg>
      <pc:sldChg chg="modSp mod">
        <pc:chgData name="Nagina Begum (2215742)" userId="a080754c-ba81-4daa-a439-84eb64926a5e" providerId="ADAL" clId="{D182DA2B-6A44-416B-BAA6-5D12BBBB8FE3}" dt="2025-11-10T09:44:17.356" v="2495" actId="6549"/>
        <pc:sldMkLst>
          <pc:docMk/>
          <pc:sldMk cId="613557331" sldId="260"/>
        </pc:sldMkLst>
        <pc:spChg chg="mod">
          <ac:chgData name="Nagina Begum (2215742)" userId="a080754c-ba81-4daa-a439-84eb64926a5e" providerId="ADAL" clId="{D182DA2B-6A44-416B-BAA6-5D12BBBB8FE3}" dt="2025-11-10T09:44:17.356" v="2495" actId="6549"/>
          <ac:spMkLst>
            <pc:docMk/>
            <pc:sldMk cId="613557331" sldId="260"/>
            <ac:spMk id="2" creationId="{00000000-0000-0000-0000-000000000000}"/>
          </ac:spMkLst>
        </pc:spChg>
      </pc:sldChg>
      <pc:sldChg chg="addSp modSp mod">
        <pc:chgData name="Nagina Begum (2215742)" userId="a080754c-ba81-4daa-a439-84eb64926a5e" providerId="ADAL" clId="{D182DA2B-6A44-416B-BAA6-5D12BBBB8FE3}" dt="2025-11-10T11:12:48.621" v="4124" actId="20577"/>
        <pc:sldMkLst>
          <pc:docMk/>
          <pc:sldMk cId="355051307" sldId="261"/>
        </pc:sldMkLst>
        <pc:spChg chg="add mod">
          <ac:chgData name="Nagina Begum (2215742)" userId="a080754c-ba81-4daa-a439-84eb64926a5e" providerId="ADAL" clId="{D182DA2B-6A44-416B-BAA6-5D12BBBB8FE3}" dt="2025-11-10T11:12:48.621" v="4124" actId="20577"/>
          <ac:spMkLst>
            <pc:docMk/>
            <pc:sldMk cId="355051307" sldId="261"/>
            <ac:spMk id="4" creationId="{018903F6-0380-52B9-98EC-B2A727D57DDD}"/>
          </ac:spMkLst>
        </pc:spChg>
      </pc:sldChg>
      <pc:sldChg chg="delSp modSp mod modNotesTx">
        <pc:chgData name="Nagina Begum (2215742)" userId="a080754c-ba81-4daa-a439-84eb64926a5e" providerId="ADAL" clId="{D182DA2B-6A44-416B-BAA6-5D12BBBB8FE3}" dt="2025-11-10T10:54:58.756" v="4040" actId="20577"/>
        <pc:sldMkLst>
          <pc:docMk/>
          <pc:sldMk cId="1671390670" sldId="263"/>
        </pc:sldMkLst>
        <pc:spChg chg="mod">
          <ac:chgData name="Nagina Begum (2215742)" userId="a080754c-ba81-4daa-a439-84eb64926a5e" providerId="ADAL" clId="{D182DA2B-6A44-416B-BAA6-5D12BBBB8FE3}" dt="2025-11-10T10:53:17.614" v="4018" actId="20577"/>
          <ac:spMkLst>
            <pc:docMk/>
            <pc:sldMk cId="1671390670" sldId="263"/>
            <ac:spMk id="2" creationId="{00000000-0000-0000-0000-000000000000}"/>
          </ac:spMkLst>
        </pc:spChg>
        <pc:spChg chg="mod">
          <ac:chgData name="Nagina Begum (2215742)" userId="a080754c-ba81-4daa-a439-84eb64926a5e" providerId="ADAL" clId="{D182DA2B-6A44-416B-BAA6-5D12BBBB8FE3}" dt="2025-11-10T10:54:58.756" v="4040" actId="20577"/>
          <ac:spMkLst>
            <pc:docMk/>
            <pc:sldMk cId="1671390670" sldId="263"/>
            <ac:spMk id="3" creationId="{00000000-0000-0000-0000-000000000000}"/>
          </ac:spMkLst>
        </pc:spChg>
        <pc:picChg chg="del">
          <ac:chgData name="Nagina Begum (2215742)" userId="a080754c-ba81-4daa-a439-84eb64926a5e" providerId="ADAL" clId="{D182DA2B-6A44-416B-BAA6-5D12BBBB8FE3}" dt="2025-11-10T10:53:20.148" v="4019" actId="478"/>
          <ac:picMkLst>
            <pc:docMk/>
            <pc:sldMk cId="1671390670" sldId="263"/>
            <ac:picMk id="3074" creationId="{00000000-0000-0000-0000-000000000000}"/>
          </ac:picMkLst>
        </pc:picChg>
      </pc:sldChg>
      <pc:sldChg chg="modSp mod">
        <pc:chgData name="Nagina Begum (2215742)" userId="a080754c-ba81-4daa-a439-84eb64926a5e" providerId="ADAL" clId="{D182DA2B-6A44-416B-BAA6-5D12BBBB8FE3}" dt="2025-11-10T11:17:36.389" v="4219" actId="20577"/>
        <pc:sldMkLst>
          <pc:docMk/>
          <pc:sldMk cId="845133352" sldId="265"/>
        </pc:sldMkLst>
        <pc:spChg chg="mod">
          <ac:chgData name="Nagina Begum (2215742)" userId="a080754c-ba81-4daa-a439-84eb64926a5e" providerId="ADAL" clId="{D182DA2B-6A44-416B-BAA6-5D12BBBB8FE3}" dt="2025-11-10T10:20:54.832" v="2980" actId="6549"/>
          <ac:spMkLst>
            <pc:docMk/>
            <pc:sldMk cId="845133352" sldId="265"/>
            <ac:spMk id="2" creationId="{00000000-0000-0000-0000-000000000000}"/>
          </ac:spMkLst>
        </pc:spChg>
        <pc:spChg chg="mod">
          <ac:chgData name="Nagina Begum (2215742)" userId="a080754c-ba81-4daa-a439-84eb64926a5e" providerId="ADAL" clId="{D182DA2B-6A44-416B-BAA6-5D12BBBB8FE3}" dt="2025-11-10T11:17:36.389" v="4219" actId="20577"/>
          <ac:spMkLst>
            <pc:docMk/>
            <pc:sldMk cId="845133352" sldId="265"/>
            <ac:spMk id="3" creationId="{00000000-0000-0000-0000-000000000000}"/>
          </ac:spMkLst>
        </pc:spChg>
      </pc:sldChg>
      <pc:sldChg chg="addSp modSp mod">
        <pc:chgData name="Nagina Begum (2215742)" userId="a080754c-ba81-4daa-a439-84eb64926a5e" providerId="ADAL" clId="{D182DA2B-6A44-416B-BAA6-5D12BBBB8FE3}" dt="2025-11-10T11:00:18.073" v="4061" actId="20577"/>
        <pc:sldMkLst>
          <pc:docMk/>
          <pc:sldMk cId="2638635388" sldId="267"/>
        </pc:sldMkLst>
        <pc:spChg chg="mod">
          <ac:chgData name="Nagina Begum (2215742)" userId="a080754c-ba81-4daa-a439-84eb64926a5e" providerId="ADAL" clId="{D182DA2B-6A44-416B-BAA6-5D12BBBB8FE3}" dt="2025-11-10T10:59:29.133" v="4047" actId="20577"/>
          <ac:spMkLst>
            <pc:docMk/>
            <pc:sldMk cId="2638635388" sldId="267"/>
            <ac:spMk id="3" creationId="{00000000-0000-0000-0000-000000000000}"/>
          </ac:spMkLst>
        </pc:spChg>
        <pc:spChg chg="add mod">
          <ac:chgData name="Nagina Begum (2215742)" userId="a080754c-ba81-4daa-a439-84eb64926a5e" providerId="ADAL" clId="{D182DA2B-6A44-416B-BAA6-5D12BBBB8FE3}" dt="2025-11-10T11:00:18.073" v="4061" actId="20577"/>
          <ac:spMkLst>
            <pc:docMk/>
            <pc:sldMk cId="2638635388" sldId="267"/>
            <ac:spMk id="4" creationId="{A1C0712F-E6A2-C8D1-390A-B68490E9837E}"/>
          </ac:spMkLst>
        </pc:spChg>
        <pc:spChg chg="add mod">
          <ac:chgData name="Nagina Begum (2215742)" userId="a080754c-ba81-4daa-a439-84eb64926a5e" providerId="ADAL" clId="{D182DA2B-6A44-416B-BAA6-5D12BBBB8FE3}" dt="2025-11-10T10:59:48.220" v="4049"/>
          <ac:spMkLst>
            <pc:docMk/>
            <pc:sldMk cId="2638635388" sldId="267"/>
            <ac:spMk id="5" creationId="{8C71B734-B1A0-A240-23B1-93F28698271D}"/>
          </ac:spMkLst>
        </pc:spChg>
      </pc:sldChg>
      <pc:sldChg chg="addSp delSp modSp mod setBg">
        <pc:chgData name="Nagina Begum (2215742)" userId="a080754c-ba81-4daa-a439-84eb64926a5e" providerId="ADAL" clId="{D182DA2B-6A44-416B-BAA6-5D12BBBB8FE3}" dt="2025-11-10T11:00:47.797" v="4063" actId="26606"/>
        <pc:sldMkLst>
          <pc:docMk/>
          <pc:sldMk cId="2102456898" sldId="268"/>
        </pc:sldMkLst>
        <pc:spChg chg="del">
          <ac:chgData name="Nagina Begum (2215742)" userId="a080754c-ba81-4daa-a439-84eb64926a5e" providerId="ADAL" clId="{D182DA2B-6A44-416B-BAA6-5D12BBBB8FE3}" dt="2025-11-10T11:00:47.797" v="4063" actId="26606"/>
          <ac:spMkLst>
            <pc:docMk/>
            <pc:sldMk cId="2102456898" sldId="268"/>
            <ac:spMk id="2" creationId="{00000000-0000-0000-0000-000000000000}"/>
          </ac:spMkLst>
        </pc:spChg>
        <pc:spChg chg="del">
          <ac:chgData name="Nagina Begum (2215742)" userId="a080754c-ba81-4daa-a439-84eb64926a5e" providerId="ADAL" clId="{D182DA2B-6A44-416B-BAA6-5D12BBBB8FE3}" dt="2025-11-10T11:00:47.797" v="4063" actId="26606"/>
          <ac:spMkLst>
            <pc:docMk/>
            <pc:sldMk cId="2102456898" sldId="268"/>
            <ac:spMk id="3" creationId="{00000000-0000-0000-0000-000000000000}"/>
          </ac:spMkLst>
        </pc:spChg>
        <pc:spChg chg="add">
          <ac:chgData name="Nagina Begum (2215742)" userId="a080754c-ba81-4daa-a439-84eb64926a5e" providerId="ADAL" clId="{D182DA2B-6A44-416B-BAA6-5D12BBBB8FE3}" dt="2025-11-10T11:00:47.797" v="4063" actId="26606"/>
          <ac:spMkLst>
            <pc:docMk/>
            <pc:sldMk cId="2102456898" sldId="268"/>
            <ac:spMk id="4107" creationId="{5BECDBB2-914C-44DE-B171-6F7946196F54}"/>
          </ac:spMkLst>
        </pc:spChg>
        <pc:picChg chg="add">
          <ac:chgData name="Nagina Begum (2215742)" userId="a080754c-ba81-4daa-a439-84eb64926a5e" providerId="ADAL" clId="{D182DA2B-6A44-416B-BAA6-5D12BBBB8FE3}" dt="2025-11-10T11:00:47.797" v="4063" actId="26606"/>
          <ac:picMkLst>
            <pc:docMk/>
            <pc:sldMk cId="2102456898" sldId="268"/>
            <ac:picMk id="4098" creationId="{00000000-0000-0000-0000-000000000000}"/>
          </ac:picMkLst>
        </pc:picChg>
        <pc:picChg chg="del mod replId">
          <ac:chgData name="Nagina Begum (2215742)" userId="a080754c-ba81-4daa-a439-84eb64926a5e" providerId="ADAL" clId="{D182DA2B-6A44-416B-BAA6-5D12BBBB8FE3}" dt="2025-11-10T11:00:47.797" v="4063" actId="26606"/>
          <ac:picMkLst>
            <pc:docMk/>
            <pc:sldMk cId="2102456898" sldId="268"/>
            <ac:picMk id="4100" creationId="{00000000-0000-0000-0000-000000000000}"/>
          </ac:picMkLst>
        </pc:picChg>
        <pc:picChg chg="add">
          <ac:chgData name="Nagina Begum (2215742)" userId="a080754c-ba81-4daa-a439-84eb64926a5e" providerId="ADAL" clId="{D182DA2B-6A44-416B-BAA6-5D12BBBB8FE3}" dt="2025-11-10T11:00:47.797" v="4063" actId="26606"/>
          <ac:picMkLst>
            <pc:docMk/>
            <pc:sldMk cId="2102456898" sldId="268"/>
            <ac:picMk id="4103" creationId="{93274B0C-1CB3-4AA4-A183-20B7FE5DB1D2}"/>
          </ac:picMkLst>
        </pc:picChg>
        <pc:picChg chg="add">
          <ac:chgData name="Nagina Begum (2215742)" userId="a080754c-ba81-4daa-a439-84eb64926a5e" providerId="ADAL" clId="{D182DA2B-6A44-416B-BAA6-5D12BBBB8FE3}" dt="2025-11-10T11:00:47.797" v="4063" actId="26606"/>
          <ac:picMkLst>
            <pc:docMk/>
            <pc:sldMk cId="2102456898" sldId="268"/>
            <ac:picMk id="4105" creationId="{2E640319-3BB6-49BF-BAF4-D63FEC73E146}"/>
          </ac:picMkLst>
        </pc:picChg>
        <pc:picChg chg="add">
          <ac:chgData name="Nagina Begum (2215742)" userId="a080754c-ba81-4daa-a439-84eb64926a5e" providerId="ADAL" clId="{D182DA2B-6A44-416B-BAA6-5D12BBBB8FE3}" dt="2025-11-10T11:00:47.797" v="4063" actId="26606"/>
          <ac:picMkLst>
            <pc:docMk/>
            <pc:sldMk cId="2102456898" sldId="268"/>
            <ac:picMk id="4109" creationId="{1D5C6008-3DE6-42B7-AED2-68544F325BC6}"/>
          </ac:picMkLst>
        </pc:picChg>
        <pc:picChg chg="add">
          <ac:chgData name="Nagina Begum (2215742)" userId="a080754c-ba81-4daa-a439-84eb64926a5e" providerId="ADAL" clId="{D182DA2B-6A44-416B-BAA6-5D12BBBB8FE3}" dt="2025-11-10T11:00:47.797" v="4063" actId="26606"/>
          <ac:picMkLst>
            <pc:docMk/>
            <pc:sldMk cId="2102456898" sldId="268"/>
            <ac:picMk id="4111" creationId="{5D09915C-7FC3-45EF-BDD0-6393ACE446E7}"/>
          </ac:picMkLst>
        </pc:picChg>
      </pc:sldChg>
      <pc:sldChg chg="addSp modSp mod modNotesTx">
        <pc:chgData name="Nagina Begum (2215742)" userId="a080754c-ba81-4daa-a439-84eb64926a5e" providerId="ADAL" clId="{D182DA2B-6A44-416B-BAA6-5D12BBBB8FE3}" dt="2025-11-10T12:18:30.188" v="4258" actId="20577"/>
        <pc:sldMkLst>
          <pc:docMk/>
          <pc:sldMk cId="2193256177" sldId="269"/>
        </pc:sldMkLst>
        <pc:spChg chg="add mod">
          <ac:chgData name="Nagina Begum (2215742)" userId="a080754c-ba81-4daa-a439-84eb64926a5e" providerId="ADAL" clId="{D182DA2B-6A44-416B-BAA6-5D12BBBB8FE3}" dt="2025-11-10T10:06:59.421" v="2629" actId="20577"/>
          <ac:spMkLst>
            <pc:docMk/>
            <pc:sldMk cId="2193256177" sldId="269"/>
            <ac:spMk id="2" creationId="{0CDF5EE9-9E7E-2D64-B867-C32AD6E5E73C}"/>
          </ac:spMkLst>
        </pc:spChg>
        <pc:spChg chg="mod">
          <ac:chgData name="Nagina Begum (2215742)" userId="a080754c-ba81-4daa-a439-84eb64926a5e" providerId="ADAL" clId="{D182DA2B-6A44-416B-BAA6-5D12BBBB8FE3}" dt="2025-11-10T12:13:09.798" v="4224" actId="1076"/>
          <ac:spMkLst>
            <pc:docMk/>
            <pc:sldMk cId="2193256177" sldId="269"/>
            <ac:spMk id="4" creationId="{00000000-0000-0000-0000-000000000000}"/>
          </ac:spMkLst>
        </pc:spChg>
        <pc:spChg chg="mod">
          <ac:chgData name="Nagina Begum (2215742)" userId="a080754c-ba81-4daa-a439-84eb64926a5e" providerId="ADAL" clId="{D182DA2B-6A44-416B-BAA6-5D12BBBB8FE3}" dt="2025-11-10T12:18:04.124" v="4257" actId="313"/>
          <ac:spMkLst>
            <pc:docMk/>
            <pc:sldMk cId="2193256177" sldId="269"/>
            <ac:spMk id="5" creationId="{00000000-0000-0000-0000-000000000000}"/>
          </ac:spMkLst>
        </pc:spChg>
        <pc:spChg chg="add mod">
          <ac:chgData name="Nagina Begum (2215742)" userId="a080754c-ba81-4daa-a439-84eb64926a5e" providerId="ADAL" clId="{D182DA2B-6A44-416B-BAA6-5D12BBBB8FE3}" dt="2025-11-10T12:17:07.722" v="4256" actId="20577"/>
          <ac:spMkLst>
            <pc:docMk/>
            <pc:sldMk cId="2193256177" sldId="269"/>
            <ac:spMk id="7" creationId="{37D3AB2B-6E99-23FF-5AE3-A31982FF7477}"/>
          </ac:spMkLst>
        </pc:spChg>
      </pc:sldChg>
      <pc:sldChg chg="delSp modSp mod">
        <pc:chgData name="Nagina Begum (2215742)" userId="a080754c-ba81-4daa-a439-84eb64926a5e" providerId="ADAL" clId="{D182DA2B-6A44-416B-BAA6-5D12BBBB8FE3}" dt="2025-11-10T11:17:09.603" v="4210" actId="14100"/>
        <pc:sldMkLst>
          <pc:docMk/>
          <pc:sldMk cId="1355307465" sldId="270"/>
        </pc:sldMkLst>
        <pc:spChg chg="mod">
          <ac:chgData name="Nagina Begum (2215742)" userId="a080754c-ba81-4daa-a439-84eb64926a5e" providerId="ADAL" clId="{D182DA2B-6A44-416B-BAA6-5D12BBBB8FE3}" dt="2025-11-10T11:17:09.603" v="4210" actId="14100"/>
          <ac:spMkLst>
            <pc:docMk/>
            <pc:sldMk cId="1355307465" sldId="270"/>
            <ac:spMk id="3" creationId="{00000000-0000-0000-0000-000000000000}"/>
          </ac:spMkLst>
        </pc:spChg>
        <pc:picChg chg="del">
          <ac:chgData name="Nagina Begum (2215742)" userId="a080754c-ba81-4daa-a439-84eb64926a5e" providerId="ADAL" clId="{D182DA2B-6A44-416B-BAA6-5D12BBBB8FE3}" dt="2025-11-10T11:17:00.677" v="4209" actId="478"/>
          <ac:picMkLst>
            <pc:docMk/>
            <pc:sldMk cId="1355307465" sldId="270"/>
            <ac:picMk id="1026" creationId="{00000000-0000-0000-0000-000000000000}"/>
          </ac:picMkLst>
        </pc:picChg>
      </pc:sldChg>
      <pc:sldChg chg="addSp modSp mod">
        <pc:chgData name="Nagina Begum (2215742)" userId="a080754c-ba81-4daa-a439-84eb64926a5e" providerId="ADAL" clId="{D182DA2B-6A44-416B-BAA6-5D12BBBB8FE3}" dt="2025-11-10T10:02:34.257" v="2595" actId="20577"/>
        <pc:sldMkLst>
          <pc:docMk/>
          <pc:sldMk cId="1469214373" sldId="271"/>
        </pc:sldMkLst>
        <pc:spChg chg="add mod">
          <ac:chgData name="Nagina Begum (2215742)" userId="a080754c-ba81-4daa-a439-84eb64926a5e" providerId="ADAL" clId="{D182DA2B-6A44-416B-BAA6-5D12BBBB8FE3}" dt="2025-11-10T10:02:34.257" v="2595" actId="20577"/>
          <ac:spMkLst>
            <pc:docMk/>
            <pc:sldMk cId="1469214373" sldId="271"/>
            <ac:spMk id="3" creationId="{C8757319-9A46-B19B-9E1F-F7B5BA1746EF}"/>
          </ac:spMkLst>
        </pc:spChg>
      </pc:sldChg>
      <pc:sldChg chg="addSp modSp mod">
        <pc:chgData name="Nagina Begum (2215742)" userId="a080754c-ba81-4daa-a439-84eb64926a5e" providerId="ADAL" clId="{D182DA2B-6A44-416B-BAA6-5D12BBBB8FE3}" dt="2025-11-10T10:49:29.424" v="3991" actId="20577"/>
        <pc:sldMkLst>
          <pc:docMk/>
          <pc:sldMk cId="2142648285" sldId="272"/>
        </pc:sldMkLst>
        <pc:spChg chg="add mod">
          <ac:chgData name="Nagina Begum (2215742)" userId="a080754c-ba81-4daa-a439-84eb64926a5e" providerId="ADAL" clId="{D182DA2B-6A44-416B-BAA6-5D12BBBB8FE3}" dt="2025-11-10T10:49:29.424" v="3991" actId="20577"/>
          <ac:spMkLst>
            <pc:docMk/>
            <pc:sldMk cId="2142648285" sldId="272"/>
            <ac:spMk id="6" creationId="{AAAE3A94-CB45-33B1-6E8E-6010C12B2619}"/>
          </ac:spMkLst>
        </pc:spChg>
      </pc:sldChg>
      <pc:sldChg chg="addSp delSp modSp mod">
        <pc:chgData name="Nagina Begum (2215742)" userId="a080754c-ba81-4daa-a439-84eb64926a5e" providerId="ADAL" clId="{D182DA2B-6A44-416B-BAA6-5D12BBBB8FE3}" dt="2025-11-10T10:50:18.831" v="3995" actId="14100"/>
        <pc:sldMkLst>
          <pc:docMk/>
          <pc:sldMk cId="2602649611" sldId="273"/>
        </pc:sldMkLst>
        <pc:spChg chg="mod">
          <ac:chgData name="Nagina Begum (2215742)" userId="a080754c-ba81-4daa-a439-84eb64926a5e" providerId="ADAL" clId="{D182DA2B-6A44-416B-BAA6-5D12BBBB8FE3}" dt="2025-11-10T10:50:18.831" v="3995" actId="14100"/>
          <ac:spMkLst>
            <pc:docMk/>
            <pc:sldMk cId="2602649611" sldId="273"/>
            <ac:spMk id="3" creationId="{00000000-0000-0000-0000-000000000000}"/>
          </ac:spMkLst>
        </pc:spChg>
        <pc:spChg chg="add mod">
          <ac:chgData name="Nagina Begum (2215742)" userId="a080754c-ba81-4daa-a439-84eb64926a5e" providerId="ADAL" clId="{D182DA2B-6A44-416B-BAA6-5D12BBBB8FE3}" dt="2025-11-10T10:50:11.300" v="3994" actId="1076"/>
          <ac:spMkLst>
            <pc:docMk/>
            <pc:sldMk cId="2602649611" sldId="273"/>
            <ac:spMk id="5" creationId="{2A098A6A-2DA4-5A49-CC58-49758ED393D8}"/>
          </ac:spMkLst>
        </pc:spChg>
        <pc:picChg chg="del">
          <ac:chgData name="Nagina Begum (2215742)" userId="a080754c-ba81-4daa-a439-84eb64926a5e" providerId="ADAL" clId="{D182DA2B-6A44-416B-BAA6-5D12BBBB8FE3}" dt="2025-11-10T10:50:03.062" v="3992" actId="478"/>
          <ac:picMkLst>
            <pc:docMk/>
            <pc:sldMk cId="2602649611" sldId="273"/>
            <ac:picMk id="1026" creationId="{00000000-0000-0000-0000-000000000000}"/>
          </ac:picMkLst>
        </pc:picChg>
      </pc:sldChg>
      <pc:sldChg chg="del">
        <pc:chgData name="Nagina Begum (2215742)" userId="a080754c-ba81-4daa-a439-84eb64926a5e" providerId="ADAL" clId="{D182DA2B-6A44-416B-BAA6-5D12BBBB8FE3}" dt="2025-11-10T08:21:01.400" v="515" actId="2696"/>
        <pc:sldMkLst>
          <pc:docMk/>
          <pc:sldMk cId="1047311159" sldId="274"/>
        </pc:sldMkLst>
      </pc:sldChg>
      <pc:sldChg chg="addSp modSp mod">
        <pc:chgData name="Nagina Begum (2215742)" userId="a080754c-ba81-4daa-a439-84eb64926a5e" providerId="ADAL" clId="{D182DA2B-6A44-416B-BAA6-5D12BBBB8FE3}" dt="2025-11-10T11:18:23.054" v="4221" actId="1076"/>
        <pc:sldMkLst>
          <pc:docMk/>
          <pc:sldMk cId="86533894" sldId="278"/>
        </pc:sldMkLst>
        <pc:spChg chg="add mod">
          <ac:chgData name="Nagina Begum (2215742)" userId="a080754c-ba81-4daa-a439-84eb64926a5e" providerId="ADAL" clId="{D182DA2B-6A44-416B-BAA6-5D12BBBB8FE3}" dt="2025-11-10T11:18:23.054" v="4221" actId="1076"/>
          <ac:spMkLst>
            <pc:docMk/>
            <pc:sldMk cId="86533894" sldId="278"/>
            <ac:spMk id="6" creationId="{2F51804E-D27B-FA5D-0171-2155A93BA807}"/>
          </ac:spMkLst>
        </pc:spChg>
      </pc:sldChg>
      <pc:sldChg chg="addSp modSp mod modNotesTx">
        <pc:chgData name="Nagina Begum (2215742)" userId="a080754c-ba81-4daa-a439-84eb64926a5e" providerId="ADAL" clId="{D182DA2B-6A44-416B-BAA6-5D12BBBB8FE3}" dt="2025-11-10T11:07:13.254" v="4084" actId="20577"/>
        <pc:sldMkLst>
          <pc:docMk/>
          <pc:sldMk cId="3050625370" sldId="280"/>
        </pc:sldMkLst>
        <pc:spChg chg="mod">
          <ac:chgData name="Nagina Begum (2215742)" userId="a080754c-ba81-4daa-a439-84eb64926a5e" providerId="ADAL" clId="{D182DA2B-6A44-416B-BAA6-5D12BBBB8FE3}" dt="2025-11-10T11:07:13.254" v="4084" actId="20577"/>
          <ac:spMkLst>
            <pc:docMk/>
            <pc:sldMk cId="3050625370" sldId="280"/>
            <ac:spMk id="3" creationId="{00000000-0000-0000-0000-000000000000}"/>
          </ac:spMkLst>
        </pc:spChg>
        <pc:spChg chg="add">
          <ac:chgData name="Nagina Begum (2215742)" userId="a080754c-ba81-4daa-a439-84eb64926a5e" providerId="ADAL" clId="{D182DA2B-6A44-416B-BAA6-5D12BBBB8FE3}" dt="2025-11-10T08:39:07.975" v="914"/>
          <ac:spMkLst>
            <pc:docMk/>
            <pc:sldMk cId="3050625370" sldId="280"/>
            <ac:spMk id="4" creationId="{3B372693-8368-C1F8-32BC-3E54A271A43D}"/>
          </ac:spMkLst>
        </pc:spChg>
        <pc:spChg chg="add">
          <ac:chgData name="Nagina Begum (2215742)" userId="a080754c-ba81-4daa-a439-84eb64926a5e" providerId="ADAL" clId="{D182DA2B-6A44-416B-BAA6-5D12BBBB8FE3}" dt="2025-11-10T08:39:31.865" v="915"/>
          <ac:spMkLst>
            <pc:docMk/>
            <pc:sldMk cId="3050625370" sldId="280"/>
            <ac:spMk id="5" creationId="{BB844049-80D9-3DA6-DE4C-4D86ACCC54E2}"/>
          </ac:spMkLst>
        </pc:spChg>
        <pc:spChg chg="add mod">
          <ac:chgData name="Nagina Begum (2215742)" userId="a080754c-ba81-4daa-a439-84eb64926a5e" providerId="ADAL" clId="{D182DA2B-6A44-416B-BAA6-5D12BBBB8FE3}" dt="2025-11-10T08:39:44.254" v="917"/>
          <ac:spMkLst>
            <pc:docMk/>
            <pc:sldMk cId="3050625370" sldId="280"/>
            <ac:spMk id="6" creationId="{8E8BDE69-C17A-8806-21A7-318D857944B9}"/>
          </ac:spMkLst>
        </pc:spChg>
        <pc:spChg chg="add mod">
          <ac:chgData name="Nagina Begum (2215742)" userId="a080754c-ba81-4daa-a439-84eb64926a5e" providerId="ADAL" clId="{D182DA2B-6A44-416B-BAA6-5D12BBBB8FE3}" dt="2025-11-10T11:06:59.835" v="4072" actId="14100"/>
          <ac:spMkLst>
            <pc:docMk/>
            <pc:sldMk cId="3050625370" sldId="280"/>
            <ac:spMk id="7" creationId="{06409F50-2D1A-D485-EB28-3C9E4221360E}"/>
          </ac:spMkLst>
        </pc:spChg>
      </pc:sldChg>
      <pc:sldChg chg="modSp mod">
        <pc:chgData name="Nagina Begum (2215742)" userId="a080754c-ba81-4daa-a439-84eb64926a5e" providerId="ADAL" clId="{D182DA2B-6A44-416B-BAA6-5D12BBBB8FE3}" dt="2025-11-10T11:16:42.778" v="4208" actId="255"/>
        <pc:sldMkLst>
          <pc:docMk/>
          <pc:sldMk cId="1673729634" sldId="281"/>
        </pc:sldMkLst>
        <pc:spChg chg="mod">
          <ac:chgData name="Nagina Begum (2215742)" userId="a080754c-ba81-4daa-a439-84eb64926a5e" providerId="ADAL" clId="{D182DA2B-6A44-416B-BAA6-5D12BBBB8FE3}" dt="2025-11-10T11:16:42.778" v="4208" actId="255"/>
          <ac:spMkLst>
            <pc:docMk/>
            <pc:sldMk cId="1673729634" sldId="281"/>
            <ac:spMk id="3" creationId="{00000000-0000-0000-0000-000000000000}"/>
          </ac:spMkLst>
        </pc:spChg>
      </pc:sldChg>
      <pc:sldChg chg="addSp delSp modSp new mod">
        <pc:chgData name="Nagina Begum (2215742)" userId="a080754c-ba81-4daa-a439-84eb64926a5e" providerId="ADAL" clId="{D182DA2B-6A44-416B-BAA6-5D12BBBB8FE3}" dt="2025-11-10T08:52:32.579" v="1470" actId="255"/>
        <pc:sldMkLst>
          <pc:docMk/>
          <pc:sldMk cId="1257367470" sldId="282"/>
        </pc:sldMkLst>
        <pc:spChg chg="mod">
          <ac:chgData name="Nagina Begum (2215742)" userId="a080754c-ba81-4daa-a439-84eb64926a5e" providerId="ADAL" clId="{D182DA2B-6A44-416B-BAA6-5D12BBBB8FE3}" dt="2025-11-10T08:05:24.608" v="10"/>
          <ac:spMkLst>
            <pc:docMk/>
            <pc:sldMk cId="1257367470" sldId="282"/>
            <ac:spMk id="2" creationId="{C32395B9-6BB7-4ED1-F138-E628958C3E9E}"/>
          </ac:spMkLst>
        </pc:spChg>
        <pc:spChg chg="mod">
          <ac:chgData name="Nagina Begum (2215742)" userId="a080754c-ba81-4daa-a439-84eb64926a5e" providerId="ADAL" clId="{D182DA2B-6A44-416B-BAA6-5D12BBBB8FE3}" dt="2025-11-10T08:52:32.579" v="1470" actId="255"/>
          <ac:spMkLst>
            <pc:docMk/>
            <pc:sldMk cId="1257367470" sldId="282"/>
            <ac:spMk id="3" creationId="{35072B9B-262D-8E21-3E1C-1AB68FC6F6D3}"/>
          </ac:spMkLst>
        </pc:spChg>
        <pc:spChg chg="add del mod">
          <ac:chgData name="Nagina Begum (2215742)" userId="a080754c-ba81-4daa-a439-84eb64926a5e" providerId="ADAL" clId="{D182DA2B-6A44-416B-BAA6-5D12BBBB8FE3}" dt="2025-11-10T08:36:53.007" v="912"/>
          <ac:spMkLst>
            <pc:docMk/>
            <pc:sldMk cId="1257367470" sldId="282"/>
            <ac:spMk id="4" creationId="{DCC3D5E0-2B3E-E81C-18AA-018DC1AEE1B5}"/>
          </ac:spMkLst>
        </pc:spChg>
        <pc:spChg chg="add mod">
          <ac:chgData name="Nagina Begum (2215742)" userId="a080754c-ba81-4daa-a439-84eb64926a5e" providerId="ADAL" clId="{D182DA2B-6A44-416B-BAA6-5D12BBBB8FE3}" dt="2025-11-10T08:33:00.469" v="910" actId="1076"/>
          <ac:spMkLst>
            <pc:docMk/>
            <pc:sldMk cId="1257367470" sldId="282"/>
            <ac:spMk id="5" creationId="{14C45822-E7CE-3C4C-54E6-FB2FEFC5C082}"/>
          </ac:spMkLst>
        </pc:spChg>
      </pc:sldChg>
      <pc:sldChg chg="delSp new del mod">
        <pc:chgData name="Nagina Begum (2215742)" userId="a080754c-ba81-4daa-a439-84eb64926a5e" providerId="ADAL" clId="{D182DA2B-6A44-416B-BAA6-5D12BBBB8FE3}" dt="2025-11-10T08:23:19.540" v="519" actId="2696"/>
        <pc:sldMkLst>
          <pc:docMk/>
          <pc:sldMk cId="505363045" sldId="283"/>
        </pc:sldMkLst>
        <pc:spChg chg="del">
          <ac:chgData name="Nagina Begum (2215742)" userId="a080754c-ba81-4daa-a439-84eb64926a5e" providerId="ADAL" clId="{D182DA2B-6A44-416B-BAA6-5D12BBBB8FE3}" dt="2025-11-10T08:22:09.818" v="517" actId="21"/>
          <ac:spMkLst>
            <pc:docMk/>
            <pc:sldMk cId="505363045" sldId="283"/>
            <ac:spMk id="2" creationId="{0622F499-F8E0-9EB0-366D-5EE8CA4FC244}"/>
          </ac:spMkLst>
        </pc:spChg>
        <pc:spChg chg="del">
          <ac:chgData name="Nagina Begum (2215742)" userId="a080754c-ba81-4daa-a439-84eb64926a5e" providerId="ADAL" clId="{D182DA2B-6A44-416B-BAA6-5D12BBBB8FE3}" dt="2025-11-10T08:22:17.303" v="518" actId="21"/>
          <ac:spMkLst>
            <pc:docMk/>
            <pc:sldMk cId="505363045" sldId="283"/>
            <ac:spMk id="3" creationId="{CB54932F-8881-BA45-2AF8-DB5150380409}"/>
          </ac:spMkLst>
        </pc:spChg>
      </pc:sldChg>
      <pc:sldChg chg="addSp modSp new mod">
        <pc:chgData name="Nagina Begum (2215742)" userId="a080754c-ba81-4daa-a439-84eb64926a5e" providerId="ADAL" clId="{D182DA2B-6A44-416B-BAA6-5D12BBBB8FE3}" dt="2025-11-10T08:57:24.670" v="1591" actId="20577"/>
        <pc:sldMkLst>
          <pc:docMk/>
          <pc:sldMk cId="2277372975" sldId="283"/>
        </pc:sldMkLst>
        <pc:spChg chg="add mod">
          <ac:chgData name="Nagina Begum (2215742)" userId="a080754c-ba81-4daa-a439-84eb64926a5e" providerId="ADAL" clId="{D182DA2B-6A44-416B-BAA6-5D12BBBB8FE3}" dt="2025-11-10T08:52:48.496" v="1482" actId="20577"/>
          <ac:spMkLst>
            <pc:docMk/>
            <pc:sldMk cId="2277372975" sldId="283"/>
            <ac:spMk id="2" creationId="{EEFB1FF9-917B-89F7-E33C-1F9B9C2F16AC}"/>
          </ac:spMkLst>
        </pc:spChg>
        <pc:spChg chg="add mod">
          <ac:chgData name="Nagina Begum (2215742)" userId="a080754c-ba81-4daa-a439-84eb64926a5e" providerId="ADAL" clId="{D182DA2B-6A44-416B-BAA6-5D12BBBB8FE3}" dt="2025-11-10T08:57:24.670" v="1591" actId="20577"/>
          <ac:spMkLst>
            <pc:docMk/>
            <pc:sldMk cId="2277372975" sldId="283"/>
            <ac:spMk id="3" creationId="{58538E02-BA5F-A153-B92F-4B82D1C97BAC}"/>
          </ac:spMkLst>
        </pc:spChg>
      </pc:sldChg>
      <pc:sldChg chg="addSp delSp modSp new mod">
        <pc:chgData name="Nagina Begum (2215742)" userId="a080754c-ba81-4daa-a439-84eb64926a5e" providerId="ADAL" clId="{D182DA2B-6A44-416B-BAA6-5D12BBBB8FE3}" dt="2025-11-10T09:43:31.222" v="2488" actId="20577"/>
        <pc:sldMkLst>
          <pc:docMk/>
          <pc:sldMk cId="4051518570" sldId="284"/>
        </pc:sldMkLst>
        <pc:spChg chg="add mod">
          <ac:chgData name="Nagina Begum (2215742)" userId="a080754c-ba81-4daa-a439-84eb64926a5e" providerId="ADAL" clId="{D182DA2B-6A44-416B-BAA6-5D12BBBB8FE3}" dt="2025-11-10T09:00:52.552" v="1625" actId="20577"/>
          <ac:spMkLst>
            <pc:docMk/>
            <pc:sldMk cId="4051518570" sldId="284"/>
            <ac:spMk id="4" creationId="{493088AC-9C07-5243-E526-824E5A8D04D2}"/>
          </ac:spMkLst>
        </pc:spChg>
        <pc:spChg chg="add mod">
          <ac:chgData name="Nagina Begum (2215742)" userId="a080754c-ba81-4daa-a439-84eb64926a5e" providerId="ADAL" clId="{D182DA2B-6A44-416B-BAA6-5D12BBBB8FE3}" dt="2025-11-10T09:42:51.412" v="2471" actId="5793"/>
          <ac:spMkLst>
            <pc:docMk/>
            <pc:sldMk cId="4051518570" sldId="284"/>
            <ac:spMk id="5" creationId="{8EF37118-B955-C6B6-D7B9-6B42D2608419}"/>
          </ac:spMkLst>
        </pc:spChg>
        <pc:spChg chg="add mod">
          <ac:chgData name="Nagina Begum (2215742)" userId="a080754c-ba81-4daa-a439-84eb64926a5e" providerId="ADAL" clId="{D182DA2B-6A44-416B-BAA6-5D12BBBB8FE3}" dt="2025-11-10T09:43:31.222" v="2488" actId="20577"/>
          <ac:spMkLst>
            <pc:docMk/>
            <pc:sldMk cId="4051518570" sldId="284"/>
            <ac:spMk id="6" creationId="{8DB5A560-1E43-FED5-EA00-1BB03E913FC7}"/>
          </ac:spMkLst>
        </pc:spChg>
        <pc:picChg chg="add del mod">
          <ac:chgData name="Nagina Begum (2215742)" userId="a080754c-ba81-4daa-a439-84eb64926a5e" providerId="ADAL" clId="{D182DA2B-6A44-416B-BAA6-5D12BBBB8FE3}" dt="2025-11-10T08:59:51.975" v="1599" actId="22"/>
          <ac:picMkLst>
            <pc:docMk/>
            <pc:sldMk cId="4051518570" sldId="284"/>
            <ac:picMk id="3" creationId="{71C0F073-8124-D744-5F2E-A04460DD7D29}"/>
          </ac:picMkLst>
        </pc:picChg>
      </pc:sldChg>
      <pc:sldChg chg="addSp delSp modSp new mod">
        <pc:chgData name="Nagina Begum (2215742)" userId="a080754c-ba81-4daa-a439-84eb64926a5e" providerId="ADAL" clId="{D182DA2B-6A44-416B-BAA6-5D12BBBB8FE3}" dt="2025-11-10T10:47:22.855" v="3986" actId="20577"/>
        <pc:sldMkLst>
          <pc:docMk/>
          <pc:sldMk cId="780213565" sldId="285"/>
        </pc:sldMkLst>
        <pc:spChg chg="mod">
          <ac:chgData name="Nagina Begum (2215742)" userId="a080754c-ba81-4daa-a439-84eb64926a5e" providerId="ADAL" clId="{D182DA2B-6A44-416B-BAA6-5D12BBBB8FE3}" dt="2025-11-10T09:44:06.914" v="2494"/>
          <ac:spMkLst>
            <pc:docMk/>
            <pc:sldMk cId="780213565" sldId="285"/>
            <ac:spMk id="2" creationId="{854C85B0-C54B-16F9-42B0-280EB2A7C113}"/>
          </ac:spMkLst>
        </pc:spChg>
        <pc:spChg chg="add del mod">
          <ac:chgData name="Nagina Begum (2215742)" userId="a080754c-ba81-4daa-a439-84eb64926a5e" providerId="ADAL" clId="{D182DA2B-6A44-416B-BAA6-5D12BBBB8FE3}" dt="2025-11-10T09:44:03.796" v="2493" actId="22"/>
          <ac:spMkLst>
            <pc:docMk/>
            <pc:sldMk cId="780213565" sldId="285"/>
            <ac:spMk id="4" creationId="{C9EBB137-9677-A6DF-A686-16E49CA11FEB}"/>
          </ac:spMkLst>
        </pc:spChg>
        <pc:spChg chg="add">
          <ac:chgData name="Nagina Begum (2215742)" userId="a080754c-ba81-4daa-a439-84eb64926a5e" providerId="ADAL" clId="{D182DA2B-6A44-416B-BAA6-5D12BBBB8FE3}" dt="2025-11-10T09:50:13.354" v="2496"/>
          <ac:spMkLst>
            <pc:docMk/>
            <pc:sldMk cId="780213565" sldId="285"/>
            <ac:spMk id="5" creationId="{50864744-BA58-0902-6829-DCED6BB997CA}"/>
          </ac:spMkLst>
        </pc:spChg>
        <pc:spChg chg="add mod">
          <ac:chgData name="Nagina Begum (2215742)" userId="a080754c-ba81-4daa-a439-84eb64926a5e" providerId="ADAL" clId="{D182DA2B-6A44-416B-BAA6-5D12BBBB8FE3}" dt="2025-11-10T10:47:22.855" v="3986" actId="20577"/>
          <ac:spMkLst>
            <pc:docMk/>
            <pc:sldMk cId="780213565" sldId="285"/>
            <ac:spMk id="6" creationId="{FB6C6818-8713-419D-EFB8-6248D8712BB5}"/>
          </ac:spMkLst>
        </pc:spChg>
        <pc:spChg chg="add mod">
          <ac:chgData name="Nagina Begum (2215742)" userId="a080754c-ba81-4daa-a439-84eb64926a5e" providerId="ADAL" clId="{D182DA2B-6A44-416B-BAA6-5D12BBBB8FE3}" dt="2025-11-10T09:59:03.085" v="2571" actId="20577"/>
          <ac:spMkLst>
            <pc:docMk/>
            <pc:sldMk cId="780213565" sldId="285"/>
            <ac:spMk id="7" creationId="{7BC1B46A-93EE-D46B-5336-E42A5023147C}"/>
          </ac:spMkLst>
        </pc:spChg>
      </pc:sldChg>
      <pc:sldChg chg="addSp modSp new mod">
        <pc:chgData name="Nagina Begum (2215742)" userId="a080754c-ba81-4daa-a439-84eb64926a5e" providerId="ADAL" clId="{D182DA2B-6A44-416B-BAA6-5D12BBBB8FE3}" dt="2025-11-10T10:45:29.389" v="3974" actId="20577"/>
        <pc:sldMkLst>
          <pc:docMk/>
          <pc:sldMk cId="908395088" sldId="286"/>
        </pc:sldMkLst>
        <pc:spChg chg="add mod">
          <ac:chgData name="Nagina Begum (2215742)" userId="a080754c-ba81-4daa-a439-84eb64926a5e" providerId="ADAL" clId="{D182DA2B-6A44-416B-BAA6-5D12BBBB8FE3}" dt="2025-11-10T10:45:29.389" v="3974" actId="20577"/>
          <ac:spMkLst>
            <pc:docMk/>
            <pc:sldMk cId="908395088" sldId="286"/>
            <ac:spMk id="2" creationId="{CB12806B-95CA-78E8-2A9A-ED058842A928}"/>
          </ac:spMkLst>
        </pc:spChg>
        <pc:spChg chg="add mod">
          <ac:chgData name="Nagina Begum (2215742)" userId="a080754c-ba81-4daa-a439-84eb64926a5e" providerId="ADAL" clId="{D182DA2B-6A44-416B-BAA6-5D12BBBB8FE3}" dt="2025-11-10T10:45:02.036" v="3970" actId="20577"/>
          <ac:spMkLst>
            <pc:docMk/>
            <pc:sldMk cId="908395088" sldId="286"/>
            <ac:spMk id="4" creationId="{2C4258D8-B8B7-EAB5-437A-1AECCF2CA8C6}"/>
          </ac:spMkLst>
        </pc:spChg>
      </pc:sldChg>
      <pc:sldChg chg="addSp modSp new mod">
        <pc:chgData name="Nagina Begum (2215742)" userId="a080754c-ba81-4daa-a439-84eb64926a5e" providerId="ADAL" clId="{D182DA2B-6A44-416B-BAA6-5D12BBBB8FE3}" dt="2025-11-10T10:55:15.799" v="4041" actId="2711"/>
        <pc:sldMkLst>
          <pc:docMk/>
          <pc:sldMk cId="3234734674" sldId="287"/>
        </pc:sldMkLst>
        <pc:spChg chg="add mod">
          <ac:chgData name="Nagina Begum (2215742)" userId="a080754c-ba81-4daa-a439-84eb64926a5e" providerId="ADAL" clId="{D182DA2B-6A44-416B-BAA6-5D12BBBB8FE3}" dt="2025-11-10T10:18:04.001" v="2819" actId="255"/>
          <ac:spMkLst>
            <pc:docMk/>
            <pc:sldMk cId="3234734674" sldId="287"/>
            <ac:spMk id="3" creationId="{65CD2E52-F1E6-98ED-27B3-B0ED79C16D09}"/>
          </ac:spMkLst>
        </pc:spChg>
        <pc:spChg chg="add mod">
          <ac:chgData name="Nagina Begum (2215742)" userId="a080754c-ba81-4daa-a439-84eb64926a5e" providerId="ADAL" clId="{D182DA2B-6A44-416B-BAA6-5D12BBBB8FE3}" dt="2025-11-10T10:55:15.799" v="4041" actId="2711"/>
          <ac:spMkLst>
            <pc:docMk/>
            <pc:sldMk cId="3234734674" sldId="287"/>
            <ac:spMk id="5" creationId="{D6CDBF72-7E9B-8DDC-6FCB-DF785802EF1F}"/>
          </ac:spMkLst>
        </pc:spChg>
      </pc:sldChg>
      <pc:sldChg chg="addSp modSp new mod">
        <pc:chgData name="Nagina Begum (2215742)" userId="a080754c-ba81-4daa-a439-84eb64926a5e" providerId="ADAL" clId="{D182DA2B-6A44-416B-BAA6-5D12BBBB8FE3}" dt="2025-11-10T10:41:12.040" v="3935" actId="12"/>
        <pc:sldMkLst>
          <pc:docMk/>
          <pc:sldMk cId="3960890326" sldId="288"/>
        </pc:sldMkLst>
        <pc:spChg chg="add mod">
          <ac:chgData name="Nagina Begum (2215742)" userId="a080754c-ba81-4daa-a439-84eb64926a5e" providerId="ADAL" clId="{D182DA2B-6A44-416B-BAA6-5D12BBBB8FE3}" dt="2025-11-10T10:18:39.990" v="2823" actId="1076"/>
          <ac:spMkLst>
            <pc:docMk/>
            <pc:sldMk cId="3960890326" sldId="288"/>
            <ac:spMk id="3" creationId="{14C8BA19-6701-5FF0-BBE5-E6FAFCB24135}"/>
          </ac:spMkLst>
        </pc:spChg>
        <pc:spChg chg="add mod">
          <ac:chgData name="Nagina Begum (2215742)" userId="a080754c-ba81-4daa-a439-84eb64926a5e" providerId="ADAL" clId="{D182DA2B-6A44-416B-BAA6-5D12BBBB8FE3}" dt="2025-11-10T10:41:12.040" v="3935" actId="12"/>
          <ac:spMkLst>
            <pc:docMk/>
            <pc:sldMk cId="3960890326" sldId="288"/>
            <ac:spMk id="5" creationId="{1D1DF379-6E09-CE1F-FADF-C6B6106936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BEA069-F8BD-4A1B-9C8D-92F8F13BAF27}" type="datetimeFigureOut">
              <a:rPr lang="en-GB" smtClean="0"/>
              <a:t>10/11/2025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F6DD75-EE1B-465A-AE31-514587F4853E}" type="slidenum">
              <a:rPr lang="en-GB" smtClean="0"/>
              <a:t>‹#›</a:t>
            </a:fld>
            <a:endParaRPr lang="en-GB"/>
          </a:p>
        </p:txBody>
      </p:sp>
    </p:spTree>
    <p:extLst>
      <p:ext uri="{BB962C8B-B14F-4D97-AF65-F5344CB8AC3E}">
        <p14:creationId xmlns:p14="http://schemas.microsoft.com/office/powerpoint/2010/main" val="938830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Type 2 diabetes</a:t>
            </a:r>
            <a:r>
              <a:rPr lang="en-US" dirty="0"/>
              <a:t> is a chronic metabolic condition characterized by </a:t>
            </a:r>
            <a:r>
              <a:rPr lang="en-US" b="1" dirty="0"/>
              <a:t>insulin resistance</a:t>
            </a:r>
            <a:r>
              <a:rPr lang="en-US" dirty="0"/>
              <a:t> (the body’s inability to effectively use insulin) and </a:t>
            </a:r>
            <a:r>
              <a:rPr lang="en-US" b="1" dirty="0"/>
              <a:t>relative insulin deficiency</a:t>
            </a:r>
            <a:r>
              <a:rPr lang="en-US" dirty="0"/>
              <a:t>, leading to elevated blood glucose levels (</a:t>
            </a:r>
            <a:r>
              <a:rPr lang="en-US" dirty="0" err="1"/>
              <a:t>hyperglycaemia</a:t>
            </a:r>
            <a:r>
              <a:rPr lang="en-US" dirty="0"/>
              <a:t>). </a:t>
            </a:r>
            <a:r>
              <a:rPr lang="en-US"/>
              <a:t>It is commonly associated with obesity, physical inactivity, and other cardiovascular risk factors, and is linked to long-term microvascular and macrovascular complications (NICE, 2015; WHO, 2024)</a:t>
            </a:r>
            <a:endParaRPr lang="en-GB" sz="1200" kern="1200">
              <a:solidFill>
                <a:schemeClr val="tx1"/>
              </a:solidFill>
              <a:effectLst/>
              <a:latin typeface="+mn-lt"/>
              <a:ea typeface="+mn-ea"/>
              <a:cs typeface="+mn-cs"/>
            </a:endParaRPr>
          </a:p>
          <a:p>
            <a:r>
              <a:rPr lang="en-GB" sz="1200" kern="1200" dirty="0">
                <a:solidFill>
                  <a:schemeClr val="tx1"/>
                </a:solidFill>
                <a:effectLst/>
                <a:latin typeface="+mn-lt"/>
                <a:ea typeface="+mn-ea"/>
                <a:cs typeface="+mn-cs"/>
              </a:rPr>
              <a:t>Central to this is insulin resistance or the inability of insulin-responsive tissues like skeletal muscle, liver and adipose tissues to respond to normal insulin concentrations. The pancreas responds to this by secretion too much insulin, leading to </a:t>
            </a:r>
            <a:r>
              <a:rPr lang="en-GB" sz="1200" kern="1200" dirty="0" err="1">
                <a:solidFill>
                  <a:schemeClr val="tx1"/>
                </a:solidFill>
                <a:effectLst/>
                <a:latin typeface="+mn-lt"/>
                <a:ea typeface="+mn-ea"/>
                <a:cs typeface="+mn-cs"/>
              </a:rPr>
              <a:t>hyperinsulinaemia</a:t>
            </a:r>
            <a:r>
              <a:rPr lang="en-GB" sz="1200" kern="1200" dirty="0">
                <a:solidFill>
                  <a:schemeClr val="tx1"/>
                </a:solidFill>
                <a:effectLst/>
                <a:latin typeface="+mn-lt"/>
                <a:ea typeface="+mn-ea"/>
                <a:cs typeface="+mn-cs"/>
              </a:rPr>
              <a:t>. This eventually results in the exhaustion of β-cells, the decreased production of insulin and the persistent hyperglycaemia (Galicia-Garcia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2020).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Hyperglycaemia facilitates endothelial dysfunction through oxidative stress and advanced </a:t>
            </a:r>
            <a:r>
              <a:rPr lang="en-GB" sz="1200" kern="1200" dirty="0" err="1">
                <a:solidFill>
                  <a:schemeClr val="tx1"/>
                </a:solidFill>
                <a:effectLst/>
                <a:latin typeface="+mn-lt"/>
                <a:ea typeface="+mn-ea"/>
                <a:cs typeface="+mn-cs"/>
              </a:rPr>
              <a:t>glycation</a:t>
            </a:r>
            <a:r>
              <a:rPr lang="en-GB" sz="1200" kern="1200" dirty="0">
                <a:solidFill>
                  <a:schemeClr val="tx1"/>
                </a:solidFill>
                <a:effectLst/>
                <a:latin typeface="+mn-lt"/>
                <a:ea typeface="+mn-ea"/>
                <a:cs typeface="+mn-cs"/>
              </a:rPr>
              <a:t> end-products (Galicia-Garcia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2020). All these processes come together to hasten atherosclerosis and CVD, which are still the leading causes of morbidity and mortality among individuals with T2DM.</a:t>
            </a:r>
            <a:endParaRPr lang="en-IN" dirty="0"/>
          </a:p>
        </p:txBody>
      </p:sp>
      <p:sp>
        <p:nvSpPr>
          <p:cNvPr id="4" name="Slide Number Placeholder 3"/>
          <p:cNvSpPr>
            <a:spLocks noGrp="1"/>
          </p:cNvSpPr>
          <p:nvPr>
            <p:ph type="sldNum" sz="quarter" idx="10"/>
          </p:nvPr>
        </p:nvSpPr>
        <p:spPr/>
        <p:txBody>
          <a:bodyPr/>
          <a:lstStyle/>
          <a:p>
            <a:fld id="{6EF6DD75-EE1B-465A-AE31-514587F4853E}" type="slidenum">
              <a:rPr lang="en-GB" smtClean="0"/>
              <a:t>2</a:t>
            </a:fld>
            <a:endParaRPr lang="en-GB"/>
          </a:p>
        </p:txBody>
      </p:sp>
    </p:spTree>
    <p:extLst>
      <p:ext uri="{BB962C8B-B14F-4D97-AF65-F5344CB8AC3E}">
        <p14:creationId xmlns:p14="http://schemas.microsoft.com/office/powerpoint/2010/main" val="2313871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Diabetes type 2 is a progressive disease in which insulin sensitivity decreases and pancreatic beta-cells become progressively incapacitated to cause chronic hyperglycaemia. The GPs often deal with undiagnosed cases that are usually given non-specific signs. Deprivation, poor access to healthy food, and poor health literacy are social determinants that increase the onset. Primary care identification is done at an early stage, which averts complications and helps in managing them on time. Opportunistic testing is essential in the patient with risk factors like obesity, family history. </a:t>
            </a:r>
            <a:r>
              <a:rPr lang="en-GB" sz="1200" kern="1200" dirty="0" err="1">
                <a:solidFill>
                  <a:schemeClr val="tx1"/>
                </a:solidFill>
                <a:effectLst/>
                <a:latin typeface="+mn-lt"/>
                <a:ea typeface="+mn-ea"/>
                <a:cs typeface="+mn-cs"/>
              </a:rPr>
              <a:t>Gp</a:t>
            </a:r>
            <a:r>
              <a:rPr lang="en-GB" sz="1200" kern="1200" dirty="0">
                <a:solidFill>
                  <a:schemeClr val="tx1"/>
                </a:solidFill>
                <a:effectLst/>
                <a:latin typeface="+mn-lt"/>
                <a:ea typeface="+mn-ea"/>
                <a:cs typeface="+mn-cs"/>
              </a:rPr>
              <a:t> must have a high suspicion index and interfere in the initial stage with lifestyle changes, systematic education and proper inquiries.</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3</a:t>
            </a:fld>
            <a:endParaRPr lang="en-GB"/>
          </a:p>
        </p:txBody>
      </p:sp>
    </p:spTree>
    <p:extLst>
      <p:ext uri="{BB962C8B-B14F-4D97-AF65-F5344CB8AC3E}">
        <p14:creationId xmlns:p14="http://schemas.microsoft.com/office/powerpoint/2010/main" val="22193443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F6DD75-EE1B-465A-AE31-514587F4853E}" type="slidenum">
              <a:rPr lang="en-GB" smtClean="0"/>
              <a:t>4</a:t>
            </a:fld>
            <a:endParaRPr lang="en-GB"/>
          </a:p>
        </p:txBody>
      </p:sp>
    </p:spTree>
    <p:extLst>
      <p:ext uri="{BB962C8B-B14F-4D97-AF65-F5344CB8AC3E}">
        <p14:creationId xmlns:p14="http://schemas.microsoft.com/office/powerpoint/2010/main" val="1153589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statistics indicate the magnitude of the problem of primary care. The growing prevalence among the younger generation raises the risks of comorbidities in the long-term and health care requirements. Inequality based on ethnicity and socio-economic status is a contributor of an earlier onset and worse outcomes. In the case of GPs, specific case-identification, culturally sensitive recommendations and active screening among the high-risk groups are mandatory. The involvement of patients in prevention programmes, community education and lifestyle support can go a long way in the delay or prevention of Type 2 Diabetes. Annual monitoring and early diagnosis as well as constant observation are thus key functions of the general practice.</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5</a:t>
            </a:fld>
            <a:endParaRPr lang="en-GB"/>
          </a:p>
        </p:txBody>
      </p:sp>
    </p:spTree>
    <p:extLst>
      <p:ext uri="{BB962C8B-B14F-4D97-AF65-F5344CB8AC3E}">
        <p14:creationId xmlns:p14="http://schemas.microsoft.com/office/powerpoint/2010/main" val="234068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burden is primarily triggered by complications and not routine care. Ineffective glycaemic control enhances hospitalization, cardiac incidents and chronic impairment. This impacts on work, mental health and independence in the case of patients. Primary care, thus, is essential in lowering the future expenses as a result of systematic check-up, initial optimisation of therapy, and assisting self-management. The solutions to deprivation and provision of equal access to education, footwear, retinal screening and provision of medication should be addressed, as a way of averting the further increase in health disparities. Successful GP-led prevention eases the NHS pressures in the long term.</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7</a:t>
            </a:fld>
            <a:endParaRPr lang="en-GB"/>
          </a:p>
        </p:txBody>
      </p:sp>
    </p:spTree>
    <p:extLst>
      <p:ext uri="{BB962C8B-B14F-4D97-AF65-F5344CB8AC3E}">
        <p14:creationId xmlns:p14="http://schemas.microsoft.com/office/powerpoint/2010/main" val="792062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NICE is encouraging the use of HbA1c as a first-line diagnostic test with clinical presentation. Having diagnosed, it is necessary to begin a detailed baseline examination to determine complications and future risk. This is to be found in foot checks, renal, retinopathy referral, lipid profile, blood pressure, and lifestyle evaluation. Record individualised goals, communication styles and obstacles </a:t>
            </a:r>
            <a:r>
              <a:rPr lang="en-GB" sz="1200" kern="1200" dirty="0" err="1">
                <a:solidFill>
                  <a:schemeClr val="tx1"/>
                </a:solidFill>
                <a:effectLst/>
                <a:latin typeface="+mn-lt"/>
                <a:ea typeface="+mn-ea"/>
                <a:cs typeface="+mn-cs"/>
              </a:rPr>
              <a:t>favored</a:t>
            </a:r>
            <a:r>
              <a:rPr lang="en-GB" sz="1200" kern="1200" dirty="0">
                <a:solidFill>
                  <a:schemeClr val="tx1"/>
                </a:solidFill>
                <a:effectLst/>
                <a:latin typeface="+mn-lt"/>
                <a:ea typeface="+mn-ea"/>
                <a:cs typeface="+mn-cs"/>
              </a:rPr>
              <a:t> e.g. money or language. Screening Mental health screening is essential because depression is more prevalent in diabetes and can restrict self-management. The risk-stratification and planning of holistic, individualised care by GPs is possible through early and careful evaluation.</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9</a:t>
            </a:fld>
            <a:endParaRPr lang="en-GB"/>
          </a:p>
        </p:txBody>
      </p:sp>
    </p:spTree>
    <p:extLst>
      <p:ext uri="{BB962C8B-B14F-4D97-AF65-F5344CB8AC3E}">
        <p14:creationId xmlns:p14="http://schemas.microsoft.com/office/powerpoint/2010/main" val="2814554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Registers, recall systems and digital reminders should be utilized in primary care to make sure that annual reviews and interim checks are done. Management is closely associated with practice nurses, dietitians, podiatrist and retinal screening services. Structured education is effective in aiding behaviour change and increases glycaemic control and self-management confidence. It is also essential to combine the decision-making and especially in the selection of medications and realistic goal setting. By applying the Chronic Care Model, the GPs will be able to organize proactive and planned care instead of reactive, crisis-oriented care. Coding of high quality and continuity enhances safety and outcomes.</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12</a:t>
            </a:fld>
            <a:endParaRPr lang="en-GB"/>
          </a:p>
        </p:txBody>
      </p:sp>
    </p:spTree>
    <p:extLst>
      <p:ext uri="{BB962C8B-B14F-4D97-AF65-F5344CB8AC3E}">
        <p14:creationId xmlns:p14="http://schemas.microsoft.com/office/powerpoint/2010/main" val="23942166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NICE NG17 and NG28 together form the cornerstone of UK diabetes care, providing primary guidance for the management of Type 1 and Type 2 diabetes (Tahir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2025). Ng17 emphasizes early, accurate diagnosis through the HbA1c or fasting glucose testing; however, it also urges attention to high-risk populations such as people coming from South Asian or African descent. At the same time, NG28 expands this framework into a comprehensive management which includes structured education, annual multidisciplinary review and personalised care planning.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NHS Long Term Plan (2019) is able to reinforce prevention, which is helpful in having knowledge about obesity reduction and lifestyle support as system priorities (NHS Long Term Plan, 2025). The Quality and Outcomes Framework (QOF) </a:t>
            </a:r>
            <a:r>
              <a:rPr lang="en-GB" sz="1200" kern="1200" dirty="0" err="1">
                <a:solidFill>
                  <a:schemeClr val="tx1"/>
                </a:solidFill>
                <a:effectLst/>
                <a:latin typeface="+mn-lt"/>
                <a:ea typeface="+mn-ea"/>
                <a:cs typeface="+mn-cs"/>
              </a:rPr>
              <a:t>operationalised</a:t>
            </a:r>
            <a:r>
              <a:rPr lang="en-GB" sz="1200" kern="1200" dirty="0">
                <a:solidFill>
                  <a:schemeClr val="tx1"/>
                </a:solidFill>
                <a:effectLst/>
                <a:latin typeface="+mn-lt"/>
                <a:ea typeface="+mn-ea"/>
                <a:cs typeface="+mn-cs"/>
              </a:rPr>
              <a:t> these principles within primary care, connecting clinical performance indicators such as glycaemic and blood pressure control to practice for remuneration (Brown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2024). Therefore, these guidelines make sure that GPs provide evidence-based and patient-centred diabetes care that might help in improving outcomes and decreasing health inequalities.</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13</a:t>
            </a:fld>
            <a:endParaRPr lang="en-GB"/>
          </a:p>
        </p:txBody>
      </p:sp>
    </p:spTree>
    <p:extLst>
      <p:ext uri="{BB962C8B-B14F-4D97-AF65-F5344CB8AC3E}">
        <p14:creationId xmlns:p14="http://schemas.microsoft.com/office/powerpoint/2010/main" val="2066275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NHS House of Care framework visualises the way of how integrated diabetes care should work (</a:t>
            </a:r>
            <a:r>
              <a:rPr lang="en-GB" sz="1200" kern="1200" dirty="0" err="1">
                <a:solidFill>
                  <a:schemeClr val="tx1"/>
                </a:solidFill>
                <a:effectLst/>
                <a:latin typeface="+mn-lt"/>
                <a:ea typeface="+mn-ea"/>
                <a:cs typeface="+mn-cs"/>
              </a:rPr>
              <a:t>Reidy</a:t>
            </a:r>
            <a:r>
              <a:rPr lang="en-GB" sz="1200" kern="1200" dirty="0">
                <a:solidFill>
                  <a:schemeClr val="tx1"/>
                </a:solidFill>
                <a:effectLst/>
                <a:latin typeface="+mn-lt"/>
                <a:ea typeface="+mn-ea"/>
                <a:cs typeface="+mn-cs"/>
              </a:rPr>
              <a:t>, 2019). The foundation represents empowered patients who are prepared by means of education and self-management tools. The left wall represents the image of skilled, well-working healthcare professionals, including GPs, nurses, pharmacists, and </a:t>
            </a:r>
            <a:r>
              <a:rPr lang="en-GB" sz="1200" kern="1200" dirty="0" err="1">
                <a:solidFill>
                  <a:schemeClr val="tx1"/>
                </a:solidFill>
                <a:effectLst/>
                <a:latin typeface="+mn-lt"/>
                <a:ea typeface="+mn-ea"/>
                <a:cs typeface="+mn-cs"/>
              </a:rPr>
              <a:t>dietitians</a:t>
            </a:r>
            <a:r>
              <a:rPr lang="en-GB" sz="1200" kern="1200" dirty="0">
                <a:solidFill>
                  <a:schemeClr val="tx1"/>
                </a:solidFill>
                <a:effectLst/>
                <a:latin typeface="+mn-lt"/>
                <a:ea typeface="+mn-ea"/>
                <a:cs typeface="+mn-cs"/>
              </a:rPr>
              <a:t>, who effectively communicate with patients and respect their expertise in their own conditions.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right wall is a symbol of strong organisational systems, such as recall systems, data sharing and audit systems that facilitate continuity. Lastly, there is the roof, which is commissioning and policy: local and national frameworks, such as NICE and QOF, which put a structural backbone on the model (Sattar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2022). With all components in equilibrium, the house works, but when one of them becomes weak, the care becomes disjointed. This image is an example of a whole-systems approach that is the core part of long-term coping with such a problem as Type 2 Diabetes.</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14</a:t>
            </a:fld>
            <a:endParaRPr lang="en-GB"/>
          </a:p>
        </p:txBody>
      </p:sp>
    </p:spTree>
    <p:extLst>
      <p:ext uri="{BB962C8B-B14F-4D97-AF65-F5344CB8AC3E}">
        <p14:creationId xmlns:p14="http://schemas.microsoft.com/office/powerpoint/2010/main" val="2121100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House of Care has to be integrated into diabetes practice through synergy of all four elements. Self-efficacy and glycaemic control are better with the empowerment of patients via education, DESMOND programmes or by self-monitoring via the internet (</a:t>
            </a:r>
            <a:r>
              <a:rPr lang="en-GB" sz="1200" kern="1200" dirty="0" err="1">
                <a:solidFill>
                  <a:schemeClr val="tx1"/>
                </a:solidFill>
                <a:effectLst/>
                <a:latin typeface="+mn-lt"/>
                <a:ea typeface="+mn-ea"/>
                <a:cs typeface="+mn-cs"/>
              </a:rPr>
              <a:t>Abucevicz-Swick</a:t>
            </a:r>
            <a:r>
              <a:rPr lang="en-GB" sz="1200" kern="1200" dirty="0">
                <a:solidFill>
                  <a:schemeClr val="tx1"/>
                </a:solidFill>
                <a:effectLst/>
                <a:latin typeface="+mn-lt"/>
                <a:ea typeface="+mn-ea"/>
                <a:cs typeface="+mn-cs"/>
              </a:rPr>
              <a:t>, 2024). The medical, nutritional and psychosocial sides of care should be interconnected, with healthcare workers working as a team; a GP-led multidisciplinary review has to be carried out. This coordination is supported by organisational systems based on patient registers, annual foot or eye check alerts, and integrated IT systems, which allow continuity in data</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15</a:t>
            </a:fld>
            <a:endParaRPr lang="en-GB"/>
          </a:p>
        </p:txBody>
      </p:sp>
    </p:spTree>
    <p:extLst>
      <p:ext uri="{BB962C8B-B14F-4D97-AF65-F5344CB8AC3E}">
        <p14:creationId xmlns:p14="http://schemas.microsoft.com/office/powerpoint/2010/main" val="1521416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case of Mr R displays a combined primary care intervention in the early Type 2 Diabetes among a high-risk group. Being an obese 55-year-old South Asian male, he is a representative of the group with three to four time’s higher risks of developing T2DM. NG17 criteria were used in early diagnosis due to timely opportunistic testing (Alfred and </a:t>
            </a:r>
            <a:r>
              <a:rPr lang="en-GB" sz="1200" kern="1200" dirty="0" err="1">
                <a:solidFill>
                  <a:schemeClr val="tx1"/>
                </a:solidFill>
                <a:effectLst/>
                <a:latin typeface="+mn-lt"/>
                <a:ea typeface="+mn-ea"/>
                <a:cs typeface="+mn-cs"/>
              </a:rPr>
              <a:t>Chedgy</a:t>
            </a:r>
            <a:r>
              <a:rPr lang="en-GB" sz="1200" kern="1200" dirty="0">
                <a:solidFill>
                  <a:schemeClr val="tx1"/>
                </a:solidFill>
                <a:effectLst/>
                <a:latin typeface="+mn-lt"/>
                <a:ea typeface="+mn-ea"/>
                <a:cs typeface="+mn-cs"/>
              </a:rPr>
              <a:t>, 2022).</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His GP applied metformin and formal structured lifestyle education with DESMOND following NICE NG28. Social determinants of health were tackled by referring to a dietitian and local walking group, and self-monitoring was also supported by the use of digital tracking (Misra and James, 2025).</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outcome data indicated that there was a significant increase in HbA1c and weight, which proves that the combination of medical therapy, self-management education, and community support may produce measurable outcomes.</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16</a:t>
            </a:fld>
            <a:endParaRPr lang="en-GB"/>
          </a:p>
        </p:txBody>
      </p:sp>
    </p:spTree>
    <p:extLst>
      <p:ext uri="{BB962C8B-B14F-4D97-AF65-F5344CB8AC3E}">
        <p14:creationId xmlns:p14="http://schemas.microsoft.com/office/powerpoint/2010/main" val="27484123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intervention must begin with lifestyle change guided by formal education and weight-management programmes. Metformin is the first-line unless it is contraindicated. SGLT2 inhibitors or GLP-1 agonists are suggested by NICE as additional protection to cardiovascular or renal disease patients in addition to glucose lowering. Patient preference, comorbidity, risk of hypoglycaemia and renal functioning should be reflected as treatment decisions. Periodic observation is made to make sure that therapy is effective and safe. There is a possibility of insulin initiation in the case of severe hyperglycaemia or progressive beta-cell failure. Regular reviews of medications prevent the occurrence of side effects and polypharmacy.</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17</a:t>
            </a:fld>
            <a:endParaRPr lang="en-GB"/>
          </a:p>
        </p:txBody>
      </p:sp>
    </p:spTree>
    <p:extLst>
      <p:ext uri="{BB962C8B-B14F-4D97-AF65-F5344CB8AC3E}">
        <p14:creationId xmlns:p14="http://schemas.microsoft.com/office/powerpoint/2010/main" val="1758196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highlight>
                  <a:srgbClr val="FF0000"/>
                </a:highlight>
              </a:rPr>
              <a:t>Comorbidities</a:t>
            </a:r>
            <a:r>
              <a:rPr lang="en-US" dirty="0">
                <a:highlight>
                  <a:srgbClr val="FF0000"/>
                </a:highlight>
              </a:rPr>
              <a:t> refer to the presence of one or more additional diseases or conditions that coexist with a primary illness in the same individual, often complicating diagnosis, treatment, and overall patient management (Brown &amp; Thorsteinsson, 2020; Dadan, 2023).</a:t>
            </a:r>
            <a:r>
              <a:rPr lang="en-GB" sz="1200" kern="1200" dirty="0">
                <a:solidFill>
                  <a:schemeClr val="tx1"/>
                </a:solidFill>
                <a:effectLst/>
                <a:latin typeface="+mn-lt"/>
                <a:ea typeface="+mn-ea"/>
                <a:cs typeface="+mn-cs"/>
              </a:rPr>
              <a:t>The primary cause of Type 2 Diabetes mortality is comorbidities. Blood pressure control, statins, ACE-I/ARB therapy to protect the kidneys, and optimum cardiovascular risk factors should be incorporated in the integrated primary care. Depression is prevalent and can cause a lack of motivation to self-manage. Through person-centred reviews that are holistic, GPs should be able to evaluate treatment burden and ensure that they concentrate on what is most important to the patient. Serious complications are prevented by regular checking of feet, renal and retinopathy screening. Close teamwork between GP, pharmacy, cardiology and nephrology enhances positive outcomes.</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18</a:t>
            </a:fld>
            <a:endParaRPr lang="en-GB"/>
          </a:p>
        </p:txBody>
      </p:sp>
    </p:spTree>
    <p:extLst>
      <p:ext uri="{BB962C8B-B14F-4D97-AF65-F5344CB8AC3E}">
        <p14:creationId xmlns:p14="http://schemas.microsoft.com/office/powerpoint/2010/main" val="4017654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most critical part of preventing the long-term NHS demand reduction is prevention. Patients with impaired glucose regulation can be recommended to the NHS Diabetes Prevention Programme by GPs, which can decrease the conversion to diabetes by coaching, diet change and physical activity support. Primary care interventions that are limited in time in terms of their life aspects are effective, especially when culturally oriented. Small, realistic, weight-loss goals will yield substantial glycaemic benefits. Early detection is possible through opportunistic HbA1c testing on an individual with obesity, high blood pressure or of a high-risk ethnicity. Preventing complications and costs is less expensive.</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19</a:t>
            </a:fld>
            <a:endParaRPr lang="en-GB"/>
          </a:p>
        </p:txBody>
      </p:sp>
    </p:spTree>
    <p:extLst>
      <p:ext uri="{BB962C8B-B14F-4D97-AF65-F5344CB8AC3E}">
        <p14:creationId xmlns:p14="http://schemas.microsoft.com/office/powerpoint/2010/main" val="271058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Co-productive care involves clinicians collaborating with patients but not merely telling them. Motivational interviewing is used to assist patients to address ambivalence and make a realistic commitment to lifestyle change. Effective work with diverse communities can be achieved only because of cultural competence. The involvement in decision-making fosters compliance and trust. Reflective practice enables clinicians to adjust communication and to deal with unconscious bias. Co-productivity enhances relationships and better outcomes especially when dealing with people with complex needs. The behaviours can assist in the development of person-centred care and the subsequent alignment of NHS priorities.</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20</a:t>
            </a:fld>
            <a:endParaRPr lang="en-GB"/>
          </a:p>
        </p:txBody>
      </p:sp>
    </p:spTree>
    <p:extLst>
      <p:ext uri="{BB962C8B-B14F-4D97-AF65-F5344CB8AC3E}">
        <p14:creationId xmlns:p14="http://schemas.microsoft.com/office/powerpoint/2010/main" val="2710952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F6DD75-EE1B-465A-AE31-514587F4853E}" type="slidenum">
              <a:rPr lang="en-GB" smtClean="0"/>
              <a:t>22</a:t>
            </a:fld>
            <a:endParaRPr lang="en-GB"/>
          </a:p>
        </p:txBody>
      </p:sp>
    </p:spTree>
    <p:extLst>
      <p:ext uri="{BB962C8B-B14F-4D97-AF65-F5344CB8AC3E}">
        <p14:creationId xmlns:p14="http://schemas.microsoft.com/office/powerpoint/2010/main" val="20068358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Comprehensive Model of Personalised Care (CMPC) is a national NHS strategy that ensures the care is in line with the patient's individual needs and preferences (</a:t>
            </a:r>
            <a:r>
              <a:rPr lang="en-GB" sz="1200" kern="1200" dirty="0" err="1">
                <a:solidFill>
                  <a:schemeClr val="tx1"/>
                </a:solidFill>
                <a:effectLst/>
                <a:latin typeface="+mn-lt"/>
                <a:ea typeface="+mn-ea"/>
                <a:cs typeface="+mn-cs"/>
              </a:rPr>
              <a:t>Toffanin</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Magni</a:t>
            </a:r>
            <a:r>
              <a:rPr lang="en-GB" sz="1200" kern="1200" dirty="0">
                <a:solidFill>
                  <a:schemeClr val="tx1"/>
                </a:solidFill>
                <a:effectLst/>
                <a:latin typeface="+mn-lt"/>
                <a:ea typeface="+mn-ea"/>
                <a:cs typeface="+mn-cs"/>
              </a:rPr>
              <a:t>, 2023). It is in line with the Long Term Plan objective of ensuring that 2.5 million people have personalised care by 2024 (NHS England, 2025).</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six interdependent components it has help to empower patients and make systems more efficient. The patient is at the heart of the decisions made through shared decision-making and personalised care planning. Health literacy and social determinants are addressed by supporting self-management and social prescribing. Local and flexible interventions are made possible through community-based support and personal budgets.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the case of diabetes, this model prompts the professionals to co-produce care plans with their patients so that they can manage diet, medications and physical activity levels, in addition to addressing barriers to care such as mental health or financial stress.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EF6DD75-EE1B-465A-AE31-514587F4853E}" type="slidenum">
              <a:rPr lang="en-GB" smtClean="0"/>
              <a:t>23</a:t>
            </a:fld>
            <a:endParaRPr lang="en-GB"/>
          </a:p>
        </p:txBody>
      </p:sp>
    </p:spTree>
    <p:extLst>
      <p:ext uri="{BB962C8B-B14F-4D97-AF65-F5344CB8AC3E}">
        <p14:creationId xmlns:p14="http://schemas.microsoft.com/office/powerpoint/2010/main" val="20250405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six CMPC components incorporated into the practice of diabetes can be considered truly holistic care. Shared decision-making appreciates patient autonomy, which is vital in the selection of medication courses, such as GLP-1 or SGLT2 inhibitors, depending on cardiovascular risk and lifestyle (</a:t>
            </a:r>
            <a:r>
              <a:rPr lang="en-GB" sz="1200" kern="1200" dirty="0" err="1">
                <a:solidFill>
                  <a:schemeClr val="tx1"/>
                </a:solidFill>
                <a:effectLst/>
                <a:latin typeface="+mn-lt"/>
                <a:ea typeface="+mn-ea"/>
                <a:cs typeface="+mn-cs"/>
              </a:rPr>
              <a:t>Sannidhi</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2025).</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personalised care plan will transform the annual diabetes review into a conversation with goals that are realistic, measurable, and meaningful. Supported self-management fosters self-confidence, and social prescribing connects clinical care and community well-being.</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Gaps in understanding and trust are closed by means of community-based resources, such as culturally specific education sessions. Personal health budgets are not universal, but they offer freedom in the process of choosing services. Together, these elements realise the promise of the NHS to patient-centred, fair management of diabetes. </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24</a:t>
            </a:fld>
            <a:endParaRPr lang="en-GB"/>
          </a:p>
        </p:txBody>
      </p:sp>
    </p:spTree>
    <p:extLst>
      <p:ext uri="{BB962C8B-B14F-4D97-AF65-F5344CB8AC3E}">
        <p14:creationId xmlns:p14="http://schemas.microsoft.com/office/powerpoint/2010/main" val="39808445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long-term care of diabetes is based on self-management support, which empowers individuals to manage their condition through a combination of daily behaviours actively (Rees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2021). The use of education programmes such as DESMOND offers a well-organized lifestyle and disease education, which contributes to self-efficacy and adherence (Nguyen, 2025).</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Digital instruments that include the </a:t>
            </a:r>
            <a:r>
              <a:rPr lang="en-GB" sz="1200" kern="1200" dirty="0" err="1">
                <a:solidFill>
                  <a:schemeClr val="tx1"/>
                </a:solidFill>
                <a:effectLst/>
                <a:latin typeface="+mn-lt"/>
                <a:ea typeface="+mn-ea"/>
                <a:cs typeface="+mn-cs"/>
              </a:rPr>
              <a:t>MyDiabetes</a:t>
            </a:r>
            <a:r>
              <a:rPr lang="en-GB" sz="1200" kern="1200" dirty="0">
                <a:solidFill>
                  <a:schemeClr val="tx1"/>
                </a:solidFill>
                <a:effectLst/>
                <a:latin typeface="+mn-lt"/>
                <a:ea typeface="+mn-ea"/>
                <a:cs typeface="+mn-cs"/>
              </a:rPr>
              <a:t> app and wearables that monitor glucose provide feedback in real-time and encourage interactions (My mHealth, 2025). Sustainable behavioural change is promoted by motivational interviewing and peer-led groups.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GPs are in the middle of making these interventions stronger, which means establishing realistic goals, celebrating progress, and troubleshooting setbacks. Through making self-management a priority, health professionals can shift towards facilitation and become co-productive and person-centred, which is in line with the concept of co-productive and person-centred care. </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25</a:t>
            </a:fld>
            <a:endParaRPr lang="en-GB"/>
          </a:p>
        </p:txBody>
      </p:sp>
    </p:spTree>
    <p:extLst>
      <p:ext uri="{BB962C8B-B14F-4D97-AF65-F5344CB8AC3E}">
        <p14:creationId xmlns:p14="http://schemas.microsoft.com/office/powerpoint/2010/main" val="3631622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Emerging evidence supports the six-component personalised care approach. Structured care planning and joint decision-making have a substantial impact on raising patient satisfaction and self-confidence (Johnson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2025). Multidisciplinary teams are more effective when working as coordinated teams, leading to better continuity and reduced hospitalization (Andersen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efficiency of customized lifestyle programmes in the prevention or delay of T2DM, which supports the significance of prevention as part of personalised care (</a:t>
            </a:r>
            <a:r>
              <a:rPr lang="en-GB" sz="1200" kern="1200" dirty="0" err="1">
                <a:solidFill>
                  <a:schemeClr val="tx1"/>
                </a:solidFill>
                <a:effectLst/>
                <a:latin typeface="+mn-lt"/>
                <a:ea typeface="+mn-ea"/>
                <a:cs typeface="+mn-cs"/>
              </a:rPr>
              <a:t>Bodhini</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NHS and WHO statistics prove that integration of self-management and primary care not only enhances the outcome but also saves the system costs and mortality. All these results confirm the change to co-productive, whole-person models of care in practice in the UK.</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26</a:t>
            </a:fld>
            <a:endParaRPr lang="en-GB"/>
          </a:p>
        </p:txBody>
      </p:sp>
    </p:spTree>
    <p:extLst>
      <p:ext uri="{BB962C8B-B14F-4D97-AF65-F5344CB8AC3E}">
        <p14:creationId xmlns:p14="http://schemas.microsoft.com/office/powerpoint/2010/main" val="17784517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Personalised care can be integrated into the annual diabetes review and MDT discussions within practices of GP. The agreed goals, medicines, lifestyle strategies and social support must be written down in care and support plans. The workers can be connected through social prescribing to combat loneliness, financial problems and physical activity. Self-management is improved with the help of digital tools and organized education. The development of the workforce will make the staff equipped with behaviour change and insulin titration skills. HbA1c, foot ulcer, admission, and patient-reported outcome audit can be used to prove the improvement, and inform future service development.</a:t>
            </a:r>
            <a:br>
              <a:rPr lang="en-GB"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27</a:t>
            </a:fld>
            <a:endParaRPr lang="en-GB"/>
          </a:p>
        </p:txBody>
      </p:sp>
    </p:spTree>
    <p:extLst>
      <p:ext uri="{BB962C8B-B14F-4D97-AF65-F5344CB8AC3E}">
        <p14:creationId xmlns:p14="http://schemas.microsoft.com/office/powerpoint/2010/main" val="35259127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Type 2 Diabetes is a significant health issue, as well as an excellent prospect of innovation within community care. The model of personalised care frameworks integrated in the UK, including NICE NG17 and NG28, the house of care, and the Comprehensive Model of Personalised Care, enables the GPs to provide whole-person management in a proactive way.</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Co-production enables patients to assume an active role in the treatment process, thus influencing their treatment trajectories. Evidence-based education and social prescribing can be used to bridge the gap between clinical excellence and lived experience by means of personalised care approaches.</a:t>
            </a:r>
            <a:endParaRPr lang="en-GB" dirty="0"/>
          </a:p>
        </p:txBody>
      </p:sp>
      <p:sp>
        <p:nvSpPr>
          <p:cNvPr id="4" name="Slide Number Placeholder 3"/>
          <p:cNvSpPr>
            <a:spLocks noGrp="1"/>
          </p:cNvSpPr>
          <p:nvPr>
            <p:ph type="sldNum" sz="quarter" idx="10"/>
          </p:nvPr>
        </p:nvSpPr>
        <p:spPr/>
        <p:txBody>
          <a:bodyPr/>
          <a:lstStyle/>
          <a:p>
            <a:fld id="{6EF6DD75-EE1B-465A-AE31-514587F4853E}" type="slidenum">
              <a:rPr lang="en-GB" smtClean="0"/>
              <a:t>28</a:t>
            </a:fld>
            <a:endParaRPr lang="en-GB"/>
          </a:p>
        </p:txBody>
      </p:sp>
    </p:spTree>
    <p:extLst>
      <p:ext uri="{BB962C8B-B14F-4D97-AF65-F5344CB8AC3E}">
        <p14:creationId xmlns:p14="http://schemas.microsoft.com/office/powerpoint/2010/main" val="39726555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F6DD75-EE1B-465A-AE31-514587F4853E}" type="slidenum">
              <a:rPr lang="en-GB" smtClean="0"/>
              <a:t>30</a:t>
            </a:fld>
            <a:endParaRPr lang="en-GB"/>
          </a:p>
        </p:txBody>
      </p:sp>
    </p:spTree>
    <p:extLst>
      <p:ext uri="{BB962C8B-B14F-4D97-AF65-F5344CB8AC3E}">
        <p14:creationId xmlns:p14="http://schemas.microsoft.com/office/powerpoint/2010/main" val="29771115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810FA8-F5EA-4D03-AC44-1635B0F659F1}"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1024408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810FA8-F5EA-4D03-AC44-1635B0F659F1}"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3732626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8810FA8-F5EA-4D03-AC44-1635B0F659F1}"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3312973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810FA8-F5EA-4D03-AC44-1635B0F659F1}"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2531704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810FA8-F5EA-4D03-AC44-1635B0F659F1}" type="datetimeFigureOut">
              <a:rPr lang="en-GB" smtClean="0"/>
              <a:t>10/11/2025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282212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810FA8-F5EA-4D03-AC44-1635B0F659F1}" type="datetimeFigureOut">
              <a:rPr lang="en-GB" smtClean="0"/>
              <a:t>10/11/2025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3958668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28810FA8-F5EA-4D03-AC44-1635B0F659F1}" type="datetimeFigureOut">
              <a:rPr lang="en-GB" smtClean="0"/>
              <a:t>10/11/2025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2982901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810FA8-F5EA-4D03-AC44-1635B0F659F1}"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1407716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810FA8-F5EA-4D03-AC44-1635B0F659F1}"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1968917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810FA8-F5EA-4D03-AC44-1635B0F659F1}"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1722042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810FA8-F5EA-4D03-AC44-1635B0F659F1}"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1950690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810FA8-F5EA-4D03-AC44-1635B0F659F1}"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9B1C6-393D-43B8-AF2E-451C8BD07976}"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64090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810FA8-F5EA-4D03-AC44-1635B0F659F1}"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2847961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810FA8-F5EA-4D03-AC44-1635B0F659F1}" type="datetimeFigureOut">
              <a:rPr lang="en-GB" smtClean="0"/>
              <a:t>10/11/2025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3560545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810FA8-F5EA-4D03-AC44-1635B0F659F1}" type="datetimeFigureOut">
              <a:rPr lang="en-GB" smtClean="0"/>
              <a:t>10/11/2025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26867796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810FA8-F5EA-4D03-AC44-1635B0F659F1}"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2671645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810FA8-F5EA-4D03-AC44-1635B0F659F1}"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9B1C6-393D-43B8-AF2E-451C8BD07976}" type="slidenum">
              <a:rPr lang="en-GB" smtClean="0"/>
              <a:t>‹#›</a:t>
            </a:fld>
            <a:endParaRPr lang="en-GB"/>
          </a:p>
        </p:txBody>
      </p:sp>
    </p:spTree>
    <p:extLst>
      <p:ext uri="{BB962C8B-B14F-4D97-AF65-F5344CB8AC3E}">
        <p14:creationId xmlns:p14="http://schemas.microsoft.com/office/powerpoint/2010/main" val="3569472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28810FA8-F5EA-4D03-AC44-1635B0F659F1}" type="datetimeFigureOut">
              <a:rPr lang="en-GB" smtClean="0"/>
              <a:t>10/11/2025</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8329B1C6-393D-43B8-AF2E-451C8BD07976}" type="slidenum">
              <a:rPr lang="en-GB" smtClean="0"/>
              <a:t>‹#›</a:t>
            </a:fld>
            <a:endParaRPr lang="en-GB"/>
          </a:p>
        </p:txBody>
      </p:sp>
    </p:spTree>
    <p:extLst>
      <p:ext uri="{BB962C8B-B14F-4D97-AF65-F5344CB8AC3E}">
        <p14:creationId xmlns:p14="http://schemas.microsoft.com/office/powerpoint/2010/main" val="35092726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s://www.sciencedirect.com/science/article/pii/S2666535224000636" TargetMode="External"/><Relationship Id="rId3" Type="http://schemas.openxmlformats.org/officeDocument/2006/relationships/hyperlink" Target="https://ns-iframe.ggwebcast.com/rcp/medicine2022/abstracts/booklets/Med22_Clinical_abstracts_booklet.pdf" TargetMode="External"/><Relationship Id="rId7" Type="http://schemas.openxmlformats.org/officeDocument/2006/relationships/hyperlink" Target="https://www.nature.com/articles/s43856-023-00363-0.pdf" TargetMode="External"/><Relationship Id="rId2" Type="http://schemas.openxmlformats.org/officeDocument/2006/relationships/hyperlink" Target="https://search.proquest.com/openview/2f1a0bf7b1ae95cc6a7fe80007a6d058/1?pq-origsite=gscholar&amp;cbl=18750&amp;diss=y" TargetMode="External"/><Relationship Id="rId1" Type="http://schemas.openxmlformats.org/officeDocument/2006/relationships/slideLayout" Target="../slideLayouts/slideLayout2.xml"/><Relationship Id="rId6" Type="http://schemas.openxmlformats.org/officeDocument/2006/relationships/hyperlink" Target="https://www.thelancet.com/journals/lancet/article/PIIS0140-6736(21)00231-2/abstract" TargetMode="External"/><Relationship Id="rId11" Type="http://schemas.openxmlformats.org/officeDocument/2006/relationships/hyperlink" Target="https://www.ingentaconnect.com/content/ben/cpd/2021/00000027/00000008/art00008" TargetMode="External"/><Relationship Id="rId5" Type="http://schemas.openxmlformats.org/officeDocument/2006/relationships/hyperlink" Target="https://journals.sagepub.com/doi/pdf/10.1177/26335565231165966" TargetMode="External"/><Relationship Id="rId10" Type="http://schemas.openxmlformats.org/officeDocument/2006/relationships/hyperlink" Target="https://www.mdpi.com/1422-0067/21/17/6275" TargetMode="External"/><Relationship Id="rId4" Type="http://schemas.openxmlformats.org/officeDocument/2006/relationships/hyperlink" Target="https://www.tandfonline.com/doi/abs/10.2147/JMDH.S414102" TargetMode="External"/><Relationship Id="rId9" Type="http://schemas.openxmlformats.org/officeDocument/2006/relationships/hyperlink" Target="https://www.researchgate.net/profile/Soibam-Jibonkumar/publication/366514519_Prevalence_of_Type_2_Diabetes_and_Its_Signs_and_Symptoms_Among_the_Meiteis_of_Manipur_India/links/63a483b8c3c99660eb972e80/Prevalence-of-Type-2-Diabetes-and-Its-Signs-and-Symptoms-Among-the-Meiteis-of-Manipur-India.pdf"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england.nhs.uk/personalisedcare/" TargetMode="External"/><Relationship Id="rId13" Type="http://schemas.openxmlformats.org/officeDocument/2006/relationships/hyperlink" Target="https://www.sciencedirect.com/science/article/pii/S0020748919302391" TargetMode="External"/><Relationship Id="rId18" Type="http://schemas.openxmlformats.org/officeDocument/2006/relationships/hyperlink" Target="https://www.thelancet.com/journals/landia/article/PIIS2213-8587(24)00246-8/fulltext#:~:text=According%20to%20research%20from%20the,effects%20on%20people%20with%20diabetes" TargetMode="External"/><Relationship Id="rId3" Type="http://schemas.openxmlformats.org/officeDocument/2006/relationships/hyperlink" Target="https://journals.plos.org/plosone/article/file?id=10.1371/journal.pone.0325833&amp;type=printable" TargetMode="External"/><Relationship Id="rId7" Type="http://schemas.openxmlformats.org/officeDocument/2006/relationships/hyperlink" Target="https://www.theseus.fi/handle/10024/893569" TargetMode="External"/><Relationship Id="rId12" Type="http://schemas.openxmlformats.org/officeDocument/2006/relationships/hyperlink" Target="https://pmc.ncbi.nlm.nih.gov/articles/PMC3686502/#:~:text=Patients%20generally%20prefer%20a%20patient,patient%2C%20encouraging%20hope%20and%20optimism" TargetMode="External"/><Relationship Id="rId17" Type="http://schemas.openxmlformats.org/officeDocument/2006/relationships/hyperlink" Target="https://bmjopen.bmj.com/content/15/6/e093955.abstract" TargetMode="External"/><Relationship Id="rId2" Type="http://schemas.openxmlformats.org/officeDocument/2006/relationships/notesSlide" Target="../notesSlides/notesSlide23.xml"/><Relationship Id="rId16" Type="http://schemas.openxmlformats.org/officeDocument/2006/relationships/hyperlink" Target="https://link.springer.com/article/10.1186/s12877-023-03742-3" TargetMode="External"/><Relationship Id="rId1" Type="http://schemas.openxmlformats.org/officeDocument/2006/relationships/slideLayout" Target="../slideLayouts/slideLayout2.xml"/><Relationship Id="rId6" Type="http://schemas.openxmlformats.org/officeDocument/2006/relationships/hyperlink" Target="https://mymhealth.com/mydiabetes" TargetMode="External"/><Relationship Id="rId11" Type="http://schemas.openxmlformats.org/officeDocument/2006/relationships/hyperlink" Target="https://www.nice.org.uk/guidance/ng28" TargetMode="External"/><Relationship Id="rId5" Type="http://schemas.openxmlformats.org/officeDocument/2006/relationships/hyperlink" Target="https://www.cambridge.org/core/journals/public-health-nutrition/article/role-of-dietary-tracking-on-changes-in-dietary-behavior-in-a-communitybased-diabetes-prevention-and-management-intervention/E6ABA37637328B0F395A53C44095FDB3" TargetMode="External"/><Relationship Id="rId15" Type="http://schemas.openxmlformats.org/officeDocument/2006/relationships/hyperlink" Target="https://www.mdpi.com/2072-6643/17/14/2382" TargetMode="External"/><Relationship Id="rId10" Type="http://schemas.openxmlformats.org/officeDocument/2006/relationships/hyperlink" Target="https://www.nice.org.uk/guidance/ng17" TargetMode="External"/><Relationship Id="rId4" Type="http://schemas.openxmlformats.org/officeDocument/2006/relationships/hyperlink" Target="https://link.springer.com/content/pdf/10.1186/s12902-021-00802-w.pdf" TargetMode="External"/><Relationship Id="rId9" Type="http://schemas.openxmlformats.org/officeDocument/2006/relationships/hyperlink" Target="https://www.longtermplan.nhs.uk/" TargetMode="External"/><Relationship Id="rId14" Type="http://schemas.openxmlformats.org/officeDocument/2006/relationships/hyperlink" Target="https://www.researchgate.net/figure/The-House-of-Care-Model-NHS-England_fig10_348555512"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pmc.ncbi.nlm.nih.gov/articles/PMC9777651/pdf/geriatrics-07-00141.pdf" TargetMode="External"/><Relationship Id="rId2" Type="http://schemas.openxmlformats.org/officeDocument/2006/relationships/hyperlink" Target="https://www.sciencedirect.com/science/article/pii/S2405896323006237" TargetMode="External"/><Relationship Id="rId1" Type="http://schemas.openxmlformats.org/officeDocument/2006/relationships/slideLayout" Target="../slideLayouts/slideLayout2.xml"/><Relationship Id="rId5" Type="http://schemas.openxmlformats.org/officeDocument/2006/relationships/hyperlink" Target="https://link.springer.com/article/10.1186/s12961-024-01260-1" TargetMode="External"/><Relationship Id="rId4" Type="http://schemas.openxmlformats.org/officeDocument/2006/relationships/hyperlink" Target="https://www.frontiersin.org/journals/pharmacology/articles/10.3389/fphar.2022.950225/pdf"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3580998"/>
            <a:ext cx="8689976" cy="2509213"/>
          </a:xfrm>
        </p:spPr>
        <p:txBody>
          <a:bodyPr>
            <a:noAutofit/>
          </a:bodyPr>
          <a:lstStyle/>
          <a:p>
            <a:r>
              <a:rPr lang="en-GB" sz="3600" b="1" dirty="0">
                <a:latin typeface="Times New Roman" panose="02020603050405020304" pitchFamily="18" charset="0"/>
                <a:cs typeface="Times New Roman" panose="02020603050405020304" pitchFamily="18" charset="0"/>
              </a:rPr>
              <a:t>Component 2 Individual Presentation</a:t>
            </a:r>
            <a:br>
              <a:rPr lang="en-GB" sz="3600" b="1" dirty="0">
                <a:latin typeface="Times New Roman" panose="02020603050405020304" pitchFamily="18" charset="0"/>
                <a:cs typeface="Times New Roman" panose="02020603050405020304" pitchFamily="18" charset="0"/>
              </a:rPr>
            </a:br>
            <a:br>
              <a:rPr lang="en-GB" sz="3600" b="1" dirty="0">
                <a:latin typeface="Times New Roman" panose="02020603050405020304" pitchFamily="18" charset="0"/>
                <a:cs typeface="Times New Roman" panose="02020603050405020304" pitchFamily="18" charset="0"/>
              </a:rPr>
            </a:br>
            <a:r>
              <a:rPr lang="en-GB" sz="3600" b="1" dirty="0">
                <a:latin typeface="Times New Roman" panose="02020603050405020304" pitchFamily="18" charset="0"/>
                <a:cs typeface="Times New Roman" panose="02020603050405020304" pitchFamily="18" charset="0"/>
              </a:rPr>
              <a:t>MODULE:COMMUNITY CARE AND MANAGEMENT OF LONGER-TERM CONDITIONS</a:t>
            </a:r>
            <a:br>
              <a:rPr lang="en-GB" sz="3600" b="1" dirty="0">
                <a:latin typeface="Times New Roman" panose="02020603050405020304" pitchFamily="18" charset="0"/>
                <a:cs typeface="Times New Roman" panose="02020603050405020304" pitchFamily="18" charset="0"/>
              </a:rPr>
            </a:br>
            <a:br>
              <a:rPr lang="en-GB" sz="3600" b="1" dirty="0">
                <a:latin typeface="Times New Roman" panose="02020603050405020304" pitchFamily="18" charset="0"/>
                <a:cs typeface="Times New Roman" panose="02020603050405020304" pitchFamily="18" charset="0"/>
              </a:rPr>
            </a:br>
            <a:r>
              <a:rPr lang="en-GB" sz="3600" b="1" dirty="0">
                <a:latin typeface="Times New Roman" panose="02020603050405020304" pitchFamily="18" charset="0"/>
                <a:cs typeface="Times New Roman" panose="02020603050405020304" pitchFamily="18" charset="0"/>
              </a:rPr>
              <a:t>LECTURER: AISHAT BAKRE</a:t>
            </a:r>
            <a:br>
              <a:rPr lang="en-GB" sz="3600" b="1" dirty="0">
                <a:latin typeface="Times New Roman" panose="02020603050405020304" pitchFamily="18" charset="0"/>
                <a:cs typeface="Times New Roman" panose="02020603050405020304" pitchFamily="18" charset="0"/>
              </a:rPr>
            </a:br>
            <a:r>
              <a:rPr lang="en-GB" sz="3600" b="1" dirty="0">
                <a:latin typeface="Times New Roman" panose="02020603050405020304" pitchFamily="18" charset="0"/>
                <a:cs typeface="Times New Roman" panose="02020603050405020304" pitchFamily="18" charset="0"/>
              </a:rPr>
              <a:t>MODULE CODE: LCSH7003</a:t>
            </a:r>
            <a:br>
              <a:rPr lang="en-GB" sz="3600" b="1" dirty="0">
                <a:latin typeface="Times New Roman" panose="02020603050405020304" pitchFamily="18" charset="0"/>
                <a:cs typeface="Times New Roman" panose="02020603050405020304" pitchFamily="18" charset="0"/>
              </a:rPr>
            </a:br>
            <a:r>
              <a:rPr lang="en-GB" sz="3600" b="1" dirty="0">
                <a:latin typeface="Times New Roman" panose="02020603050405020304" pitchFamily="18" charset="0"/>
                <a:cs typeface="Times New Roman" panose="02020603050405020304" pitchFamily="18" charset="0"/>
              </a:rPr>
              <a:t>STUDENT NAME: NAGINA BEGUM</a:t>
            </a:r>
            <a:br>
              <a:rPr lang="en-GB" sz="3600" b="1" dirty="0">
                <a:latin typeface="Times New Roman" panose="02020603050405020304" pitchFamily="18" charset="0"/>
                <a:cs typeface="Times New Roman" panose="02020603050405020304" pitchFamily="18" charset="0"/>
              </a:rPr>
            </a:br>
            <a:r>
              <a:rPr lang="en-GB" sz="3600" b="1" dirty="0">
                <a:latin typeface="Times New Roman" panose="02020603050405020304" pitchFamily="18" charset="0"/>
                <a:cs typeface="Times New Roman" panose="02020603050405020304" pitchFamily="18" charset="0"/>
              </a:rPr>
              <a:t>STUDENT NUMBER: 2215742</a:t>
            </a:r>
            <a:endParaRPr lang="en-GB"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57247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30316" y="-611822"/>
            <a:ext cx="10364451" cy="159617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r>
              <a:rPr lang="en-US" b="1" dirty="0">
                <a:latin typeface="Times New Roman" panose="02020603050405020304" pitchFamily="18" charset="0"/>
                <a:cs typeface="Times New Roman" panose="02020603050405020304" pitchFamily="18" charset="0"/>
              </a:rPr>
              <a:t>DEFINITION of Type 2 Diabetes </a:t>
            </a:r>
            <a:endParaRPr lang="en-GB" b="1" dirty="0">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315463" y="2355803"/>
            <a:ext cx="6717515" cy="4315930"/>
          </a:xfrm>
          <a:prstGeom prst="rect">
            <a:avLst/>
          </a:prstGeom>
        </p:spPr>
        <p:txBody>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algn="just"/>
            <a:r>
              <a:rPr lang="en-GB" sz="1800" dirty="0">
                <a:latin typeface="Times New Roman" panose="02020603050405020304" pitchFamily="18" charset="0"/>
                <a:cs typeface="Times New Roman" panose="02020603050405020304" pitchFamily="18" charset="0"/>
              </a:rPr>
              <a:t>Insulin resistance → reduced glucose uptake in muscle and adipose tissue.</a:t>
            </a:r>
          </a:p>
          <a:p>
            <a:pPr algn="just"/>
            <a:r>
              <a:rPr lang="en-GB" sz="1800" dirty="0">
                <a:latin typeface="Times New Roman" panose="02020603050405020304" pitchFamily="18" charset="0"/>
                <a:cs typeface="Times New Roman" panose="02020603050405020304" pitchFamily="18" charset="0"/>
              </a:rPr>
              <a:t>Compensatory hyperinsulinemia maintains glucose initially, then </a:t>
            </a:r>
            <a:r>
              <a:rPr lang="el-GR" sz="1800" dirty="0">
                <a:latin typeface="Times New Roman" panose="02020603050405020304" pitchFamily="18" charset="0"/>
                <a:cs typeface="Times New Roman" panose="02020603050405020304" pitchFamily="18" charset="0"/>
              </a:rPr>
              <a:t>β-</a:t>
            </a:r>
            <a:r>
              <a:rPr lang="en-GB" sz="1800" dirty="0">
                <a:latin typeface="Times New Roman" panose="02020603050405020304" pitchFamily="18" charset="0"/>
                <a:cs typeface="Times New Roman" panose="02020603050405020304" pitchFamily="18" charset="0"/>
              </a:rPr>
              <a:t>cell fatigue ensues (Galicia-Garcia et al. 2020).</a:t>
            </a:r>
          </a:p>
          <a:p>
            <a:pPr algn="just"/>
            <a:r>
              <a:rPr lang="en-GB" sz="1800" dirty="0">
                <a:latin typeface="Times New Roman" panose="02020603050405020304" pitchFamily="18" charset="0"/>
                <a:cs typeface="Times New Roman" panose="02020603050405020304" pitchFamily="18" charset="0"/>
              </a:rPr>
              <a:t>Chronic hyperglycaemia causes oxidative stress and endothelial dysfunction.</a:t>
            </a:r>
          </a:p>
          <a:p>
            <a:pPr algn="just"/>
            <a:r>
              <a:rPr lang="en-GB" sz="1800" dirty="0">
                <a:latin typeface="Times New Roman" panose="02020603050405020304" pitchFamily="18" charset="0"/>
                <a:cs typeface="Times New Roman" panose="02020603050405020304" pitchFamily="18" charset="0"/>
              </a:rPr>
              <a:t>Inflammation + dyslipidaemia accelerate atherosclerosis → CVD.</a:t>
            </a:r>
          </a:p>
          <a:p>
            <a:pPr algn="just"/>
            <a:r>
              <a:rPr lang="en-GB" sz="1800" dirty="0">
                <a:latin typeface="Times New Roman" panose="02020603050405020304" pitchFamily="18" charset="0"/>
                <a:cs typeface="Times New Roman" panose="02020603050405020304" pitchFamily="18" charset="0"/>
              </a:rPr>
              <a:t>Driven by genetic, obesity-related, and environmental influences</a:t>
            </a:r>
          </a:p>
        </p:txBody>
      </p:sp>
      <p:pic>
        <p:nvPicPr>
          <p:cNvPr id="6" name="image1.png"/>
          <p:cNvPicPr/>
          <p:nvPr/>
        </p:nvPicPr>
        <p:blipFill>
          <a:blip r:embed="rId3"/>
          <a:srcRect/>
          <a:stretch>
            <a:fillRect/>
          </a:stretch>
        </p:blipFill>
        <p:spPr>
          <a:xfrm>
            <a:off x="7247466" y="2520950"/>
            <a:ext cx="4735689" cy="2491317"/>
          </a:xfrm>
          <a:prstGeom prst="rect">
            <a:avLst/>
          </a:prstGeom>
          <a:ln/>
        </p:spPr>
      </p:pic>
      <p:sp>
        <p:nvSpPr>
          <p:cNvPr id="2" name="TextBox 1">
            <a:extLst>
              <a:ext uri="{FF2B5EF4-FFF2-40B4-BE49-F238E27FC236}">
                <a16:creationId xmlns:a16="http://schemas.microsoft.com/office/drawing/2014/main" id="{0CDF5EE9-9E7E-2D64-B867-C32AD6E5E73C}"/>
              </a:ext>
            </a:extLst>
          </p:cNvPr>
          <p:cNvSpPr txBox="1"/>
          <p:nvPr/>
        </p:nvSpPr>
        <p:spPr>
          <a:xfrm>
            <a:off x="8854633" y="5070141"/>
            <a:ext cx="3128521" cy="646331"/>
          </a:xfrm>
          <a:prstGeom prst="rect">
            <a:avLst/>
          </a:prstGeom>
          <a:noFill/>
        </p:spPr>
        <p:txBody>
          <a:bodyPr wrap="square" rtlCol="0">
            <a:spAutoFit/>
          </a:bodyPr>
          <a:lstStyle/>
          <a:p>
            <a:r>
              <a:rPr lang="en-GB" dirty="0"/>
              <a:t>(NATIONAL HEALTH SERVICE, 2025)</a:t>
            </a:r>
          </a:p>
        </p:txBody>
      </p:sp>
      <p:sp>
        <p:nvSpPr>
          <p:cNvPr id="7" name="TextBox 6">
            <a:extLst>
              <a:ext uri="{FF2B5EF4-FFF2-40B4-BE49-F238E27FC236}">
                <a16:creationId xmlns:a16="http://schemas.microsoft.com/office/drawing/2014/main" id="{37D3AB2B-6E99-23FF-5AE3-A31982FF7477}"/>
              </a:ext>
            </a:extLst>
          </p:cNvPr>
          <p:cNvSpPr txBox="1"/>
          <p:nvPr/>
        </p:nvSpPr>
        <p:spPr>
          <a:xfrm>
            <a:off x="530316" y="1522517"/>
            <a:ext cx="11250317" cy="646331"/>
          </a:xfrm>
          <a:prstGeom prst="rect">
            <a:avLst/>
          </a:prstGeom>
          <a:noFill/>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Type 2 diabetes is a chronic metabolic condition characterised by insulin resistance (the body’s inability to effectively use insulin). (NICE, 2015)</a:t>
            </a:r>
            <a:endParaRPr lang="en-GB" dirty="0"/>
          </a:p>
        </p:txBody>
      </p:sp>
    </p:spTree>
    <p:extLst>
      <p:ext uri="{BB962C8B-B14F-4D97-AF65-F5344CB8AC3E}">
        <p14:creationId xmlns:p14="http://schemas.microsoft.com/office/powerpoint/2010/main" val="2193256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 Symptoms</a:t>
            </a:r>
          </a:p>
        </p:txBody>
      </p:sp>
      <p:sp>
        <p:nvSpPr>
          <p:cNvPr id="3" name="Content Placeholder 2"/>
          <p:cNvSpPr>
            <a:spLocks noGrp="1"/>
          </p:cNvSpPr>
          <p:nvPr>
            <p:ph sz="quarter" idx="13"/>
          </p:nvPr>
        </p:nvSpPr>
        <p:spPr/>
        <p:txBody>
          <a:bodyPr/>
          <a:lstStyle/>
          <a:p>
            <a:pPr lvl="0" algn="just"/>
            <a:r>
              <a:rPr lang="en-GB" dirty="0">
                <a:latin typeface="Times New Roman" panose="02020603050405020304" pitchFamily="18" charset="0"/>
                <a:cs typeface="Times New Roman" panose="02020603050405020304" pitchFamily="18" charset="0"/>
              </a:rPr>
              <a:t>Progressive metabolic disorder: Resistant to insulin + deteriorating beta-cells.</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The most frequent symptoms are polyuria, polydipsia, fatigue, blurred vision, and delayed wound healing (Devi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2023).</a:t>
            </a:r>
          </a:p>
          <a:p>
            <a:pPr lvl="0" algn="just"/>
            <a:r>
              <a:rPr lang="en-GB" dirty="0">
                <a:latin typeface="Times New Roman" panose="02020603050405020304" pitchFamily="18" charset="0"/>
                <a:cs typeface="Times New Roman" panose="02020603050405020304" pitchFamily="18" charset="0"/>
              </a:rPr>
              <a:t>Unexplained weight loss (National Health Service, 2025)</a:t>
            </a:r>
          </a:p>
          <a:p>
            <a:pPr lvl="0" algn="just"/>
            <a:r>
              <a:rPr lang="en-GB" dirty="0">
                <a:latin typeface="Times New Roman" panose="02020603050405020304" pitchFamily="18" charset="0"/>
                <a:cs typeface="Times New Roman" panose="02020603050405020304" pitchFamily="18" charset="0"/>
              </a:rPr>
              <a:t>Frequent urination (NHS, 2025)</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042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395B9-6BB7-4ED1-F138-E628958C3E9E}"/>
              </a:ext>
            </a:extLst>
          </p:cNvPr>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Aetiology</a:t>
            </a:r>
            <a:endParaRPr lang="en-GB" dirty="0"/>
          </a:p>
        </p:txBody>
      </p:sp>
      <p:sp>
        <p:nvSpPr>
          <p:cNvPr id="3" name="Content Placeholder 2">
            <a:extLst>
              <a:ext uri="{FF2B5EF4-FFF2-40B4-BE49-F238E27FC236}">
                <a16:creationId xmlns:a16="http://schemas.microsoft.com/office/drawing/2014/main" id="{35072B9B-262D-8E21-3E1C-1AB68FC6F6D3}"/>
              </a:ext>
            </a:extLst>
          </p:cNvPr>
          <p:cNvSpPr>
            <a:spLocks noGrp="1"/>
          </p:cNvSpPr>
          <p:nvPr>
            <p:ph sz="quarter" idx="13"/>
          </p:nvPr>
        </p:nvSpPr>
        <p:spPr>
          <a:xfrm>
            <a:off x="913774" y="2367092"/>
            <a:ext cx="10363826" cy="3872391"/>
          </a:xfrm>
        </p:spPr>
        <p:txBody>
          <a:bodyPr/>
          <a:lstStyle/>
          <a:p>
            <a:r>
              <a:rPr lang="en-GB" sz="1800" dirty="0">
                <a:latin typeface="Times New Roman" panose="02020603050405020304" pitchFamily="18" charset="0"/>
                <a:cs typeface="Times New Roman" panose="02020603050405020304" pitchFamily="18" charset="0"/>
              </a:rPr>
              <a:t>Genetic and ethnic – family history and certain backgrounds</a:t>
            </a:r>
          </a:p>
          <a:p>
            <a:r>
              <a:rPr lang="en-GB" sz="1800" dirty="0">
                <a:latin typeface="Times New Roman" panose="02020603050405020304" pitchFamily="18" charset="0"/>
                <a:cs typeface="Times New Roman" panose="02020603050405020304" pitchFamily="18" charset="0"/>
              </a:rPr>
              <a:t>lifestyle_- obesity and physical inactivity are major contributors to insulin resistance</a:t>
            </a:r>
          </a:p>
          <a:p>
            <a:r>
              <a:rPr lang="en-GB" sz="1800" dirty="0">
                <a:latin typeface="Times New Roman" panose="02020603050405020304" pitchFamily="18" charset="0"/>
                <a:cs typeface="Times New Roman" panose="02020603050405020304" pitchFamily="18" charset="0"/>
              </a:rPr>
              <a:t>Unhealthy diet- high sugar intake and processed foods</a:t>
            </a:r>
          </a:p>
          <a:p>
            <a:r>
              <a:rPr lang="en-GB" sz="1800" dirty="0">
                <a:latin typeface="Times New Roman" panose="02020603050405020304" pitchFamily="18" charset="0"/>
                <a:cs typeface="Times New Roman" panose="02020603050405020304" pitchFamily="18" charset="0"/>
              </a:rPr>
              <a:t>Age- 70 years plus significantly increases the risk</a:t>
            </a:r>
          </a:p>
          <a:p>
            <a:r>
              <a:rPr lang="en-GB" sz="1800" dirty="0">
                <a:latin typeface="Times New Roman" panose="02020603050405020304" pitchFamily="18" charset="0"/>
                <a:cs typeface="Times New Roman" panose="02020603050405020304" pitchFamily="18" charset="0"/>
              </a:rPr>
              <a:t>Duration of diabetes- longer disease duration is linked with a higher risk of complications</a:t>
            </a:r>
          </a:p>
          <a:p>
            <a:pPr marL="0" indent="0">
              <a:buNone/>
            </a:pPr>
            <a:endParaRPr lang="en-GB" dirty="0"/>
          </a:p>
        </p:txBody>
      </p:sp>
      <p:sp>
        <p:nvSpPr>
          <p:cNvPr id="5" name="TextBox 4">
            <a:extLst>
              <a:ext uri="{FF2B5EF4-FFF2-40B4-BE49-F238E27FC236}">
                <a16:creationId xmlns:a16="http://schemas.microsoft.com/office/drawing/2014/main" id="{14C45822-E7CE-3C4C-54E6-FB2FEFC5C082}"/>
              </a:ext>
            </a:extLst>
          </p:cNvPr>
          <p:cNvSpPr txBox="1"/>
          <p:nvPr/>
        </p:nvSpPr>
        <p:spPr>
          <a:xfrm>
            <a:off x="8881872" y="5672555"/>
            <a:ext cx="4791456" cy="369332"/>
          </a:xfrm>
          <a:prstGeom prst="rect">
            <a:avLst/>
          </a:prstGeom>
          <a:noFill/>
        </p:spPr>
        <p:txBody>
          <a:bodyPr wrap="square" rtlCol="0">
            <a:spAutoFit/>
          </a:bodyPr>
          <a:lstStyle/>
          <a:p>
            <a:r>
              <a:rPr lang="en-GB" dirty="0"/>
              <a:t>(ROSANA ET AL., 2025)</a:t>
            </a:r>
          </a:p>
        </p:txBody>
      </p:sp>
    </p:spTree>
    <p:extLst>
      <p:ext uri="{BB962C8B-B14F-4D97-AF65-F5344CB8AC3E}">
        <p14:creationId xmlns:p14="http://schemas.microsoft.com/office/powerpoint/2010/main" val="1257367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Prevalence &amp; High-Risk Groups </a:t>
            </a:r>
          </a:p>
        </p:txBody>
      </p:sp>
      <p:sp>
        <p:nvSpPr>
          <p:cNvPr id="3" name="Content Placeholder 2"/>
          <p:cNvSpPr>
            <a:spLocks noGrp="1"/>
          </p:cNvSpPr>
          <p:nvPr>
            <p:ph sz="quarter" idx="13"/>
          </p:nvPr>
        </p:nvSpPr>
        <p:spPr>
          <a:xfrm>
            <a:off x="913774" y="2367092"/>
            <a:ext cx="5212706" cy="3424107"/>
          </a:xfrm>
        </p:spPr>
        <p:txBody>
          <a:bodyPr>
            <a:normAutofit fontScale="92500" lnSpcReduction="20000"/>
          </a:bodyPr>
          <a:lstStyle/>
          <a:p>
            <a:pPr lvl="0"/>
            <a:r>
              <a:rPr lang="en-GB" dirty="0">
                <a:latin typeface="Times New Roman" panose="02020603050405020304" pitchFamily="18" charset="0"/>
                <a:cs typeface="Times New Roman" panose="02020603050405020304" pitchFamily="18" charset="0"/>
              </a:rPr>
              <a:t>UK: Nearly 4.3 million diabetic; Nearly 90 percent Type 2.</a:t>
            </a:r>
            <a:endParaRPr lang="en-US"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Pre-diabetes is 2 million; the incidence is on the increase among the younger adults (Kumar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2021).</a:t>
            </a:r>
            <a:endParaRPr lang="en-US"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Risk groups: South Asian, Black African /Caribbean, obese, and deprived population.</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Global: &gt;530m adults affected.</a:t>
            </a:r>
          </a:p>
        </p:txBody>
      </p:sp>
      <p:pic>
        <p:nvPicPr>
          <p:cNvPr id="6" name="Picture 5"/>
          <p:cNvPicPr>
            <a:picLocks noChangeAspect="1"/>
          </p:cNvPicPr>
          <p:nvPr/>
        </p:nvPicPr>
        <p:blipFill>
          <a:blip r:embed="rId3"/>
          <a:stretch>
            <a:fillRect/>
          </a:stretch>
        </p:blipFill>
        <p:spPr>
          <a:xfrm>
            <a:off x="6126480" y="2214694"/>
            <a:ext cx="5151745" cy="3576505"/>
          </a:xfrm>
          <a:prstGeom prst="rect">
            <a:avLst/>
          </a:prstGeom>
        </p:spPr>
      </p:pic>
    </p:spTree>
    <p:extLst>
      <p:ext uri="{BB962C8B-B14F-4D97-AF65-F5344CB8AC3E}">
        <p14:creationId xmlns:p14="http://schemas.microsoft.com/office/powerpoint/2010/main" val="303640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FB1FF9-917B-89F7-E33C-1F9B9C2F16AC}"/>
              </a:ext>
            </a:extLst>
          </p:cNvPr>
          <p:cNvSpPr txBox="1"/>
          <p:nvPr/>
        </p:nvSpPr>
        <p:spPr>
          <a:xfrm>
            <a:off x="2685326" y="560509"/>
            <a:ext cx="8657864" cy="646331"/>
          </a:xfrm>
          <a:prstGeom prst="rect">
            <a:avLst/>
          </a:prstGeom>
          <a:noFill/>
        </p:spPr>
        <p:txBody>
          <a:bodyPr wrap="square" rtlCol="0">
            <a:spAutoFit/>
          </a:bodyPr>
          <a:lstStyle/>
          <a:p>
            <a:r>
              <a:rPr lang="en-GB" sz="3600" b="1" dirty="0">
                <a:latin typeface="Times New Roman" panose="02020603050405020304" pitchFamily="18" charset="0"/>
                <a:cs typeface="Times New Roman" panose="02020603050405020304" pitchFamily="18" charset="0"/>
              </a:rPr>
              <a:t>PREVALENCE WORLDWIDE</a:t>
            </a:r>
          </a:p>
        </p:txBody>
      </p:sp>
      <p:sp>
        <p:nvSpPr>
          <p:cNvPr id="3" name="TextBox 2">
            <a:extLst>
              <a:ext uri="{FF2B5EF4-FFF2-40B4-BE49-F238E27FC236}">
                <a16:creationId xmlns:a16="http://schemas.microsoft.com/office/drawing/2014/main" id="{58538E02-BA5F-A153-B92F-4B82D1C97BAC}"/>
              </a:ext>
            </a:extLst>
          </p:cNvPr>
          <p:cNvSpPr txBox="1"/>
          <p:nvPr/>
        </p:nvSpPr>
        <p:spPr>
          <a:xfrm>
            <a:off x="740780" y="2558005"/>
            <a:ext cx="10868628" cy="3416320"/>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OVER 589 MILLION ADULTS (20-79) ARE LIVING WITH DIABETES THIS NUMBER IS PROJECTED TO RISE TO 853 MILLION BY 2050 (INTERNATIONAL DIABETES FEDERATION, 2025)</a:t>
            </a:r>
          </a:p>
          <a:p>
            <a:pPr marL="285750" indent="-285750">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80% PEOPLE WITH DIABETES LIVE IN LOW AND MIDDLE-INCOME COUNTRIES, WHICH MAKES ACCESS TO DIAGNOSIS AND TREATMENT LIMITED (WHO, 2024)</a:t>
            </a:r>
          </a:p>
          <a:p>
            <a:pPr marL="285750" indent="-285750">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DIABETES CAUSED 3.4 MILLION DEATHS IN 2024 (WHO, 2024)</a:t>
            </a:r>
          </a:p>
          <a:p>
            <a:pPr marL="285750" indent="-285750">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GLOBAL EXPENDITURE  RELATED TO DIABETES REACHED $1 TRILLION MARKING A 338% INCREASE OVER THE LAST 17 YEARS (IDF,2025)</a:t>
            </a:r>
          </a:p>
          <a:p>
            <a:endParaRPr lang="en-GB" dirty="0"/>
          </a:p>
          <a:p>
            <a:endParaRPr lang="en-GB" dirty="0"/>
          </a:p>
        </p:txBody>
      </p:sp>
    </p:spTree>
    <p:extLst>
      <p:ext uri="{BB962C8B-B14F-4D97-AF65-F5344CB8AC3E}">
        <p14:creationId xmlns:p14="http://schemas.microsoft.com/office/powerpoint/2010/main" val="2277372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Economic Burden </a:t>
            </a:r>
          </a:p>
        </p:txBody>
      </p:sp>
      <p:sp>
        <p:nvSpPr>
          <p:cNvPr id="3" name="Content Placeholder 2"/>
          <p:cNvSpPr>
            <a:spLocks noGrp="1"/>
          </p:cNvSpPr>
          <p:nvPr>
            <p:ph sz="quarter" idx="13"/>
          </p:nvPr>
        </p:nvSpPr>
        <p:spPr/>
        <p:txBody>
          <a:bodyPr/>
          <a:lstStyle/>
          <a:p>
            <a:pPr lvl="0" algn="just"/>
            <a:r>
              <a:rPr lang="en-GB" dirty="0">
                <a:latin typeface="Times New Roman" panose="02020603050405020304" pitchFamily="18" charset="0"/>
                <a:cs typeface="Times New Roman" panose="02020603050405020304" pitchFamily="18" charset="0"/>
              </a:rPr>
              <a:t>Diabetes takes nearly one out of every ten percent of NHS spending (Thelancet.com, 2025).</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Preventable complications cost: CVD, CKD, amputations and blindness.</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Social effects: Decreased working ability, mental distress, and lowered quality of life.</a:t>
            </a:r>
            <a:endParaRPr lang="en-US"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Deprivation and lack of access to care contribute to the widening of the disparities in health.</a:t>
            </a:r>
          </a:p>
        </p:txBody>
      </p:sp>
    </p:spTree>
    <p:extLst>
      <p:ext uri="{BB962C8B-B14F-4D97-AF65-F5344CB8AC3E}">
        <p14:creationId xmlns:p14="http://schemas.microsoft.com/office/powerpoint/2010/main" val="2018869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3088AC-9C07-5243-E526-824E5A8D04D2}"/>
              </a:ext>
            </a:extLst>
          </p:cNvPr>
          <p:cNvSpPr txBox="1"/>
          <p:nvPr/>
        </p:nvSpPr>
        <p:spPr>
          <a:xfrm>
            <a:off x="2743200" y="717630"/>
            <a:ext cx="6470248" cy="1200329"/>
          </a:xfrm>
          <a:prstGeom prst="rect">
            <a:avLst/>
          </a:prstGeom>
          <a:noFill/>
        </p:spPr>
        <p:txBody>
          <a:bodyPr wrap="square" rtlCol="0">
            <a:spAutoFit/>
          </a:bodyPr>
          <a:lstStyle/>
          <a:p>
            <a:r>
              <a:rPr lang="en-GB" sz="3600" b="1" dirty="0">
                <a:latin typeface="Times New Roman" panose="02020603050405020304" pitchFamily="18" charset="0"/>
                <a:cs typeface="Times New Roman" panose="02020603050405020304" pitchFamily="18" charset="0"/>
              </a:rPr>
              <a:t>SOCIAL BURDEN</a:t>
            </a:r>
          </a:p>
          <a:p>
            <a:endParaRPr lang="en-GB" sz="36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EF37118-B955-C6B6-D7B9-6B42D2608419}"/>
              </a:ext>
            </a:extLst>
          </p:cNvPr>
          <p:cNvSpPr txBox="1"/>
          <p:nvPr/>
        </p:nvSpPr>
        <p:spPr>
          <a:xfrm>
            <a:off x="821803" y="2488557"/>
            <a:ext cx="9826906" cy="2862322"/>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MENTAL AND EMOTIONAL STRAIN- PEOPLE WITH DIABETES STRESS ABOUT NOT GETTING THE ADEQUATE CARE, DELAYED ROUTINE CHECK-UPS</a:t>
            </a:r>
          </a:p>
          <a:p>
            <a:pPr marL="285750" indent="-285750">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UNEQUAL ACCESS TO CARE PROCESS- THE PERCENTAGE OF PEOPLE GETTING THE 9 RECOMMENDED CARE PROCESS VARIES WIDELY IN AREAS, 38% OF PEOPLE WITH TYPE 2 DIABETES RECEIVED FULL CARE</a:t>
            </a:r>
          </a:p>
          <a:p>
            <a:pPr marL="285750" indent="-285750">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PARTICIPATION IN STRUCTURED EDUCATION- 27% INCREASE IN DIABETES EDUCATION, BUT IT STILL REMAINS SIGNIFICANTLY LOW</a:t>
            </a:r>
          </a:p>
          <a:p>
            <a:endParaRPr lang="en-GB"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DB5A560-1E43-FED5-EA00-1BB03E913FC7}"/>
              </a:ext>
            </a:extLst>
          </p:cNvPr>
          <p:cNvSpPr txBox="1"/>
          <p:nvPr/>
        </p:nvSpPr>
        <p:spPr>
          <a:xfrm>
            <a:off x="8866208" y="5937813"/>
            <a:ext cx="3125164" cy="369332"/>
          </a:xfrm>
          <a:prstGeom prst="rect">
            <a:avLst/>
          </a:prstGeom>
          <a:noFill/>
        </p:spPr>
        <p:txBody>
          <a:bodyPr wrap="square" rtlCol="0">
            <a:spAutoFit/>
          </a:bodyPr>
          <a:lstStyle/>
          <a:p>
            <a:r>
              <a:rPr lang="en-GB" dirty="0"/>
              <a:t>(NHS, 2025</a:t>
            </a:r>
          </a:p>
        </p:txBody>
      </p:sp>
    </p:spTree>
    <p:extLst>
      <p:ext uri="{BB962C8B-B14F-4D97-AF65-F5344CB8AC3E}">
        <p14:creationId xmlns:p14="http://schemas.microsoft.com/office/powerpoint/2010/main" val="4051518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Diagnosis</a:t>
            </a:r>
          </a:p>
        </p:txBody>
      </p:sp>
      <p:sp>
        <p:nvSpPr>
          <p:cNvPr id="3" name="Content Placeholder 2"/>
          <p:cNvSpPr>
            <a:spLocks noGrp="1"/>
          </p:cNvSpPr>
          <p:nvPr>
            <p:ph sz="quarter" idx="13"/>
          </p:nvPr>
        </p:nvSpPr>
        <p:spPr/>
        <p:txBody>
          <a:bodyPr/>
          <a:lstStyle/>
          <a:p>
            <a:pPr lvl="0" algn="just"/>
            <a:r>
              <a:rPr lang="en-GB" dirty="0">
                <a:latin typeface="Times New Roman" panose="02020603050405020304" pitchFamily="18" charset="0"/>
                <a:cs typeface="Times New Roman" panose="02020603050405020304" pitchFamily="18" charset="0"/>
              </a:rPr>
              <a:t>Diagnosis: HbA1c ≥48 </a:t>
            </a:r>
            <a:r>
              <a:rPr lang="en-GB" dirty="0" err="1">
                <a:latin typeface="Times New Roman" panose="02020603050405020304" pitchFamily="18" charset="0"/>
                <a:cs typeface="Times New Roman" panose="02020603050405020304" pitchFamily="18" charset="0"/>
              </a:rPr>
              <a:t>mmol</a:t>
            </a:r>
            <a:r>
              <a:rPr lang="en-GB" dirty="0">
                <a:latin typeface="Times New Roman" panose="02020603050405020304" pitchFamily="18" charset="0"/>
                <a:cs typeface="Times New Roman" panose="02020603050405020304" pitchFamily="18" charset="0"/>
              </a:rPr>
              <a:t>/</a:t>
            </a:r>
            <a:r>
              <a:rPr lang="en-GB" dirty="0" err="1">
                <a:latin typeface="Times New Roman" panose="02020603050405020304" pitchFamily="18" charset="0"/>
                <a:cs typeface="Times New Roman" panose="02020603050405020304" pitchFamily="18" charset="0"/>
              </a:rPr>
              <a:t>mol</a:t>
            </a:r>
            <a:r>
              <a:rPr lang="en-GB" dirty="0">
                <a:latin typeface="Times New Roman" panose="02020603050405020304" pitchFamily="18" charset="0"/>
                <a:cs typeface="Times New Roman" panose="02020603050405020304" pitchFamily="18" charset="0"/>
              </a:rPr>
              <a:t> (6.5%) or fasting plasma glucose ≥7.0 </a:t>
            </a:r>
            <a:r>
              <a:rPr lang="en-GB" dirty="0" err="1">
                <a:latin typeface="Times New Roman" panose="02020603050405020304" pitchFamily="18" charset="0"/>
                <a:cs typeface="Times New Roman" panose="02020603050405020304" pitchFamily="18" charset="0"/>
              </a:rPr>
              <a:t>mmol</a:t>
            </a:r>
            <a:r>
              <a:rPr lang="en-GB" dirty="0">
                <a:latin typeface="Times New Roman" panose="02020603050405020304" pitchFamily="18" charset="0"/>
                <a:cs typeface="Times New Roman" panose="02020603050405020304" pitchFamily="18" charset="0"/>
              </a:rPr>
              <a:t>/L (</a:t>
            </a:r>
            <a:r>
              <a:rPr lang="en-GB" dirty="0" err="1">
                <a:latin typeface="Times New Roman" panose="02020603050405020304" pitchFamily="18" charset="0"/>
                <a:cs typeface="Times New Roman" panose="02020603050405020304" pitchFamily="18" charset="0"/>
              </a:rPr>
              <a:t>Washirasaksiri</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et al. </a:t>
            </a:r>
            <a:r>
              <a:rPr lang="en-GB" dirty="0">
                <a:latin typeface="Times New Roman" panose="02020603050405020304" pitchFamily="18" charset="0"/>
                <a:cs typeface="Times New Roman" panose="02020603050405020304" pitchFamily="18" charset="0"/>
              </a:rPr>
              <a:t>2022).</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Baseline testing BMI, BP, cardiovascular risk, foot examination, UACR, renal profile, lipids.</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Lifestyle factors, mental health, and smoking.</a:t>
            </a:r>
            <a:endParaRPr lang="en-US"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Write down individual ambitions and protection requirements.</a:t>
            </a:r>
          </a:p>
        </p:txBody>
      </p:sp>
    </p:spTree>
    <p:extLst>
      <p:ext uri="{BB962C8B-B14F-4D97-AF65-F5344CB8AC3E}">
        <p14:creationId xmlns:p14="http://schemas.microsoft.com/office/powerpoint/2010/main" val="613557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85B0-C54B-16F9-42B0-280EB2A7C113}"/>
              </a:ext>
            </a:extLst>
          </p:cNvPr>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Initial Assessment</a:t>
            </a:r>
            <a:endParaRPr lang="en-GB" dirty="0"/>
          </a:p>
        </p:txBody>
      </p:sp>
      <p:sp>
        <p:nvSpPr>
          <p:cNvPr id="6" name="Rectangle 2">
            <a:extLst>
              <a:ext uri="{FF2B5EF4-FFF2-40B4-BE49-F238E27FC236}">
                <a16:creationId xmlns:a16="http://schemas.microsoft.com/office/drawing/2014/main" id="{FB6C6818-8713-419D-EFB8-6248D8712BB5}"/>
              </a:ext>
            </a:extLst>
          </p:cNvPr>
          <p:cNvSpPr>
            <a:spLocks noChangeArrowheads="1"/>
          </p:cNvSpPr>
          <p:nvPr/>
        </p:nvSpPr>
        <p:spPr bwMode="auto">
          <a:xfrm>
            <a:off x="913775" y="2181332"/>
            <a:ext cx="10510438"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INDIVIDUAL CARE</a:t>
            </a:r>
            <a:r>
              <a:rPr lang="en-US" altLang="en-US" dirty="0">
                <a:latin typeface="Times New Roman" panose="02020603050405020304" pitchFamily="18" charset="0"/>
                <a:cs typeface="Times New Roman" panose="02020603050405020304" pitchFamily="18" charset="0"/>
              </a:rPr>
              <a:t>- </a:t>
            </a: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ASSESS PERSONAL NEEDS, PREFERENCES, AND CIRCUMSTANCES</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CONSIDER COMORBIDITIES, RISK FACTORS, AND CULTURAL CONTEXT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dirty="0">
                <a:latin typeface="Times New Roman" panose="02020603050405020304" pitchFamily="18" charset="0"/>
                <a:cs typeface="Times New Roman" panose="02020603050405020304" pitchFamily="18" charset="0"/>
              </a:rPr>
              <a:t>CLINICAL ASSESSMENT-CONSIDER </a:t>
            </a: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RECORD BMI, BLOOD PRESSURE, AND SMOKING STATUS</a:t>
            </a:r>
          </a:p>
          <a:p>
            <a:pPr lvl="0" eaLnBrk="0" fontAlgn="base" hangingPunct="0">
              <a:spcBef>
                <a:spcPct val="0"/>
              </a:spcBef>
              <a:spcAft>
                <a:spcPct val="0"/>
              </a:spcAf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ASSESS CARDIOVASCULAR RISK (INCLUDING LIFETIME RISK FOR THOSE UNDER 40)</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LABORATORY TESTS</a:t>
            </a:r>
            <a:r>
              <a:rPr lang="en-US" altLang="en-US" dirty="0">
                <a:latin typeface="Times New Roman" panose="02020603050405020304" pitchFamily="18" charset="0"/>
                <a:cs typeface="Times New Roman" panose="02020603050405020304" pitchFamily="18" charset="0"/>
              </a:rPr>
              <a:t>-</a:t>
            </a: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MEASURE HBA1C FOR GLYCAEMIC CONTROL,CHECK LIPID PROFILE, RENAL FUNCTION (EGFR), AND URINARY ALBUMIN:CREATININE RATIO</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CLINICAL ASSESSMENT</a:t>
            </a:r>
            <a:r>
              <a:rPr lang="en-US" altLang="en-US" dirty="0">
                <a:latin typeface="Times New Roman" panose="02020603050405020304" pitchFamily="18" charset="0"/>
                <a:cs typeface="Times New Roman" panose="02020603050405020304" pitchFamily="18" charset="0"/>
              </a:rPr>
              <a:t>-</a:t>
            </a: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CONSIDER LIVER FUNCTION TESTS IF INDICATED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7BC1B46A-93EE-D46B-5336-E42A5023147C}"/>
              </a:ext>
            </a:extLst>
          </p:cNvPr>
          <p:cNvSpPr txBox="1"/>
          <p:nvPr/>
        </p:nvSpPr>
        <p:spPr>
          <a:xfrm>
            <a:off x="9190299" y="5764192"/>
            <a:ext cx="2847372" cy="369332"/>
          </a:xfrm>
          <a:prstGeom prst="rect">
            <a:avLst/>
          </a:prstGeom>
          <a:noFill/>
        </p:spPr>
        <p:txBody>
          <a:bodyPr wrap="square" rtlCol="0">
            <a:spAutoFit/>
          </a:bodyPr>
          <a:lstStyle/>
          <a:p>
            <a:r>
              <a:rPr lang="en-GB" dirty="0"/>
              <a:t>(NICE, 2025)</a:t>
            </a:r>
          </a:p>
        </p:txBody>
      </p:sp>
    </p:spTree>
    <p:extLst>
      <p:ext uri="{BB962C8B-B14F-4D97-AF65-F5344CB8AC3E}">
        <p14:creationId xmlns:p14="http://schemas.microsoft.com/office/powerpoint/2010/main" val="780213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B12806B-95CA-78E8-2A9A-ED058842A928}"/>
              </a:ext>
            </a:extLst>
          </p:cNvPr>
          <p:cNvSpPr>
            <a:spLocks noChangeArrowheads="1"/>
          </p:cNvSpPr>
          <p:nvPr/>
        </p:nvSpPr>
        <p:spPr bwMode="auto">
          <a:xfrm>
            <a:off x="300942" y="1036629"/>
            <a:ext cx="13186289"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COMPLICATION SCREENING-</a:t>
            </a:r>
            <a:r>
              <a:rPr kumimoji="0" lang="en-US" altLang="en-US"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ASSESS FOR NEUROPATHY, RETINOPATHY, AND FOOT RISK.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REFER FOR EYE SCREENING AND FOOT EXAMINATION</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LIFESTYLE AND EDUCATION</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OFFER STRUCTURED EDUCATION PROGRAMMES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 ADVICE ON DIET, PHYSICAL ACTIVITY, AND SMOKING CESSATION</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MEDICATION REVIEW</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DISCUSS FIRST-LINE THERAPY (USUALLY METFORMIN, UNLESS CONTRAINDICATED)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CONSIDER CARDIOVASCULAR BENEFIT DRUGS (E.G., SGLT2 INHIBITORS) FOR HIGH-RISK PATIENTS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Box 3">
            <a:extLst>
              <a:ext uri="{FF2B5EF4-FFF2-40B4-BE49-F238E27FC236}">
                <a16:creationId xmlns:a16="http://schemas.microsoft.com/office/drawing/2014/main" id="{2C4258D8-B8B7-EAB5-437A-1AECCF2CA8C6}"/>
              </a:ext>
            </a:extLst>
          </p:cNvPr>
          <p:cNvSpPr txBox="1"/>
          <p:nvPr/>
        </p:nvSpPr>
        <p:spPr>
          <a:xfrm>
            <a:off x="8971767" y="5452039"/>
            <a:ext cx="6745266"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lang="en-US" altLang="en-US" dirty="0">
                <a:latin typeface="Times New Roman" panose="02020603050405020304" pitchFamily="18" charset="0"/>
                <a:cs typeface="Times New Roman" panose="02020603050405020304" pitchFamily="18" charset="0"/>
              </a:rPr>
              <a:t>(NICE.ORG.UK)</a:t>
            </a:r>
            <a:r>
              <a:rPr kumimoji="0" lang="en-US" alt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08395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Management Framework (NICE &amp; Models of Care) </a:t>
            </a:r>
          </a:p>
        </p:txBody>
      </p:sp>
      <p:sp>
        <p:nvSpPr>
          <p:cNvPr id="3" name="Content Placeholder 2"/>
          <p:cNvSpPr>
            <a:spLocks noGrp="1"/>
          </p:cNvSpPr>
          <p:nvPr>
            <p:ph sz="quarter" idx="13"/>
          </p:nvPr>
        </p:nvSpPr>
        <p:spPr>
          <a:xfrm>
            <a:off x="913774" y="2367092"/>
            <a:ext cx="4609202" cy="3424107"/>
          </a:xfrm>
        </p:spPr>
        <p:txBody>
          <a:bodyPr>
            <a:normAutofit fontScale="77500" lnSpcReduction="20000"/>
          </a:bodyPr>
          <a:lstStyle/>
          <a:p>
            <a:pPr lvl="0" algn="just"/>
            <a:r>
              <a:rPr lang="en-GB" dirty="0">
                <a:latin typeface="Times New Roman" panose="02020603050405020304" pitchFamily="18" charset="0"/>
                <a:cs typeface="Times New Roman" panose="02020603050405020304" pitchFamily="18" charset="0"/>
              </a:rPr>
              <a:t>In line with NICE NG28, QOF indicators and annual structured reviews.</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Multidisciplinary services: GP, nurse, pharmacist, dietitian, podiatrist, retinal screening (Andersen et al. 2023).</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Formal education: DESMOND, lifestyle education, online technologies.</a:t>
            </a:r>
            <a:endParaRPr lang="en-US"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Collective decision-making and individualised objective.</a:t>
            </a:r>
          </a:p>
        </p:txBody>
      </p:sp>
      <p:pic>
        <p:nvPicPr>
          <p:cNvPr id="2050" name="Picture 2" descr="Map 3.9. Total diabetes-related health expenditure (USD) for adults (20–79 years) with diabetes, 20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2976" y="2367091"/>
            <a:ext cx="5755250" cy="342410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18903F6-0380-52B9-98EC-B2A727D57DDD}"/>
              </a:ext>
            </a:extLst>
          </p:cNvPr>
          <p:cNvSpPr txBox="1"/>
          <p:nvPr/>
        </p:nvSpPr>
        <p:spPr>
          <a:xfrm>
            <a:off x="9661236" y="5883564"/>
            <a:ext cx="1995055" cy="923330"/>
          </a:xfrm>
          <a:prstGeom prst="rect">
            <a:avLst/>
          </a:prstGeom>
          <a:noFill/>
        </p:spPr>
        <p:txBody>
          <a:bodyPr wrap="square" rtlCol="0">
            <a:spAutoFit/>
          </a:bodyPr>
          <a:lstStyle/>
          <a:p>
            <a:r>
              <a:rPr lang="en-GB" dirty="0"/>
              <a:t>(WORLD HEALTH ORGANIZATION, 2025)</a:t>
            </a:r>
          </a:p>
        </p:txBody>
      </p:sp>
    </p:spTree>
    <p:extLst>
      <p:ext uri="{BB962C8B-B14F-4D97-AF65-F5344CB8AC3E}">
        <p14:creationId xmlns:p14="http://schemas.microsoft.com/office/powerpoint/2010/main" val="355051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UK Specific Guidelines </a:t>
            </a:r>
          </a:p>
        </p:txBody>
      </p:sp>
      <p:sp>
        <p:nvSpPr>
          <p:cNvPr id="3" name="Content Placeholder 2"/>
          <p:cNvSpPr>
            <a:spLocks noGrp="1"/>
          </p:cNvSpPr>
          <p:nvPr>
            <p:ph sz="quarter" idx="13"/>
          </p:nvPr>
        </p:nvSpPr>
        <p:spPr>
          <a:xfrm>
            <a:off x="285123" y="1876425"/>
            <a:ext cx="10993101" cy="3914773"/>
          </a:xfrm>
        </p:spPr>
        <p:txBody>
          <a:bodyPr>
            <a:noAutofit/>
          </a:bodyPr>
          <a:lstStyle/>
          <a:p>
            <a:pPr marL="0" lvl="0" indent="0" algn="just">
              <a:spcBef>
                <a:spcPts val="0"/>
              </a:spcBef>
              <a:buNone/>
            </a:pPr>
            <a:r>
              <a:rPr lang="en-GB" sz="1600" b="1" i="1" dirty="0">
                <a:latin typeface="Times New Roman" panose="02020603050405020304" pitchFamily="18" charset="0"/>
                <a:cs typeface="Times New Roman" panose="02020603050405020304" pitchFamily="18" charset="0"/>
              </a:rPr>
              <a:t>NICE NG17 (Diagnosis, 2015, updated 2022):</a:t>
            </a:r>
          </a:p>
          <a:p>
            <a:pPr lvl="0" algn="just">
              <a:spcBef>
                <a:spcPts val="0"/>
              </a:spcBef>
            </a:pPr>
            <a:r>
              <a:rPr lang="en-GB" sz="1600" dirty="0">
                <a:latin typeface="Times New Roman" panose="02020603050405020304" pitchFamily="18" charset="0"/>
                <a:cs typeface="Times New Roman" panose="02020603050405020304" pitchFamily="18" charset="0"/>
              </a:rPr>
              <a:t>Use HbA1c ≥48 </a:t>
            </a:r>
            <a:r>
              <a:rPr lang="en-GB" sz="1600" dirty="0" err="1">
                <a:latin typeface="Times New Roman" panose="02020603050405020304" pitchFamily="18" charset="0"/>
                <a:cs typeface="Times New Roman" panose="02020603050405020304" pitchFamily="18" charset="0"/>
              </a:rPr>
              <a:t>mmol</a:t>
            </a:r>
            <a:r>
              <a:rPr lang="en-GB" sz="1600" dirty="0">
                <a:latin typeface="Times New Roman" panose="02020603050405020304" pitchFamily="18" charset="0"/>
                <a:cs typeface="Times New Roman" panose="02020603050405020304" pitchFamily="18" charset="0"/>
              </a:rPr>
              <a:t>/</a:t>
            </a:r>
            <a:r>
              <a:rPr lang="en-GB" sz="1600" dirty="0" err="1">
                <a:latin typeface="Times New Roman" panose="02020603050405020304" pitchFamily="18" charset="0"/>
                <a:cs typeface="Times New Roman" panose="02020603050405020304" pitchFamily="18" charset="0"/>
              </a:rPr>
              <a:t>mol</a:t>
            </a:r>
            <a:r>
              <a:rPr lang="en-GB" sz="1600" dirty="0">
                <a:latin typeface="Times New Roman" panose="02020603050405020304" pitchFamily="18" charset="0"/>
                <a:cs typeface="Times New Roman" panose="02020603050405020304" pitchFamily="18" charset="0"/>
              </a:rPr>
              <a:t> as a diagnostic threshold.</a:t>
            </a:r>
          </a:p>
          <a:p>
            <a:pPr lvl="0" algn="just">
              <a:spcBef>
                <a:spcPts val="0"/>
              </a:spcBef>
            </a:pPr>
            <a:r>
              <a:rPr lang="en-GB" sz="1600" dirty="0">
                <a:latin typeface="Times New Roman" panose="02020603050405020304" pitchFamily="18" charset="0"/>
                <a:cs typeface="Times New Roman" panose="02020603050405020304" pitchFamily="18" charset="0"/>
              </a:rPr>
              <a:t>Consider fasting glucose or OGTT when results are unclear (NICE, 2022a).</a:t>
            </a:r>
          </a:p>
          <a:p>
            <a:pPr marL="0" lvl="0" indent="0" algn="just">
              <a:spcBef>
                <a:spcPts val="0"/>
              </a:spcBef>
              <a:buNone/>
            </a:pPr>
            <a:r>
              <a:rPr lang="en-GB" sz="1600" b="1" i="1" dirty="0">
                <a:latin typeface="Times New Roman" panose="02020603050405020304" pitchFamily="18" charset="0"/>
                <a:cs typeface="Times New Roman" panose="02020603050405020304" pitchFamily="18" charset="0"/>
              </a:rPr>
              <a:t>NICE NG28 (Management, 2015, updated 2022):</a:t>
            </a:r>
          </a:p>
          <a:p>
            <a:pPr lvl="0" algn="just">
              <a:spcBef>
                <a:spcPts val="0"/>
              </a:spcBef>
            </a:pPr>
            <a:r>
              <a:rPr lang="en-GB" sz="1600" dirty="0">
                <a:latin typeface="Times New Roman" panose="02020603050405020304" pitchFamily="18" charset="0"/>
                <a:cs typeface="Times New Roman" panose="02020603050405020304" pitchFamily="18" charset="0"/>
              </a:rPr>
              <a:t>Structured education at diagnosis (DESMOND).</a:t>
            </a:r>
          </a:p>
          <a:p>
            <a:pPr lvl="0" algn="just">
              <a:spcBef>
                <a:spcPts val="0"/>
              </a:spcBef>
            </a:pPr>
            <a:r>
              <a:rPr lang="en-GB" sz="1600" dirty="0">
                <a:latin typeface="Times New Roman" panose="02020603050405020304" pitchFamily="18" charset="0"/>
                <a:cs typeface="Times New Roman" panose="02020603050405020304" pitchFamily="18" charset="0"/>
              </a:rPr>
              <a:t>Review annually for complications, comorbidities, and psychosocial needs (NICE, 2022b).</a:t>
            </a:r>
          </a:p>
          <a:p>
            <a:pPr marL="0" lvl="0" indent="0" algn="just">
              <a:spcBef>
                <a:spcPts val="0"/>
              </a:spcBef>
              <a:buNone/>
            </a:pPr>
            <a:r>
              <a:rPr lang="en-GB" sz="1600" b="1" i="1" dirty="0">
                <a:latin typeface="Times New Roman" panose="02020603050405020304" pitchFamily="18" charset="0"/>
                <a:cs typeface="Times New Roman" panose="02020603050405020304" pitchFamily="18" charset="0"/>
              </a:rPr>
              <a:t>NHS Long Term Plan (2019):</a:t>
            </a:r>
          </a:p>
          <a:p>
            <a:pPr lvl="0" algn="just">
              <a:spcBef>
                <a:spcPts val="0"/>
              </a:spcBef>
            </a:pPr>
            <a:r>
              <a:rPr lang="en-GB" sz="1600" dirty="0">
                <a:latin typeface="Times New Roman" panose="02020603050405020304" pitchFamily="18" charset="0"/>
                <a:cs typeface="Times New Roman" panose="02020603050405020304" pitchFamily="18" charset="0"/>
              </a:rPr>
              <a:t>Prevention and personalised care are central to the diabetes strategy (NHS Long Term Plan, 2025).</a:t>
            </a:r>
          </a:p>
          <a:p>
            <a:pPr marL="0" lvl="0" indent="0" algn="just">
              <a:spcBef>
                <a:spcPts val="0"/>
              </a:spcBef>
              <a:buNone/>
            </a:pPr>
            <a:r>
              <a:rPr lang="en-GB" sz="1600" b="1" i="1" dirty="0">
                <a:latin typeface="Times New Roman" panose="02020603050405020304" pitchFamily="18" charset="0"/>
                <a:cs typeface="Times New Roman" panose="02020603050405020304" pitchFamily="18" charset="0"/>
              </a:rPr>
              <a:t>QOF Indicators: </a:t>
            </a:r>
          </a:p>
          <a:p>
            <a:pPr lvl="0" algn="just">
              <a:spcBef>
                <a:spcPts val="0"/>
              </a:spcBef>
            </a:pPr>
            <a:r>
              <a:rPr lang="en-GB" sz="1600" dirty="0">
                <a:latin typeface="Times New Roman" panose="02020603050405020304" pitchFamily="18" charset="0"/>
                <a:cs typeface="Times New Roman" panose="02020603050405020304" pitchFamily="18" charset="0"/>
              </a:rPr>
              <a:t>HbA1c &lt;58 </a:t>
            </a:r>
            <a:r>
              <a:rPr lang="en-GB" sz="1600" dirty="0" err="1">
                <a:latin typeface="Times New Roman" panose="02020603050405020304" pitchFamily="18" charset="0"/>
                <a:cs typeface="Times New Roman" panose="02020603050405020304" pitchFamily="18" charset="0"/>
              </a:rPr>
              <a:t>mmol</a:t>
            </a:r>
            <a:r>
              <a:rPr lang="en-GB" sz="1600" dirty="0">
                <a:latin typeface="Times New Roman" panose="02020603050405020304" pitchFamily="18" charset="0"/>
                <a:cs typeface="Times New Roman" panose="02020603050405020304" pitchFamily="18" charset="0"/>
              </a:rPr>
              <a:t>/</a:t>
            </a:r>
            <a:r>
              <a:rPr lang="en-GB" sz="1600" dirty="0" err="1">
                <a:latin typeface="Times New Roman" panose="02020603050405020304" pitchFamily="18" charset="0"/>
                <a:cs typeface="Times New Roman" panose="02020603050405020304" pitchFamily="18" charset="0"/>
              </a:rPr>
              <a:t>mol</a:t>
            </a:r>
            <a:r>
              <a:rPr lang="en-GB" sz="1600" dirty="0">
                <a:latin typeface="Times New Roman" panose="02020603050405020304" pitchFamily="18" charset="0"/>
                <a:cs typeface="Times New Roman" panose="02020603050405020304" pitchFamily="18" charset="0"/>
              </a:rPr>
              <a:t>; BP &lt;140/80 mmHg; annual foot &amp; retinal screening</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5307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House of Care Model (Image)</a:t>
            </a:r>
            <a:endParaRPr lang="en-GB" b="1" dirty="0">
              <a:latin typeface="Times New Roman" panose="02020603050405020304" pitchFamily="18" charset="0"/>
              <a:cs typeface="Times New Roman" panose="02020603050405020304" pitchFamily="18" charset="0"/>
            </a:endParaRPr>
          </a:p>
        </p:txBody>
      </p:sp>
      <p:pic>
        <p:nvPicPr>
          <p:cNvPr id="6" name="image3.png"/>
          <p:cNvPicPr/>
          <p:nvPr/>
        </p:nvPicPr>
        <p:blipFill>
          <a:blip r:embed="rId3"/>
          <a:srcRect/>
          <a:stretch>
            <a:fillRect/>
          </a:stretch>
        </p:blipFill>
        <p:spPr>
          <a:xfrm>
            <a:off x="3800475" y="1876425"/>
            <a:ext cx="4191000" cy="3524250"/>
          </a:xfrm>
          <a:prstGeom prst="rect">
            <a:avLst/>
          </a:prstGeom>
          <a:ln/>
        </p:spPr>
      </p:pic>
      <p:sp>
        <p:nvSpPr>
          <p:cNvPr id="3" name="TextBox 2">
            <a:extLst>
              <a:ext uri="{FF2B5EF4-FFF2-40B4-BE49-F238E27FC236}">
                <a16:creationId xmlns:a16="http://schemas.microsoft.com/office/drawing/2014/main" id="{C8757319-9A46-B19B-9E1F-F7B5BA1746EF}"/>
              </a:ext>
            </a:extLst>
          </p:cNvPr>
          <p:cNvSpPr txBox="1"/>
          <p:nvPr/>
        </p:nvSpPr>
        <p:spPr>
          <a:xfrm>
            <a:off x="8773610" y="5497975"/>
            <a:ext cx="3171463" cy="369332"/>
          </a:xfrm>
          <a:prstGeom prst="rect">
            <a:avLst/>
          </a:prstGeom>
          <a:noFill/>
        </p:spPr>
        <p:txBody>
          <a:bodyPr wrap="square" rtlCol="0">
            <a:spAutoFit/>
          </a:bodyPr>
          <a:lstStyle/>
          <a:p>
            <a:r>
              <a:rPr lang="en-GB" dirty="0"/>
              <a:t>BRJCARDIOL, 2023)</a:t>
            </a:r>
          </a:p>
        </p:txBody>
      </p:sp>
    </p:spTree>
    <p:extLst>
      <p:ext uri="{BB962C8B-B14F-4D97-AF65-F5344CB8AC3E}">
        <p14:creationId xmlns:p14="http://schemas.microsoft.com/office/powerpoint/2010/main" val="1469214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076933"/>
          </a:xfrm>
        </p:spPr>
        <p:txBody>
          <a:bodyPr>
            <a:normAutofit fontScale="90000"/>
          </a:bodyPr>
          <a:lstStyle/>
          <a:p>
            <a:r>
              <a:rPr lang="en-US" b="1" dirty="0">
                <a:latin typeface="Times New Roman" panose="02020603050405020304" pitchFamily="18" charset="0"/>
                <a:cs typeface="Times New Roman" panose="02020603050405020304" pitchFamily="18" charset="0"/>
              </a:rPr>
              <a:t>Integrating the House of Care with T2DM</a:t>
            </a:r>
            <a:endParaRPr lang="en-GB" b="1" dirty="0">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350099091"/>
              </p:ext>
            </p:extLst>
          </p:nvPr>
        </p:nvGraphicFramePr>
        <p:xfrm>
          <a:off x="542925" y="1894681"/>
          <a:ext cx="5943600" cy="3488055"/>
        </p:xfrm>
        <a:graphic>
          <a:graphicData uri="http://schemas.openxmlformats.org/drawingml/2006/table">
            <a:tbl>
              <a:tblPr>
                <a:tableStyleId>{F5AB1C69-6EDB-4FF4-983F-18BD219EF322}</a:tableStyleId>
              </a:tblPr>
              <a:tblGrid>
                <a:gridCol w="1485900">
                  <a:extLst>
                    <a:ext uri="{9D8B030D-6E8A-4147-A177-3AD203B41FA5}">
                      <a16:colId xmlns:a16="http://schemas.microsoft.com/office/drawing/2014/main" val="20000"/>
                    </a:ext>
                  </a:extLst>
                </a:gridCol>
                <a:gridCol w="4457700">
                  <a:extLst>
                    <a:ext uri="{9D8B030D-6E8A-4147-A177-3AD203B41FA5}">
                      <a16:colId xmlns:a16="http://schemas.microsoft.com/office/drawing/2014/main" val="20001"/>
                    </a:ext>
                  </a:extLst>
                </a:gridCol>
              </a:tblGrid>
              <a:tr h="0">
                <a:tc>
                  <a:txBody>
                    <a:bodyPr/>
                    <a:lstStyle/>
                    <a:p>
                      <a:pPr algn="ctr">
                        <a:lnSpc>
                          <a:spcPct val="150000"/>
                        </a:lnSpc>
                        <a:spcBef>
                          <a:spcPts val="1200"/>
                        </a:spcBef>
                        <a:spcAft>
                          <a:spcPts val="0"/>
                        </a:spcAft>
                      </a:pPr>
                      <a:r>
                        <a:rPr lang="en-GB" sz="1200" b="1" dirty="0">
                          <a:effectLst/>
                          <a:latin typeface="Times New Roman" panose="02020603050405020304" pitchFamily="18" charset="0"/>
                          <a:cs typeface="Times New Roman" panose="02020603050405020304" pitchFamily="18" charset="0"/>
                        </a:rPr>
                        <a:t>COMPONENT</a:t>
                      </a:r>
                      <a:endParaRPr lang="en-IN"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tc>
                  <a:txBody>
                    <a:bodyPr/>
                    <a:lstStyle/>
                    <a:p>
                      <a:pPr algn="ctr">
                        <a:lnSpc>
                          <a:spcPct val="150000"/>
                        </a:lnSpc>
                        <a:spcBef>
                          <a:spcPts val="1200"/>
                        </a:spcBef>
                        <a:spcAft>
                          <a:spcPts val="0"/>
                        </a:spcAft>
                      </a:pPr>
                      <a:r>
                        <a:rPr lang="en-GB" sz="1200" b="1" dirty="0">
                          <a:effectLst/>
                          <a:latin typeface="Times New Roman" panose="02020603050405020304" pitchFamily="18" charset="0"/>
                          <a:cs typeface="Times New Roman" panose="02020603050405020304" pitchFamily="18" charset="0"/>
                        </a:rPr>
                        <a:t>INTEGRATION WITH T2DM MANAGEMENT</a:t>
                      </a:r>
                      <a:endParaRPr lang="en-IN"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extLst>
                  <a:ext uri="{0D108BD9-81ED-4DB2-BD59-A6C34878D82A}">
                    <a16:rowId xmlns:a16="http://schemas.microsoft.com/office/drawing/2014/main" val="10000"/>
                  </a:ext>
                </a:extLst>
              </a:tr>
              <a:tr h="0">
                <a:tc>
                  <a:txBody>
                    <a:bodyPr/>
                    <a:lstStyle/>
                    <a:p>
                      <a:pPr algn="just">
                        <a:lnSpc>
                          <a:spcPct val="150000"/>
                        </a:lnSpc>
                        <a:spcBef>
                          <a:spcPts val="1200"/>
                        </a:spcBef>
                        <a:spcAft>
                          <a:spcPts val="0"/>
                        </a:spcAft>
                      </a:pPr>
                      <a:r>
                        <a:rPr lang="en-GB" sz="1200" b="1" dirty="0">
                          <a:effectLst/>
                          <a:latin typeface="Times New Roman" panose="02020603050405020304" pitchFamily="18" charset="0"/>
                          <a:cs typeface="Times New Roman" panose="02020603050405020304" pitchFamily="18" charset="0"/>
                        </a:rPr>
                        <a:t>ENGAGED PATIENT</a:t>
                      </a:r>
                      <a:endParaRPr lang="en-IN"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tc>
                  <a:txBody>
                    <a:bodyPr/>
                    <a:lstStyle/>
                    <a:p>
                      <a:pPr algn="just">
                        <a:lnSpc>
                          <a:spcPct val="150000"/>
                        </a:lnSpc>
                        <a:spcBef>
                          <a:spcPts val="1200"/>
                        </a:spcBef>
                        <a:spcAft>
                          <a:spcPts val="0"/>
                        </a:spcAft>
                      </a:pPr>
                      <a:r>
                        <a:rPr lang="en-GB" sz="1200" dirty="0">
                          <a:effectLst/>
                          <a:latin typeface="Times New Roman" panose="02020603050405020304" pitchFamily="18" charset="0"/>
                          <a:cs typeface="Times New Roman" panose="02020603050405020304" pitchFamily="18" charset="0"/>
                        </a:rPr>
                        <a:t>DESMOND EDUCATION, DIGITAL GLUCOSE TOOLS, CULTURALLY TAILORED MATERIALS.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extLst>
                  <a:ext uri="{0D108BD9-81ED-4DB2-BD59-A6C34878D82A}">
                    <a16:rowId xmlns:a16="http://schemas.microsoft.com/office/drawing/2014/main" val="10001"/>
                  </a:ext>
                </a:extLst>
              </a:tr>
              <a:tr h="0">
                <a:tc>
                  <a:txBody>
                    <a:bodyPr/>
                    <a:lstStyle/>
                    <a:p>
                      <a:pPr algn="just">
                        <a:lnSpc>
                          <a:spcPct val="150000"/>
                        </a:lnSpc>
                        <a:spcBef>
                          <a:spcPts val="1200"/>
                        </a:spcBef>
                        <a:spcAft>
                          <a:spcPts val="0"/>
                        </a:spcAft>
                      </a:pPr>
                      <a:r>
                        <a:rPr lang="en-GB" sz="1200" b="1" dirty="0">
                          <a:effectLst/>
                          <a:latin typeface="Times New Roman" panose="02020603050405020304" pitchFamily="18" charset="0"/>
                          <a:cs typeface="Times New Roman" panose="02020603050405020304" pitchFamily="18" charset="0"/>
                        </a:rPr>
                        <a:t>COLLABORATIVE PROFESSIONALS</a:t>
                      </a:r>
                      <a:endParaRPr lang="en-IN"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tc>
                  <a:txBody>
                    <a:bodyPr/>
                    <a:lstStyle/>
                    <a:p>
                      <a:pPr algn="just">
                        <a:lnSpc>
                          <a:spcPct val="150000"/>
                        </a:lnSpc>
                        <a:spcBef>
                          <a:spcPts val="1200"/>
                        </a:spcBef>
                        <a:spcAft>
                          <a:spcPts val="0"/>
                        </a:spcAft>
                      </a:pPr>
                      <a:r>
                        <a:rPr lang="en-GB" sz="1200" dirty="0">
                          <a:effectLst/>
                          <a:latin typeface="Times New Roman" panose="02020603050405020304" pitchFamily="18" charset="0"/>
                          <a:cs typeface="Times New Roman" panose="02020603050405020304" pitchFamily="18" charset="0"/>
                        </a:rPr>
                        <a:t>GP, NURSE, PHARMACIST, DIETITIAN, AND PODIATRIST MDT REVIEWS.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extLst>
                  <a:ext uri="{0D108BD9-81ED-4DB2-BD59-A6C34878D82A}">
                    <a16:rowId xmlns:a16="http://schemas.microsoft.com/office/drawing/2014/main" val="10002"/>
                  </a:ext>
                </a:extLst>
              </a:tr>
              <a:tr h="0">
                <a:tc>
                  <a:txBody>
                    <a:bodyPr/>
                    <a:lstStyle/>
                    <a:p>
                      <a:pPr algn="just">
                        <a:lnSpc>
                          <a:spcPct val="150000"/>
                        </a:lnSpc>
                        <a:spcBef>
                          <a:spcPts val="1200"/>
                        </a:spcBef>
                        <a:spcAft>
                          <a:spcPts val="0"/>
                        </a:spcAft>
                      </a:pPr>
                      <a:r>
                        <a:rPr lang="en-GB" sz="1200" b="1" dirty="0">
                          <a:effectLst/>
                          <a:latin typeface="Times New Roman" panose="02020603050405020304" pitchFamily="18" charset="0"/>
                          <a:cs typeface="Times New Roman" panose="02020603050405020304" pitchFamily="18" charset="0"/>
                        </a:rPr>
                        <a:t>ORGANISATIONAL SYSTEMS</a:t>
                      </a:r>
                      <a:endParaRPr lang="en-IN"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tc>
                  <a:txBody>
                    <a:bodyPr/>
                    <a:lstStyle/>
                    <a:p>
                      <a:pPr algn="just">
                        <a:lnSpc>
                          <a:spcPct val="150000"/>
                        </a:lnSpc>
                        <a:spcBef>
                          <a:spcPts val="1200"/>
                        </a:spcBef>
                        <a:spcAft>
                          <a:spcPts val="0"/>
                        </a:spcAft>
                      </a:pPr>
                      <a:r>
                        <a:rPr lang="en-GB" sz="1200" dirty="0">
                          <a:effectLst/>
                          <a:latin typeface="Times New Roman" panose="02020603050405020304" pitchFamily="18" charset="0"/>
                          <a:cs typeface="Times New Roman" panose="02020603050405020304" pitchFamily="18" charset="0"/>
                        </a:rPr>
                        <a:t>RECALL, RISK REGISTERS, ANNUAL REVIEWS, AND DATA AUDITS.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extLst>
                  <a:ext uri="{0D108BD9-81ED-4DB2-BD59-A6C34878D82A}">
                    <a16:rowId xmlns:a16="http://schemas.microsoft.com/office/drawing/2014/main" val="10003"/>
                  </a:ext>
                </a:extLst>
              </a:tr>
              <a:tr h="0">
                <a:tc>
                  <a:txBody>
                    <a:bodyPr/>
                    <a:lstStyle/>
                    <a:p>
                      <a:pPr algn="just">
                        <a:lnSpc>
                          <a:spcPct val="150000"/>
                        </a:lnSpc>
                        <a:spcBef>
                          <a:spcPts val="1200"/>
                        </a:spcBef>
                        <a:spcAft>
                          <a:spcPts val="0"/>
                        </a:spcAft>
                      </a:pPr>
                      <a:r>
                        <a:rPr lang="en-GB" sz="1200" b="1" dirty="0">
                          <a:effectLst/>
                          <a:latin typeface="Times New Roman" panose="02020603050405020304" pitchFamily="18" charset="0"/>
                          <a:cs typeface="Times New Roman" panose="02020603050405020304" pitchFamily="18" charset="0"/>
                        </a:rPr>
                        <a:t>COMMISSIONING ENVIRONMENT</a:t>
                      </a:r>
                      <a:endParaRPr lang="en-IN"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tc>
                  <a:txBody>
                    <a:bodyPr/>
                    <a:lstStyle/>
                    <a:p>
                      <a:pPr algn="just">
                        <a:lnSpc>
                          <a:spcPct val="150000"/>
                        </a:lnSpc>
                        <a:spcBef>
                          <a:spcPts val="1200"/>
                        </a:spcBef>
                        <a:spcAft>
                          <a:spcPts val="0"/>
                        </a:spcAft>
                      </a:pPr>
                      <a:r>
                        <a:rPr lang="en-GB" sz="1200" dirty="0">
                          <a:effectLst/>
                          <a:latin typeface="Times New Roman" panose="02020603050405020304" pitchFamily="18" charset="0"/>
                          <a:cs typeface="Times New Roman" panose="02020603050405020304" pitchFamily="18" charset="0"/>
                        </a:rPr>
                        <a:t>NHS LONG TERM PLAN FUNDING PREVENTION AND STRUCTURED EDUCATION BY EXPANDING PERSONALISED CARE ROLES, SUCH AS HEALTH AND WELLBEING (ANDERSON </a:t>
                      </a:r>
                      <a:r>
                        <a:rPr lang="en-GB" sz="1200" i="1" dirty="0">
                          <a:effectLst/>
                          <a:latin typeface="Times New Roman" panose="02020603050405020304" pitchFamily="18" charset="0"/>
                          <a:cs typeface="Times New Roman" panose="02020603050405020304" pitchFamily="18" charset="0"/>
                        </a:rPr>
                        <a:t>ET AL. </a:t>
                      </a:r>
                      <a:r>
                        <a:rPr lang="en-GB" sz="1200" dirty="0">
                          <a:effectLst/>
                          <a:latin typeface="Times New Roman" panose="02020603050405020304" pitchFamily="18" charset="0"/>
                          <a:cs typeface="Times New Roman" panose="02020603050405020304" pitchFamily="18" charset="0"/>
                        </a:rPr>
                        <a:t>2021).</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0" marR="63500" marT="63500" marB="63500"/>
                </a:tc>
                <a:extLst>
                  <a:ext uri="{0D108BD9-81ED-4DB2-BD59-A6C34878D82A}">
                    <a16:rowId xmlns:a16="http://schemas.microsoft.com/office/drawing/2014/main" val="10004"/>
                  </a:ext>
                </a:extLst>
              </a:tr>
            </a:tbl>
          </a:graphicData>
        </a:graphic>
      </p:graphicFrame>
      <p:pic>
        <p:nvPicPr>
          <p:cNvPr id="5" name="Picture 4"/>
          <p:cNvPicPr>
            <a:picLocks noChangeAspect="1"/>
          </p:cNvPicPr>
          <p:nvPr/>
        </p:nvPicPr>
        <p:blipFill>
          <a:blip r:embed="rId3"/>
          <a:stretch>
            <a:fillRect/>
          </a:stretch>
        </p:blipFill>
        <p:spPr>
          <a:xfrm>
            <a:off x="6722217" y="1866900"/>
            <a:ext cx="4935290" cy="2790825"/>
          </a:xfrm>
          <a:prstGeom prst="rect">
            <a:avLst/>
          </a:prstGeom>
        </p:spPr>
      </p:pic>
      <p:sp>
        <p:nvSpPr>
          <p:cNvPr id="6" name="TextBox 5">
            <a:extLst>
              <a:ext uri="{FF2B5EF4-FFF2-40B4-BE49-F238E27FC236}">
                <a16:creationId xmlns:a16="http://schemas.microsoft.com/office/drawing/2014/main" id="{AAAE3A94-CB45-33B1-6E8E-6010C12B2619}"/>
              </a:ext>
            </a:extLst>
          </p:cNvPr>
          <p:cNvSpPr txBox="1"/>
          <p:nvPr/>
        </p:nvSpPr>
        <p:spPr>
          <a:xfrm>
            <a:off x="8783876" y="5639936"/>
            <a:ext cx="6093912" cy="369332"/>
          </a:xfrm>
          <a:prstGeom prst="rect">
            <a:avLst/>
          </a:prstGeom>
          <a:noFill/>
        </p:spPr>
        <p:txBody>
          <a:bodyPr wrap="square">
            <a:spAutoFit/>
          </a:bodyPr>
          <a:lstStyle/>
          <a:p>
            <a:r>
              <a:rPr lang="en-GB" sz="1800" kern="1200" dirty="0">
                <a:solidFill>
                  <a:schemeClr val="tx1"/>
                </a:solidFill>
                <a:effectLst/>
                <a:latin typeface="Times New Roman" panose="02020603050405020304" pitchFamily="18" charset="0"/>
                <a:cs typeface="Times New Roman" panose="02020603050405020304" pitchFamily="18" charset="0"/>
              </a:rPr>
              <a:t>(</a:t>
            </a:r>
            <a:r>
              <a:rPr lang="en-GB" sz="1800" kern="1200" dirty="0" err="1">
                <a:solidFill>
                  <a:schemeClr val="tx1"/>
                </a:solidFill>
                <a:effectLst/>
                <a:latin typeface="Times New Roman" panose="02020603050405020304" pitchFamily="18" charset="0"/>
                <a:cs typeface="Times New Roman" panose="02020603050405020304" pitchFamily="18" charset="0"/>
              </a:rPr>
              <a:t>Abucevicz</a:t>
            </a:r>
            <a:r>
              <a:rPr lang="en-GB" sz="1800" kern="1200" dirty="0">
                <a:solidFill>
                  <a:schemeClr val="tx1"/>
                </a:solidFill>
                <a:effectLst/>
                <a:latin typeface="Times New Roman" panose="02020603050405020304" pitchFamily="18" charset="0"/>
                <a:cs typeface="Times New Roman" panose="02020603050405020304" pitchFamily="18" charset="0"/>
              </a:rPr>
              <a:t>-Swick, 2024)</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2648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124558"/>
          </a:xfrm>
        </p:spPr>
        <p:txBody>
          <a:bodyPr/>
          <a:lstStyle/>
          <a:p>
            <a:r>
              <a:rPr lang="en-US" b="1" dirty="0">
                <a:latin typeface="Times New Roman" panose="02020603050405020304" pitchFamily="18" charset="0"/>
                <a:cs typeface="Times New Roman" panose="02020603050405020304" pitchFamily="18" charset="0"/>
              </a:rPr>
              <a:t>Case Study: Mr. R (55, South Asian, BMI 33)</a:t>
            </a:r>
            <a:endParaRPr lang="en-GB"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285123" y="1876425"/>
            <a:ext cx="11313977" cy="3914773"/>
          </a:xfrm>
        </p:spPr>
        <p:txBody>
          <a:bodyPr>
            <a:noAutofit/>
          </a:bodyPr>
          <a:lstStyle/>
          <a:p>
            <a:pPr algn="just">
              <a:spcBef>
                <a:spcPts val="0"/>
              </a:spcBef>
            </a:pPr>
            <a:r>
              <a:rPr lang="en-GB" sz="1800" dirty="0">
                <a:latin typeface="Times New Roman" panose="02020603050405020304" pitchFamily="18" charset="0"/>
                <a:cs typeface="Times New Roman" panose="02020603050405020304" pitchFamily="18" charset="0"/>
              </a:rPr>
              <a:t>Presentation: Fatigue, excessive thirst, and frequent urination.</a:t>
            </a:r>
          </a:p>
          <a:p>
            <a:pPr algn="just">
              <a:spcBef>
                <a:spcPts val="0"/>
              </a:spcBef>
            </a:pPr>
            <a:r>
              <a:rPr lang="en-GB" sz="1800" dirty="0">
                <a:latin typeface="Times New Roman" panose="02020603050405020304" pitchFamily="18" charset="0"/>
                <a:cs typeface="Times New Roman" panose="02020603050405020304" pitchFamily="18" charset="0"/>
              </a:rPr>
              <a:t>Investigations: HbA1c 52 </a:t>
            </a:r>
            <a:r>
              <a:rPr lang="en-GB" sz="1800" dirty="0" err="1">
                <a:latin typeface="Times New Roman" panose="02020603050405020304" pitchFamily="18" charset="0"/>
                <a:cs typeface="Times New Roman" panose="02020603050405020304" pitchFamily="18" charset="0"/>
              </a:rPr>
              <a:t>mmol</a:t>
            </a:r>
            <a:r>
              <a:rPr lang="en-GB" sz="1800" dirty="0">
                <a:latin typeface="Times New Roman" panose="02020603050405020304" pitchFamily="18" charset="0"/>
                <a:cs typeface="Times New Roman" panose="02020603050405020304" pitchFamily="18" charset="0"/>
              </a:rPr>
              <a:t>/</a:t>
            </a:r>
            <a:r>
              <a:rPr lang="en-GB" sz="1800" dirty="0" err="1">
                <a:latin typeface="Times New Roman" panose="02020603050405020304" pitchFamily="18" charset="0"/>
                <a:cs typeface="Times New Roman" panose="02020603050405020304" pitchFamily="18" charset="0"/>
              </a:rPr>
              <a:t>mol</a:t>
            </a:r>
            <a:r>
              <a:rPr lang="en-GB" sz="1800" dirty="0">
                <a:latin typeface="Times New Roman" panose="02020603050405020304" pitchFamily="18" charset="0"/>
                <a:cs typeface="Times New Roman" panose="02020603050405020304" pitchFamily="18" charset="0"/>
              </a:rPr>
              <a:t> → Type 2 Diabetes diagnosis.</a:t>
            </a:r>
          </a:p>
          <a:p>
            <a:pPr algn="just">
              <a:spcBef>
                <a:spcPts val="0"/>
              </a:spcBef>
            </a:pPr>
            <a:r>
              <a:rPr lang="en-GB" sz="1800" dirty="0">
                <a:latin typeface="Times New Roman" panose="02020603050405020304" pitchFamily="18" charset="0"/>
                <a:cs typeface="Times New Roman" panose="02020603050405020304" pitchFamily="18" charset="0"/>
              </a:rPr>
              <a:t>Management:</a:t>
            </a:r>
          </a:p>
          <a:p>
            <a:pPr algn="just">
              <a:spcBef>
                <a:spcPts val="0"/>
              </a:spcBef>
            </a:pPr>
            <a:r>
              <a:rPr lang="en-GB" sz="1800" dirty="0">
                <a:latin typeface="Times New Roman" panose="02020603050405020304" pitchFamily="18" charset="0"/>
                <a:cs typeface="Times New Roman" panose="02020603050405020304" pitchFamily="18" charset="0"/>
              </a:rPr>
              <a:t>Metformin initiation + referral to DESMOND.</a:t>
            </a:r>
          </a:p>
          <a:p>
            <a:pPr algn="just">
              <a:spcBef>
                <a:spcPts val="0"/>
              </a:spcBef>
            </a:pPr>
            <a:r>
              <a:rPr lang="en-GB" sz="1800" dirty="0">
                <a:latin typeface="Times New Roman" panose="02020603050405020304" pitchFamily="18" charset="0"/>
                <a:cs typeface="Times New Roman" panose="02020603050405020304" pitchFamily="18" charset="0"/>
              </a:rPr>
              <a:t>Dietitian &amp; social prescribing to local walking groups.</a:t>
            </a:r>
          </a:p>
          <a:p>
            <a:pPr algn="just">
              <a:spcBef>
                <a:spcPts val="0"/>
              </a:spcBef>
            </a:pPr>
            <a:r>
              <a:rPr lang="en-GB" sz="1800" dirty="0">
                <a:latin typeface="Times New Roman" panose="02020603050405020304" pitchFamily="18" charset="0"/>
                <a:cs typeface="Times New Roman" panose="02020603050405020304" pitchFamily="18" charset="0"/>
              </a:rPr>
              <a:t>Digital glucose tracking.</a:t>
            </a:r>
          </a:p>
          <a:p>
            <a:pPr algn="just">
              <a:spcBef>
                <a:spcPts val="0"/>
              </a:spcBef>
            </a:pPr>
            <a:r>
              <a:rPr lang="en-GB" sz="1800" dirty="0">
                <a:latin typeface="Times New Roman" panose="02020603050405020304" pitchFamily="18" charset="0"/>
                <a:cs typeface="Times New Roman" panose="02020603050405020304" pitchFamily="18" charset="0"/>
              </a:rPr>
              <a:t>Outcome (6 months): HbA1c ↓ to 46 </a:t>
            </a:r>
            <a:r>
              <a:rPr lang="en-GB" sz="1800" dirty="0" err="1">
                <a:latin typeface="Times New Roman" panose="02020603050405020304" pitchFamily="18" charset="0"/>
                <a:cs typeface="Times New Roman" panose="02020603050405020304" pitchFamily="18" charset="0"/>
              </a:rPr>
              <a:t>mmol</a:t>
            </a:r>
            <a:r>
              <a:rPr lang="en-GB" sz="1800" dirty="0">
                <a:latin typeface="Times New Roman" panose="02020603050405020304" pitchFamily="18" charset="0"/>
                <a:cs typeface="Times New Roman" panose="02020603050405020304" pitchFamily="18" charset="0"/>
              </a:rPr>
              <a:t>/</a:t>
            </a:r>
            <a:r>
              <a:rPr lang="en-GB" sz="1800" dirty="0" err="1">
                <a:latin typeface="Times New Roman" panose="02020603050405020304" pitchFamily="18" charset="0"/>
                <a:cs typeface="Times New Roman" panose="02020603050405020304" pitchFamily="18" charset="0"/>
              </a:rPr>
              <a:t>mol</a:t>
            </a:r>
            <a:r>
              <a:rPr lang="en-GB" sz="1800" dirty="0">
                <a:latin typeface="Times New Roman" panose="02020603050405020304" pitchFamily="18" charset="0"/>
                <a:cs typeface="Times New Roman" panose="02020603050405020304" pitchFamily="18" charset="0"/>
              </a:rPr>
              <a:t>; 6 kg weight loss; improved motivation.</a:t>
            </a:r>
          </a:p>
        </p:txBody>
      </p:sp>
      <p:sp>
        <p:nvSpPr>
          <p:cNvPr id="5" name="TextBox 4">
            <a:extLst>
              <a:ext uri="{FF2B5EF4-FFF2-40B4-BE49-F238E27FC236}">
                <a16:creationId xmlns:a16="http://schemas.microsoft.com/office/drawing/2014/main" id="{2A098A6A-2DA4-5A49-CC58-49758ED393D8}"/>
              </a:ext>
            </a:extLst>
          </p:cNvPr>
          <p:cNvSpPr txBox="1"/>
          <p:nvPr/>
        </p:nvSpPr>
        <p:spPr>
          <a:xfrm>
            <a:off x="8345466" y="5421866"/>
            <a:ext cx="6093912" cy="369332"/>
          </a:xfrm>
          <a:prstGeom prst="rect">
            <a:avLst/>
          </a:prstGeom>
          <a:noFill/>
        </p:spPr>
        <p:txBody>
          <a:bodyPr wrap="square">
            <a:spAutoFit/>
          </a:bodyPr>
          <a:lstStyle/>
          <a:p>
            <a:r>
              <a:rPr lang="en-GB" sz="1800" kern="1200" dirty="0">
                <a:solidFill>
                  <a:schemeClr val="tx1"/>
                </a:solidFill>
                <a:effectLst/>
                <a:latin typeface="+mn-lt"/>
                <a:ea typeface="+mn-ea"/>
                <a:cs typeface="+mn-cs"/>
              </a:rPr>
              <a:t>(Alfred and </a:t>
            </a:r>
            <a:r>
              <a:rPr lang="en-GB" sz="1800" kern="1200" dirty="0" err="1">
                <a:solidFill>
                  <a:schemeClr val="tx1"/>
                </a:solidFill>
                <a:effectLst/>
                <a:latin typeface="+mn-lt"/>
                <a:ea typeface="+mn-ea"/>
                <a:cs typeface="+mn-cs"/>
              </a:rPr>
              <a:t>Chedgy</a:t>
            </a:r>
            <a:r>
              <a:rPr lang="en-GB" sz="1800" kern="1200" dirty="0">
                <a:solidFill>
                  <a:schemeClr val="tx1"/>
                </a:solidFill>
                <a:effectLst/>
                <a:latin typeface="+mn-lt"/>
                <a:ea typeface="+mn-ea"/>
                <a:cs typeface="+mn-cs"/>
              </a:rPr>
              <a:t>, 2022</a:t>
            </a:r>
            <a:endParaRPr lang="en-GB" dirty="0"/>
          </a:p>
        </p:txBody>
      </p:sp>
    </p:spTree>
    <p:extLst>
      <p:ext uri="{BB962C8B-B14F-4D97-AF65-F5344CB8AC3E}">
        <p14:creationId xmlns:p14="http://schemas.microsoft.com/office/powerpoint/2010/main" val="2602649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Treatment Options </a:t>
            </a:r>
          </a:p>
        </p:txBody>
      </p:sp>
      <p:sp>
        <p:nvSpPr>
          <p:cNvPr id="3" name="Content Placeholder 2"/>
          <p:cNvSpPr>
            <a:spLocks noGrp="1"/>
          </p:cNvSpPr>
          <p:nvPr>
            <p:ph sz="quarter" idx="13"/>
          </p:nvPr>
        </p:nvSpPr>
        <p:spPr/>
        <p:txBody>
          <a:bodyPr/>
          <a:lstStyle/>
          <a:p>
            <a:pPr lvl="0" algn="just"/>
            <a:r>
              <a:rPr lang="en-GB" dirty="0">
                <a:latin typeface="Times New Roman" panose="02020603050405020304" pitchFamily="18" charset="0"/>
                <a:cs typeface="Times New Roman" panose="02020603050405020304" pitchFamily="18" charset="0"/>
              </a:rPr>
              <a:t>First-line: metformin and lifestyle change (</a:t>
            </a:r>
            <a:r>
              <a:rPr lang="en-GB" dirty="0" err="1">
                <a:latin typeface="Times New Roman" panose="02020603050405020304" pitchFamily="18" charset="0"/>
                <a:cs typeface="Times New Roman" panose="02020603050405020304" pitchFamily="18" charset="0"/>
              </a:rPr>
              <a:t>Grammatiki</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2021).</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Second-line: SGLT2 inhibitors, DPP-4 inhibitors, GLP-1 agonists, sulfonylureas.</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Take into account renal and cardiovascular advantages.</a:t>
            </a:r>
            <a:endParaRPr lang="en-US"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Insulin is administered when oral therapy fails to work or in the case of symptomatic hyperglycaemia.</a:t>
            </a:r>
          </a:p>
        </p:txBody>
      </p:sp>
    </p:spTree>
    <p:extLst>
      <p:ext uri="{BB962C8B-B14F-4D97-AF65-F5344CB8AC3E}">
        <p14:creationId xmlns:p14="http://schemas.microsoft.com/office/powerpoint/2010/main" val="53462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Comorbidities  </a:t>
            </a:r>
          </a:p>
        </p:txBody>
      </p:sp>
      <p:sp>
        <p:nvSpPr>
          <p:cNvPr id="3" name="Content Placeholder 2"/>
          <p:cNvSpPr>
            <a:spLocks noGrp="1"/>
          </p:cNvSpPr>
          <p:nvPr>
            <p:ph sz="quarter" idx="13"/>
          </p:nvPr>
        </p:nvSpPr>
        <p:spPr>
          <a:xfrm>
            <a:off x="913774" y="2367092"/>
            <a:ext cx="10747958" cy="3424107"/>
          </a:xfrm>
        </p:spPr>
        <p:txBody>
          <a:bodyPr>
            <a:noAutofit/>
          </a:bodyPr>
          <a:lstStyle/>
          <a:p>
            <a:pPr lvl="0" algn="just"/>
            <a:r>
              <a:rPr lang="en-US" sz="1800" dirty="0">
                <a:latin typeface="Times New Roman" panose="02020603050405020304" pitchFamily="18" charset="0"/>
                <a:cs typeface="Times New Roman" panose="02020603050405020304" pitchFamily="18" charset="0"/>
              </a:rPr>
              <a:t>Comorbidities refer to the presence of one or more additional diseases or conditions that coexist with a primary illness in the same individual, often complicating diagnosis, treatment, and overall patient management (Brown &amp; Thorsteinsson, 2020; Dadan, 2023)</a:t>
            </a:r>
            <a:endParaRPr lang="en-GB" sz="1800" dirty="0">
              <a:latin typeface="Times New Roman" panose="02020603050405020304" pitchFamily="18" charset="0"/>
              <a:cs typeface="Times New Roman" panose="02020603050405020304" pitchFamily="18" charset="0"/>
            </a:endParaRPr>
          </a:p>
          <a:p>
            <a:pPr marL="0" lvl="0" indent="0" algn="just">
              <a:buNone/>
            </a:pPr>
            <a:r>
              <a:rPr lang="en-GB" sz="1800" dirty="0">
                <a:latin typeface="Times New Roman" panose="02020603050405020304" pitchFamily="18" charset="0"/>
                <a:cs typeface="Times New Roman" panose="02020603050405020304" pitchFamily="18" charset="0"/>
              </a:rPr>
              <a:t> comorbidities Hypertension, dyslipidaemia, CKD, IHD, stroke, NAFLD, depression</a:t>
            </a:r>
            <a:endParaRPr lang="en-US" sz="1800" dirty="0">
              <a:latin typeface="Times New Roman" panose="02020603050405020304" pitchFamily="18" charset="0"/>
              <a:cs typeface="Times New Roman" panose="02020603050405020304" pitchFamily="18" charset="0"/>
            </a:endParaRPr>
          </a:p>
          <a:p>
            <a:pPr lvl="0" algn="just"/>
            <a:r>
              <a:rPr lang="en-GB" sz="1800" dirty="0">
                <a:latin typeface="Times New Roman" panose="02020603050405020304" pitchFamily="18" charset="0"/>
                <a:cs typeface="Times New Roman" panose="02020603050405020304" pitchFamily="18" charset="0"/>
              </a:rPr>
              <a:t>Multimorbidity leads to cardiovascular risk and polypharmacy (</a:t>
            </a:r>
            <a:r>
              <a:rPr lang="en-GB" sz="1800" dirty="0" err="1">
                <a:latin typeface="Times New Roman" panose="02020603050405020304" pitchFamily="18" charset="0"/>
                <a:cs typeface="Times New Roman" panose="02020603050405020304" pitchFamily="18" charset="0"/>
              </a:rPr>
              <a:t>Villen</a:t>
            </a:r>
            <a:r>
              <a:rPr lang="en-GB" sz="1800" dirty="0">
                <a:latin typeface="Times New Roman" panose="02020603050405020304" pitchFamily="18" charset="0"/>
                <a:cs typeface="Times New Roman" panose="02020603050405020304" pitchFamily="18" charset="0"/>
              </a:rPr>
              <a:t> </a:t>
            </a:r>
            <a:r>
              <a:rPr lang="en-GB" sz="1800" i="1" dirty="0">
                <a:latin typeface="Times New Roman" panose="02020603050405020304" pitchFamily="18" charset="0"/>
                <a:cs typeface="Times New Roman" panose="02020603050405020304" pitchFamily="18" charset="0"/>
              </a:rPr>
              <a:t>et al.</a:t>
            </a:r>
            <a:r>
              <a:rPr lang="en-GB" sz="1800" dirty="0">
                <a:latin typeface="Times New Roman" panose="02020603050405020304" pitchFamily="18" charset="0"/>
                <a:cs typeface="Times New Roman" panose="02020603050405020304" pitchFamily="18" charset="0"/>
              </a:rPr>
              <a:t> 2022)</a:t>
            </a:r>
            <a:endParaRPr lang="en-US" sz="1800" dirty="0">
              <a:latin typeface="Times New Roman" panose="02020603050405020304" pitchFamily="18" charset="0"/>
              <a:cs typeface="Times New Roman" panose="02020603050405020304" pitchFamily="18" charset="0"/>
            </a:endParaRPr>
          </a:p>
          <a:p>
            <a:pPr lvl="0" algn="just"/>
            <a:r>
              <a:rPr lang="en-GB" sz="1800" dirty="0">
                <a:latin typeface="Times New Roman" panose="02020603050405020304" pitchFamily="18" charset="0"/>
                <a:cs typeface="Times New Roman" panose="02020603050405020304" pitchFamily="18" charset="0"/>
              </a:rPr>
              <a:t>Demands combined control and specific objectives</a:t>
            </a:r>
            <a:endParaRPr lang="en-US" sz="1800" dirty="0">
              <a:latin typeface="Times New Roman" panose="02020603050405020304" pitchFamily="18" charset="0"/>
              <a:cs typeface="Times New Roman" panose="02020603050405020304" pitchFamily="18" charset="0"/>
            </a:endParaRPr>
          </a:p>
          <a:p>
            <a:pPr algn="just"/>
            <a:r>
              <a:rPr lang="en-GB" sz="1800" dirty="0">
                <a:latin typeface="Times New Roman" panose="02020603050405020304" pitchFamily="18" charset="0"/>
                <a:cs typeface="Times New Roman" panose="02020603050405020304" pitchFamily="18" charset="0"/>
              </a:rPr>
              <a:t>Periodic complications screening</a:t>
            </a:r>
          </a:p>
        </p:txBody>
      </p:sp>
    </p:spTree>
    <p:extLst>
      <p:ext uri="{BB962C8B-B14F-4D97-AF65-F5344CB8AC3E}">
        <p14:creationId xmlns:p14="http://schemas.microsoft.com/office/powerpoint/2010/main" val="1671390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Prevention </a:t>
            </a:r>
          </a:p>
        </p:txBody>
      </p:sp>
      <p:sp>
        <p:nvSpPr>
          <p:cNvPr id="3" name="Content Placeholder 2"/>
          <p:cNvSpPr>
            <a:spLocks noGrp="1"/>
          </p:cNvSpPr>
          <p:nvPr>
            <p:ph sz="quarter" idx="13"/>
          </p:nvPr>
        </p:nvSpPr>
        <p:spPr/>
        <p:txBody>
          <a:bodyPr/>
          <a:lstStyle/>
          <a:p>
            <a:pPr lvl="0" algn="just"/>
            <a:r>
              <a:rPr lang="en-GB" dirty="0">
                <a:latin typeface="Times New Roman" panose="02020603050405020304" pitchFamily="18" charset="0"/>
                <a:cs typeface="Times New Roman" panose="02020603050405020304" pitchFamily="18" charset="0"/>
              </a:rPr>
              <a:t>Population-level: Obesity prevention, physical exercise, nutritious food conditions (</a:t>
            </a:r>
            <a:r>
              <a:rPr lang="en-GB" dirty="0" err="1">
                <a:latin typeface="Times New Roman" panose="02020603050405020304" pitchFamily="18" charset="0"/>
                <a:cs typeface="Times New Roman" panose="02020603050405020304" pitchFamily="18" charset="0"/>
              </a:rPr>
              <a:t>Bodhini</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2023).</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Personal care: weight reduction of more than 5-10 percent, systematic lifestyle modification.</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Refer patients with pre- diabetes to the NHS Diabetes Prevention Programme.</a:t>
            </a:r>
            <a:endParaRPr lang="en-US"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Routine screening of the high-risk groups.</a:t>
            </a:r>
          </a:p>
        </p:txBody>
      </p:sp>
    </p:spTree>
    <p:extLst>
      <p:ext uri="{BB962C8B-B14F-4D97-AF65-F5344CB8AC3E}">
        <p14:creationId xmlns:p14="http://schemas.microsoft.com/office/powerpoint/2010/main" val="24432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Co-productive Care Skills</a:t>
            </a:r>
          </a:p>
        </p:txBody>
      </p:sp>
      <p:sp>
        <p:nvSpPr>
          <p:cNvPr id="3" name="Content Placeholder 2"/>
          <p:cNvSpPr>
            <a:spLocks noGrp="1"/>
          </p:cNvSpPr>
          <p:nvPr>
            <p:ph sz="quarter" idx="13"/>
          </p:nvPr>
        </p:nvSpPr>
        <p:spPr/>
        <p:txBody>
          <a:bodyPr>
            <a:normAutofit fontScale="25000" lnSpcReduction="20000"/>
          </a:bodyPr>
          <a:lstStyle/>
          <a:p>
            <a:pPr marL="0" lvl="0" indent="0" algn="just">
              <a:buNone/>
            </a:pPr>
            <a:r>
              <a:rPr lang="en-GB" sz="7200" dirty="0">
                <a:latin typeface="Times New Roman" panose="02020603050405020304" pitchFamily="18" charset="0"/>
                <a:cs typeface="Times New Roman" panose="02020603050405020304" pitchFamily="18" charset="0"/>
              </a:rPr>
              <a:t>  Risk communication- MAKING SURE TO CONVY THE INFORMATION CORRECTLY TO PATIENTS AND FAMLIES </a:t>
            </a:r>
          </a:p>
          <a:p>
            <a:pPr lvl="0" algn="just"/>
            <a:r>
              <a:rPr lang="en-GB" sz="7200" dirty="0">
                <a:latin typeface="Times New Roman" panose="02020603050405020304" pitchFamily="18" charset="0"/>
                <a:cs typeface="Times New Roman" panose="02020603050405020304" pitchFamily="18" charset="0"/>
              </a:rPr>
              <a:t>insulin initiation- </a:t>
            </a:r>
            <a:r>
              <a:rPr lang="en-US" sz="7200" dirty="0">
                <a:latin typeface="Times New Roman" panose="02020603050405020304" pitchFamily="18" charset="0"/>
                <a:cs typeface="Times New Roman" panose="02020603050405020304" pitchFamily="18" charset="0"/>
              </a:rPr>
              <a:t>Competence in starting insulin therapy safely, including dose calculation and patient education on administration techniques, monitoring</a:t>
            </a:r>
          </a:p>
          <a:p>
            <a:pPr lvl="0" algn="just"/>
            <a:r>
              <a:rPr lang="en-GB" sz="7200" dirty="0">
                <a:latin typeface="Times New Roman" panose="02020603050405020304" pitchFamily="18" charset="0"/>
                <a:cs typeface="Times New Roman" panose="02020603050405020304" pitchFamily="18" charset="0"/>
              </a:rPr>
              <a:t>motivational interviewing- A COUNCILING TECNIQ THAT ENHANCES MOTIVATION</a:t>
            </a:r>
          </a:p>
          <a:p>
            <a:pPr lvl="0" algn="just"/>
            <a:r>
              <a:rPr lang="en-GB" sz="7200" dirty="0">
                <a:latin typeface="Times New Roman" panose="02020603050405020304" pitchFamily="18" charset="0"/>
                <a:cs typeface="Times New Roman" panose="02020603050405020304" pitchFamily="18" charset="0"/>
              </a:rPr>
              <a:t> deprescribing – </a:t>
            </a:r>
            <a:r>
              <a:rPr lang="en-US" sz="7200" dirty="0">
                <a:latin typeface="Times New Roman" panose="02020603050405020304" pitchFamily="18" charset="0"/>
                <a:cs typeface="Times New Roman" panose="02020603050405020304" pitchFamily="18" charset="0"/>
              </a:rPr>
              <a:t>The systematic discontinuing medications that ARE NO longer  beneficial or could cause harm, particularly in polypharmacy cases</a:t>
            </a:r>
            <a:endParaRPr lang="en-GB" sz="7200" dirty="0">
              <a:latin typeface="Times New Roman" panose="02020603050405020304" pitchFamily="18" charset="0"/>
              <a:cs typeface="Times New Roman" panose="02020603050405020304" pitchFamily="18" charset="0"/>
            </a:endParaRPr>
          </a:p>
          <a:p>
            <a:pPr marL="0" lvl="0" indent="0" algn="just">
              <a:buNone/>
            </a:pPr>
            <a:endParaRPr lang="en-GB" dirty="0">
              <a:latin typeface="Times New Roman" panose="02020603050405020304" pitchFamily="18" charset="0"/>
              <a:cs typeface="Times New Roman" panose="02020603050405020304" pitchFamily="18" charset="0"/>
            </a:endParaRPr>
          </a:p>
          <a:p>
            <a:pPr marL="0" lvl="0" indent="0" algn="just">
              <a:buNone/>
            </a:pPr>
            <a:r>
              <a:rPr lang="en-GB" dirty="0">
                <a:latin typeface="Times New Roman" panose="02020603050405020304" pitchFamily="18" charset="0"/>
                <a:cs typeface="Times New Roman" panose="02020603050405020304" pitchFamily="18" charset="0"/>
              </a:rPr>
              <a:t>                                                                                                                                                                       </a:t>
            </a:r>
          </a:p>
          <a:p>
            <a:pPr marL="0" lvl="0" indent="0" algn="just">
              <a:buNone/>
            </a:pPr>
            <a:endParaRPr lang="en-GB" dirty="0">
              <a:latin typeface="Times New Roman" panose="02020603050405020304" pitchFamily="18" charset="0"/>
              <a:cs typeface="Times New Roman" panose="02020603050405020304" pitchFamily="18" charset="0"/>
            </a:endParaRPr>
          </a:p>
          <a:p>
            <a:pPr marL="0" lvl="0" indent="0" algn="just">
              <a:buNone/>
            </a:pPr>
            <a:r>
              <a:rPr lang="en-GB" dirty="0">
                <a:latin typeface="Times New Roman" panose="02020603050405020304" pitchFamily="18" charset="0"/>
                <a:cs typeface="Times New Roman" panose="02020603050405020304" pitchFamily="18" charset="0"/>
              </a:rPr>
              <a:t>                                                                                                                                                                                                                  (Nih.gov, 2025)</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1333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CD2E52-F1E6-98ED-27B3-B0ED79C16D09}"/>
              </a:ext>
            </a:extLst>
          </p:cNvPr>
          <p:cNvSpPr txBox="1"/>
          <p:nvPr/>
        </p:nvSpPr>
        <p:spPr>
          <a:xfrm>
            <a:off x="3452150" y="874417"/>
            <a:ext cx="6094070" cy="646331"/>
          </a:xfrm>
          <a:prstGeom prst="rect">
            <a:avLst/>
          </a:prstGeom>
          <a:noFill/>
        </p:spPr>
        <p:txBody>
          <a:bodyPr wrap="square">
            <a:spAutoFit/>
          </a:bodyPr>
          <a:lstStyle/>
          <a:p>
            <a:r>
              <a:rPr lang="en-GB" sz="3600" b="1" dirty="0">
                <a:latin typeface="Times New Roman" panose="02020603050405020304" pitchFamily="18" charset="0"/>
                <a:cs typeface="Times New Roman" panose="02020603050405020304" pitchFamily="18" charset="0"/>
              </a:rPr>
              <a:t>Values </a:t>
            </a:r>
            <a:endParaRPr lang="en-GB" sz="3600" dirty="0"/>
          </a:p>
        </p:txBody>
      </p:sp>
      <p:sp>
        <p:nvSpPr>
          <p:cNvPr id="5" name="TextBox 4">
            <a:extLst>
              <a:ext uri="{FF2B5EF4-FFF2-40B4-BE49-F238E27FC236}">
                <a16:creationId xmlns:a16="http://schemas.microsoft.com/office/drawing/2014/main" id="{D6CDBF72-7E9B-8DDC-6FCB-DF785802EF1F}"/>
              </a:ext>
            </a:extLst>
          </p:cNvPr>
          <p:cNvSpPr txBox="1"/>
          <p:nvPr/>
        </p:nvSpPr>
        <p:spPr>
          <a:xfrm>
            <a:off x="1137213" y="2309677"/>
            <a:ext cx="9928183" cy="2862322"/>
          </a:xfrm>
          <a:prstGeom prst="rect">
            <a:avLst/>
          </a:prstGeom>
          <a:noFill/>
        </p:spPr>
        <p:txBody>
          <a:bodyPr wrap="square">
            <a:spAutoFit/>
          </a:bodyPr>
          <a:lstStyle/>
          <a:p>
            <a:pPr marL="285750" lvl="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CULTURAL COMPETENCE- UNDERTSANING DIVIRSE CULTURES AND BELIEFS TO PROVIDE ADQUETE PERSONSLISED CARE </a:t>
            </a:r>
          </a:p>
          <a:p>
            <a:pPr marL="285750" lvl="0" indent="-285750" algn="just">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DIGNITY- TREATING EVERY PATIENT WITH WORTH, MAINTAING PRIVACY AND BEING RESPECTUFUL</a:t>
            </a:r>
          </a:p>
          <a:p>
            <a:pPr marL="285750" lvl="0" indent="-285750" algn="just">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RESPECT- </a:t>
            </a:r>
            <a:r>
              <a:rPr lang="en-US" dirty="0">
                <a:latin typeface="Times New Roman" panose="02020603050405020304" pitchFamily="18" charset="0"/>
                <a:cs typeface="Times New Roman" panose="02020603050405020304" pitchFamily="18" charset="0"/>
              </a:rPr>
              <a:t>VALUING PATIENT PREFERENCES, PERSPECTIVES, AND RIGHTS IN ALL HEALTH DECISIONS.</a:t>
            </a:r>
            <a:endParaRPr lang="en-GB" dirty="0">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EQUITY- ENSURING FAIR ACCESS TO HEALTH, TREATMENT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734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4C8BA19-6701-5FF0-BBE5-E6FAFCB24135}"/>
              </a:ext>
            </a:extLst>
          </p:cNvPr>
          <p:cNvSpPr txBox="1"/>
          <p:nvPr/>
        </p:nvSpPr>
        <p:spPr>
          <a:xfrm>
            <a:off x="3209081" y="654498"/>
            <a:ext cx="6094070" cy="646331"/>
          </a:xfrm>
          <a:prstGeom prst="rect">
            <a:avLst/>
          </a:prstGeom>
          <a:noFill/>
        </p:spPr>
        <p:txBody>
          <a:bodyPr wrap="square">
            <a:spAutoFit/>
          </a:bodyPr>
          <a:lstStyle/>
          <a:p>
            <a:r>
              <a:rPr lang="en-GB" sz="3600" b="1" dirty="0">
                <a:latin typeface="Times New Roman" panose="02020603050405020304" pitchFamily="18" charset="0"/>
                <a:cs typeface="Times New Roman" panose="02020603050405020304" pitchFamily="18" charset="0"/>
              </a:rPr>
              <a:t>Behaviours</a:t>
            </a:r>
            <a:endParaRPr lang="en-GB" sz="3600" dirty="0"/>
          </a:p>
        </p:txBody>
      </p:sp>
      <p:sp>
        <p:nvSpPr>
          <p:cNvPr id="5" name="TextBox 4">
            <a:extLst>
              <a:ext uri="{FF2B5EF4-FFF2-40B4-BE49-F238E27FC236}">
                <a16:creationId xmlns:a16="http://schemas.microsoft.com/office/drawing/2014/main" id="{1D1DF379-6E09-CE1F-FADF-C6B6106936EC}"/>
              </a:ext>
            </a:extLst>
          </p:cNvPr>
          <p:cNvSpPr txBox="1"/>
          <p:nvPr/>
        </p:nvSpPr>
        <p:spPr>
          <a:xfrm>
            <a:off x="1134318" y="2097911"/>
            <a:ext cx="9954229" cy="3416320"/>
          </a:xfrm>
          <a:prstGeom prst="rect">
            <a:avLst/>
          </a:prstGeom>
          <a:noFill/>
        </p:spPr>
        <p:txBody>
          <a:bodyPr wrap="square">
            <a:spAutoFit/>
          </a:bodyPr>
          <a:lstStyle/>
          <a:p>
            <a:pPr marL="28575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REFLECTIVE PRACTICE- ALWAYS MONTIOR HEALTH DECISIONS AND COMMUNICATION STRAGIE TO IMRPOVE FURTURE CARE </a:t>
            </a:r>
          </a:p>
          <a:p>
            <a:pPr marL="285750" indent="-285750" algn="just">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PROACTIVE FOLLOW UP-  ACTIVLY MONITOR PATEINTS AND INTERVENE EARLY WHERE NEEDED</a:t>
            </a:r>
          </a:p>
          <a:p>
            <a:pPr marL="285750" indent="-285750" algn="just">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MDT COORDINATION- </a:t>
            </a:r>
            <a:r>
              <a:rPr lang="en-US" dirty="0">
                <a:latin typeface="Times New Roman" panose="02020603050405020304" pitchFamily="18" charset="0"/>
                <a:cs typeface="Times New Roman" panose="02020603050405020304" pitchFamily="18" charset="0"/>
              </a:rPr>
              <a:t>COLLABORATE EFFECTIVELY WITHIN A MULTIDISCIPLINARY TEAM (MDT) TO INTEGRATE EXPERTISE FROM NURSING, PHARMACY, DIETETICS, AND SOCIAL CARE FOR HOLISTIC PATIENT MANAGEMENTS</a:t>
            </a:r>
            <a:endParaRPr lang="en-GB"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SHARED DECISION-MAKING- ENGAGE THE PATIENT IN EVERY STEP</a:t>
            </a:r>
          </a:p>
        </p:txBody>
      </p:sp>
    </p:spTree>
    <p:extLst>
      <p:ext uri="{BB962C8B-B14F-4D97-AF65-F5344CB8AC3E}">
        <p14:creationId xmlns:p14="http://schemas.microsoft.com/office/powerpoint/2010/main" val="3960890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Comprehensive Model of Personalised Care (Image)</a:t>
            </a:r>
            <a:endParaRPr lang="en-GB"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913774" y="2367092"/>
            <a:ext cx="5515601" cy="3424107"/>
          </a:xfrm>
        </p:spPr>
        <p:txBody>
          <a:bodyPr>
            <a:normAutofit fontScale="92500" lnSpcReduction="10000"/>
          </a:bodyPr>
          <a:lstStyle/>
          <a:p>
            <a:pPr lvl="0" algn="just"/>
            <a:r>
              <a:rPr lang="en-US" dirty="0">
                <a:latin typeface="Times New Roman" panose="02020603050405020304" pitchFamily="18" charset="0"/>
                <a:cs typeface="Times New Roman" panose="02020603050405020304" pitchFamily="18" charset="0"/>
              </a:rPr>
              <a:t>Comprehensive Model of Personalised Care (CMPC) is a national NHS strategy that ensures the care is in line with the patient's individual needs and preferences (</a:t>
            </a:r>
            <a:r>
              <a:rPr lang="en-US" dirty="0" err="1">
                <a:latin typeface="Times New Roman" panose="02020603050405020304" pitchFamily="18" charset="0"/>
                <a:cs typeface="Times New Roman" panose="02020603050405020304" pitchFamily="18" charset="0"/>
              </a:rPr>
              <a:t>Toffanin</a:t>
            </a:r>
            <a:r>
              <a:rPr lang="en-US" dirty="0">
                <a:latin typeface="Times New Roman" panose="02020603050405020304" pitchFamily="18" charset="0"/>
                <a:cs typeface="Times New Roman" panose="02020603050405020304" pitchFamily="18" charset="0"/>
              </a:rPr>
              <a:t> and </a:t>
            </a:r>
            <a:r>
              <a:rPr lang="en-US" dirty="0" err="1">
                <a:latin typeface="Times New Roman" panose="02020603050405020304" pitchFamily="18" charset="0"/>
                <a:cs typeface="Times New Roman" panose="02020603050405020304" pitchFamily="18" charset="0"/>
              </a:rPr>
              <a:t>Magni</a:t>
            </a:r>
            <a:r>
              <a:rPr lang="en-US" dirty="0">
                <a:latin typeface="Times New Roman" panose="02020603050405020304" pitchFamily="18" charset="0"/>
                <a:cs typeface="Times New Roman" panose="02020603050405020304" pitchFamily="18" charset="0"/>
              </a:rPr>
              <a:t>, 2023). </a:t>
            </a:r>
          </a:p>
          <a:p>
            <a:pPr lvl="0" algn="just"/>
            <a:r>
              <a:rPr lang="en-US" dirty="0">
                <a:latin typeface="Times New Roman" panose="02020603050405020304" pitchFamily="18" charset="0"/>
                <a:cs typeface="Times New Roman" panose="02020603050405020304" pitchFamily="18" charset="0"/>
              </a:rPr>
              <a:t>It is in line with the Long Term Plan objective of ensuring that 2.5 million people have personalised care by 2024 (NHS England, 2025).</a:t>
            </a:r>
            <a:endParaRPr lang="en-GB" dirty="0">
              <a:latin typeface="Times New Roman" panose="02020603050405020304" pitchFamily="18" charset="0"/>
              <a:cs typeface="Times New Roman" panose="02020603050405020304" pitchFamily="18" charset="0"/>
            </a:endParaRPr>
          </a:p>
        </p:txBody>
      </p:sp>
      <p:pic>
        <p:nvPicPr>
          <p:cNvPr id="4" name="image2.png"/>
          <p:cNvPicPr/>
          <p:nvPr/>
        </p:nvPicPr>
        <p:blipFill>
          <a:blip r:embed="rId3"/>
          <a:srcRect/>
          <a:stretch>
            <a:fillRect/>
          </a:stretch>
        </p:blipFill>
        <p:spPr>
          <a:xfrm>
            <a:off x="6524625" y="2367092"/>
            <a:ext cx="5353050" cy="3406775"/>
          </a:xfrm>
          <a:prstGeom prst="rect">
            <a:avLst/>
          </a:prstGeom>
          <a:ln/>
        </p:spPr>
      </p:pic>
      <p:sp>
        <p:nvSpPr>
          <p:cNvPr id="6" name="TextBox 5">
            <a:extLst>
              <a:ext uri="{FF2B5EF4-FFF2-40B4-BE49-F238E27FC236}">
                <a16:creationId xmlns:a16="http://schemas.microsoft.com/office/drawing/2014/main" id="{2F51804E-D27B-FA5D-0171-2155A93BA807}"/>
              </a:ext>
            </a:extLst>
          </p:cNvPr>
          <p:cNvSpPr txBox="1"/>
          <p:nvPr/>
        </p:nvSpPr>
        <p:spPr>
          <a:xfrm>
            <a:off x="9576619" y="5761577"/>
            <a:ext cx="6096000" cy="369332"/>
          </a:xfrm>
          <a:prstGeom prst="rect">
            <a:avLst/>
          </a:prstGeom>
          <a:noFill/>
        </p:spPr>
        <p:txBody>
          <a:bodyPr wrap="square">
            <a:spAutoFit/>
          </a:bodyPr>
          <a:lstStyle/>
          <a:p>
            <a:r>
              <a:rPr lang="en-GB" sz="1800" kern="1200" dirty="0">
                <a:solidFill>
                  <a:schemeClr val="tx1"/>
                </a:solidFill>
                <a:effectLst/>
                <a:latin typeface="+mn-lt"/>
                <a:ea typeface="+mn-ea"/>
                <a:cs typeface="+mn-cs"/>
              </a:rPr>
              <a:t>(NHS England, 2025</a:t>
            </a:r>
            <a:endParaRPr lang="en-GB" dirty="0"/>
          </a:p>
        </p:txBody>
      </p:sp>
    </p:spTree>
    <p:extLst>
      <p:ext uri="{BB962C8B-B14F-4D97-AF65-F5344CB8AC3E}">
        <p14:creationId xmlns:p14="http://schemas.microsoft.com/office/powerpoint/2010/main" val="86533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Integration of Six Components with T2DM</a:t>
            </a:r>
            <a:endParaRPr lang="en-GB" b="1"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878739215"/>
              </p:ext>
            </p:extLst>
          </p:nvPr>
        </p:nvGraphicFramePr>
        <p:xfrm>
          <a:off x="438150" y="2057676"/>
          <a:ext cx="11353800" cy="3538382"/>
        </p:xfrm>
        <a:graphic>
          <a:graphicData uri="http://schemas.openxmlformats.org/drawingml/2006/table">
            <a:tbl>
              <a:tblPr>
                <a:tableStyleId>{5C22544A-7EE6-4342-B048-85BDC9FD1C3A}</a:tableStyleId>
              </a:tblPr>
              <a:tblGrid>
                <a:gridCol w="3552678">
                  <a:extLst>
                    <a:ext uri="{9D8B030D-6E8A-4147-A177-3AD203B41FA5}">
                      <a16:colId xmlns:a16="http://schemas.microsoft.com/office/drawing/2014/main" val="20000"/>
                    </a:ext>
                  </a:extLst>
                </a:gridCol>
                <a:gridCol w="7801122">
                  <a:extLst>
                    <a:ext uri="{9D8B030D-6E8A-4147-A177-3AD203B41FA5}">
                      <a16:colId xmlns:a16="http://schemas.microsoft.com/office/drawing/2014/main" val="20001"/>
                    </a:ext>
                  </a:extLst>
                </a:gridCol>
              </a:tblGrid>
              <a:tr h="328693">
                <a:tc>
                  <a:txBody>
                    <a:bodyPr/>
                    <a:lstStyle/>
                    <a:p>
                      <a:pPr algn="ctr">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COMPONENT</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tc>
                  <a:txBody>
                    <a:bodyPr/>
                    <a:lstStyle/>
                    <a:p>
                      <a:pPr algn="ctr">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DIABETES INTEGRATION EXAMPLE</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extLst>
                  <a:ext uri="{0D108BD9-81ED-4DB2-BD59-A6C34878D82A}">
                    <a16:rowId xmlns:a16="http://schemas.microsoft.com/office/drawing/2014/main" val="10000"/>
                  </a:ext>
                </a:extLst>
              </a:tr>
              <a:tr h="553370">
                <a:tc>
                  <a:txBody>
                    <a:bodyPr/>
                    <a:lstStyle/>
                    <a:p>
                      <a:pPr algn="just">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SHARED DECISION-MAKING</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tc>
                  <a:txBody>
                    <a:bodyPr/>
                    <a:lstStyle/>
                    <a:p>
                      <a:pPr algn="just">
                        <a:lnSpc>
                          <a:spcPct val="150000"/>
                        </a:lnSpc>
                        <a:spcBef>
                          <a:spcPts val="1200"/>
                        </a:spcBef>
                        <a:spcAft>
                          <a:spcPts val="0"/>
                        </a:spcAft>
                      </a:pPr>
                      <a:r>
                        <a:rPr lang="en-GB" sz="1400" dirty="0">
                          <a:effectLst/>
                          <a:latin typeface="Times New Roman" panose="02020603050405020304" pitchFamily="18" charset="0"/>
                          <a:cs typeface="Times New Roman" panose="02020603050405020304" pitchFamily="18" charset="0"/>
                        </a:rPr>
                        <a:t>CHOOSE BETWEEN ORAL AGENTS OR GLP-1 AGONISTS; DISCUSS RISKS AND BENEFITS.</a:t>
                      </a:r>
                      <a:endParaRPr lang="en-IN"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extLst>
                  <a:ext uri="{0D108BD9-81ED-4DB2-BD59-A6C34878D82A}">
                    <a16:rowId xmlns:a16="http://schemas.microsoft.com/office/drawing/2014/main" val="10001"/>
                  </a:ext>
                </a:extLst>
              </a:tr>
              <a:tr h="553370">
                <a:tc>
                  <a:txBody>
                    <a:bodyPr/>
                    <a:lstStyle/>
                    <a:p>
                      <a:pPr algn="just">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PERSONALISED CARE PLANNING</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tc>
                  <a:txBody>
                    <a:bodyPr/>
                    <a:lstStyle/>
                    <a:p>
                      <a:pPr algn="just">
                        <a:lnSpc>
                          <a:spcPct val="150000"/>
                        </a:lnSpc>
                        <a:spcBef>
                          <a:spcPts val="1200"/>
                        </a:spcBef>
                        <a:spcAft>
                          <a:spcPts val="0"/>
                        </a:spcAft>
                      </a:pPr>
                      <a:r>
                        <a:rPr lang="en-GB" sz="1400" dirty="0">
                          <a:effectLst/>
                          <a:latin typeface="Times New Roman" panose="02020603050405020304" pitchFamily="18" charset="0"/>
                          <a:cs typeface="Times New Roman" panose="02020603050405020304" pitchFamily="18" charset="0"/>
                        </a:rPr>
                        <a:t>ANNUAL GP REVIEWS CO-DESIGNED WITH THE PATIENT; SET HBA1C AND WEIGHT GOALS.</a:t>
                      </a:r>
                      <a:endParaRPr lang="en-IN"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extLst>
                  <a:ext uri="{0D108BD9-81ED-4DB2-BD59-A6C34878D82A}">
                    <a16:rowId xmlns:a16="http://schemas.microsoft.com/office/drawing/2014/main" val="10002"/>
                  </a:ext>
                </a:extLst>
              </a:tr>
              <a:tr h="553370">
                <a:tc>
                  <a:txBody>
                    <a:bodyPr/>
                    <a:lstStyle/>
                    <a:p>
                      <a:pPr algn="just">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SUPPORTED SELF-MANAGEMENT</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tc>
                  <a:txBody>
                    <a:bodyPr/>
                    <a:lstStyle/>
                    <a:p>
                      <a:pPr algn="just">
                        <a:lnSpc>
                          <a:spcPct val="150000"/>
                        </a:lnSpc>
                        <a:spcBef>
                          <a:spcPts val="1200"/>
                        </a:spcBef>
                        <a:spcAft>
                          <a:spcPts val="0"/>
                        </a:spcAft>
                      </a:pPr>
                      <a:r>
                        <a:rPr lang="en-GB" sz="1400" dirty="0">
                          <a:effectLst/>
                          <a:latin typeface="Times New Roman" panose="02020603050405020304" pitchFamily="18" charset="0"/>
                          <a:cs typeface="Times New Roman" panose="02020603050405020304" pitchFamily="18" charset="0"/>
                        </a:rPr>
                        <a:t>DESMOND, MYDIABETES APP, PEER SUPPORT GROUPS.</a:t>
                      </a:r>
                      <a:endParaRPr lang="en-IN"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extLst>
                  <a:ext uri="{0D108BD9-81ED-4DB2-BD59-A6C34878D82A}">
                    <a16:rowId xmlns:a16="http://schemas.microsoft.com/office/drawing/2014/main" val="10003"/>
                  </a:ext>
                </a:extLst>
              </a:tr>
              <a:tr h="553370">
                <a:tc>
                  <a:txBody>
                    <a:bodyPr/>
                    <a:lstStyle/>
                    <a:p>
                      <a:pPr algn="just">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SOCIAL PRESCRIBING</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tc>
                  <a:txBody>
                    <a:bodyPr/>
                    <a:lstStyle/>
                    <a:p>
                      <a:pPr algn="just">
                        <a:lnSpc>
                          <a:spcPct val="150000"/>
                        </a:lnSpc>
                        <a:spcBef>
                          <a:spcPts val="1200"/>
                        </a:spcBef>
                        <a:spcAft>
                          <a:spcPts val="0"/>
                        </a:spcAft>
                      </a:pPr>
                      <a:r>
                        <a:rPr lang="en-GB" sz="1400" dirty="0">
                          <a:effectLst/>
                          <a:latin typeface="Times New Roman" panose="02020603050405020304" pitchFamily="18" charset="0"/>
                          <a:cs typeface="Times New Roman" panose="02020603050405020304" pitchFamily="18" charset="0"/>
                        </a:rPr>
                        <a:t>REFERRALS TO DIET CLUBS, EXERCISE CLASSES, DEBT OR MENTAL HEALTH SUPPORT.</a:t>
                      </a:r>
                      <a:endParaRPr lang="en-IN"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extLst>
                  <a:ext uri="{0D108BD9-81ED-4DB2-BD59-A6C34878D82A}">
                    <a16:rowId xmlns:a16="http://schemas.microsoft.com/office/drawing/2014/main" val="10004"/>
                  </a:ext>
                </a:extLst>
              </a:tr>
              <a:tr h="553370">
                <a:tc>
                  <a:txBody>
                    <a:bodyPr/>
                    <a:lstStyle/>
                    <a:p>
                      <a:pPr algn="just">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COMMUNITY-BASED SUPPORT</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tc>
                  <a:txBody>
                    <a:bodyPr/>
                    <a:lstStyle/>
                    <a:p>
                      <a:pPr algn="just">
                        <a:lnSpc>
                          <a:spcPct val="150000"/>
                        </a:lnSpc>
                        <a:spcBef>
                          <a:spcPts val="1200"/>
                        </a:spcBef>
                        <a:spcAft>
                          <a:spcPts val="0"/>
                        </a:spcAft>
                      </a:pPr>
                      <a:r>
                        <a:rPr lang="en-GB" sz="1400" dirty="0">
                          <a:effectLst/>
                          <a:latin typeface="Times New Roman" panose="02020603050405020304" pitchFamily="18" charset="0"/>
                          <a:cs typeface="Times New Roman" panose="02020603050405020304" pitchFamily="18" charset="0"/>
                        </a:rPr>
                        <a:t>DIABETES UK GROUPS, LOCAL ETHNIC FOOD WORKSHOPS.</a:t>
                      </a:r>
                      <a:endParaRPr lang="en-IN"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extLst>
                  <a:ext uri="{0D108BD9-81ED-4DB2-BD59-A6C34878D82A}">
                    <a16:rowId xmlns:a16="http://schemas.microsoft.com/office/drawing/2014/main" val="10005"/>
                  </a:ext>
                </a:extLst>
              </a:tr>
              <a:tr h="328693">
                <a:tc>
                  <a:txBody>
                    <a:bodyPr/>
                    <a:lstStyle/>
                    <a:p>
                      <a:pPr algn="just">
                        <a:lnSpc>
                          <a:spcPct val="150000"/>
                        </a:lnSpc>
                        <a:spcBef>
                          <a:spcPts val="1200"/>
                        </a:spcBef>
                        <a:spcAft>
                          <a:spcPts val="0"/>
                        </a:spcAft>
                      </a:pPr>
                      <a:r>
                        <a:rPr lang="en-GB" sz="1400" b="1" dirty="0">
                          <a:effectLst/>
                          <a:latin typeface="Times New Roman" panose="02020603050405020304" pitchFamily="18" charset="0"/>
                          <a:cs typeface="Times New Roman" panose="02020603050405020304" pitchFamily="18" charset="0"/>
                        </a:rPr>
                        <a:t>PERSONAL HEALTH BUDGETS</a:t>
                      </a:r>
                      <a:endParaRPr lang="en-IN"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tc>
                  <a:txBody>
                    <a:bodyPr/>
                    <a:lstStyle/>
                    <a:p>
                      <a:pPr algn="just">
                        <a:lnSpc>
                          <a:spcPct val="150000"/>
                        </a:lnSpc>
                        <a:spcBef>
                          <a:spcPts val="1200"/>
                        </a:spcBef>
                        <a:spcAft>
                          <a:spcPts val="0"/>
                        </a:spcAft>
                      </a:pPr>
                      <a:r>
                        <a:rPr lang="en-GB" sz="1400" dirty="0">
                          <a:effectLst/>
                          <a:latin typeface="Times New Roman" panose="02020603050405020304" pitchFamily="18" charset="0"/>
                          <a:cs typeface="Times New Roman" panose="02020603050405020304" pitchFamily="18" charset="0"/>
                        </a:rPr>
                        <a:t>TAILORED FOR EQUIPMENT, TRAVEL, OR LIFESTYLE PROGRAMMES.</a:t>
                      </a:r>
                      <a:endParaRPr lang="en-IN"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008" marR="52008" marT="52008" marB="52008">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0" scaled="1"/>
                      <a:tileRect/>
                    </a:gra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044799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848333"/>
          </a:xfrm>
        </p:spPr>
        <p:txBody>
          <a:bodyPr/>
          <a:lstStyle/>
          <a:p>
            <a:r>
              <a:rPr lang="en-US" b="1" dirty="0">
                <a:latin typeface="Times New Roman" panose="02020603050405020304" pitchFamily="18" charset="0"/>
                <a:cs typeface="Times New Roman" panose="02020603050405020304" pitchFamily="18" charset="0"/>
              </a:rPr>
              <a:t>Self-Management Support</a:t>
            </a:r>
            <a:endParaRPr lang="en-GB"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723274" y="1690817"/>
            <a:ext cx="6106151" cy="3424107"/>
          </a:xfrm>
        </p:spPr>
        <p:txBody>
          <a:bodyPr>
            <a:noAutofit/>
          </a:bodyPr>
          <a:lstStyle/>
          <a:p>
            <a:pPr lvl="0" algn="just"/>
            <a:r>
              <a:rPr lang="en-GB" sz="1800" dirty="0">
                <a:latin typeface="Times New Roman" panose="02020603050405020304" pitchFamily="18" charset="0"/>
                <a:cs typeface="Times New Roman" panose="02020603050405020304" pitchFamily="18" charset="0"/>
              </a:rPr>
              <a:t>Empowerment through education: DESMOND and </a:t>
            </a:r>
            <a:r>
              <a:rPr lang="en-GB" sz="1800" dirty="0" err="1">
                <a:latin typeface="Times New Roman" panose="02020603050405020304" pitchFamily="18" charset="0"/>
                <a:cs typeface="Times New Roman" panose="02020603050405020304" pitchFamily="18" charset="0"/>
              </a:rPr>
              <a:t>MyDiabetes</a:t>
            </a:r>
            <a:r>
              <a:rPr lang="en-GB" sz="1800" dirty="0">
                <a:latin typeface="Times New Roman" panose="02020603050405020304" pitchFamily="18" charset="0"/>
                <a:cs typeface="Times New Roman" panose="02020603050405020304" pitchFamily="18" charset="0"/>
              </a:rPr>
              <a:t> digital platforms (My mHealth, 2025).</a:t>
            </a:r>
          </a:p>
          <a:p>
            <a:pPr lvl="0" algn="just"/>
            <a:r>
              <a:rPr lang="en-GB" sz="1800" dirty="0">
                <a:latin typeface="Times New Roman" panose="02020603050405020304" pitchFamily="18" charset="0"/>
                <a:cs typeface="Times New Roman" panose="02020603050405020304" pitchFamily="18" charset="0"/>
              </a:rPr>
              <a:t>Behaviour change: Motivational interviewing and peer coaching.</a:t>
            </a:r>
          </a:p>
          <a:p>
            <a:pPr lvl="0" algn="just"/>
            <a:r>
              <a:rPr lang="en-GB" sz="1800" dirty="0">
                <a:latin typeface="Times New Roman" panose="02020603050405020304" pitchFamily="18" charset="0"/>
                <a:cs typeface="Times New Roman" panose="02020603050405020304" pitchFamily="18" charset="0"/>
              </a:rPr>
              <a:t>Monitoring: HbA1c tracking, home glucose logs, wearable tech.</a:t>
            </a:r>
          </a:p>
          <a:p>
            <a:pPr lvl="0" algn="just"/>
            <a:r>
              <a:rPr lang="en-GB" sz="1800" dirty="0">
                <a:latin typeface="Times New Roman" panose="02020603050405020304" pitchFamily="18" charset="0"/>
                <a:cs typeface="Times New Roman" panose="02020603050405020304" pitchFamily="18" charset="0"/>
              </a:rPr>
              <a:t>Outcomes: Better glycaemic control, lower hospitalisation rates</a:t>
            </a:r>
          </a:p>
        </p:txBody>
      </p:sp>
      <p:pic>
        <p:nvPicPr>
          <p:cNvPr id="4" name="Picture 3"/>
          <p:cNvPicPr>
            <a:picLocks noChangeAspect="1"/>
          </p:cNvPicPr>
          <p:nvPr/>
        </p:nvPicPr>
        <p:blipFill>
          <a:blip r:embed="rId3"/>
          <a:stretch>
            <a:fillRect/>
          </a:stretch>
        </p:blipFill>
        <p:spPr>
          <a:xfrm>
            <a:off x="7004519" y="1466850"/>
            <a:ext cx="5630710" cy="4151085"/>
          </a:xfrm>
          <a:prstGeom prst="rect">
            <a:avLst/>
          </a:prstGeom>
        </p:spPr>
      </p:pic>
    </p:spTree>
    <p:extLst>
      <p:ext uri="{BB962C8B-B14F-4D97-AF65-F5344CB8AC3E}">
        <p14:creationId xmlns:p14="http://schemas.microsoft.com/office/powerpoint/2010/main" val="4177179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848333"/>
          </a:xfrm>
        </p:spPr>
        <p:txBody>
          <a:bodyPr/>
          <a:lstStyle/>
          <a:p>
            <a:r>
              <a:rPr lang="en-US" b="1" dirty="0">
                <a:latin typeface="Times New Roman" panose="02020603050405020304" pitchFamily="18" charset="0"/>
                <a:cs typeface="Times New Roman" panose="02020603050405020304" pitchFamily="18" charset="0"/>
              </a:rPr>
              <a:t>Evidence-Based Six Components</a:t>
            </a:r>
            <a:endParaRPr lang="en-GB"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798286" y="1581960"/>
            <a:ext cx="10798629" cy="4267297"/>
          </a:xfrm>
        </p:spPr>
        <p:txBody>
          <a:bodyPr>
            <a:noAutofit/>
          </a:bodyPr>
          <a:lstStyle/>
          <a:p>
            <a:pPr lvl="0" algn="just"/>
            <a:r>
              <a:rPr lang="en-US" sz="1800" dirty="0">
                <a:latin typeface="Times New Roman" panose="02020603050405020304" pitchFamily="18" charset="0"/>
                <a:cs typeface="Times New Roman" panose="02020603050405020304" pitchFamily="18" charset="0"/>
              </a:rPr>
              <a:t>Personalised care tools improve satisfaction and self-efficacy (Johnson </a:t>
            </a:r>
            <a:r>
              <a:rPr lang="en-US" sz="1800" i="1" dirty="0">
                <a:latin typeface="Times New Roman" panose="02020603050405020304" pitchFamily="18" charset="0"/>
                <a:cs typeface="Times New Roman" panose="02020603050405020304" pitchFamily="18" charset="0"/>
              </a:rPr>
              <a:t>et al. </a:t>
            </a:r>
            <a:r>
              <a:rPr lang="en-US" sz="1800" dirty="0">
                <a:latin typeface="Times New Roman" panose="02020603050405020304" pitchFamily="18" charset="0"/>
                <a:cs typeface="Times New Roman" panose="02020603050405020304" pitchFamily="18" charset="0"/>
              </a:rPr>
              <a:t>2025). </a:t>
            </a:r>
          </a:p>
          <a:p>
            <a:pPr lvl="0" algn="just"/>
            <a:r>
              <a:rPr lang="en-US" sz="1800" dirty="0">
                <a:latin typeface="Times New Roman" panose="02020603050405020304" pitchFamily="18" charset="0"/>
                <a:cs typeface="Times New Roman" panose="02020603050405020304" pitchFamily="18" charset="0"/>
              </a:rPr>
              <a:t>MDT coordination reduces hospital admissions and costs (Andersen </a:t>
            </a:r>
            <a:r>
              <a:rPr lang="en-US" sz="1800" i="1" dirty="0">
                <a:latin typeface="Times New Roman" panose="02020603050405020304" pitchFamily="18" charset="0"/>
                <a:cs typeface="Times New Roman" panose="02020603050405020304" pitchFamily="18" charset="0"/>
              </a:rPr>
              <a:t>et al. </a:t>
            </a:r>
            <a:r>
              <a:rPr lang="en-US" sz="1800" dirty="0">
                <a:latin typeface="Times New Roman" panose="02020603050405020304" pitchFamily="18" charset="0"/>
                <a:cs typeface="Times New Roman" panose="02020603050405020304" pitchFamily="18" charset="0"/>
              </a:rPr>
              <a:t>2023). </a:t>
            </a:r>
          </a:p>
          <a:p>
            <a:pPr lvl="0" algn="just"/>
            <a:r>
              <a:rPr lang="en-US" sz="1800" dirty="0">
                <a:latin typeface="Times New Roman" panose="02020603050405020304" pitchFamily="18" charset="0"/>
                <a:cs typeface="Times New Roman" panose="02020603050405020304" pitchFamily="18" charset="0"/>
              </a:rPr>
              <a:t>Tailored lifestyle interventions reduce diabetes onset by 40% (</a:t>
            </a:r>
            <a:r>
              <a:rPr lang="en-US" sz="1800" dirty="0" err="1">
                <a:latin typeface="Times New Roman" panose="02020603050405020304" pitchFamily="18" charset="0"/>
                <a:cs typeface="Times New Roman" panose="02020603050405020304" pitchFamily="18" charset="0"/>
              </a:rPr>
              <a:t>Bodhini</a:t>
            </a:r>
            <a:r>
              <a:rPr lang="en-US" sz="1800" dirty="0">
                <a:latin typeface="Times New Roman" panose="02020603050405020304" pitchFamily="18" charset="0"/>
                <a:cs typeface="Times New Roman" panose="02020603050405020304" pitchFamily="18" charset="0"/>
              </a:rPr>
              <a:t> </a:t>
            </a:r>
            <a:r>
              <a:rPr lang="en-US" sz="1800" i="1" dirty="0">
                <a:latin typeface="Times New Roman" panose="02020603050405020304" pitchFamily="18" charset="0"/>
                <a:cs typeface="Times New Roman" panose="02020603050405020304" pitchFamily="18" charset="0"/>
              </a:rPr>
              <a:t>et al. </a:t>
            </a:r>
            <a:r>
              <a:rPr lang="en-US" sz="1800" dirty="0">
                <a:latin typeface="Times New Roman" panose="02020603050405020304" pitchFamily="18" charset="0"/>
                <a:cs typeface="Times New Roman" panose="02020603050405020304" pitchFamily="18" charset="0"/>
              </a:rPr>
              <a:t>2023). </a:t>
            </a:r>
          </a:p>
          <a:p>
            <a:pPr lvl="0" algn="just"/>
            <a:r>
              <a:rPr lang="en-US" sz="1800" dirty="0">
                <a:latin typeface="Times New Roman" panose="02020603050405020304" pitchFamily="18" charset="0"/>
                <a:cs typeface="Times New Roman" panose="02020603050405020304" pitchFamily="18" charset="0"/>
              </a:rPr>
              <a:t>Supported self-management linked to improved </a:t>
            </a:r>
            <a:r>
              <a:rPr lang="en-US" sz="1800" dirty="0" err="1">
                <a:latin typeface="Times New Roman" panose="02020603050405020304" pitchFamily="18" charset="0"/>
                <a:cs typeface="Times New Roman" panose="02020603050405020304" pitchFamily="18" charset="0"/>
              </a:rPr>
              <a:t>glycaemic</a:t>
            </a:r>
            <a:r>
              <a:rPr lang="en-US" sz="1800" dirty="0">
                <a:latin typeface="Times New Roman" panose="02020603050405020304" pitchFamily="18" charset="0"/>
                <a:cs typeface="Times New Roman" panose="02020603050405020304" pitchFamily="18" charset="0"/>
              </a:rPr>
              <a:t> control as it empowers individuals to switch from diabetes to actively managing their conditions through lifestyle choices (An </a:t>
            </a:r>
            <a:r>
              <a:rPr lang="en-US" sz="1800" i="1" dirty="0">
                <a:latin typeface="Times New Roman" panose="02020603050405020304" pitchFamily="18" charset="0"/>
                <a:cs typeface="Times New Roman" panose="02020603050405020304" pitchFamily="18" charset="0"/>
              </a:rPr>
              <a:t>et al. </a:t>
            </a:r>
            <a:r>
              <a:rPr lang="en-US" sz="1800" dirty="0">
                <a:latin typeface="Times New Roman" panose="02020603050405020304" pitchFamily="18" charset="0"/>
                <a:cs typeface="Times New Roman" panose="02020603050405020304" pitchFamily="18" charset="0"/>
              </a:rPr>
              <a:t>2023). </a:t>
            </a:r>
          </a:p>
          <a:p>
            <a:pPr lvl="0" algn="just"/>
            <a:r>
              <a:rPr lang="en-US" sz="1800" dirty="0">
                <a:latin typeface="Times New Roman" panose="02020603050405020304" pitchFamily="18" charset="0"/>
                <a:cs typeface="Times New Roman" panose="02020603050405020304" pitchFamily="18" charset="0"/>
              </a:rPr>
              <a:t>Integrated primary care reduces mortality from chronic conditions by 15% (Zhang </a:t>
            </a:r>
            <a:r>
              <a:rPr lang="en-US" sz="1800" i="1" dirty="0">
                <a:latin typeface="Times New Roman" panose="02020603050405020304" pitchFamily="18" charset="0"/>
                <a:cs typeface="Times New Roman" panose="02020603050405020304" pitchFamily="18" charset="0"/>
              </a:rPr>
              <a:t>et al</a:t>
            </a:r>
            <a:r>
              <a:rPr lang="en-US" sz="1800" dirty="0">
                <a:latin typeface="Times New Roman" panose="02020603050405020304" pitchFamily="18" charset="0"/>
                <a:cs typeface="Times New Roman" panose="02020603050405020304" pitchFamily="18" charset="0"/>
              </a:rPr>
              <a:t>. 2025)</a:t>
            </a:r>
          </a:p>
        </p:txBody>
      </p:sp>
    </p:spTree>
    <p:extLst>
      <p:ext uri="{BB962C8B-B14F-4D97-AF65-F5344CB8AC3E}">
        <p14:creationId xmlns:p14="http://schemas.microsoft.com/office/powerpoint/2010/main" val="94625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Personalised Care Model &amp; Recommendations </a:t>
            </a:r>
          </a:p>
        </p:txBody>
      </p:sp>
      <p:sp>
        <p:nvSpPr>
          <p:cNvPr id="3" name="Content Placeholder 2"/>
          <p:cNvSpPr>
            <a:spLocks noGrp="1"/>
          </p:cNvSpPr>
          <p:nvPr>
            <p:ph sz="quarter" idx="13"/>
          </p:nvPr>
        </p:nvSpPr>
        <p:spPr/>
        <p:txBody>
          <a:bodyPr/>
          <a:lstStyle/>
          <a:p>
            <a:pPr lvl="0" algn="just"/>
            <a:r>
              <a:rPr lang="en-GB" dirty="0">
                <a:latin typeface="Times New Roman" panose="02020603050405020304" pitchFamily="18" charset="0"/>
                <a:cs typeface="Times New Roman" panose="02020603050405020304" pitchFamily="18" charset="0"/>
              </a:rPr>
              <a:t>Implement the Comprehensive Model of Personalised Care:</a:t>
            </a:r>
            <a:endParaRPr lang="en-US" dirty="0">
              <a:latin typeface="Times New Roman" panose="02020603050405020304" pitchFamily="18" charset="0"/>
              <a:cs typeface="Times New Roman" panose="02020603050405020304" pitchFamily="18" charset="0"/>
            </a:endParaRPr>
          </a:p>
          <a:p>
            <a:pPr lvl="1" algn="just"/>
            <a:r>
              <a:rPr lang="en-GB" dirty="0">
                <a:latin typeface="Times New Roman" panose="02020603050405020304" pitchFamily="18" charset="0"/>
                <a:cs typeface="Times New Roman" panose="02020603050405020304" pitchFamily="18" charset="0"/>
              </a:rPr>
              <a:t>Individualised care and support planning.</a:t>
            </a:r>
            <a:endParaRPr lang="en-US" dirty="0">
              <a:latin typeface="Times New Roman" panose="02020603050405020304" pitchFamily="18" charset="0"/>
              <a:cs typeface="Times New Roman" panose="02020603050405020304" pitchFamily="18" charset="0"/>
            </a:endParaRPr>
          </a:p>
          <a:p>
            <a:pPr lvl="1" algn="just"/>
            <a:r>
              <a:rPr lang="en-GB" dirty="0">
                <a:latin typeface="Times New Roman" panose="02020603050405020304" pitchFamily="18" charset="0"/>
                <a:cs typeface="Times New Roman" panose="02020603050405020304" pitchFamily="18" charset="0"/>
              </a:rPr>
              <a:t>Shared decision-making. </a:t>
            </a:r>
            <a:endParaRPr lang="en-US" dirty="0">
              <a:latin typeface="Times New Roman" panose="02020603050405020304" pitchFamily="18" charset="0"/>
              <a:cs typeface="Times New Roman" panose="02020603050405020304" pitchFamily="18" charset="0"/>
            </a:endParaRPr>
          </a:p>
          <a:p>
            <a:pPr lvl="1" algn="just"/>
            <a:r>
              <a:rPr lang="en-GB" dirty="0">
                <a:latin typeface="Times New Roman" panose="02020603050405020304" pitchFamily="18" charset="0"/>
                <a:cs typeface="Times New Roman" panose="02020603050405020304" pitchFamily="18" charset="0"/>
              </a:rPr>
              <a:t>Social prescribing.</a:t>
            </a:r>
            <a:endParaRPr lang="en-US" dirty="0">
              <a:latin typeface="Times New Roman" panose="02020603050405020304" pitchFamily="18" charset="0"/>
              <a:cs typeface="Times New Roman" panose="02020603050405020304" pitchFamily="18" charset="0"/>
            </a:endParaRPr>
          </a:p>
          <a:p>
            <a:pPr lvl="1" algn="just"/>
            <a:r>
              <a:rPr lang="en-GB" dirty="0">
                <a:latin typeface="Times New Roman" panose="02020603050405020304" pitchFamily="18" charset="0"/>
                <a:cs typeface="Times New Roman" panose="02020603050405020304" pitchFamily="18" charset="0"/>
              </a:rPr>
              <a:t>Supported self-management.</a:t>
            </a:r>
            <a:endParaRPr lang="en-US" dirty="0">
              <a:latin typeface="Times New Roman" panose="02020603050405020304" pitchFamily="18" charset="0"/>
              <a:cs typeface="Times New Roman" panose="02020603050405020304" pitchFamily="18" charset="0"/>
            </a:endParaRPr>
          </a:p>
          <a:p>
            <a:pPr lvl="1" algn="just"/>
            <a:r>
              <a:rPr lang="en-GB" dirty="0">
                <a:latin typeface="Times New Roman" panose="02020603050405020304" pitchFamily="18" charset="0"/>
                <a:cs typeface="Times New Roman" panose="02020603050405020304" pitchFamily="18" charset="0"/>
              </a:rPr>
              <a:t>Individualised budgets (where possible).</a:t>
            </a:r>
            <a:endParaRPr lang="en-US" dirty="0">
              <a:latin typeface="Times New Roman" panose="02020603050405020304" pitchFamily="18" charset="0"/>
              <a:cs typeface="Times New Roman" panose="02020603050405020304" pitchFamily="18" charset="0"/>
            </a:endParaRPr>
          </a:p>
          <a:p>
            <a:pPr lvl="1" algn="just"/>
            <a:r>
              <a:rPr lang="en-GB" dirty="0">
                <a:latin typeface="Times New Roman" panose="02020603050405020304" pitchFamily="18" charset="0"/>
                <a:cs typeface="Times New Roman" panose="02020603050405020304" pitchFamily="18" charset="0"/>
              </a:rPr>
              <a:t>Workforce development (Johnson et al. 2025).</a:t>
            </a:r>
            <a:endParaRPr lang="en-US"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Measure improvement by audit results.</a:t>
            </a:r>
          </a:p>
        </p:txBody>
      </p:sp>
    </p:spTree>
    <p:extLst>
      <p:ext uri="{BB962C8B-B14F-4D97-AF65-F5344CB8AC3E}">
        <p14:creationId xmlns:p14="http://schemas.microsoft.com/office/powerpoint/2010/main" val="32710033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Conclusion</a:t>
            </a:r>
          </a:p>
        </p:txBody>
      </p:sp>
      <p:sp>
        <p:nvSpPr>
          <p:cNvPr id="3" name="Content Placeholder 2"/>
          <p:cNvSpPr>
            <a:spLocks noGrp="1"/>
          </p:cNvSpPr>
          <p:nvPr>
            <p:ph sz="quarter" idx="13"/>
          </p:nvPr>
        </p:nvSpPr>
        <p:spPr/>
        <p:txBody>
          <a:bodyPr/>
          <a:lstStyle/>
          <a:p>
            <a:pPr lvl="0" algn="just"/>
            <a:r>
              <a:rPr lang="en-US" dirty="0">
                <a:latin typeface="Times New Roman" panose="02020603050405020304" pitchFamily="18" charset="0"/>
                <a:cs typeface="Times New Roman" panose="02020603050405020304" pitchFamily="18" charset="0"/>
              </a:rPr>
              <a:t>Type 2 Diabetes: preventable yet rising public health burden.</a:t>
            </a:r>
          </a:p>
          <a:p>
            <a:pPr lvl="0" algn="just"/>
            <a:r>
              <a:rPr lang="en-US" dirty="0">
                <a:latin typeface="Times New Roman" panose="02020603050405020304" pitchFamily="18" charset="0"/>
                <a:cs typeface="Times New Roman" panose="02020603050405020304" pitchFamily="18" charset="0"/>
              </a:rPr>
              <a:t>Primary care is vital in early detection, prevention, and long-term management. </a:t>
            </a:r>
          </a:p>
          <a:p>
            <a:pPr lvl="0" algn="just"/>
            <a:r>
              <a:rPr lang="en-US" dirty="0">
                <a:latin typeface="Times New Roman" panose="02020603050405020304" pitchFamily="18" charset="0"/>
                <a:cs typeface="Times New Roman" panose="02020603050405020304" pitchFamily="18" charset="0"/>
              </a:rPr>
              <a:t>Co-productive and personalised care enhances engagement and outcomes.</a:t>
            </a:r>
          </a:p>
          <a:p>
            <a:pPr lvl="0" algn="just"/>
            <a:r>
              <a:rPr lang="en-US" dirty="0">
                <a:latin typeface="Times New Roman" panose="02020603050405020304" pitchFamily="18" charset="0"/>
                <a:cs typeface="Times New Roman" panose="02020603050405020304" pitchFamily="18" charset="0"/>
              </a:rPr>
              <a:t>Holistic, evidence-based, and culturally competent strategies sustain the NHS vision.</a:t>
            </a:r>
          </a:p>
        </p:txBody>
      </p:sp>
    </p:spTree>
    <p:extLst>
      <p:ext uri="{BB962C8B-B14F-4D97-AF65-F5344CB8AC3E}">
        <p14:creationId xmlns:p14="http://schemas.microsoft.com/office/powerpoint/2010/main" val="1640658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12547"/>
            <a:ext cx="10364451" cy="1596177"/>
          </a:xfrm>
        </p:spPr>
        <p:txBody>
          <a:bodyPr/>
          <a:lstStyle/>
          <a:p>
            <a:r>
              <a:rPr lang="en-GB" b="1" dirty="0">
                <a:latin typeface="Times New Roman" panose="02020603050405020304" pitchFamily="18" charset="0"/>
                <a:cs typeface="Times New Roman" panose="02020603050405020304" pitchFamily="18" charset="0"/>
              </a:rPr>
              <a:t>References</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913775" y="1416116"/>
            <a:ext cx="10363826" cy="3424107"/>
          </a:xfrm>
        </p:spPr>
        <p:txBody>
          <a:bodyPr>
            <a:noAutofit/>
          </a:bodyPr>
          <a:lstStyle/>
          <a:p>
            <a:pPr>
              <a:spcBef>
                <a:spcPts val="0"/>
              </a:spcBef>
            </a:pPr>
            <a:r>
              <a:rPr lang="en-GB" sz="900" dirty="0" err="1">
                <a:latin typeface="Times New Roman" panose="02020603050405020304" pitchFamily="18" charset="0"/>
                <a:cs typeface="Times New Roman" panose="02020603050405020304" pitchFamily="18" charset="0"/>
              </a:rPr>
              <a:t>Abucevicz-Swick</a:t>
            </a:r>
            <a:r>
              <a:rPr lang="en-GB" sz="900" dirty="0">
                <a:latin typeface="Times New Roman" panose="02020603050405020304" pitchFamily="18" charset="0"/>
                <a:cs typeface="Times New Roman" panose="02020603050405020304" pitchFamily="18" charset="0"/>
              </a:rPr>
              <a:t>, K. (2024). </a:t>
            </a:r>
            <a:r>
              <a:rPr lang="en-GB" sz="900" i="1" dirty="0">
                <a:latin typeface="Times New Roman" panose="02020603050405020304" pitchFamily="18" charset="0"/>
                <a:cs typeface="Times New Roman" panose="02020603050405020304" pitchFamily="18" charset="0"/>
              </a:rPr>
              <a:t>A Structured Diabetes Continuous Glucose Monitor Education Program to Improve Patient Knowledge and Self-Efficacy</a:t>
            </a:r>
            <a:r>
              <a:rPr lang="en-GB" sz="900" dirty="0">
                <a:latin typeface="Times New Roman" panose="02020603050405020304" pitchFamily="18" charset="0"/>
                <a:cs typeface="Times New Roman" panose="02020603050405020304" pitchFamily="18" charset="0"/>
              </a:rPr>
              <a:t>. West Virginia University.</a:t>
            </a:r>
            <a:r>
              <a:rPr lang="en-GB" sz="900" dirty="0">
                <a:latin typeface="Times New Roman" panose="02020603050405020304" pitchFamily="18" charset="0"/>
                <a:cs typeface="Times New Roman" panose="02020603050405020304" pitchFamily="18" charset="0"/>
                <a:hlinkClick r:id="rId2"/>
              </a:rPr>
              <a:t> </a:t>
            </a:r>
            <a:r>
              <a:rPr lang="en-GB" sz="900" u="sng" dirty="0">
                <a:latin typeface="Times New Roman" panose="02020603050405020304" pitchFamily="18" charset="0"/>
                <a:cs typeface="Times New Roman" panose="02020603050405020304" pitchFamily="18" charset="0"/>
                <a:hlinkClick r:id="rId2"/>
              </a:rPr>
              <a:t>https://search.proquest.com/openview/2f1a0bf7b1ae95cc6a7fe80007a6d058/1?pq-origsite=gscholar&amp;cbl=18750&amp;diss=y</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a:latin typeface="Times New Roman" panose="02020603050405020304" pitchFamily="18" charset="0"/>
                <a:cs typeface="Times New Roman" panose="02020603050405020304" pitchFamily="18" charset="0"/>
              </a:rPr>
              <a:t>Alfred, S. and </a:t>
            </a:r>
            <a:r>
              <a:rPr lang="en-GB" sz="900" dirty="0" err="1">
                <a:latin typeface="Times New Roman" panose="02020603050405020304" pitchFamily="18" charset="0"/>
                <a:cs typeface="Times New Roman" panose="02020603050405020304" pitchFamily="18" charset="0"/>
              </a:rPr>
              <a:t>Chedgy</a:t>
            </a:r>
            <a:r>
              <a:rPr lang="en-GB" sz="900" dirty="0">
                <a:latin typeface="Times New Roman" panose="02020603050405020304" pitchFamily="18" charset="0"/>
                <a:cs typeface="Times New Roman" panose="02020603050405020304" pitchFamily="18" charset="0"/>
              </a:rPr>
              <a:t>, F. (2022). A retrospective, comparative study between </a:t>
            </a:r>
            <a:r>
              <a:rPr lang="en-GB" sz="900" dirty="0" err="1">
                <a:latin typeface="Times New Roman" panose="02020603050405020304" pitchFamily="18" charset="0"/>
                <a:cs typeface="Times New Roman" panose="02020603050405020304" pitchFamily="18" charset="0"/>
              </a:rPr>
              <a:t>Plenvu</a:t>
            </a:r>
            <a:r>
              <a:rPr lang="en-GB" sz="900" dirty="0">
                <a:latin typeface="Times New Roman" panose="02020603050405020304" pitchFamily="18" charset="0"/>
                <a:cs typeface="Times New Roman" panose="02020603050405020304" pitchFamily="18" charset="0"/>
              </a:rPr>
              <a:t> and </a:t>
            </a:r>
            <a:r>
              <a:rPr lang="en-GB" sz="900" dirty="0" err="1">
                <a:latin typeface="Times New Roman" panose="02020603050405020304" pitchFamily="18" charset="0"/>
                <a:cs typeface="Times New Roman" panose="02020603050405020304" pitchFamily="18" charset="0"/>
              </a:rPr>
              <a:t>Moviprep</a:t>
            </a:r>
            <a:r>
              <a:rPr lang="en-GB" sz="900" dirty="0">
                <a:latin typeface="Times New Roman" panose="02020603050405020304" pitchFamily="18" charset="0"/>
                <a:cs typeface="Times New Roman" panose="02020603050405020304" pitchFamily="18" charset="0"/>
              </a:rPr>
              <a:t> as bowel preparation agents for colonoscopy. </a:t>
            </a:r>
            <a:r>
              <a:rPr lang="en-GB" sz="900" i="1" dirty="0">
                <a:latin typeface="Times New Roman" panose="02020603050405020304" pitchFamily="18" charset="0"/>
                <a:cs typeface="Times New Roman" panose="02020603050405020304" pitchFamily="18" charset="0"/>
              </a:rPr>
              <a:t>Clinical Medicine</a:t>
            </a:r>
            <a:r>
              <a:rPr lang="en-GB" sz="900" dirty="0">
                <a:latin typeface="Times New Roman" panose="02020603050405020304" pitchFamily="18" charset="0"/>
                <a:cs typeface="Times New Roman" panose="02020603050405020304" pitchFamily="18" charset="0"/>
              </a:rPr>
              <a:t>, </a:t>
            </a:r>
            <a:r>
              <a:rPr lang="en-GB" sz="900" i="1" dirty="0">
                <a:latin typeface="Times New Roman" panose="02020603050405020304" pitchFamily="18" charset="0"/>
                <a:cs typeface="Times New Roman" panose="02020603050405020304" pitchFamily="18" charset="0"/>
              </a:rPr>
              <a:t>22</a:t>
            </a:r>
            <a:r>
              <a:rPr lang="en-GB" sz="900" dirty="0">
                <a:latin typeface="Times New Roman" panose="02020603050405020304" pitchFamily="18" charset="0"/>
                <a:cs typeface="Times New Roman" panose="02020603050405020304" pitchFamily="18" charset="0"/>
              </a:rPr>
              <a:t>(Suppl 4), pp.1-1.</a:t>
            </a:r>
            <a:r>
              <a:rPr lang="en-GB" sz="900" dirty="0">
                <a:latin typeface="Times New Roman" panose="02020603050405020304" pitchFamily="18" charset="0"/>
                <a:cs typeface="Times New Roman" panose="02020603050405020304" pitchFamily="18" charset="0"/>
                <a:hlinkClick r:id="rId3"/>
              </a:rPr>
              <a:t> </a:t>
            </a:r>
            <a:r>
              <a:rPr lang="en-GB" sz="900" u="sng" dirty="0">
                <a:latin typeface="Times New Roman" panose="02020603050405020304" pitchFamily="18" charset="0"/>
                <a:cs typeface="Times New Roman" panose="02020603050405020304" pitchFamily="18" charset="0"/>
                <a:hlinkClick r:id="rId3"/>
              </a:rPr>
              <a:t>https://ns-iframe.ggwebcast.com/rcp/medicine2022/abstracts/booklets/Med22_Clinical_abstracts_booklet.pdf</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a:latin typeface="Times New Roman" panose="02020603050405020304" pitchFamily="18" charset="0"/>
                <a:cs typeface="Times New Roman" panose="02020603050405020304" pitchFamily="18" charset="0"/>
              </a:rPr>
              <a:t>An, L., Yeh, K.C., Liu, Y., Wang, D., Li, X., Tang, Q. and Lu, J. (2023). An online structured diabetes self-management education and support programme improves glycaemic control in young adults with type 1 diabetes. </a:t>
            </a:r>
            <a:r>
              <a:rPr lang="en-GB" sz="900" i="1" dirty="0">
                <a:latin typeface="Times New Roman" panose="02020603050405020304" pitchFamily="18" charset="0"/>
                <a:cs typeface="Times New Roman" panose="02020603050405020304" pitchFamily="18" charset="0"/>
              </a:rPr>
              <a:t>Journal of Multidisciplinary Healthcare</a:t>
            </a:r>
            <a:r>
              <a:rPr lang="en-GB" sz="900" dirty="0">
                <a:latin typeface="Times New Roman" panose="02020603050405020304" pitchFamily="18" charset="0"/>
                <a:cs typeface="Times New Roman" panose="02020603050405020304" pitchFamily="18" charset="0"/>
              </a:rPr>
              <a:t>, pp.2641-2654.</a:t>
            </a:r>
            <a:r>
              <a:rPr lang="en-GB" sz="900" dirty="0">
                <a:latin typeface="Times New Roman" panose="02020603050405020304" pitchFamily="18" charset="0"/>
                <a:cs typeface="Times New Roman" panose="02020603050405020304" pitchFamily="18" charset="0"/>
                <a:hlinkClick r:id="rId4"/>
              </a:rPr>
              <a:t> </a:t>
            </a:r>
            <a:r>
              <a:rPr lang="en-GB" sz="900" u="sng" dirty="0">
                <a:latin typeface="Times New Roman" panose="02020603050405020304" pitchFamily="18" charset="0"/>
                <a:cs typeface="Times New Roman" panose="02020603050405020304" pitchFamily="18" charset="0"/>
                <a:hlinkClick r:id="rId4"/>
              </a:rPr>
              <a:t>https://www.tandfonline.com/doi/abs/10.2147/JMDH.S414102</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a:latin typeface="Times New Roman" panose="02020603050405020304" pitchFamily="18" charset="0"/>
                <a:cs typeface="Times New Roman" panose="02020603050405020304" pitchFamily="18" charset="0"/>
              </a:rPr>
              <a:t>Andersen, J.D., Jensen, M.H., </a:t>
            </a:r>
            <a:r>
              <a:rPr lang="en-GB" sz="900" dirty="0" err="1">
                <a:latin typeface="Times New Roman" panose="02020603050405020304" pitchFamily="18" charset="0"/>
                <a:cs typeface="Times New Roman" panose="02020603050405020304" pitchFamily="18" charset="0"/>
              </a:rPr>
              <a:t>Vestergaard</a:t>
            </a:r>
            <a:r>
              <a:rPr lang="en-GB" sz="900" dirty="0">
                <a:latin typeface="Times New Roman" panose="02020603050405020304" pitchFamily="18" charset="0"/>
                <a:cs typeface="Times New Roman" panose="02020603050405020304" pitchFamily="18" charset="0"/>
              </a:rPr>
              <a:t>, P., Jensen, V., </a:t>
            </a:r>
            <a:r>
              <a:rPr lang="en-GB" sz="900" dirty="0" err="1">
                <a:latin typeface="Times New Roman" panose="02020603050405020304" pitchFamily="18" charset="0"/>
                <a:cs typeface="Times New Roman" panose="02020603050405020304" pitchFamily="18" charset="0"/>
              </a:rPr>
              <a:t>Hejlesen</a:t>
            </a:r>
            <a:r>
              <a:rPr lang="en-GB" sz="900" dirty="0">
                <a:latin typeface="Times New Roman" panose="02020603050405020304" pitchFamily="18" charset="0"/>
                <a:cs typeface="Times New Roman" panose="02020603050405020304" pitchFamily="18" charset="0"/>
              </a:rPr>
              <a:t>, O. and </a:t>
            </a:r>
            <a:r>
              <a:rPr lang="en-GB" sz="900" dirty="0" err="1">
                <a:latin typeface="Times New Roman" panose="02020603050405020304" pitchFamily="18" charset="0"/>
                <a:cs typeface="Times New Roman" panose="02020603050405020304" pitchFamily="18" charset="0"/>
              </a:rPr>
              <a:t>Hangaard</a:t>
            </a:r>
            <a:r>
              <a:rPr lang="en-GB" sz="900" dirty="0">
                <a:latin typeface="Times New Roman" panose="02020603050405020304" pitchFamily="18" charset="0"/>
                <a:cs typeface="Times New Roman" panose="02020603050405020304" pitchFamily="18" charset="0"/>
              </a:rPr>
              <a:t>, S., (2023). The multidisciplinary team in diagnosing and treatment of patients with diabetes and comorbidities: a scoping review. Journal of multimorbidity and comorbidity, 13, p.26335565231165966. available at:</a:t>
            </a:r>
            <a:r>
              <a:rPr lang="en-GB" sz="900" dirty="0">
                <a:latin typeface="Times New Roman" panose="02020603050405020304" pitchFamily="18" charset="0"/>
                <a:cs typeface="Times New Roman" panose="02020603050405020304" pitchFamily="18" charset="0"/>
                <a:hlinkClick r:id="rId5"/>
              </a:rPr>
              <a:t> </a:t>
            </a:r>
            <a:r>
              <a:rPr lang="en-GB" sz="900" u="sng" dirty="0">
                <a:latin typeface="Times New Roman" panose="02020603050405020304" pitchFamily="18" charset="0"/>
                <a:cs typeface="Times New Roman" panose="02020603050405020304" pitchFamily="18" charset="0"/>
                <a:hlinkClick r:id="rId5"/>
              </a:rPr>
              <a:t>https://journals.sagepub.com/doi/pdf/10.1177/26335565231165966</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a:latin typeface="Times New Roman" panose="02020603050405020304" pitchFamily="18" charset="0"/>
                <a:cs typeface="Times New Roman" panose="02020603050405020304" pitchFamily="18" charset="0"/>
              </a:rPr>
              <a:t>Anderson, M., O'Neill, C., Clark, J.M., Street, A., Woods, M., Johnston-Webber, C., </a:t>
            </a:r>
            <a:r>
              <a:rPr lang="en-GB" sz="900" dirty="0" err="1">
                <a:latin typeface="Times New Roman" panose="02020603050405020304" pitchFamily="18" charset="0"/>
                <a:cs typeface="Times New Roman" panose="02020603050405020304" pitchFamily="18" charset="0"/>
              </a:rPr>
              <a:t>Charlesworth</a:t>
            </a:r>
            <a:r>
              <a:rPr lang="en-GB" sz="900" dirty="0">
                <a:latin typeface="Times New Roman" panose="02020603050405020304" pitchFamily="18" charset="0"/>
                <a:cs typeface="Times New Roman" panose="02020603050405020304" pitchFamily="18" charset="0"/>
              </a:rPr>
              <a:t>, A., Whyte, M., Foster, M., Majeed, A. and </a:t>
            </a:r>
            <a:r>
              <a:rPr lang="en-GB" sz="900" dirty="0" err="1">
                <a:latin typeface="Times New Roman" panose="02020603050405020304" pitchFamily="18" charset="0"/>
                <a:cs typeface="Times New Roman" panose="02020603050405020304" pitchFamily="18" charset="0"/>
              </a:rPr>
              <a:t>Pitchforth</a:t>
            </a:r>
            <a:r>
              <a:rPr lang="en-GB" sz="900" dirty="0">
                <a:latin typeface="Times New Roman" panose="02020603050405020304" pitchFamily="18" charset="0"/>
                <a:cs typeface="Times New Roman" panose="02020603050405020304" pitchFamily="18" charset="0"/>
              </a:rPr>
              <a:t>, E. (2021). Securing a sustainable and fit-for-purpose UK health and care workforce. </a:t>
            </a:r>
            <a:r>
              <a:rPr lang="en-GB" sz="900" i="1" dirty="0">
                <a:latin typeface="Times New Roman" panose="02020603050405020304" pitchFamily="18" charset="0"/>
                <a:cs typeface="Times New Roman" panose="02020603050405020304" pitchFamily="18" charset="0"/>
              </a:rPr>
              <a:t>The Lancet</a:t>
            </a:r>
            <a:r>
              <a:rPr lang="en-GB" sz="900" dirty="0">
                <a:latin typeface="Times New Roman" panose="02020603050405020304" pitchFamily="18" charset="0"/>
                <a:cs typeface="Times New Roman" panose="02020603050405020304" pitchFamily="18" charset="0"/>
              </a:rPr>
              <a:t>, </a:t>
            </a:r>
            <a:r>
              <a:rPr lang="en-GB" sz="900" i="1" dirty="0">
                <a:latin typeface="Times New Roman" panose="02020603050405020304" pitchFamily="18" charset="0"/>
                <a:cs typeface="Times New Roman" panose="02020603050405020304" pitchFamily="18" charset="0"/>
              </a:rPr>
              <a:t>397</a:t>
            </a:r>
            <a:r>
              <a:rPr lang="en-GB" sz="900" dirty="0">
                <a:latin typeface="Times New Roman" panose="02020603050405020304" pitchFamily="18" charset="0"/>
                <a:cs typeface="Times New Roman" panose="02020603050405020304" pitchFamily="18" charset="0"/>
              </a:rPr>
              <a:t>(10288), pp.1992-2011.</a:t>
            </a:r>
            <a:r>
              <a:rPr lang="en-GB" sz="900" dirty="0">
                <a:latin typeface="Times New Roman" panose="02020603050405020304" pitchFamily="18" charset="0"/>
                <a:cs typeface="Times New Roman" panose="02020603050405020304" pitchFamily="18" charset="0"/>
                <a:hlinkClick r:id="rId6"/>
              </a:rPr>
              <a:t> </a:t>
            </a:r>
            <a:r>
              <a:rPr lang="en-GB" sz="900" u="sng" dirty="0">
                <a:latin typeface="Times New Roman" panose="02020603050405020304" pitchFamily="18" charset="0"/>
                <a:cs typeface="Times New Roman" panose="02020603050405020304" pitchFamily="18" charset="0"/>
                <a:hlinkClick r:id="rId6"/>
              </a:rPr>
              <a:t>https://www.thelancet.com/journals/lancet/article/PIIS0140-6736(21)00231-2/abstract</a:t>
            </a:r>
            <a:endParaRPr lang="en-GB" sz="900" u="sng" dirty="0">
              <a:latin typeface="Times New Roman" panose="02020603050405020304" pitchFamily="18" charset="0"/>
              <a:cs typeface="Times New Roman" panose="02020603050405020304" pitchFamily="18" charset="0"/>
            </a:endParaRPr>
          </a:p>
          <a:p>
            <a:pPr>
              <a:spcBef>
                <a:spcPts val="0"/>
              </a:spcBef>
            </a:pPr>
            <a:endParaRPr lang="en-GB" sz="900" u="sng" dirty="0">
              <a:latin typeface="Times New Roman" panose="02020603050405020304" pitchFamily="18" charset="0"/>
              <a:cs typeface="Times New Roman" panose="02020603050405020304" pitchFamily="18" charset="0"/>
            </a:endParaRPr>
          </a:p>
          <a:p>
            <a:pPr>
              <a:spcBef>
                <a:spcPts val="0"/>
              </a:spcBef>
            </a:pP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err="1">
                <a:latin typeface="Times New Roman" panose="02020603050405020304" pitchFamily="18" charset="0"/>
                <a:cs typeface="Times New Roman" panose="02020603050405020304" pitchFamily="18" charset="0"/>
              </a:rPr>
              <a:t>Bodhini</a:t>
            </a:r>
            <a:r>
              <a:rPr lang="en-GB" sz="900" dirty="0">
                <a:latin typeface="Times New Roman" panose="02020603050405020304" pitchFamily="18" charset="0"/>
                <a:cs typeface="Times New Roman" panose="02020603050405020304" pitchFamily="18" charset="0"/>
              </a:rPr>
              <a:t>, D., Morton, R.W., </a:t>
            </a:r>
            <a:r>
              <a:rPr lang="en-GB" sz="900" dirty="0" err="1">
                <a:latin typeface="Times New Roman" panose="02020603050405020304" pitchFamily="18" charset="0"/>
                <a:cs typeface="Times New Roman" panose="02020603050405020304" pitchFamily="18" charset="0"/>
              </a:rPr>
              <a:t>Santhakumar</a:t>
            </a:r>
            <a:r>
              <a:rPr lang="en-GB" sz="900" dirty="0">
                <a:latin typeface="Times New Roman" panose="02020603050405020304" pitchFamily="18" charset="0"/>
                <a:cs typeface="Times New Roman" panose="02020603050405020304" pitchFamily="18" charset="0"/>
              </a:rPr>
              <a:t>, V., </a:t>
            </a:r>
            <a:r>
              <a:rPr lang="en-GB" sz="900" dirty="0" err="1">
                <a:latin typeface="Times New Roman" panose="02020603050405020304" pitchFamily="18" charset="0"/>
                <a:cs typeface="Times New Roman" panose="02020603050405020304" pitchFamily="18" charset="0"/>
              </a:rPr>
              <a:t>Nakabuye</a:t>
            </a:r>
            <a:r>
              <a:rPr lang="en-GB" sz="900" dirty="0">
                <a:latin typeface="Times New Roman" panose="02020603050405020304" pitchFamily="18" charset="0"/>
                <a:cs typeface="Times New Roman" panose="02020603050405020304" pitchFamily="18" charset="0"/>
              </a:rPr>
              <a:t>, M., </a:t>
            </a:r>
            <a:r>
              <a:rPr lang="en-GB" sz="900" dirty="0" err="1">
                <a:latin typeface="Times New Roman" panose="02020603050405020304" pitchFamily="18" charset="0"/>
                <a:cs typeface="Times New Roman" panose="02020603050405020304" pitchFamily="18" charset="0"/>
              </a:rPr>
              <a:t>Pomares</a:t>
            </a:r>
            <a:r>
              <a:rPr lang="en-GB" sz="900" dirty="0">
                <a:latin typeface="Times New Roman" panose="02020603050405020304" pitchFamily="18" charset="0"/>
                <a:cs typeface="Times New Roman" panose="02020603050405020304" pitchFamily="18" charset="0"/>
              </a:rPr>
              <a:t>-Millan, H., </a:t>
            </a:r>
            <a:r>
              <a:rPr lang="en-GB" sz="900" dirty="0" err="1">
                <a:latin typeface="Times New Roman" panose="02020603050405020304" pitchFamily="18" charset="0"/>
                <a:cs typeface="Times New Roman" panose="02020603050405020304" pitchFamily="18" charset="0"/>
              </a:rPr>
              <a:t>Clemmensen</a:t>
            </a:r>
            <a:r>
              <a:rPr lang="en-GB" sz="900" dirty="0">
                <a:latin typeface="Times New Roman" panose="02020603050405020304" pitchFamily="18" charset="0"/>
                <a:cs typeface="Times New Roman" panose="02020603050405020304" pitchFamily="18" charset="0"/>
              </a:rPr>
              <a:t>, C., Fitzpatrick, S.L., </a:t>
            </a:r>
            <a:r>
              <a:rPr lang="en-GB" sz="900" dirty="0" err="1">
                <a:latin typeface="Times New Roman" panose="02020603050405020304" pitchFamily="18" charset="0"/>
                <a:cs typeface="Times New Roman" panose="02020603050405020304" pitchFamily="18" charset="0"/>
              </a:rPr>
              <a:t>Guasch-Ferre</a:t>
            </a:r>
            <a:r>
              <a:rPr lang="en-GB" sz="900" dirty="0">
                <a:latin typeface="Times New Roman" panose="02020603050405020304" pitchFamily="18" charset="0"/>
                <a:cs typeface="Times New Roman" panose="02020603050405020304" pitchFamily="18" charset="0"/>
              </a:rPr>
              <a:t>, M., </a:t>
            </a:r>
            <a:r>
              <a:rPr lang="en-GB" sz="900" dirty="0" err="1">
                <a:latin typeface="Times New Roman" panose="02020603050405020304" pitchFamily="18" charset="0"/>
                <a:cs typeface="Times New Roman" panose="02020603050405020304" pitchFamily="18" charset="0"/>
              </a:rPr>
              <a:t>Pankow</a:t>
            </a:r>
            <a:r>
              <a:rPr lang="en-GB" sz="900" dirty="0">
                <a:latin typeface="Times New Roman" panose="02020603050405020304" pitchFamily="18" charset="0"/>
                <a:cs typeface="Times New Roman" panose="02020603050405020304" pitchFamily="18" charset="0"/>
              </a:rPr>
              <a:t>, J.S., </a:t>
            </a:r>
            <a:r>
              <a:rPr lang="en-GB" sz="900" dirty="0" err="1">
                <a:latin typeface="Times New Roman" panose="02020603050405020304" pitchFamily="18" charset="0"/>
                <a:cs typeface="Times New Roman" panose="02020603050405020304" pitchFamily="18" charset="0"/>
              </a:rPr>
              <a:t>Ried</a:t>
            </a:r>
            <a:r>
              <a:rPr lang="en-GB" sz="900" dirty="0">
                <a:latin typeface="Times New Roman" panose="02020603050405020304" pitchFamily="18" charset="0"/>
                <a:cs typeface="Times New Roman" panose="02020603050405020304" pitchFamily="18" charset="0"/>
              </a:rPr>
              <a:t>-Larsen, M. and Franks, P.W., (2023). Impact of individual and environmental factors on dietary or lifestyle interventions to prevent type 2 diabetes development: a systematic review. Communications medicine, 3(1), p.133. available at:</a:t>
            </a:r>
            <a:r>
              <a:rPr lang="en-GB" sz="900" dirty="0">
                <a:latin typeface="Times New Roman" panose="02020603050405020304" pitchFamily="18" charset="0"/>
                <a:cs typeface="Times New Roman" panose="02020603050405020304" pitchFamily="18" charset="0"/>
                <a:hlinkClick r:id="rId7"/>
              </a:rPr>
              <a:t> </a:t>
            </a:r>
            <a:r>
              <a:rPr lang="en-GB" sz="900" u="sng" dirty="0">
                <a:latin typeface="Times New Roman" panose="02020603050405020304" pitchFamily="18" charset="0"/>
                <a:cs typeface="Times New Roman" panose="02020603050405020304" pitchFamily="18" charset="0"/>
                <a:hlinkClick r:id="rId7"/>
              </a:rPr>
              <a:t>https://www.nature.com/articles/s43856-023-00363-0.pdf</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a:latin typeface="Times New Roman" panose="02020603050405020304" pitchFamily="18" charset="0"/>
                <a:cs typeface="Times New Roman" panose="02020603050405020304" pitchFamily="18" charset="0"/>
              </a:rPr>
              <a:t>Brown, V.T., </a:t>
            </a:r>
            <a:r>
              <a:rPr lang="en-GB" sz="900" dirty="0" err="1">
                <a:latin typeface="Times New Roman" panose="02020603050405020304" pitchFamily="18" charset="0"/>
                <a:cs typeface="Times New Roman" panose="02020603050405020304" pitchFamily="18" charset="0"/>
              </a:rPr>
              <a:t>Hayre</a:t>
            </a:r>
            <a:r>
              <a:rPr lang="en-GB" sz="900" dirty="0">
                <a:latin typeface="Times New Roman" panose="02020603050405020304" pitchFamily="18" charset="0"/>
                <a:cs typeface="Times New Roman" panose="02020603050405020304" pitchFamily="18" charset="0"/>
              </a:rPr>
              <a:t>, J. and Ford, J. (2024). Opting out of the Quality and Outcomes Framework (QOF) and impact on practices’ performance. </a:t>
            </a:r>
            <a:r>
              <a:rPr lang="en-GB" sz="900" i="1" dirty="0">
                <a:latin typeface="Times New Roman" panose="02020603050405020304" pitchFamily="18" charset="0"/>
                <a:cs typeface="Times New Roman" panose="02020603050405020304" pitchFamily="18" charset="0"/>
              </a:rPr>
              <a:t>Public Health in Practice</a:t>
            </a:r>
            <a:r>
              <a:rPr lang="en-GB" sz="900" dirty="0">
                <a:latin typeface="Times New Roman" panose="02020603050405020304" pitchFamily="18" charset="0"/>
                <a:cs typeface="Times New Roman" panose="02020603050405020304" pitchFamily="18" charset="0"/>
              </a:rPr>
              <a:t>, </a:t>
            </a:r>
            <a:r>
              <a:rPr lang="en-GB" sz="900" i="1" dirty="0">
                <a:latin typeface="Times New Roman" panose="02020603050405020304" pitchFamily="18" charset="0"/>
                <a:cs typeface="Times New Roman" panose="02020603050405020304" pitchFamily="18" charset="0"/>
              </a:rPr>
              <a:t>8</a:t>
            </a:r>
            <a:r>
              <a:rPr lang="en-GB" sz="900" dirty="0">
                <a:latin typeface="Times New Roman" panose="02020603050405020304" pitchFamily="18" charset="0"/>
                <a:cs typeface="Times New Roman" panose="02020603050405020304" pitchFamily="18" charset="0"/>
              </a:rPr>
              <a:t>, p.100526.</a:t>
            </a:r>
            <a:r>
              <a:rPr lang="en-GB" sz="900" dirty="0">
                <a:latin typeface="Times New Roman" panose="02020603050405020304" pitchFamily="18" charset="0"/>
                <a:cs typeface="Times New Roman" panose="02020603050405020304" pitchFamily="18" charset="0"/>
                <a:hlinkClick r:id="rId8"/>
              </a:rPr>
              <a:t> </a:t>
            </a:r>
            <a:r>
              <a:rPr lang="en-GB" sz="900" u="sng" dirty="0">
                <a:latin typeface="Times New Roman" panose="02020603050405020304" pitchFamily="18" charset="0"/>
                <a:cs typeface="Times New Roman" panose="02020603050405020304" pitchFamily="18" charset="0"/>
                <a:hlinkClick r:id="rId8"/>
              </a:rPr>
              <a:t>https://www.sciencedirect.com/science/article/pii/S2666535224000636</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a:latin typeface="Times New Roman" panose="02020603050405020304" pitchFamily="18" charset="0"/>
                <a:cs typeface="Times New Roman" panose="02020603050405020304" pitchFamily="18" charset="0"/>
              </a:rPr>
              <a:t>Devi, K.B.L., Meitei, K.T. and Singh, S.J., (2023). Prevalence of type 2 diabetes and its signs and symptoms among the </a:t>
            </a:r>
            <a:r>
              <a:rPr lang="en-GB" sz="900" dirty="0" err="1">
                <a:latin typeface="Times New Roman" panose="02020603050405020304" pitchFamily="18" charset="0"/>
                <a:cs typeface="Times New Roman" panose="02020603050405020304" pitchFamily="18" charset="0"/>
              </a:rPr>
              <a:t>Meiteis</a:t>
            </a:r>
            <a:r>
              <a:rPr lang="en-GB" sz="900" dirty="0">
                <a:latin typeface="Times New Roman" panose="02020603050405020304" pitchFamily="18" charset="0"/>
                <a:cs typeface="Times New Roman" panose="02020603050405020304" pitchFamily="18" charset="0"/>
              </a:rPr>
              <a:t> of Manipur, India. Journal of the Anthropological Survey of India, 72(1), pp.59-70. Available at:</a:t>
            </a:r>
            <a:r>
              <a:rPr lang="en-GB" sz="900" dirty="0">
                <a:latin typeface="Times New Roman" panose="02020603050405020304" pitchFamily="18" charset="0"/>
                <a:cs typeface="Times New Roman" panose="02020603050405020304" pitchFamily="18" charset="0"/>
                <a:hlinkClick r:id="rId9"/>
              </a:rPr>
              <a:t> </a:t>
            </a:r>
            <a:r>
              <a:rPr lang="en-GB" sz="900" u="sng" dirty="0">
                <a:latin typeface="Times New Roman" panose="02020603050405020304" pitchFamily="18" charset="0"/>
                <a:cs typeface="Times New Roman" panose="02020603050405020304" pitchFamily="18" charset="0"/>
                <a:hlinkClick r:id="rId9"/>
              </a:rPr>
              <a:t>https://www.researchgate.net/profile/Soibam-Jibonkumar/publication/366514519_Prevalence_of_Type_2_Diabetes_and_Its_Signs_and_Symptoms_Among_the_Meiteis_of_Manipur_India/links/63a483b8c3c99660eb972e80/Prevalence-of-Type-2-Diabetes-and-Its-Signs-and-Symptoms-Among-the-Meiteis-of-Manipur-India.pdf</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a:latin typeface="Times New Roman" panose="02020603050405020304" pitchFamily="18" charset="0"/>
                <a:cs typeface="Times New Roman" panose="02020603050405020304" pitchFamily="18" charset="0"/>
              </a:rPr>
              <a:t>Galicia-Garcia, U., Benito-Vicente, A., </a:t>
            </a:r>
            <a:r>
              <a:rPr lang="en-GB" sz="900" dirty="0" err="1">
                <a:latin typeface="Times New Roman" panose="02020603050405020304" pitchFamily="18" charset="0"/>
                <a:cs typeface="Times New Roman" panose="02020603050405020304" pitchFamily="18" charset="0"/>
              </a:rPr>
              <a:t>Jebari</a:t>
            </a:r>
            <a:r>
              <a:rPr lang="en-GB" sz="900" dirty="0">
                <a:latin typeface="Times New Roman" panose="02020603050405020304" pitchFamily="18" charset="0"/>
                <a:cs typeface="Times New Roman" panose="02020603050405020304" pitchFamily="18" charset="0"/>
              </a:rPr>
              <a:t>, S., </a:t>
            </a:r>
            <a:r>
              <a:rPr lang="en-GB" sz="900" dirty="0" err="1">
                <a:latin typeface="Times New Roman" panose="02020603050405020304" pitchFamily="18" charset="0"/>
                <a:cs typeface="Times New Roman" panose="02020603050405020304" pitchFamily="18" charset="0"/>
              </a:rPr>
              <a:t>Larrea-Sebal</a:t>
            </a:r>
            <a:r>
              <a:rPr lang="en-GB" sz="900" dirty="0">
                <a:latin typeface="Times New Roman" panose="02020603050405020304" pitchFamily="18" charset="0"/>
                <a:cs typeface="Times New Roman" panose="02020603050405020304" pitchFamily="18" charset="0"/>
              </a:rPr>
              <a:t>, A., Siddiqi, H., Uribe, K.B., </a:t>
            </a:r>
            <a:r>
              <a:rPr lang="en-GB" sz="900" dirty="0" err="1">
                <a:latin typeface="Times New Roman" panose="02020603050405020304" pitchFamily="18" charset="0"/>
                <a:cs typeface="Times New Roman" panose="02020603050405020304" pitchFamily="18" charset="0"/>
              </a:rPr>
              <a:t>Ostolaza</a:t>
            </a:r>
            <a:r>
              <a:rPr lang="en-GB" sz="900" dirty="0">
                <a:latin typeface="Times New Roman" panose="02020603050405020304" pitchFamily="18" charset="0"/>
                <a:cs typeface="Times New Roman" panose="02020603050405020304" pitchFamily="18" charset="0"/>
              </a:rPr>
              <a:t>, H. and Martín, C., 2020. Pathophysiology of type 2 diabetes mellitus. </a:t>
            </a:r>
            <a:r>
              <a:rPr lang="en-GB" sz="900" i="1" dirty="0">
                <a:latin typeface="Times New Roman" panose="02020603050405020304" pitchFamily="18" charset="0"/>
                <a:cs typeface="Times New Roman" panose="02020603050405020304" pitchFamily="18" charset="0"/>
              </a:rPr>
              <a:t>International journal of molecular sciences</a:t>
            </a:r>
            <a:r>
              <a:rPr lang="en-GB" sz="900" dirty="0">
                <a:latin typeface="Times New Roman" panose="02020603050405020304" pitchFamily="18" charset="0"/>
                <a:cs typeface="Times New Roman" panose="02020603050405020304" pitchFamily="18" charset="0"/>
              </a:rPr>
              <a:t>, </a:t>
            </a:r>
            <a:r>
              <a:rPr lang="en-GB" sz="900" i="1" dirty="0">
                <a:latin typeface="Times New Roman" panose="02020603050405020304" pitchFamily="18" charset="0"/>
                <a:cs typeface="Times New Roman" panose="02020603050405020304" pitchFamily="18" charset="0"/>
              </a:rPr>
              <a:t>21</a:t>
            </a:r>
            <a:r>
              <a:rPr lang="en-GB" sz="900" dirty="0">
                <a:latin typeface="Times New Roman" panose="02020603050405020304" pitchFamily="18" charset="0"/>
                <a:cs typeface="Times New Roman" panose="02020603050405020304" pitchFamily="18" charset="0"/>
              </a:rPr>
              <a:t>(17), p.6275.</a:t>
            </a:r>
            <a:r>
              <a:rPr lang="en-GB" sz="900" dirty="0">
                <a:latin typeface="Times New Roman" panose="02020603050405020304" pitchFamily="18" charset="0"/>
                <a:cs typeface="Times New Roman" panose="02020603050405020304" pitchFamily="18" charset="0"/>
                <a:hlinkClick r:id="rId10"/>
              </a:rPr>
              <a:t> </a:t>
            </a:r>
            <a:r>
              <a:rPr lang="en-GB" sz="900" u="sng" dirty="0">
                <a:latin typeface="Times New Roman" panose="02020603050405020304" pitchFamily="18" charset="0"/>
                <a:cs typeface="Times New Roman" panose="02020603050405020304" pitchFamily="18" charset="0"/>
                <a:hlinkClick r:id="rId10"/>
              </a:rPr>
              <a:t>https://www.mdpi.com/1422-0067/21/17/6275</a:t>
            </a:r>
            <a:endParaRPr lang="en-IN" sz="900" dirty="0">
              <a:latin typeface="Times New Roman" panose="02020603050405020304" pitchFamily="18" charset="0"/>
              <a:cs typeface="Times New Roman" panose="02020603050405020304" pitchFamily="18" charset="0"/>
            </a:endParaRPr>
          </a:p>
          <a:p>
            <a:pPr>
              <a:spcBef>
                <a:spcPts val="0"/>
              </a:spcBef>
            </a:pPr>
            <a:r>
              <a:rPr lang="en-GB" sz="900" dirty="0" err="1">
                <a:latin typeface="Times New Roman" panose="02020603050405020304" pitchFamily="18" charset="0"/>
                <a:cs typeface="Times New Roman" panose="02020603050405020304" pitchFamily="18" charset="0"/>
              </a:rPr>
              <a:t>Grammatiki</a:t>
            </a:r>
            <a:r>
              <a:rPr lang="en-GB" sz="900" dirty="0">
                <a:latin typeface="Times New Roman" panose="02020603050405020304" pitchFamily="18" charset="0"/>
                <a:cs typeface="Times New Roman" panose="02020603050405020304" pitchFamily="18" charset="0"/>
              </a:rPr>
              <a:t>, M., Sagar, R. and </a:t>
            </a:r>
            <a:r>
              <a:rPr lang="en-GB" sz="900" dirty="0" err="1">
                <a:latin typeface="Times New Roman" panose="02020603050405020304" pitchFamily="18" charset="0"/>
                <a:cs typeface="Times New Roman" panose="02020603050405020304" pitchFamily="18" charset="0"/>
              </a:rPr>
              <a:t>Ajjan</a:t>
            </a:r>
            <a:r>
              <a:rPr lang="en-GB" sz="900" dirty="0">
                <a:latin typeface="Times New Roman" panose="02020603050405020304" pitchFamily="18" charset="0"/>
                <a:cs typeface="Times New Roman" panose="02020603050405020304" pitchFamily="18" charset="0"/>
              </a:rPr>
              <a:t>, R.A., (2021). Metformin: is it still the first line in type 2 diabetes management algorithm?. Current Pharmaceutical Design, 27(8), pp.1061-1067. Available at:</a:t>
            </a:r>
            <a:r>
              <a:rPr lang="en-GB" sz="900" dirty="0">
                <a:latin typeface="Times New Roman" panose="02020603050405020304" pitchFamily="18" charset="0"/>
                <a:cs typeface="Times New Roman" panose="02020603050405020304" pitchFamily="18" charset="0"/>
                <a:hlinkClick r:id="rId11"/>
              </a:rPr>
              <a:t> </a:t>
            </a:r>
            <a:r>
              <a:rPr lang="en-GB" sz="900" u="sng" dirty="0">
                <a:latin typeface="Times New Roman" panose="02020603050405020304" pitchFamily="18" charset="0"/>
                <a:cs typeface="Times New Roman" panose="02020603050405020304" pitchFamily="18" charset="0"/>
                <a:hlinkClick r:id="rId11"/>
              </a:rPr>
              <a:t>https://www.ingentaconnect.com/content/ben/cpd/2021/00000027/00000008/art00008</a:t>
            </a:r>
            <a:endParaRPr lang="en-GB" sz="900"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A1C0712F-E6A2-C8D1-390A-B68490E9837E}"/>
              </a:ext>
            </a:extLst>
          </p:cNvPr>
          <p:cNvSpPr>
            <a:spLocks noChangeArrowheads="1"/>
          </p:cNvSpPr>
          <p:nvPr/>
        </p:nvSpPr>
        <p:spPr bwMode="auto">
          <a:xfrm>
            <a:off x="1699491" y="3646085"/>
            <a:ext cx="3903137"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57056"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APA </a:t>
            </a:r>
            <a:r>
              <a:rPr kumimoji="0" lang="en-US" altLang="en-US" sz="12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PsycNet</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(2025). https://psycnet.apa.org/record/2020-93379-001.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386353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12547"/>
            <a:ext cx="10364451" cy="1596177"/>
          </a:xfrm>
        </p:spPr>
        <p:txBody>
          <a:bodyPr/>
          <a:lstStyle/>
          <a:p>
            <a:r>
              <a:rPr lang="en-GB" b="1" dirty="0">
                <a:latin typeface="Times New Roman" panose="02020603050405020304" pitchFamily="18" charset="0"/>
                <a:cs typeface="Times New Roman" panose="02020603050405020304" pitchFamily="18" charset="0"/>
              </a:rPr>
              <a:t>References</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535084" y="1071463"/>
            <a:ext cx="10363826" cy="4815351"/>
          </a:xfrm>
        </p:spPr>
        <p:txBody>
          <a:bodyPr>
            <a:noAutofit/>
          </a:bodyPr>
          <a:lstStyle/>
          <a:p>
            <a:pPr>
              <a:spcBef>
                <a:spcPts val="0"/>
              </a:spcBef>
            </a:pPr>
            <a:r>
              <a:rPr lang="en-GB" sz="800" dirty="0">
                <a:latin typeface="Times New Roman" panose="02020603050405020304" pitchFamily="18" charset="0"/>
                <a:cs typeface="Times New Roman" panose="02020603050405020304" pitchFamily="18" charset="0"/>
              </a:rPr>
              <a:t>Johnson, L., Clark, B., Court, L., Kirk, H., Wood, M., Jackson, S. and Portillo, M.C., (2025). What instruments are available to aid or evaluate personalised care delivery, from the perspectives of healthcare practitioners and service users? A narrative scoping review. PLoS One, 20(7), p.e0325833. available at:</a:t>
            </a:r>
            <a:r>
              <a:rPr lang="en-GB" sz="800" dirty="0">
                <a:latin typeface="Times New Roman" panose="02020603050405020304" pitchFamily="18" charset="0"/>
                <a:cs typeface="Times New Roman" panose="02020603050405020304" pitchFamily="18" charset="0"/>
                <a:hlinkClick r:id="rId3"/>
              </a:rPr>
              <a:t> </a:t>
            </a:r>
            <a:r>
              <a:rPr lang="en-GB" sz="800" u="sng" dirty="0">
                <a:latin typeface="Times New Roman" panose="02020603050405020304" pitchFamily="18" charset="0"/>
                <a:cs typeface="Times New Roman" panose="02020603050405020304" pitchFamily="18" charset="0"/>
                <a:hlinkClick r:id="rId3"/>
              </a:rPr>
              <a:t>https://journals.plos.org/plosone/article/file?id=10.1371/journal.pone.0325833&amp;type=printable</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Kumar, P., Srivastava, S., Mishra, P.S. and </a:t>
            </a:r>
            <a:r>
              <a:rPr lang="en-GB" sz="800" dirty="0" err="1">
                <a:latin typeface="Times New Roman" panose="02020603050405020304" pitchFamily="18" charset="0"/>
                <a:cs typeface="Times New Roman" panose="02020603050405020304" pitchFamily="18" charset="0"/>
              </a:rPr>
              <a:t>Mooss</a:t>
            </a:r>
            <a:r>
              <a:rPr lang="en-GB" sz="800" dirty="0">
                <a:latin typeface="Times New Roman" panose="02020603050405020304" pitchFamily="18" charset="0"/>
                <a:cs typeface="Times New Roman" panose="02020603050405020304" pitchFamily="18" charset="0"/>
              </a:rPr>
              <a:t>, E.K., (2021). Prevalence of pre-diabetes/type 2 diabetes among adolescents (10–19 years) and its association with different measures of overweight/obesity in India: a gendered perspective. BMC endocrine disorders, 21(1), p.146. available at:</a:t>
            </a:r>
            <a:r>
              <a:rPr lang="en-GB" sz="800" dirty="0">
                <a:latin typeface="Times New Roman" panose="02020603050405020304" pitchFamily="18" charset="0"/>
                <a:cs typeface="Times New Roman" panose="02020603050405020304" pitchFamily="18" charset="0"/>
                <a:hlinkClick r:id="rId4"/>
              </a:rPr>
              <a:t> </a:t>
            </a:r>
            <a:r>
              <a:rPr lang="en-GB" sz="800" u="sng" dirty="0">
                <a:latin typeface="Times New Roman" panose="02020603050405020304" pitchFamily="18" charset="0"/>
                <a:cs typeface="Times New Roman" panose="02020603050405020304" pitchFamily="18" charset="0"/>
                <a:hlinkClick r:id="rId4"/>
              </a:rPr>
              <a:t>https://link.springer.com/content/pdf/10.1186/s12902-021-00802-w.pdf</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Misra, R. and James, D. (2025). The role of dietary tracking on changes in dietary behaviour in a community-based diabetes prevention and management intervention. </a:t>
            </a:r>
            <a:r>
              <a:rPr lang="en-GB" sz="800" i="1" dirty="0">
                <a:latin typeface="Times New Roman" panose="02020603050405020304" pitchFamily="18" charset="0"/>
                <a:cs typeface="Times New Roman" panose="02020603050405020304" pitchFamily="18" charset="0"/>
              </a:rPr>
              <a:t>Public Health Nutrition</a:t>
            </a:r>
            <a:r>
              <a:rPr lang="en-GB" sz="800" dirty="0">
                <a:latin typeface="Times New Roman" panose="02020603050405020304" pitchFamily="18" charset="0"/>
                <a:cs typeface="Times New Roman" panose="02020603050405020304" pitchFamily="18" charset="0"/>
              </a:rPr>
              <a:t>, </a:t>
            </a:r>
            <a:r>
              <a:rPr lang="en-GB" sz="800" i="1" dirty="0">
                <a:latin typeface="Times New Roman" panose="02020603050405020304" pitchFamily="18" charset="0"/>
                <a:cs typeface="Times New Roman" panose="02020603050405020304" pitchFamily="18" charset="0"/>
              </a:rPr>
              <a:t>28</a:t>
            </a:r>
            <a:r>
              <a:rPr lang="en-GB" sz="800" dirty="0">
                <a:latin typeface="Times New Roman" panose="02020603050405020304" pitchFamily="18" charset="0"/>
                <a:cs typeface="Times New Roman" panose="02020603050405020304" pitchFamily="18" charset="0"/>
              </a:rPr>
              <a:t>(1), p.e73.</a:t>
            </a:r>
            <a:r>
              <a:rPr lang="en-GB" sz="800" dirty="0">
                <a:latin typeface="Times New Roman" panose="02020603050405020304" pitchFamily="18" charset="0"/>
                <a:cs typeface="Times New Roman" panose="02020603050405020304" pitchFamily="18" charset="0"/>
                <a:hlinkClick r:id="rId5"/>
              </a:rPr>
              <a:t> </a:t>
            </a:r>
            <a:r>
              <a:rPr lang="en-GB" sz="800" u="sng" dirty="0">
                <a:latin typeface="Times New Roman" panose="02020603050405020304" pitchFamily="18" charset="0"/>
                <a:cs typeface="Times New Roman" panose="02020603050405020304" pitchFamily="18" charset="0"/>
                <a:hlinkClick r:id="rId5"/>
              </a:rPr>
              <a:t>https://www.cambridge.org/core/journals/public-health-nutrition/article/role-of-dietary-tracking-on-changes-in-dietary-behavior-in-a-communitybased-diabetes-prevention-and-management-intervention/E6ABA37637328B0F395A53C44095FDB3</a:t>
            </a:r>
            <a:endParaRPr lang="en-GB" sz="800" u="sng" dirty="0">
              <a:latin typeface="Times New Roman" panose="02020603050405020304" pitchFamily="18" charset="0"/>
              <a:cs typeface="Times New Roman" panose="02020603050405020304" pitchFamily="18" charset="0"/>
            </a:endParaRPr>
          </a:p>
          <a:p>
            <a:pPr>
              <a:spcBef>
                <a:spcPts val="0"/>
              </a:spcBef>
            </a:pPr>
            <a:r>
              <a:rPr lang="en-GB" sz="800" u="sng" dirty="0">
                <a:latin typeface="Times New Roman" panose="02020603050405020304" pitchFamily="18" charset="0"/>
                <a:cs typeface="Times New Roman" panose="02020603050405020304" pitchFamily="18" charset="0"/>
              </a:rPr>
              <a:t>  </a:t>
            </a:r>
          </a:p>
          <a:p>
            <a:pPr>
              <a:spcBef>
                <a:spcPts val="0"/>
              </a:spcBef>
            </a:pPr>
            <a:endParaRPr lang="en-GB" sz="800" u="sng" dirty="0">
              <a:latin typeface="Times New Roman" panose="02020603050405020304" pitchFamily="18" charset="0"/>
              <a:cs typeface="Times New Roman" panose="02020603050405020304" pitchFamily="18" charset="0"/>
            </a:endParaRPr>
          </a:p>
          <a:p>
            <a:pPr marL="0" indent="0">
              <a:spcBef>
                <a:spcPts val="0"/>
              </a:spcBef>
              <a:buNone/>
            </a:pPr>
            <a:r>
              <a:rPr lang="en-IN" sz="800" dirty="0">
                <a:latin typeface="Times New Roman" panose="02020603050405020304" pitchFamily="18" charset="0"/>
                <a:cs typeface="Times New Roman" panose="02020603050405020304" pitchFamily="18" charset="0"/>
              </a:rPr>
              <a:t>          </a:t>
            </a:r>
            <a:r>
              <a:rPr lang="en-GB" sz="800" dirty="0">
                <a:latin typeface="Times New Roman" panose="02020603050405020304" pitchFamily="18" charset="0"/>
                <a:cs typeface="Times New Roman" panose="02020603050405020304" pitchFamily="18" charset="0"/>
              </a:rPr>
              <a:t>My mHealth, (2025),</a:t>
            </a:r>
            <a:r>
              <a:rPr lang="en-GB" sz="800" i="1" dirty="0">
                <a:latin typeface="Times New Roman" panose="02020603050405020304" pitchFamily="18" charset="0"/>
                <a:cs typeface="Times New Roman" panose="02020603050405020304" pitchFamily="18" charset="0"/>
              </a:rPr>
              <a:t> </a:t>
            </a:r>
            <a:r>
              <a:rPr lang="en-GB" sz="800" i="1" dirty="0" err="1">
                <a:latin typeface="Times New Roman" panose="02020603050405020304" pitchFamily="18" charset="0"/>
                <a:cs typeface="Times New Roman" panose="02020603050405020304" pitchFamily="18" charset="0"/>
              </a:rPr>
              <a:t>myDiabetes</a:t>
            </a:r>
            <a:r>
              <a:rPr lang="en-GB" sz="800" i="1" dirty="0">
                <a:latin typeface="Times New Roman" panose="02020603050405020304" pitchFamily="18" charset="0"/>
                <a:cs typeface="Times New Roman" panose="02020603050405020304" pitchFamily="18" charset="0"/>
              </a:rPr>
              <a:t>: The diabetes app that helps you take control.</a:t>
            </a:r>
            <a:r>
              <a:rPr lang="en-GB" sz="800" dirty="0">
                <a:latin typeface="Times New Roman" panose="02020603050405020304" pitchFamily="18" charset="0"/>
                <a:cs typeface="Times New Roman" panose="02020603050405020304" pitchFamily="18" charset="0"/>
              </a:rPr>
              <a:t> Available at:</a:t>
            </a:r>
            <a:r>
              <a:rPr lang="en-GB" sz="800" dirty="0">
                <a:latin typeface="Times New Roman" panose="02020603050405020304" pitchFamily="18" charset="0"/>
                <a:cs typeface="Times New Roman" panose="02020603050405020304" pitchFamily="18" charset="0"/>
                <a:hlinkClick r:id="rId6"/>
              </a:rPr>
              <a:t> </a:t>
            </a:r>
            <a:r>
              <a:rPr lang="en-GB" sz="800" u="sng" dirty="0">
                <a:latin typeface="Times New Roman" panose="02020603050405020304" pitchFamily="18" charset="0"/>
                <a:cs typeface="Times New Roman" panose="02020603050405020304" pitchFamily="18" charset="0"/>
                <a:hlinkClick r:id="rId6"/>
              </a:rPr>
              <a:t>https://mymhealth.com/mydiabetes</a:t>
            </a:r>
            <a:r>
              <a:rPr lang="en-GB" sz="800" dirty="0">
                <a:latin typeface="Times New Roman" panose="02020603050405020304" pitchFamily="18" charset="0"/>
                <a:cs typeface="Times New Roman" panose="02020603050405020304" pitchFamily="18" charset="0"/>
              </a:rPr>
              <a:t> [Accessed on 10/11/2025]</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Nguyen, H. (2025). The impact of lifestyle changes and self-management on type 2 diabetes.</a:t>
            </a:r>
            <a:r>
              <a:rPr lang="en-GB" sz="800" dirty="0">
                <a:latin typeface="Times New Roman" panose="02020603050405020304" pitchFamily="18" charset="0"/>
                <a:cs typeface="Times New Roman" panose="02020603050405020304" pitchFamily="18" charset="0"/>
                <a:hlinkClick r:id="rId7"/>
              </a:rPr>
              <a:t> </a:t>
            </a:r>
            <a:r>
              <a:rPr lang="en-GB" sz="800" u="sng" dirty="0">
                <a:latin typeface="Times New Roman" panose="02020603050405020304" pitchFamily="18" charset="0"/>
                <a:cs typeface="Times New Roman" panose="02020603050405020304" pitchFamily="18" charset="0"/>
                <a:hlinkClick r:id="rId7"/>
              </a:rPr>
              <a:t>https://www.theseus.fi/handle/10024/893569</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NHS England, (2025), </a:t>
            </a:r>
            <a:r>
              <a:rPr lang="en-GB" sz="800" i="1" dirty="0">
                <a:latin typeface="Times New Roman" panose="02020603050405020304" pitchFamily="18" charset="0"/>
                <a:cs typeface="Times New Roman" panose="02020603050405020304" pitchFamily="18" charset="0"/>
              </a:rPr>
              <a:t>Personalised care.</a:t>
            </a:r>
            <a:r>
              <a:rPr lang="en-GB" sz="800" dirty="0">
                <a:latin typeface="Times New Roman" panose="02020603050405020304" pitchFamily="18" charset="0"/>
                <a:cs typeface="Times New Roman" panose="02020603050405020304" pitchFamily="18" charset="0"/>
              </a:rPr>
              <a:t> Available at:</a:t>
            </a:r>
            <a:r>
              <a:rPr lang="en-GB" sz="800" dirty="0">
                <a:latin typeface="Times New Roman" panose="02020603050405020304" pitchFamily="18" charset="0"/>
                <a:cs typeface="Times New Roman" panose="02020603050405020304" pitchFamily="18" charset="0"/>
                <a:hlinkClick r:id="rId8"/>
              </a:rPr>
              <a:t> </a:t>
            </a:r>
            <a:r>
              <a:rPr lang="en-GB" sz="800" u="sng" dirty="0">
                <a:latin typeface="Times New Roman" panose="02020603050405020304" pitchFamily="18" charset="0"/>
                <a:cs typeface="Times New Roman" panose="02020603050405020304" pitchFamily="18" charset="0"/>
                <a:hlinkClick r:id="rId8"/>
              </a:rPr>
              <a:t>https://www.england.nhs.uk/personalisedcare/</a:t>
            </a:r>
            <a:r>
              <a:rPr lang="en-GB" sz="800" dirty="0">
                <a:latin typeface="Times New Roman" panose="02020603050405020304" pitchFamily="18" charset="0"/>
                <a:cs typeface="Times New Roman" panose="02020603050405020304" pitchFamily="18" charset="0"/>
              </a:rPr>
              <a:t> [Accessed on 10/11/2025]</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NHS Long Term Plan, (2025), </a:t>
            </a:r>
            <a:r>
              <a:rPr lang="en-GB" sz="800" i="1" dirty="0">
                <a:latin typeface="Times New Roman" panose="02020603050405020304" pitchFamily="18" charset="0"/>
                <a:cs typeface="Times New Roman" panose="02020603050405020304" pitchFamily="18" charset="0"/>
              </a:rPr>
              <a:t>NHS Long Term Plan.</a:t>
            </a:r>
            <a:r>
              <a:rPr lang="en-GB" sz="800" dirty="0">
                <a:latin typeface="Times New Roman" panose="02020603050405020304" pitchFamily="18" charset="0"/>
                <a:cs typeface="Times New Roman" panose="02020603050405020304" pitchFamily="18" charset="0"/>
              </a:rPr>
              <a:t> Available at:</a:t>
            </a:r>
            <a:r>
              <a:rPr lang="en-GB" sz="800" dirty="0">
                <a:latin typeface="Times New Roman" panose="02020603050405020304" pitchFamily="18" charset="0"/>
                <a:cs typeface="Times New Roman" panose="02020603050405020304" pitchFamily="18" charset="0"/>
                <a:hlinkClick r:id="rId9"/>
              </a:rPr>
              <a:t> </a:t>
            </a:r>
            <a:r>
              <a:rPr lang="en-GB" sz="800" u="sng" dirty="0">
                <a:latin typeface="Times New Roman" panose="02020603050405020304" pitchFamily="18" charset="0"/>
                <a:cs typeface="Times New Roman" panose="02020603050405020304" pitchFamily="18" charset="0"/>
                <a:hlinkClick r:id="rId9"/>
              </a:rPr>
              <a:t>https://www.longtermplan.nhs.uk/</a:t>
            </a:r>
            <a:r>
              <a:rPr lang="en-GB" sz="800" dirty="0">
                <a:latin typeface="Times New Roman" panose="02020603050405020304" pitchFamily="18" charset="0"/>
                <a:cs typeface="Times New Roman" panose="02020603050405020304" pitchFamily="18" charset="0"/>
              </a:rPr>
              <a:t> [Accessed on 10/11/2025]</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NICE, (2022a), </a:t>
            </a:r>
            <a:r>
              <a:rPr lang="en-GB" sz="800" i="1" dirty="0">
                <a:latin typeface="Times New Roman" panose="02020603050405020304" pitchFamily="18" charset="0"/>
                <a:cs typeface="Times New Roman" panose="02020603050405020304" pitchFamily="18" charset="0"/>
              </a:rPr>
              <a:t>Type 1 diabetes in adults: diagnosis and management.</a:t>
            </a:r>
            <a:r>
              <a:rPr lang="en-GB" sz="800" dirty="0">
                <a:latin typeface="Times New Roman" panose="02020603050405020304" pitchFamily="18" charset="0"/>
                <a:cs typeface="Times New Roman" panose="02020603050405020304" pitchFamily="18" charset="0"/>
              </a:rPr>
              <a:t> Available at:</a:t>
            </a:r>
            <a:r>
              <a:rPr lang="en-GB" sz="800" dirty="0">
                <a:latin typeface="Times New Roman" panose="02020603050405020304" pitchFamily="18" charset="0"/>
                <a:cs typeface="Times New Roman" panose="02020603050405020304" pitchFamily="18" charset="0"/>
                <a:hlinkClick r:id="rId10"/>
              </a:rPr>
              <a:t> </a:t>
            </a:r>
            <a:r>
              <a:rPr lang="en-GB" sz="800" u="sng" dirty="0">
                <a:latin typeface="Times New Roman" panose="02020603050405020304" pitchFamily="18" charset="0"/>
                <a:cs typeface="Times New Roman" panose="02020603050405020304" pitchFamily="18" charset="0"/>
                <a:hlinkClick r:id="rId10"/>
              </a:rPr>
              <a:t>https://www.nice.org.uk/guidance/ng17</a:t>
            </a:r>
            <a:r>
              <a:rPr lang="en-GB" sz="800" dirty="0">
                <a:latin typeface="Times New Roman" panose="02020603050405020304" pitchFamily="18" charset="0"/>
                <a:cs typeface="Times New Roman" panose="02020603050405020304" pitchFamily="18" charset="0"/>
              </a:rPr>
              <a:t> [Accessed on 10/11/2025]</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NICE, (2022b), </a:t>
            </a:r>
            <a:r>
              <a:rPr lang="en-GB" sz="800" i="1" dirty="0">
                <a:latin typeface="Times New Roman" panose="02020603050405020304" pitchFamily="18" charset="0"/>
                <a:cs typeface="Times New Roman" panose="02020603050405020304" pitchFamily="18" charset="0"/>
              </a:rPr>
              <a:t>Type 2 diabetes in adults: management.</a:t>
            </a:r>
            <a:r>
              <a:rPr lang="en-GB" sz="800" dirty="0">
                <a:latin typeface="Times New Roman" panose="02020603050405020304" pitchFamily="18" charset="0"/>
                <a:cs typeface="Times New Roman" panose="02020603050405020304" pitchFamily="18" charset="0"/>
              </a:rPr>
              <a:t> Available at:</a:t>
            </a:r>
            <a:r>
              <a:rPr lang="en-GB" sz="800" dirty="0">
                <a:latin typeface="Times New Roman" panose="02020603050405020304" pitchFamily="18" charset="0"/>
                <a:cs typeface="Times New Roman" panose="02020603050405020304" pitchFamily="18" charset="0"/>
                <a:hlinkClick r:id="rId11"/>
              </a:rPr>
              <a:t> </a:t>
            </a:r>
            <a:r>
              <a:rPr lang="en-GB" sz="800" u="sng" dirty="0">
                <a:latin typeface="Times New Roman" panose="02020603050405020304" pitchFamily="18" charset="0"/>
                <a:cs typeface="Times New Roman" panose="02020603050405020304" pitchFamily="18" charset="0"/>
                <a:hlinkClick r:id="rId11"/>
              </a:rPr>
              <a:t>https://www.nice.org.uk/guidance/ng28</a:t>
            </a:r>
            <a:r>
              <a:rPr lang="en-GB" sz="800" dirty="0">
                <a:latin typeface="Times New Roman" panose="02020603050405020304" pitchFamily="18" charset="0"/>
                <a:cs typeface="Times New Roman" panose="02020603050405020304" pitchFamily="18" charset="0"/>
              </a:rPr>
              <a:t> [Accessed on 10/11/2025]</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Nih.gov, (2025). </a:t>
            </a:r>
            <a:r>
              <a:rPr lang="en-GB" sz="800" i="1" dirty="0">
                <a:latin typeface="Times New Roman" panose="02020603050405020304" pitchFamily="18" charset="0"/>
                <a:cs typeface="Times New Roman" panose="02020603050405020304" pitchFamily="18" charset="0"/>
              </a:rPr>
              <a:t>How Patients with Type 2 Diabetes Mellitus Respond to Motivational Interviewing.</a:t>
            </a:r>
            <a:r>
              <a:rPr lang="en-GB" sz="800" dirty="0">
                <a:latin typeface="Times New Roman" panose="02020603050405020304" pitchFamily="18" charset="0"/>
                <a:cs typeface="Times New Roman" panose="02020603050405020304" pitchFamily="18" charset="0"/>
              </a:rPr>
              <a:t> Available at:</a:t>
            </a:r>
            <a:r>
              <a:rPr lang="en-GB" sz="800" dirty="0">
                <a:latin typeface="Times New Roman" panose="02020603050405020304" pitchFamily="18" charset="0"/>
                <a:cs typeface="Times New Roman" panose="02020603050405020304" pitchFamily="18" charset="0"/>
                <a:hlinkClick r:id="rId12"/>
              </a:rPr>
              <a:t> </a:t>
            </a:r>
            <a:r>
              <a:rPr lang="en-GB" sz="800" u="sng" dirty="0">
                <a:latin typeface="Times New Roman" panose="02020603050405020304" pitchFamily="18" charset="0"/>
                <a:cs typeface="Times New Roman" panose="02020603050405020304" pitchFamily="18" charset="0"/>
                <a:hlinkClick r:id="rId12"/>
              </a:rPr>
              <a:t>https://pmc.ncbi.nlm.nih.gov/articles/PMC3686502/#:~:text=Patients%20generally%20prefer%20a%20patient,patient%2C%20encouraging%20hope%20and%20optimism</a:t>
            </a:r>
            <a:r>
              <a:rPr lang="en-GB" sz="800" dirty="0">
                <a:latin typeface="Times New Roman" panose="02020603050405020304" pitchFamily="18" charset="0"/>
                <a:cs typeface="Times New Roman" panose="02020603050405020304" pitchFamily="18" charset="0"/>
              </a:rPr>
              <a:t>. [Accessed on 9</a:t>
            </a:r>
            <a:r>
              <a:rPr lang="en-GB" sz="800" baseline="30000" dirty="0">
                <a:latin typeface="Times New Roman" panose="02020603050405020304" pitchFamily="18" charset="0"/>
                <a:cs typeface="Times New Roman" panose="02020603050405020304" pitchFamily="18" charset="0"/>
              </a:rPr>
              <a:t>th</a:t>
            </a:r>
            <a:r>
              <a:rPr lang="en-GB" sz="800" dirty="0">
                <a:latin typeface="Times New Roman" panose="02020603050405020304" pitchFamily="18" charset="0"/>
                <a:cs typeface="Times New Roman" panose="02020603050405020304" pitchFamily="18" charset="0"/>
              </a:rPr>
              <a:t> October, 2025]</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Rees, J., </a:t>
            </a:r>
            <a:r>
              <a:rPr lang="en-GB" sz="800" dirty="0" err="1">
                <a:latin typeface="Times New Roman" panose="02020603050405020304" pitchFamily="18" charset="0"/>
                <a:cs typeface="Times New Roman" panose="02020603050405020304" pitchFamily="18" charset="0"/>
              </a:rPr>
              <a:t>Tuijt</a:t>
            </a:r>
            <a:r>
              <a:rPr lang="en-GB" sz="800" dirty="0">
                <a:latin typeface="Times New Roman" panose="02020603050405020304" pitchFamily="18" charset="0"/>
                <a:cs typeface="Times New Roman" panose="02020603050405020304" pitchFamily="18" charset="0"/>
              </a:rPr>
              <a:t>, R., Burton, A., Walters, K. and Cooper, C. (2021). Supporting self-care of long-term conditions in people with dementia: A systematic review. </a:t>
            </a:r>
            <a:r>
              <a:rPr lang="en-GB" sz="800" i="1" dirty="0">
                <a:latin typeface="Times New Roman" panose="02020603050405020304" pitchFamily="18" charset="0"/>
                <a:cs typeface="Times New Roman" panose="02020603050405020304" pitchFamily="18" charset="0"/>
              </a:rPr>
              <a:t>International Journal of Nursing Studies</a:t>
            </a:r>
            <a:r>
              <a:rPr lang="en-GB" sz="800" dirty="0">
                <a:latin typeface="Times New Roman" panose="02020603050405020304" pitchFamily="18" charset="0"/>
                <a:cs typeface="Times New Roman" panose="02020603050405020304" pitchFamily="18" charset="0"/>
              </a:rPr>
              <a:t>, </a:t>
            </a:r>
            <a:r>
              <a:rPr lang="en-GB" sz="800" i="1" dirty="0">
                <a:latin typeface="Times New Roman" panose="02020603050405020304" pitchFamily="18" charset="0"/>
                <a:cs typeface="Times New Roman" panose="02020603050405020304" pitchFamily="18" charset="0"/>
              </a:rPr>
              <a:t>116</a:t>
            </a:r>
            <a:r>
              <a:rPr lang="en-GB" sz="800" dirty="0">
                <a:latin typeface="Times New Roman" panose="02020603050405020304" pitchFamily="18" charset="0"/>
                <a:cs typeface="Times New Roman" panose="02020603050405020304" pitchFamily="18" charset="0"/>
              </a:rPr>
              <a:t>, p.103432.</a:t>
            </a:r>
            <a:r>
              <a:rPr lang="en-GB" sz="800" dirty="0">
                <a:latin typeface="Times New Roman" panose="02020603050405020304" pitchFamily="18" charset="0"/>
                <a:cs typeface="Times New Roman" panose="02020603050405020304" pitchFamily="18" charset="0"/>
                <a:hlinkClick r:id="rId13"/>
              </a:rPr>
              <a:t> </a:t>
            </a:r>
            <a:r>
              <a:rPr lang="en-GB" sz="800" u="sng" dirty="0">
                <a:latin typeface="Times New Roman" panose="02020603050405020304" pitchFamily="18" charset="0"/>
                <a:cs typeface="Times New Roman" panose="02020603050405020304" pitchFamily="18" charset="0"/>
                <a:hlinkClick r:id="rId13"/>
              </a:rPr>
              <a:t>https://www.sciencedirect.com/science/article/pii/S0020748919302391</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err="1">
                <a:latin typeface="Times New Roman" panose="02020603050405020304" pitchFamily="18" charset="0"/>
                <a:cs typeface="Times New Roman" panose="02020603050405020304" pitchFamily="18" charset="0"/>
              </a:rPr>
              <a:t>Reidy</a:t>
            </a:r>
            <a:r>
              <a:rPr lang="en-GB" sz="800" dirty="0">
                <a:latin typeface="Times New Roman" panose="02020603050405020304" pitchFamily="18" charset="0"/>
                <a:cs typeface="Times New Roman" panose="02020603050405020304" pitchFamily="18" charset="0"/>
              </a:rPr>
              <a:t>, C (2019). The factors that support people living with Type 1 diabetes to incorporate an insulin pump into their everyday lives.</a:t>
            </a:r>
            <a:r>
              <a:rPr lang="en-GB" sz="800" dirty="0">
                <a:latin typeface="Times New Roman" panose="02020603050405020304" pitchFamily="18" charset="0"/>
                <a:cs typeface="Times New Roman" panose="02020603050405020304" pitchFamily="18" charset="0"/>
                <a:hlinkClick r:id="rId14"/>
              </a:rPr>
              <a:t> </a:t>
            </a:r>
            <a:r>
              <a:rPr lang="en-GB" sz="800" u="sng" dirty="0">
                <a:latin typeface="Times New Roman" panose="02020603050405020304" pitchFamily="18" charset="0"/>
                <a:cs typeface="Times New Roman" panose="02020603050405020304" pitchFamily="18" charset="0"/>
                <a:hlinkClick r:id="rId14"/>
              </a:rPr>
              <a:t>https://www.researchgate.net/figure/The-House-of-Care-Model-NHS-England_fig10_348555512</a:t>
            </a:r>
            <a:endParaRPr lang="en-GB" sz="800" u="sng"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rPr>
              <a:t>Rosana, M. </a:t>
            </a:r>
            <a:r>
              <a:rPr lang="en-GB" sz="800" i="1" dirty="0">
                <a:latin typeface="Times New Roman" panose="02020603050405020304" pitchFamily="18" charset="0"/>
              </a:rPr>
              <a:t>et al.</a:t>
            </a:r>
            <a:r>
              <a:rPr lang="en-GB" sz="800" dirty="0">
                <a:latin typeface="Times New Roman" panose="02020603050405020304" pitchFamily="18" charset="0"/>
              </a:rPr>
              <a:t> (2025) 'Risk factors for peripheral arterial disease in type 2 diabetes mellitus patients: A systematic review and meta-analysis,' </a:t>
            </a:r>
            <a:r>
              <a:rPr lang="en-GB" sz="800" i="1" dirty="0">
                <a:latin typeface="Times New Roman" panose="02020603050405020304" pitchFamily="18" charset="0"/>
              </a:rPr>
              <a:t>Diabetes Research and Clinical Practice</a:t>
            </a:r>
            <a:r>
              <a:rPr lang="en-GB" sz="800" dirty="0">
                <a:latin typeface="Times New Roman" panose="02020603050405020304" pitchFamily="18" charset="0"/>
              </a:rPr>
              <a:t>, 224, p. 112170. https://doi.org/10.1016/j.diabres.2025.112170.</a:t>
            </a:r>
          </a:p>
          <a:p>
            <a:pPr>
              <a:spcBef>
                <a:spcPts val="0"/>
              </a:spcBef>
            </a:pPr>
            <a:endParaRPr lang="en-GB" sz="800" u="sng" dirty="0">
              <a:latin typeface="Times New Roman" panose="02020603050405020304" pitchFamily="18" charset="0"/>
              <a:cs typeface="Times New Roman" panose="02020603050405020304" pitchFamily="18" charset="0"/>
            </a:endParaRPr>
          </a:p>
          <a:p>
            <a:pPr>
              <a:spcBef>
                <a:spcPts val="0"/>
              </a:spcBef>
            </a:pP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err="1">
                <a:latin typeface="Times New Roman" panose="02020603050405020304" pitchFamily="18" charset="0"/>
                <a:cs typeface="Times New Roman" panose="02020603050405020304" pitchFamily="18" charset="0"/>
              </a:rPr>
              <a:t>Sannidhi</a:t>
            </a:r>
            <a:r>
              <a:rPr lang="en-GB" sz="800" dirty="0">
                <a:latin typeface="Times New Roman" panose="02020603050405020304" pitchFamily="18" charset="0"/>
                <a:cs typeface="Times New Roman" panose="02020603050405020304" pitchFamily="18" charset="0"/>
              </a:rPr>
              <a:t>, D., Abeles, R., Andrew, W., Bonnet, J.P., Vitale, K., Niranjan, V., Gulati, M., </a:t>
            </a:r>
            <a:r>
              <a:rPr lang="en-GB" sz="800" dirty="0" err="1">
                <a:latin typeface="Times New Roman" panose="02020603050405020304" pitchFamily="18" charset="0"/>
                <a:cs typeface="Times New Roman" panose="02020603050405020304" pitchFamily="18" charset="0"/>
              </a:rPr>
              <a:t>Pauly</a:t>
            </a:r>
            <a:r>
              <a:rPr lang="en-GB" sz="800" dirty="0">
                <a:latin typeface="Times New Roman" panose="02020603050405020304" pitchFamily="18" charset="0"/>
                <a:cs typeface="Times New Roman" panose="02020603050405020304" pitchFamily="18" charset="0"/>
              </a:rPr>
              <a:t>, K., Moran, R., Alexander, L. and Le, C. (2025). Lifestyle Medicine for Obesity in the Era of Highly Effective Anti-Obesity Treatment. </a:t>
            </a:r>
            <a:r>
              <a:rPr lang="en-GB" sz="800" i="1" dirty="0">
                <a:latin typeface="Times New Roman" panose="02020603050405020304" pitchFamily="18" charset="0"/>
                <a:cs typeface="Times New Roman" panose="02020603050405020304" pitchFamily="18" charset="0"/>
              </a:rPr>
              <a:t>Nutrients</a:t>
            </a:r>
            <a:r>
              <a:rPr lang="en-GB" sz="800" dirty="0">
                <a:latin typeface="Times New Roman" panose="02020603050405020304" pitchFamily="18" charset="0"/>
                <a:cs typeface="Times New Roman" panose="02020603050405020304" pitchFamily="18" charset="0"/>
              </a:rPr>
              <a:t>, </a:t>
            </a:r>
            <a:r>
              <a:rPr lang="en-GB" sz="800" i="1" dirty="0">
                <a:latin typeface="Times New Roman" panose="02020603050405020304" pitchFamily="18" charset="0"/>
                <a:cs typeface="Times New Roman" panose="02020603050405020304" pitchFamily="18" charset="0"/>
              </a:rPr>
              <a:t>17</a:t>
            </a:r>
            <a:r>
              <a:rPr lang="en-GB" sz="800" dirty="0">
                <a:latin typeface="Times New Roman" panose="02020603050405020304" pitchFamily="18" charset="0"/>
                <a:cs typeface="Times New Roman" panose="02020603050405020304" pitchFamily="18" charset="0"/>
              </a:rPr>
              <a:t>(14), p.2382.</a:t>
            </a:r>
            <a:r>
              <a:rPr lang="en-GB" sz="800" dirty="0">
                <a:latin typeface="Times New Roman" panose="02020603050405020304" pitchFamily="18" charset="0"/>
                <a:cs typeface="Times New Roman" panose="02020603050405020304" pitchFamily="18" charset="0"/>
                <a:hlinkClick r:id="rId15"/>
              </a:rPr>
              <a:t> </a:t>
            </a:r>
            <a:r>
              <a:rPr lang="en-GB" sz="800" u="sng" dirty="0">
                <a:latin typeface="Times New Roman" panose="02020603050405020304" pitchFamily="18" charset="0"/>
                <a:cs typeface="Times New Roman" panose="02020603050405020304" pitchFamily="18" charset="0"/>
                <a:hlinkClick r:id="rId15"/>
              </a:rPr>
              <a:t>https://www.mdpi.com/2072-6643/17/14/2382</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Sattar, Z., Young-Murphy, L., Craig, L., Steven, A. and Wilson-</a:t>
            </a:r>
            <a:r>
              <a:rPr lang="en-GB" sz="800" dirty="0" err="1">
                <a:latin typeface="Times New Roman" panose="02020603050405020304" pitchFamily="18" charset="0"/>
                <a:cs typeface="Times New Roman" panose="02020603050405020304" pitchFamily="18" charset="0"/>
              </a:rPr>
              <a:t>Menzfeld</a:t>
            </a:r>
            <a:r>
              <a:rPr lang="en-GB" sz="800" dirty="0">
                <a:latin typeface="Times New Roman" panose="02020603050405020304" pitchFamily="18" charset="0"/>
                <a:cs typeface="Times New Roman" panose="02020603050405020304" pitchFamily="18" charset="0"/>
              </a:rPr>
              <a:t>, G. (2023). Frailty nurse and GP-led models of care in care homes: the role of contextual factors impacting Enhanced health in care homes framework implementation. </a:t>
            </a:r>
            <a:r>
              <a:rPr lang="en-GB" sz="800" i="1" dirty="0">
                <a:latin typeface="Times New Roman" panose="02020603050405020304" pitchFamily="18" charset="0"/>
                <a:cs typeface="Times New Roman" panose="02020603050405020304" pitchFamily="18" charset="0"/>
              </a:rPr>
              <a:t>BMC geriatrics</a:t>
            </a:r>
            <a:r>
              <a:rPr lang="en-GB" sz="800" dirty="0">
                <a:latin typeface="Times New Roman" panose="02020603050405020304" pitchFamily="18" charset="0"/>
                <a:cs typeface="Times New Roman" panose="02020603050405020304" pitchFamily="18" charset="0"/>
              </a:rPr>
              <a:t>, </a:t>
            </a:r>
            <a:r>
              <a:rPr lang="en-GB" sz="800" i="1" dirty="0">
                <a:latin typeface="Times New Roman" panose="02020603050405020304" pitchFamily="18" charset="0"/>
                <a:cs typeface="Times New Roman" panose="02020603050405020304" pitchFamily="18" charset="0"/>
              </a:rPr>
              <a:t>23</a:t>
            </a:r>
            <a:r>
              <a:rPr lang="en-GB" sz="800" dirty="0">
                <a:latin typeface="Times New Roman" panose="02020603050405020304" pitchFamily="18" charset="0"/>
                <a:cs typeface="Times New Roman" panose="02020603050405020304" pitchFamily="18" charset="0"/>
              </a:rPr>
              <a:t>(1), p.69.</a:t>
            </a:r>
            <a:r>
              <a:rPr lang="en-GB" sz="800" dirty="0">
                <a:latin typeface="Times New Roman" panose="02020603050405020304" pitchFamily="18" charset="0"/>
                <a:cs typeface="Times New Roman" panose="02020603050405020304" pitchFamily="18" charset="0"/>
                <a:hlinkClick r:id="rId16"/>
              </a:rPr>
              <a:t> </a:t>
            </a:r>
            <a:r>
              <a:rPr lang="en-GB" sz="800" u="sng" dirty="0">
                <a:latin typeface="Times New Roman" panose="02020603050405020304" pitchFamily="18" charset="0"/>
                <a:cs typeface="Times New Roman" panose="02020603050405020304" pitchFamily="18" charset="0"/>
                <a:hlinkClick r:id="rId16"/>
              </a:rPr>
              <a:t>https://link.springer.com/article/10.1186/s12877-023-03742-3</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Tahir, W., </a:t>
            </a:r>
            <a:r>
              <a:rPr lang="en-GB" sz="800" dirty="0" err="1">
                <a:latin typeface="Times New Roman" panose="02020603050405020304" pitchFamily="18" charset="0"/>
                <a:cs typeface="Times New Roman" panose="02020603050405020304" pitchFamily="18" charset="0"/>
              </a:rPr>
              <a:t>Beba</a:t>
            </a:r>
            <a:r>
              <a:rPr lang="en-GB" sz="800" dirty="0">
                <a:latin typeface="Times New Roman" panose="02020603050405020304" pitchFamily="18" charset="0"/>
                <a:cs typeface="Times New Roman" panose="02020603050405020304" pitchFamily="18" charset="0"/>
              </a:rPr>
              <a:t>, H., Fortes-Mayer, G., Kar, P., Khan, N., Milne, N., Moore, J., Saha, S. and Atkin, M. (2025). Expert consensus on solutions to improve implementation of NICE type 2 diabetes guideline (NG28) by health systems in England: a Delphi panel by the INNOVATE-28 Working Group. </a:t>
            </a:r>
            <a:r>
              <a:rPr lang="en-GB" sz="800" i="1" dirty="0">
                <a:latin typeface="Times New Roman" panose="02020603050405020304" pitchFamily="18" charset="0"/>
                <a:cs typeface="Times New Roman" panose="02020603050405020304" pitchFamily="18" charset="0"/>
              </a:rPr>
              <a:t>BMJ open</a:t>
            </a:r>
            <a:r>
              <a:rPr lang="en-GB" sz="800" dirty="0">
                <a:latin typeface="Times New Roman" panose="02020603050405020304" pitchFamily="18" charset="0"/>
                <a:cs typeface="Times New Roman" panose="02020603050405020304" pitchFamily="18" charset="0"/>
              </a:rPr>
              <a:t>, </a:t>
            </a:r>
            <a:r>
              <a:rPr lang="en-GB" sz="800" i="1" dirty="0">
                <a:latin typeface="Times New Roman" panose="02020603050405020304" pitchFamily="18" charset="0"/>
                <a:cs typeface="Times New Roman" panose="02020603050405020304" pitchFamily="18" charset="0"/>
              </a:rPr>
              <a:t>15</a:t>
            </a:r>
            <a:r>
              <a:rPr lang="en-GB" sz="800" dirty="0">
                <a:latin typeface="Times New Roman" panose="02020603050405020304" pitchFamily="18" charset="0"/>
                <a:cs typeface="Times New Roman" panose="02020603050405020304" pitchFamily="18" charset="0"/>
              </a:rPr>
              <a:t>(6), p.e093955.</a:t>
            </a:r>
            <a:r>
              <a:rPr lang="en-GB" sz="800" dirty="0">
                <a:latin typeface="Times New Roman" panose="02020603050405020304" pitchFamily="18" charset="0"/>
                <a:cs typeface="Times New Roman" panose="02020603050405020304" pitchFamily="18" charset="0"/>
                <a:hlinkClick r:id="rId17"/>
              </a:rPr>
              <a:t> </a:t>
            </a:r>
            <a:r>
              <a:rPr lang="en-GB" sz="800" u="sng" dirty="0">
                <a:latin typeface="Times New Roman" panose="02020603050405020304" pitchFamily="18" charset="0"/>
                <a:cs typeface="Times New Roman" panose="02020603050405020304" pitchFamily="18" charset="0"/>
                <a:hlinkClick r:id="rId17"/>
              </a:rPr>
              <a:t>https://bmjopen.bmj.com/content/15/6/e093955.abstract</a:t>
            </a:r>
            <a:endParaRPr lang="en-IN" sz="800" dirty="0">
              <a:latin typeface="Times New Roman" panose="02020603050405020304" pitchFamily="18" charset="0"/>
              <a:cs typeface="Times New Roman" panose="02020603050405020304" pitchFamily="18" charset="0"/>
            </a:endParaRPr>
          </a:p>
          <a:p>
            <a:pPr>
              <a:spcBef>
                <a:spcPts val="0"/>
              </a:spcBef>
            </a:pPr>
            <a:r>
              <a:rPr lang="en-GB" sz="800" dirty="0">
                <a:latin typeface="Times New Roman" panose="02020603050405020304" pitchFamily="18" charset="0"/>
                <a:cs typeface="Times New Roman" panose="02020603050405020304" pitchFamily="18" charset="0"/>
              </a:rPr>
              <a:t>Thelancet.com, (2025). </a:t>
            </a:r>
            <a:r>
              <a:rPr lang="en-GB" sz="800" i="1" dirty="0">
                <a:latin typeface="Times New Roman" panose="02020603050405020304" pitchFamily="18" charset="0"/>
                <a:cs typeface="Times New Roman" panose="02020603050405020304" pitchFamily="18" charset="0"/>
              </a:rPr>
              <a:t>Diabetes-related complications: a toll too high.</a:t>
            </a:r>
            <a:r>
              <a:rPr lang="en-GB" sz="800" dirty="0">
                <a:latin typeface="Times New Roman" panose="02020603050405020304" pitchFamily="18" charset="0"/>
                <a:cs typeface="Times New Roman" panose="02020603050405020304" pitchFamily="18" charset="0"/>
              </a:rPr>
              <a:t> Available at:</a:t>
            </a:r>
            <a:r>
              <a:rPr lang="en-GB" sz="800" dirty="0">
                <a:latin typeface="Times New Roman" panose="02020603050405020304" pitchFamily="18" charset="0"/>
                <a:cs typeface="Times New Roman" panose="02020603050405020304" pitchFamily="18" charset="0"/>
                <a:hlinkClick r:id="rId18"/>
              </a:rPr>
              <a:t> </a:t>
            </a:r>
            <a:r>
              <a:rPr lang="en-GB" sz="800" u="sng" dirty="0">
                <a:latin typeface="Times New Roman" panose="02020603050405020304" pitchFamily="18" charset="0"/>
                <a:cs typeface="Times New Roman" panose="02020603050405020304" pitchFamily="18" charset="0"/>
                <a:hlinkClick r:id="rId18"/>
              </a:rPr>
              <a:t>https://www.thelancet.com/journals/landia/article/PIIS2213-8587(24)00246-8/fulltext#:~:text=According%20to%20research%20from%20the,effects%20on%20people%20with%20diabetes</a:t>
            </a:r>
            <a:r>
              <a:rPr lang="en-GB" sz="800" dirty="0">
                <a:latin typeface="Times New Roman" panose="02020603050405020304" pitchFamily="18" charset="0"/>
                <a:cs typeface="Times New Roman" panose="02020603050405020304" pitchFamily="18" charset="0"/>
              </a:rPr>
              <a:t>. [Accessed on 6</a:t>
            </a:r>
            <a:r>
              <a:rPr lang="en-GB" sz="800" baseline="30000" dirty="0">
                <a:latin typeface="Times New Roman" panose="02020603050405020304" pitchFamily="18" charset="0"/>
                <a:cs typeface="Times New Roman" panose="02020603050405020304" pitchFamily="18" charset="0"/>
              </a:rPr>
              <a:t>th</a:t>
            </a:r>
            <a:r>
              <a:rPr lang="en-GB" sz="800" dirty="0">
                <a:latin typeface="Times New Roman" panose="02020603050405020304" pitchFamily="18" charset="0"/>
                <a:cs typeface="Times New Roman" panose="02020603050405020304" pitchFamily="18" charset="0"/>
              </a:rPr>
              <a:t> October, 2025]</a:t>
            </a:r>
            <a:endParaRPr lang="en-IN" sz="800"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06409F50-2D1A-D485-EB28-3C9E4221360E}"/>
              </a:ext>
            </a:extLst>
          </p:cNvPr>
          <p:cNvSpPr>
            <a:spLocks noChangeArrowheads="1"/>
          </p:cNvSpPr>
          <p:nvPr/>
        </p:nvSpPr>
        <p:spPr bwMode="auto">
          <a:xfrm>
            <a:off x="1293090" y="2433214"/>
            <a:ext cx="12071928"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Moran, G.M.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et al.</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(2022) 'Type 2 diabetes: summary of updated NICE guidance,'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BMJ</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377, p. o775. https://doi.org/10.1136/bmj.o775.</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506253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12547"/>
            <a:ext cx="10364451" cy="1596177"/>
          </a:xfrm>
        </p:spPr>
        <p:txBody>
          <a:bodyPr/>
          <a:lstStyle/>
          <a:p>
            <a:r>
              <a:rPr lang="en-GB" b="1" dirty="0">
                <a:latin typeface="Times New Roman" panose="02020603050405020304" pitchFamily="18" charset="0"/>
                <a:cs typeface="Times New Roman" panose="02020603050405020304" pitchFamily="18" charset="0"/>
              </a:rPr>
              <a:t>References</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913775" y="1416116"/>
            <a:ext cx="10363826" cy="3424107"/>
          </a:xfrm>
        </p:spPr>
        <p:txBody>
          <a:bodyPr>
            <a:noAutofit/>
          </a:bodyPr>
          <a:lstStyle/>
          <a:p>
            <a:r>
              <a:rPr lang="en-GB" sz="1100" dirty="0" err="1">
                <a:latin typeface="Times New Roman" panose="02020603050405020304" pitchFamily="18" charset="0"/>
                <a:cs typeface="Times New Roman" panose="02020603050405020304" pitchFamily="18" charset="0"/>
              </a:rPr>
              <a:t>Toffanin</a:t>
            </a:r>
            <a:r>
              <a:rPr lang="en-GB" sz="1100" dirty="0">
                <a:latin typeface="Times New Roman" panose="02020603050405020304" pitchFamily="18" charset="0"/>
                <a:cs typeface="Times New Roman" panose="02020603050405020304" pitchFamily="18" charset="0"/>
              </a:rPr>
              <a:t>, C. and </a:t>
            </a:r>
            <a:r>
              <a:rPr lang="en-GB" sz="1100" dirty="0" err="1">
                <a:latin typeface="Times New Roman" panose="02020603050405020304" pitchFamily="18" charset="0"/>
                <a:cs typeface="Times New Roman" panose="02020603050405020304" pitchFamily="18" charset="0"/>
              </a:rPr>
              <a:t>Magni</a:t>
            </a:r>
            <a:r>
              <a:rPr lang="en-GB" sz="1100" dirty="0">
                <a:latin typeface="Times New Roman" panose="02020603050405020304" pitchFamily="18" charset="0"/>
                <a:cs typeface="Times New Roman" panose="02020603050405020304" pitchFamily="18" charset="0"/>
              </a:rPr>
              <a:t>, L. (2023). Personalized constrained MPC for glucose regulation. </a:t>
            </a:r>
            <a:r>
              <a:rPr lang="en-GB" sz="1100" i="1" dirty="0">
                <a:latin typeface="Times New Roman" panose="02020603050405020304" pitchFamily="18" charset="0"/>
                <a:cs typeface="Times New Roman" panose="02020603050405020304" pitchFamily="18" charset="0"/>
              </a:rPr>
              <a:t>IFAC-PapersOnLine</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56</a:t>
            </a:r>
            <a:r>
              <a:rPr lang="en-GB" sz="1100" dirty="0">
                <a:latin typeface="Times New Roman" panose="02020603050405020304" pitchFamily="18" charset="0"/>
                <a:cs typeface="Times New Roman" panose="02020603050405020304" pitchFamily="18" charset="0"/>
              </a:rPr>
              <a:t>(2), pp.9648-9653.</a:t>
            </a:r>
            <a:r>
              <a:rPr lang="en-GB" sz="1100" dirty="0">
                <a:latin typeface="Times New Roman" panose="02020603050405020304" pitchFamily="18" charset="0"/>
                <a:cs typeface="Times New Roman" panose="02020603050405020304" pitchFamily="18" charset="0"/>
                <a:hlinkClick r:id="rId2"/>
              </a:rPr>
              <a:t> </a:t>
            </a:r>
            <a:r>
              <a:rPr lang="en-GB" sz="1100" u="sng" dirty="0">
                <a:latin typeface="Times New Roman" panose="02020603050405020304" pitchFamily="18" charset="0"/>
                <a:cs typeface="Times New Roman" panose="02020603050405020304" pitchFamily="18" charset="0"/>
                <a:hlinkClick r:id="rId2"/>
              </a:rPr>
              <a:t>https://www.sciencedirect.com/science/article/pii/S2405896323006237</a:t>
            </a:r>
            <a:endParaRPr lang="en-IN" sz="1100" dirty="0">
              <a:latin typeface="Times New Roman" panose="02020603050405020304" pitchFamily="18" charset="0"/>
              <a:cs typeface="Times New Roman" panose="02020603050405020304" pitchFamily="18" charset="0"/>
            </a:endParaRPr>
          </a:p>
          <a:p>
            <a:r>
              <a:rPr lang="en-GB" sz="1100" dirty="0" err="1">
                <a:latin typeface="Times New Roman" panose="02020603050405020304" pitchFamily="18" charset="0"/>
                <a:cs typeface="Times New Roman" panose="02020603050405020304" pitchFamily="18" charset="0"/>
              </a:rPr>
              <a:t>Villén</a:t>
            </a:r>
            <a:r>
              <a:rPr lang="en-GB" sz="1100" dirty="0">
                <a:latin typeface="Times New Roman" panose="02020603050405020304" pitchFamily="18" charset="0"/>
                <a:cs typeface="Times New Roman" panose="02020603050405020304" pitchFamily="18" charset="0"/>
              </a:rPr>
              <a:t>, N., </a:t>
            </a:r>
            <a:r>
              <a:rPr lang="en-GB" sz="1100" dirty="0" err="1">
                <a:latin typeface="Times New Roman" panose="02020603050405020304" pitchFamily="18" charset="0"/>
                <a:cs typeface="Times New Roman" panose="02020603050405020304" pitchFamily="18" charset="0"/>
              </a:rPr>
              <a:t>Roso-Llorach</a:t>
            </a:r>
            <a:r>
              <a:rPr lang="en-GB" sz="1100" dirty="0">
                <a:latin typeface="Times New Roman" panose="02020603050405020304" pitchFamily="18" charset="0"/>
                <a:cs typeface="Times New Roman" panose="02020603050405020304" pitchFamily="18" charset="0"/>
              </a:rPr>
              <a:t>, A., Gallego-Moll, C., Danes-Castells, M., Fernández-</a:t>
            </a:r>
            <a:r>
              <a:rPr lang="en-GB" sz="1100" dirty="0" err="1">
                <a:latin typeface="Times New Roman" panose="02020603050405020304" pitchFamily="18" charset="0"/>
                <a:cs typeface="Times New Roman" panose="02020603050405020304" pitchFamily="18" charset="0"/>
              </a:rPr>
              <a:t>Bertolin</a:t>
            </a:r>
            <a:r>
              <a:rPr lang="en-GB" sz="1100" dirty="0">
                <a:latin typeface="Times New Roman" panose="02020603050405020304" pitchFamily="18" charset="0"/>
                <a:cs typeface="Times New Roman" panose="02020603050405020304" pitchFamily="18" charset="0"/>
              </a:rPr>
              <a:t>, S., </a:t>
            </a:r>
            <a:r>
              <a:rPr lang="en-GB" sz="1100" dirty="0" err="1">
                <a:latin typeface="Times New Roman" panose="02020603050405020304" pitchFamily="18" charset="0"/>
                <a:cs typeface="Times New Roman" panose="02020603050405020304" pitchFamily="18" charset="0"/>
              </a:rPr>
              <a:t>Troncoso</a:t>
            </a:r>
            <a:r>
              <a:rPr lang="en-GB" sz="1100" dirty="0">
                <a:latin typeface="Times New Roman" panose="02020603050405020304" pitchFamily="18" charset="0"/>
                <a:cs typeface="Times New Roman" panose="02020603050405020304" pitchFamily="18" charset="0"/>
              </a:rPr>
              <a:t>-Mariño, A., </a:t>
            </a:r>
            <a:r>
              <a:rPr lang="en-GB" sz="1100" dirty="0" err="1">
                <a:latin typeface="Times New Roman" panose="02020603050405020304" pitchFamily="18" charset="0"/>
                <a:cs typeface="Times New Roman" panose="02020603050405020304" pitchFamily="18" charset="0"/>
              </a:rPr>
              <a:t>Monteagudo</a:t>
            </a:r>
            <a:r>
              <a:rPr lang="en-GB" sz="1100" dirty="0">
                <a:latin typeface="Times New Roman" panose="02020603050405020304" pitchFamily="18" charset="0"/>
                <a:cs typeface="Times New Roman" panose="02020603050405020304" pitchFamily="18" charset="0"/>
              </a:rPr>
              <a:t>, M., Amado, E. and </a:t>
            </a:r>
            <a:r>
              <a:rPr lang="en-GB" sz="1100" dirty="0" err="1">
                <a:latin typeface="Times New Roman" panose="02020603050405020304" pitchFamily="18" charset="0"/>
                <a:cs typeface="Times New Roman" panose="02020603050405020304" pitchFamily="18" charset="0"/>
              </a:rPr>
              <a:t>Violán</a:t>
            </a:r>
            <a:r>
              <a:rPr lang="en-GB" sz="1100" dirty="0">
                <a:latin typeface="Times New Roman" panose="02020603050405020304" pitchFamily="18" charset="0"/>
                <a:cs typeface="Times New Roman" panose="02020603050405020304" pitchFamily="18" charset="0"/>
              </a:rPr>
              <a:t>, C., (2022). </a:t>
            </a:r>
            <a:r>
              <a:rPr lang="en-GB" sz="1100" dirty="0" err="1">
                <a:latin typeface="Times New Roman" panose="02020603050405020304" pitchFamily="18" charset="0"/>
                <a:cs typeface="Times New Roman" panose="02020603050405020304" pitchFamily="18" charset="0"/>
              </a:rPr>
              <a:t>Polypharmacy</a:t>
            </a:r>
            <a:r>
              <a:rPr lang="en-GB" sz="1100" dirty="0">
                <a:latin typeface="Times New Roman" panose="02020603050405020304" pitchFamily="18" charset="0"/>
                <a:cs typeface="Times New Roman" panose="02020603050405020304" pitchFamily="18" charset="0"/>
              </a:rPr>
              <a:t> patterns in </a:t>
            </a:r>
            <a:r>
              <a:rPr lang="en-GB" sz="1100" dirty="0" err="1">
                <a:latin typeface="Times New Roman" panose="02020603050405020304" pitchFamily="18" charset="0"/>
                <a:cs typeface="Times New Roman" panose="02020603050405020304" pitchFamily="18" charset="0"/>
              </a:rPr>
              <a:t>multimorbid</a:t>
            </a:r>
            <a:r>
              <a:rPr lang="en-GB" sz="1100" dirty="0">
                <a:latin typeface="Times New Roman" panose="02020603050405020304" pitchFamily="18" charset="0"/>
                <a:cs typeface="Times New Roman" panose="02020603050405020304" pitchFamily="18" charset="0"/>
              </a:rPr>
              <a:t> older people with cardiovascular disease: longitudinal study. Geriatrics, 7(6), p.141. available at:</a:t>
            </a:r>
            <a:r>
              <a:rPr lang="en-GB" sz="1100" dirty="0">
                <a:latin typeface="Times New Roman" panose="02020603050405020304" pitchFamily="18" charset="0"/>
                <a:cs typeface="Times New Roman" panose="02020603050405020304" pitchFamily="18" charset="0"/>
                <a:hlinkClick r:id="rId3"/>
              </a:rPr>
              <a:t> </a:t>
            </a:r>
            <a:r>
              <a:rPr lang="en-GB" sz="1100" u="sng" dirty="0">
                <a:latin typeface="Times New Roman" panose="02020603050405020304" pitchFamily="18" charset="0"/>
                <a:cs typeface="Times New Roman" panose="02020603050405020304" pitchFamily="18" charset="0"/>
                <a:hlinkClick r:id="rId3"/>
              </a:rPr>
              <a:t>https://pmc.ncbi.nlm.nih.gov/articles/PMC9777651/pdf/geriatrics-07-00141.pdf</a:t>
            </a:r>
            <a:endParaRPr lang="en-IN" sz="1100" dirty="0">
              <a:latin typeface="Times New Roman" panose="02020603050405020304" pitchFamily="18" charset="0"/>
              <a:cs typeface="Times New Roman" panose="02020603050405020304" pitchFamily="18" charset="0"/>
            </a:endParaRPr>
          </a:p>
          <a:p>
            <a:r>
              <a:rPr lang="en-GB" sz="1100" dirty="0" err="1">
                <a:latin typeface="Times New Roman" panose="02020603050405020304" pitchFamily="18" charset="0"/>
                <a:cs typeface="Times New Roman" panose="02020603050405020304" pitchFamily="18" charset="0"/>
              </a:rPr>
              <a:t>Washirasaksiri</a:t>
            </a:r>
            <a:r>
              <a:rPr lang="en-GB" sz="1100" dirty="0">
                <a:latin typeface="Times New Roman" panose="02020603050405020304" pitchFamily="18" charset="0"/>
                <a:cs typeface="Times New Roman" panose="02020603050405020304" pitchFamily="18" charset="0"/>
              </a:rPr>
              <a:t>, C., </a:t>
            </a:r>
            <a:r>
              <a:rPr lang="en-GB" sz="1100" dirty="0" err="1">
                <a:latin typeface="Times New Roman" panose="02020603050405020304" pitchFamily="18" charset="0"/>
                <a:cs typeface="Times New Roman" panose="02020603050405020304" pitchFamily="18" charset="0"/>
              </a:rPr>
              <a:t>Srivanichakorn</a:t>
            </a:r>
            <a:r>
              <a:rPr lang="en-GB" sz="1100" dirty="0">
                <a:latin typeface="Times New Roman" panose="02020603050405020304" pitchFamily="18" charset="0"/>
                <a:cs typeface="Times New Roman" panose="02020603050405020304" pitchFamily="18" charset="0"/>
              </a:rPr>
              <a:t>, W., </a:t>
            </a:r>
            <a:r>
              <a:rPr lang="en-GB" sz="1100" dirty="0" err="1">
                <a:latin typeface="Times New Roman" panose="02020603050405020304" pitchFamily="18" charset="0"/>
                <a:cs typeface="Times New Roman" panose="02020603050405020304" pitchFamily="18" charset="0"/>
              </a:rPr>
              <a:t>Borrisut</a:t>
            </a:r>
            <a:r>
              <a:rPr lang="en-GB" sz="1100" dirty="0">
                <a:latin typeface="Times New Roman" panose="02020603050405020304" pitchFamily="18" charset="0"/>
                <a:cs typeface="Times New Roman" panose="02020603050405020304" pitchFamily="18" charset="0"/>
              </a:rPr>
              <a:t>, N., </a:t>
            </a:r>
            <a:r>
              <a:rPr lang="en-GB" sz="1100" dirty="0" err="1">
                <a:latin typeface="Times New Roman" panose="02020603050405020304" pitchFamily="18" charset="0"/>
                <a:cs typeface="Times New Roman" panose="02020603050405020304" pitchFamily="18" charset="0"/>
              </a:rPr>
              <a:t>Sitasuwan</a:t>
            </a:r>
            <a:r>
              <a:rPr lang="en-GB" sz="1100" dirty="0">
                <a:latin typeface="Times New Roman" panose="02020603050405020304" pitchFamily="18" charset="0"/>
                <a:cs typeface="Times New Roman" panose="02020603050405020304" pitchFamily="18" charset="0"/>
              </a:rPr>
              <a:t>, T., </a:t>
            </a:r>
            <a:r>
              <a:rPr lang="en-GB" sz="1100" dirty="0" err="1">
                <a:latin typeface="Times New Roman" panose="02020603050405020304" pitchFamily="18" charset="0"/>
                <a:cs typeface="Times New Roman" panose="02020603050405020304" pitchFamily="18" charset="0"/>
              </a:rPr>
              <a:t>Tinmanee</a:t>
            </a:r>
            <a:r>
              <a:rPr lang="en-GB" sz="1100" dirty="0">
                <a:latin typeface="Times New Roman" panose="02020603050405020304" pitchFamily="18" charset="0"/>
                <a:cs typeface="Times New Roman" panose="02020603050405020304" pitchFamily="18" charset="0"/>
              </a:rPr>
              <a:t>, R., </a:t>
            </a:r>
            <a:r>
              <a:rPr lang="en-GB" sz="1100" dirty="0" err="1">
                <a:latin typeface="Times New Roman" panose="02020603050405020304" pitchFamily="18" charset="0"/>
                <a:cs typeface="Times New Roman" panose="02020603050405020304" pitchFamily="18" charset="0"/>
              </a:rPr>
              <a:t>Kositamongkol</a:t>
            </a:r>
            <a:r>
              <a:rPr lang="en-GB" sz="1100" dirty="0">
                <a:latin typeface="Times New Roman" panose="02020603050405020304" pitchFamily="18" charset="0"/>
                <a:cs typeface="Times New Roman" panose="02020603050405020304" pitchFamily="18" charset="0"/>
              </a:rPr>
              <a:t>, C., </a:t>
            </a:r>
            <a:r>
              <a:rPr lang="en-GB" sz="1100" dirty="0" err="1">
                <a:latin typeface="Times New Roman" panose="02020603050405020304" pitchFamily="18" charset="0"/>
                <a:cs typeface="Times New Roman" panose="02020603050405020304" pitchFamily="18" charset="0"/>
              </a:rPr>
              <a:t>Ariyakunaphan</a:t>
            </a:r>
            <a:r>
              <a:rPr lang="en-GB" sz="1100" dirty="0">
                <a:latin typeface="Times New Roman" panose="02020603050405020304" pitchFamily="18" charset="0"/>
                <a:cs typeface="Times New Roman" panose="02020603050405020304" pitchFamily="18" charset="0"/>
              </a:rPr>
              <a:t>, P., </a:t>
            </a:r>
            <a:r>
              <a:rPr lang="en-GB" sz="1100" dirty="0" err="1">
                <a:latin typeface="Times New Roman" panose="02020603050405020304" pitchFamily="18" charset="0"/>
                <a:cs typeface="Times New Roman" panose="02020603050405020304" pitchFamily="18" charset="0"/>
              </a:rPr>
              <a:t>Auesomwang</a:t>
            </a:r>
            <a:r>
              <a:rPr lang="en-GB" sz="1100" dirty="0">
                <a:latin typeface="Times New Roman" panose="02020603050405020304" pitchFamily="18" charset="0"/>
                <a:cs typeface="Times New Roman" panose="02020603050405020304" pitchFamily="18" charset="0"/>
              </a:rPr>
              <a:t>, C., </a:t>
            </a:r>
            <a:r>
              <a:rPr lang="en-GB" sz="1100" dirty="0" err="1">
                <a:latin typeface="Times New Roman" panose="02020603050405020304" pitchFamily="18" charset="0"/>
                <a:cs typeface="Times New Roman" panose="02020603050405020304" pitchFamily="18" charset="0"/>
              </a:rPr>
              <a:t>Sayabovorn</a:t>
            </a:r>
            <a:r>
              <a:rPr lang="en-GB" sz="1100" dirty="0">
                <a:latin typeface="Times New Roman" panose="02020603050405020304" pitchFamily="18" charset="0"/>
                <a:cs typeface="Times New Roman" panose="02020603050405020304" pitchFamily="18" charset="0"/>
              </a:rPr>
              <a:t>, N., </a:t>
            </a:r>
            <a:r>
              <a:rPr lang="en-GB" sz="1100" dirty="0" err="1">
                <a:latin typeface="Times New Roman" panose="02020603050405020304" pitchFamily="18" charset="0"/>
                <a:cs typeface="Times New Roman" panose="02020603050405020304" pitchFamily="18" charset="0"/>
              </a:rPr>
              <a:t>Chaisathaphol</a:t>
            </a:r>
            <a:r>
              <a:rPr lang="en-GB" sz="1100" dirty="0">
                <a:latin typeface="Times New Roman" panose="02020603050405020304" pitchFamily="18" charset="0"/>
                <a:cs typeface="Times New Roman" panose="02020603050405020304" pitchFamily="18" charset="0"/>
              </a:rPr>
              <a:t>, T. and </a:t>
            </a:r>
            <a:r>
              <a:rPr lang="en-GB" sz="1100" dirty="0" err="1">
                <a:latin typeface="Times New Roman" panose="02020603050405020304" pitchFamily="18" charset="0"/>
                <a:cs typeface="Times New Roman" panose="02020603050405020304" pitchFamily="18" charset="0"/>
              </a:rPr>
              <a:t>Phisalprapa</a:t>
            </a:r>
            <a:r>
              <a:rPr lang="en-GB" sz="1100" dirty="0">
                <a:latin typeface="Times New Roman" panose="02020603050405020304" pitchFamily="18" charset="0"/>
                <a:cs typeface="Times New Roman" panose="02020603050405020304" pitchFamily="18" charset="0"/>
              </a:rPr>
              <a:t>, P., (2022). Fasting plasma glucose and HbA1c levels predict the risk of type 2 diabetes and diabetic retinopathy in a Thai high-risk population with </a:t>
            </a:r>
            <a:r>
              <a:rPr lang="en-GB" sz="1100" dirty="0" err="1">
                <a:latin typeface="Times New Roman" panose="02020603050405020304" pitchFamily="18" charset="0"/>
                <a:cs typeface="Times New Roman" panose="02020603050405020304" pitchFamily="18" charset="0"/>
              </a:rPr>
              <a:t>prediabetes</a:t>
            </a:r>
            <a:r>
              <a:rPr lang="en-GB" sz="1100" dirty="0">
                <a:latin typeface="Times New Roman" panose="02020603050405020304" pitchFamily="18" charset="0"/>
                <a:cs typeface="Times New Roman" panose="02020603050405020304" pitchFamily="18" charset="0"/>
              </a:rPr>
              <a:t>. Frontiers in pharmacology, 13, p.950225. available at:</a:t>
            </a:r>
            <a:r>
              <a:rPr lang="en-GB" sz="1100" dirty="0">
                <a:latin typeface="Times New Roman" panose="02020603050405020304" pitchFamily="18" charset="0"/>
                <a:cs typeface="Times New Roman" panose="02020603050405020304" pitchFamily="18" charset="0"/>
                <a:hlinkClick r:id="rId4"/>
              </a:rPr>
              <a:t> </a:t>
            </a:r>
            <a:r>
              <a:rPr lang="en-GB" sz="1100" u="sng" dirty="0">
                <a:latin typeface="Times New Roman" panose="02020603050405020304" pitchFamily="18" charset="0"/>
                <a:cs typeface="Times New Roman" panose="02020603050405020304" pitchFamily="18" charset="0"/>
                <a:hlinkClick r:id="rId4"/>
              </a:rPr>
              <a:t>https://www.frontiersin.org/journals/pharmacology/articles/10.3389/fphar.2022.950225/pdf</a:t>
            </a:r>
            <a:endParaRPr lang="en-GB" sz="1100" u="sng" dirty="0">
              <a:latin typeface="Times New Roman" panose="02020603050405020304" pitchFamily="18" charset="0"/>
              <a:cs typeface="Times New Roman" panose="02020603050405020304" pitchFamily="18" charset="0"/>
            </a:endParaRPr>
          </a:p>
          <a:p>
            <a:r>
              <a:rPr lang="en-GB" sz="1100" u="sng" dirty="0">
                <a:latin typeface="Times New Roman" panose="02020603050405020304" pitchFamily="18" charset="0"/>
                <a:cs typeface="Times New Roman" panose="02020603050405020304" pitchFamily="18" charset="0"/>
              </a:rPr>
              <a:t>WORLD HEALTH ORGANIZATION </a:t>
            </a:r>
            <a:r>
              <a:rPr lang="en-US" sz="1100" dirty="0">
                <a:latin typeface="Times New Roman" panose="02020603050405020304" pitchFamily="18" charset="0"/>
                <a:cs typeface="Times New Roman" panose="02020603050405020304" pitchFamily="18" charset="0"/>
              </a:rPr>
              <a:t>(2001) </a:t>
            </a:r>
            <a:r>
              <a:rPr lang="en-US" sz="1100" i="1" dirty="0">
                <a:latin typeface="Times New Roman" panose="02020603050405020304" pitchFamily="18" charset="0"/>
                <a:cs typeface="Times New Roman" panose="02020603050405020304" pitchFamily="18" charset="0"/>
              </a:rPr>
              <a:t>Surveillance of risk factors for noncommunicable diseases</a:t>
            </a:r>
            <a:endParaRPr lang="en-IN"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Zhang, Y., Stokes, J., </a:t>
            </a:r>
            <a:r>
              <a:rPr lang="en-GB" sz="1100" dirty="0" err="1">
                <a:latin typeface="Times New Roman" panose="02020603050405020304" pitchFamily="18" charset="0"/>
                <a:cs typeface="Times New Roman" panose="02020603050405020304" pitchFamily="18" charset="0"/>
              </a:rPr>
              <a:t>Anselmi</a:t>
            </a:r>
            <a:r>
              <a:rPr lang="en-GB" sz="1100" dirty="0">
                <a:latin typeface="Times New Roman" panose="02020603050405020304" pitchFamily="18" charset="0"/>
                <a:cs typeface="Times New Roman" panose="02020603050405020304" pitchFamily="18" charset="0"/>
              </a:rPr>
              <a:t>, L., Bower, P. and Xu, J. (2025). Can integrated care interventions strengthen primary care and improve outcomes for patients with chronic diseases? A systematic review and meta-analysis. </a:t>
            </a:r>
            <a:r>
              <a:rPr lang="en-GB" sz="1100" i="1" dirty="0">
                <a:latin typeface="Times New Roman" panose="02020603050405020304" pitchFamily="18" charset="0"/>
                <a:cs typeface="Times New Roman" panose="02020603050405020304" pitchFamily="18" charset="0"/>
              </a:rPr>
              <a:t>Health Research Policy and Systems</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23</a:t>
            </a:r>
            <a:r>
              <a:rPr lang="en-GB" sz="1100" dirty="0">
                <a:latin typeface="Times New Roman" panose="02020603050405020304" pitchFamily="18" charset="0"/>
                <a:cs typeface="Times New Roman" panose="02020603050405020304" pitchFamily="18" charset="0"/>
              </a:rPr>
              <a:t>(1), p.5.</a:t>
            </a:r>
            <a:r>
              <a:rPr lang="en-GB" sz="1100" dirty="0">
                <a:latin typeface="Times New Roman" panose="02020603050405020304" pitchFamily="18" charset="0"/>
                <a:cs typeface="Times New Roman" panose="02020603050405020304" pitchFamily="18" charset="0"/>
                <a:hlinkClick r:id="rId5"/>
              </a:rPr>
              <a:t> </a:t>
            </a:r>
            <a:r>
              <a:rPr lang="en-GB" sz="1100" u="sng" dirty="0">
                <a:latin typeface="Times New Roman" panose="02020603050405020304" pitchFamily="18" charset="0"/>
                <a:cs typeface="Times New Roman" panose="02020603050405020304" pitchFamily="18" charset="0"/>
                <a:hlinkClick r:id="rId5"/>
              </a:rPr>
              <a:t>https://link.springer.com/article/10.1186/s12961-024-01260-1</a:t>
            </a:r>
            <a:endParaRPr lang="en-IN" sz="1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729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4103" name="Picture 2">
            <a:extLst>
              <a:ext uri="{FF2B5EF4-FFF2-40B4-BE49-F238E27FC236}">
                <a16:creationId xmlns:a16="http://schemas.microsoft.com/office/drawing/2014/main" id="{93274B0C-1CB3-4AA4-A183-20B7FE5DB1D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4104">
            <a:extLst>
              <a:ext uri="{FF2B5EF4-FFF2-40B4-BE49-F238E27FC236}">
                <a16:creationId xmlns:a16="http://schemas.microsoft.com/office/drawing/2014/main" id="{2E640319-3BB6-49BF-BAF4-D63FEC73E1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4107" name="Rectangle 4106">
            <a:extLst>
              <a:ext uri="{FF2B5EF4-FFF2-40B4-BE49-F238E27FC236}">
                <a16:creationId xmlns:a16="http://schemas.microsoft.com/office/drawing/2014/main" id="{5BECDBB2-914C-44DE-B171-6F7946196F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9" name="Picture 2">
            <a:extLst>
              <a:ext uri="{FF2B5EF4-FFF2-40B4-BE49-F238E27FC236}">
                <a16:creationId xmlns:a16="http://schemas.microsoft.com/office/drawing/2014/main" id="{1D5C6008-3DE6-42B7-AED2-68544F325B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100+ Thank You Pictures | Download Free Images on Unsplash"/>
          <p:cNvPicPr>
            <a:picLocks noGrp="1" noChangeAspect="1" noChangeArrowheads="1"/>
          </p:cNvPicPr>
          <p:nvPr>
            <p:ph sz="quarter" idx="13"/>
          </p:nvPr>
        </p:nvPicPr>
        <p:blipFill>
          <a:blip r:embed="rId4" cstate="print">
            <a:extLst>
              <a:ext uri="{28A0092B-C50C-407E-A947-70E740481C1C}">
                <a14:useLocalDpi xmlns:a14="http://schemas.microsoft.com/office/drawing/2010/main" val="0"/>
              </a:ext>
            </a:extLst>
          </a:blip>
          <a:srcRect t="13629" b="3446"/>
          <a:stretch>
            <a:fillRect/>
          </a:stretch>
        </p:blipFill>
        <p:spPr bwMode="auto">
          <a:xfrm>
            <a:off x="-197581" y="10"/>
            <a:ext cx="12389581" cy="6857990"/>
          </a:xfrm>
          <a:prstGeom prst="rect">
            <a:avLst/>
          </a:prstGeom>
          <a:noFill/>
          <a:extLst>
            <a:ext uri="{909E8E84-426E-40DD-AFC4-6F175D3DCCD1}">
              <a14:hiddenFill xmlns:a14="http://schemas.microsoft.com/office/drawing/2010/main">
                <a:solidFill>
                  <a:srgbClr val="FFFFFF"/>
                </a:solidFill>
              </a14:hiddenFill>
            </a:ext>
          </a:extLst>
        </p:spPr>
      </p:pic>
      <p:pic>
        <p:nvPicPr>
          <p:cNvPr id="4111" name="Picture 4110">
            <a:extLst>
              <a:ext uri="{FF2B5EF4-FFF2-40B4-BE49-F238E27FC236}">
                <a16:creationId xmlns:a16="http://schemas.microsoft.com/office/drawing/2014/main" id="{5D09915C-7FC3-45EF-BDD0-6393ACE446E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97584" y="-2"/>
            <a:ext cx="12192000" cy="6858000"/>
          </a:xfrm>
          <a:prstGeom prst="rect">
            <a:avLst/>
          </a:prstGeom>
        </p:spPr>
      </p:pic>
    </p:spTree>
    <p:extLst>
      <p:ext uri="{BB962C8B-B14F-4D97-AF65-F5344CB8AC3E}">
        <p14:creationId xmlns:p14="http://schemas.microsoft.com/office/powerpoint/2010/main" val="210245689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0</TotalTime>
  <Words>6747</Words>
  <Application>Microsoft Office PowerPoint</Application>
  <PresentationFormat>Widescreen</PresentationFormat>
  <Paragraphs>307</Paragraphs>
  <Slides>32</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Times New Roman</vt:lpstr>
      <vt:lpstr>Tw Cen MT</vt:lpstr>
      <vt:lpstr>Droplet</vt:lpstr>
      <vt:lpstr>Component 2 Individual Presentation  MODULE:COMMUNITY CARE AND MANAGEMENT OF LONGER-TERM CONDITIONS  LECTURER: AISHAT BAKRE MODULE CODE: LCSH7003 STUDENT NAME: NAGINA BEGUM STUDENT NUMBER: 2215742</vt:lpstr>
      <vt:lpstr>PowerPoint Presentation</vt:lpstr>
      <vt:lpstr> Symptoms</vt:lpstr>
      <vt:lpstr>Aetiology</vt:lpstr>
      <vt:lpstr>Prevalence &amp; High-Risk Groups </vt:lpstr>
      <vt:lpstr>PowerPoint Presentation</vt:lpstr>
      <vt:lpstr>Economic Burden </vt:lpstr>
      <vt:lpstr>PowerPoint Presentation</vt:lpstr>
      <vt:lpstr>Diagnosis</vt:lpstr>
      <vt:lpstr>Initial Assessment</vt:lpstr>
      <vt:lpstr>PowerPoint Presentation</vt:lpstr>
      <vt:lpstr>Management Framework (NICE &amp; Models of Care) </vt:lpstr>
      <vt:lpstr>UK Specific Guidelines </vt:lpstr>
      <vt:lpstr>House of Care Model (Image)</vt:lpstr>
      <vt:lpstr>Integrating the House of Care with T2DM</vt:lpstr>
      <vt:lpstr>Case Study: Mr. R (55, South Asian, BMI 33)</vt:lpstr>
      <vt:lpstr>Treatment Options </vt:lpstr>
      <vt:lpstr>Comorbidities  </vt:lpstr>
      <vt:lpstr>Prevention </vt:lpstr>
      <vt:lpstr>Co-productive Care Skills</vt:lpstr>
      <vt:lpstr>PowerPoint Presentation</vt:lpstr>
      <vt:lpstr>PowerPoint Presentation</vt:lpstr>
      <vt:lpstr>Comprehensive Model of Personalised Care (Image)</vt:lpstr>
      <vt:lpstr>Integration of Six Components with T2DM</vt:lpstr>
      <vt:lpstr>Self-Management Support</vt:lpstr>
      <vt:lpstr>Evidence-Based Six Components</vt:lpstr>
      <vt:lpstr>Personalised Care Model &amp; Recommendations </vt:lpstr>
      <vt:lpstr>Conclusion</vt:lpstr>
      <vt:lpstr>References</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Component 2 Individual Presentation</dc:title>
  <cp:lastModifiedBy>Nagina Begum (2215742)</cp:lastModifiedBy>
  <cp:revision>1</cp:revision>
  <dcterms:created xsi:type="dcterms:W3CDTF">2025-11-03T10:23:00Z</dcterms:created>
  <dcterms:modified xsi:type="dcterms:W3CDTF">2025-11-10T12:18:39Z</dcterms:modified>
</cp:coreProperties>
</file>