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5" r:id="rId5"/>
    <p:sldId id="259" r:id="rId6"/>
    <p:sldId id="257" r:id="rId7"/>
    <p:sldId id="258" r:id="rId8"/>
    <p:sldId id="264" r:id="rId9"/>
    <p:sldId id="260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01/04/2012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Lesson 3</a:t>
            </a:r>
            <a:br>
              <a:rPr lang="en-GB" dirty="0" smtClean="0"/>
            </a:br>
            <a:r>
              <a:rPr lang="en-GB" dirty="0" smtClean="0"/>
              <a:t>Coordinate Verbs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Dictionary entries</a:t>
            </a:r>
            <a:endParaRPr lang="en-GB" dirty="0"/>
          </a:p>
        </p:txBody>
      </p:sp>
      <p:pic>
        <p:nvPicPr>
          <p:cNvPr id="4" name="Content Placeholder 3" descr="Dictionary entry2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564904"/>
            <a:ext cx="9035313" cy="1728192"/>
          </a:xfrm>
        </p:spPr>
      </p:pic>
      <p:sp>
        <p:nvSpPr>
          <p:cNvPr id="5" name="Oval 4"/>
          <p:cNvSpPr/>
          <p:nvPr/>
        </p:nvSpPr>
        <p:spPr>
          <a:xfrm>
            <a:off x="3923928" y="2564904"/>
            <a:ext cx="1008112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479715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17008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* = Old Chinese Pronunciation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雨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yú</a:t>
            </a:r>
            <a:r>
              <a:rPr lang="en-GB" altLang="zh-CN" dirty="0" smtClean="0"/>
              <a:t>: 1) rain; 2) to rain</a:t>
            </a:r>
            <a:endParaRPr lang="en-GB" i="1" dirty="0"/>
          </a:p>
        </p:txBody>
      </p:sp>
      <p:pic>
        <p:nvPicPr>
          <p:cNvPr id="4" name="Content Placeholder 3" descr="Dictionary entry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708920"/>
            <a:ext cx="9084328" cy="1944216"/>
          </a:xfrm>
        </p:spPr>
      </p:pic>
      <p:cxnSp>
        <p:nvCxnSpPr>
          <p:cNvPr id="6" name="Straight Arrow Connector 5"/>
          <p:cNvCxnSpPr/>
          <p:nvPr/>
        </p:nvCxnSpPr>
        <p:spPr>
          <a:xfrm>
            <a:off x="2267744" y="1988840"/>
            <a:ext cx="0" cy="936104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2483768" y="2852936"/>
            <a:ext cx="1296144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27784" y="22675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Guangyun</a:t>
            </a:r>
            <a:r>
              <a:rPr lang="en-GB" dirty="0" smtClean="0"/>
              <a:t> </a:t>
            </a:r>
            <a:endParaRPr lang="en-GB" i="1" dirty="0"/>
          </a:p>
        </p:txBody>
      </p:sp>
      <p:sp>
        <p:nvSpPr>
          <p:cNvPr id="9" name="Rectangle 8"/>
          <p:cNvSpPr/>
          <p:nvPr/>
        </p:nvSpPr>
        <p:spPr>
          <a:xfrm>
            <a:off x="3779912" y="2996952"/>
            <a:ext cx="1008112" cy="5040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884368" y="2060848"/>
            <a:ext cx="117727" cy="792088"/>
          </a:xfrm>
          <a:prstGeom prst="downArrow">
            <a:avLst/>
          </a:prstGeom>
          <a:solidFill>
            <a:schemeClr val="accent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707904" y="3501008"/>
            <a:ext cx="3312368" cy="4320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899592" y="2996952"/>
            <a:ext cx="288032" cy="64807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827584" y="51479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4860032" y="2996952"/>
            <a:ext cx="720080" cy="43204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88024" y="1340768"/>
            <a:ext cx="20162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 Tones</a:t>
            </a:r>
          </a:p>
          <a:p>
            <a:r>
              <a:rPr lang="en-GB" i="1" dirty="0" smtClean="0"/>
              <a:t>ping </a:t>
            </a:r>
            <a:r>
              <a:rPr lang="zh-CN" altLang="en-US" dirty="0" smtClean="0"/>
              <a:t>平 </a:t>
            </a:r>
            <a:r>
              <a:rPr lang="en-GB" altLang="zh-CN" dirty="0" smtClean="0"/>
              <a:t>(level)</a:t>
            </a:r>
            <a:endParaRPr lang="en-GB" dirty="0" smtClean="0"/>
          </a:p>
          <a:p>
            <a:r>
              <a:rPr lang="en-GB" i="1" dirty="0" err="1" smtClean="0"/>
              <a:t>shang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上 </a:t>
            </a:r>
            <a:r>
              <a:rPr lang="en-GB" altLang="zh-CN" dirty="0" smtClean="0"/>
              <a:t>(rising)</a:t>
            </a:r>
            <a:endParaRPr lang="en-GB" dirty="0" smtClean="0"/>
          </a:p>
          <a:p>
            <a:r>
              <a:rPr lang="en-GB" i="1" dirty="0" err="1" smtClean="0"/>
              <a:t>qu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去 </a:t>
            </a:r>
            <a:r>
              <a:rPr lang="en-GB" altLang="zh-CN" dirty="0" smtClean="0"/>
              <a:t>(falling)</a:t>
            </a:r>
            <a:endParaRPr lang="en-GB" dirty="0" smtClean="0"/>
          </a:p>
          <a:p>
            <a:r>
              <a:rPr lang="en-GB" i="1" dirty="0" err="1" smtClean="0"/>
              <a:t>ru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入 </a:t>
            </a:r>
            <a:r>
              <a:rPr lang="en-GB" altLang="zh-CN" dirty="0" smtClean="0"/>
              <a:t>(entering)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499992" y="508518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雨 </a:t>
            </a:r>
            <a:r>
              <a:rPr lang="en-GB" altLang="zh-CN" dirty="0" smtClean="0"/>
              <a:t>= initial</a:t>
            </a:r>
            <a:r>
              <a:rPr lang="zh-CN" altLang="en-US" dirty="0" smtClean="0"/>
              <a:t> </a:t>
            </a:r>
            <a:r>
              <a:rPr lang="en-GB" b="1" i="1" dirty="0" smtClean="0"/>
              <a:t>w</a:t>
            </a:r>
            <a:r>
              <a:rPr lang="en-GB" i="1" dirty="0" smtClean="0"/>
              <a:t>-</a:t>
            </a:r>
            <a:r>
              <a:rPr lang="en-GB" i="1" dirty="0" err="1" smtClean="0"/>
              <a:t>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王 </a:t>
            </a:r>
            <a:r>
              <a:rPr lang="en-GB" altLang="zh-CN" dirty="0" smtClean="0"/>
              <a:t>+</a:t>
            </a:r>
          </a:p>
          <a:p>
            <a:r>
              <a:rPr lang="en-GB" altLang="zh-CN" dirty="0" smtClean="0"/>
              <a:t>        final </a:t>
            </a:r>
            <a:r>
              <a:rPr lang="en-GB" i="1" dirty="0" smtClean="0"/>
              <a:t>y-</a:t>
            </a:r>
            <a:r>
              <a:rPr lang="en-GB" b="1" i="1" dirty="0" smtClean="0"/>
              <a:t>u</a:t>
            </a:r>
            <a:r>
              <a:rPr lang="en-GB" i="1" dirty="0" smtClean="0"/>
              <a:t> </a:t>
            </a:r>
            <a:r>
              <a:rPr lang="zh-CN" altLang="en-US" dirty="0" smtClean="0"/>
              <a:t>遇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flipH="1" flipV="1">
            <a:off x="5868144" y="3356992"/>
            <a:ext cx="1800200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7164288" y="55172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Rhyme category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2" grpId="0" animBg="1"/>
      <p:bldP spid="14" grpId="0" animBg="1"/>
      <p:bldP spid="15" grpId="0" animBg="1"/>
      <p:bldP spid="13" grpId="0" animBg="1"/>
      <p:bldP spid="17" grpId="0"/>
      <p:bldP spid="18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i="1" dirty="0" err="1" smtClean="0"/>
              <a:t>shǒu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zhū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dài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tù</a:t>
            </a:r>
            <a:r>
              <a:rPr lang="zh-CN" altLang="en-US" i="1" dirty="0" smtClean="0"/>
              <a:t> </a:t>
            </a:r>
            <a:r>
              <a:rPr lang="zh-TW" altLang="en-US" dirty="0" smtClean="0">
                <a:latin typeface="+mj-ea"/>
              </a:rPr>
              <a:t>守株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</a:rPr>
              <a:t>待兔 （韓非子）</a:t>
            </a:r>
            <a:endParaRPr lang="en-GB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b="1" dirty="0" smtClean="0"/>
              <a:t>宋人有耕田者</a:t>
            </a:r>
            <a:r>
              <a:rPr lang="zh-TW" altLang="en-US" dirty="0" smtClean="0"/>
              <a:t>，田中有株</a:t>
            </a:r>
            <a:r>
              <a:rPr lang="zh-CN" altLang="en-US" dirty="0" smtClean="0"/>
              <a:t>；</a:t>
            </a:r>
            <a:r>
              <a:rPr lang="zh-TW" altLang="en-US" dirty="0" smtClean="0"/>
              <a:t>兔走觸株，</a:t>
            </a:r>
            <a:r>
              <a:rPr lang="zh-TW" altLang="en-US" b="1" dirty="0" smtClean="0"/>
              <a:t>折頸而死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因</a:t>
            </a:r>
            <a:r>
              <a:rPr lang="zh-TW" altLang="en-US" b="1" dirty="0" smtClean="0"/>
              <a:t>釋其耒而守株</a:t>
            </a:r>
            <a:r>
              <a:rPr lang="zh-TW" altLang="en-US" dirty="0" smtClean="0"/>
              <a:t>，冀復得兔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兔不可復得，</a:t>
            </a:r>
            <a:r>
              <a:rPr lang="zh-TW" altLang="en-US" b="1" dirty="0" smtClean="0"/>
              <a:t>而身為宋國笑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今欲以先王之政，治當世之民，皆守株之類也。</a:t>
            </a:r>
            <a:endParaRPr lang="en-US" altLang="zh-TW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rén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gēng</a:t>
            </a:r>
            <a:r>
              <a:rPr lang="en-GB" dirty="0" smtClean="0"/>
              <a:t> </a:t>
            </a:r>
            <a:r>
              <a:rPr lang="en-GB" dirty="0" err="1" smtClean="0"/>
              <a:t>zhě</a:t>
            </a:r>
            <a:r>
              <a:rPr lang="en-GB" dirty="0" smtClean="0"/>
              <a:t>, </a:t>
            </a:r>
            <a:r>
              <a:rPr lang="en-GB" dirty="0" err="1" smtClean="0"/>
              <a:t>tián</a:t>
            </a:r>
            <a:r>
              <a:rPr lang="en-GB" dirty="0" smtClean="0"/>
              <a:t> </a:t>
            </a:r>
            <a:r>
              <a:rPr lang="en-GB" dirty="0" err="1" smtClean="0"/>
              <a:t>zhōng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; </a:t>
            </a: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zǒu</a:t>
            </a:r>
            <a:r>
              <a:rPr lang="en-GB" dirty="0" smtClean="0"/>
              <a:t> </a:t>
            </a:r>
            <a:r>
              <a:rPr lang="en-GB" dirty="0" err="1" smtClean="0"/>
              <a:t>chù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zhé</a:t>
            </a:r>
            <a:r>
              <a:rPr lang="en-GB" dirty="0" smtClean="0"/>
              <a:t> </a:t>
            </a:r>
            <a:r>
              <a:rPr lang="en-GB" dirty="0" err="1" smtClean="0"/>
              <a:t>jǐng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sǐ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yīn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qí</a:t>
            </a:r>
            <a:r>
              <a:rPr lang="en-GB" dirty="0" smtClean="0"/>
              <a:t> </a:t>
            </a:r>
            <a:r>
              <a:rPr lang="en-GB" dirty="0" err="1" smtClean="0"/>
              <a:t>lěi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jì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 </a:t>
            </a:r>
            <a:r>
              <a:rPr lang="en-GB" dirty="0" err="1" smtClean="0"/>
              <a:t>tù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en-GB" dirty="0" err="1" smtClean="0"/>
              <a:t>kě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,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shēn</a:t>
            </a:r>
            <a:r>
              <a:rPr lang="en-GB" dirty="0" smtClean="0"/>
              <a:t>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guó</a:t>
            </a:r>
            <a:r>
              <a:rPr lang="en-GB" dirty="0" smtClean="0"/>
              <a:t> </a:t>
            </a:r>
            <a:r>
              <a:rPr lang="en-GB" dirty="0" err="1" smtClean="0"/>
              <a:t>xiào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jīn</a:t>
            </a:r>
            <a:r>
              <a:rPr lang="en-GB" dirty="0" smtClean="0"/>
              <a:t> </a:t>
            </a:r>
            <a:r>
              <a:rPr lang="en-GB" dirty="0" err="1" smtClean="0"/>
              <a:t>yù</a:t>
            </a:r>
            <a:r>
              <a:rPr lang="en-GB" dirty="0" smtClean="0"/>
              <a:t> </a:t>
            </a:r>
            <a:r>
              <a:rPr lang="en-GB" dirty="0" err="1" smtClean="0"/>
              <a:t>yǐ</a:t>
            </a:r>
            <a:r>
              <a:rPr lang="en-GB" dirty="0" smtClean="0"/>
              <a:t> </a:t>
            </a:r>
            <a:r>
              <a:rPr lang="en-GB" dirty="0" err="1" smtClean="0"/>
              <a:t>xiān</a:t>
            </a:r>
            <a:r>
              <a:rPr lang="en-GB" dirty="0" smtClean="0"/>
              <a:t> </a:t>
            </a:r>
            <a:r>
              <a:rPr lang="en-GB" dirty="0" err="1" smtClean="0"/>
              <a:t>wáng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zhèng</a:t>
            </a:r>
            <a:r>
              <a:rPr lang="en-GB" dirty="0" smtClean="0"/>
              <a:t> </a:t>
            </a:r>
            <a:r>
              <a:rPr lang="en-GB" dirty="0" err="1" smtClean="0"/>
              <a:t>zhì</a:t>
            </a:r>
            <a:r>
              <a:rPr lang="en-GB" dirty="0" smtClean="0"/>
              <a:t> </a:t>
            </a:r>
            <a:r>
              <a:rPr lang="en-GB" dirty="0" err="1" smtClean="0"/>
              <a:t>dāng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mín</a:t>
            </a:r>
            <a:r>
              <a:rPr lang="en-GB" dirty="0" smtClean="0"/>
              <a:t> </a:t>
            </a:r>
            <a:r>
              <a:rPr lang="en-GB" dirty="0" err="1" smtClean="0"/>
              <a:t>jiē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lèi</a:t>
            </a:r>
            <a:r>
              <a:rPr lang="en-GB" dirty="0" smtClean="0"/>
              <a:t> </a:t>
            </a:r>
            <a:r>
              <a:rPr lang="en-GB" dirty="0" err="1" smtClean="0"/>
              <a:t>yě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3200" dirty="0" smtClean="0"/>
              <a:t>The verb of existential predication </a:t>
            </a:r>
            <a:r>
              <a:rPr lang="en-GB" altLang="zh-CN" i="1" dirty="0" err="1" smtClean="0"/>
              <a:t>yǒu</a:t>
            </a:r>
            <a:r>
              <a:rPr lang="en-GB" altLang="zh-CN" i="1" dirty="0" smtClean="0"/>
              <a:t> </a:t>
            </a:r>
            <a:r>
              <a:rPr lang="zh-CN" altLang="en-US" sz="3200" dirty="0" smtClean="0"/>
              <a:t>有</a:t>
            </a:r>
            <a:r>
              <a:rPr lang="en-GB" altLang="zh-CN" sz="3200" dirty="0" smtClean="0"/>
              <a:t/>
            </a:r>
            <a:br>
              <a:rPr lang="en-GB" altLang="zh-CN" sz="3200" dirty="0" smtClean="0"/>
            </a:br>
            <a:r>
              <a:rPr lang="en-GB" altLang="zh-CN" sz="3200" dirty="0" smtClean="0"/>
              <a:t>“there is/was”, “there exists”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altLang="zh-CN" sz="2800" i="1" dirty="0" err="1" smtClean="0"/>
              <a:t>yǒu</a:t>
            </a:r>
            <a:r>
              <a:rPr lang="en-GB" altLang="zh-CN" sz="2800" i="1" dirty="0" smtClean="0"/>
              <a:t> </a:t>
            </a:r>
            <a:r>
              <a:rPr lang="zh-CN" altLang="en-US" sz="2800" dirty="0" smtClean="0"/>
              <a:t>有</a:t>
            </a:r>
            <a:r>
              <a:rPr lang="en-GB" altLang="zh-CN" sz="2800" dirty="0" smtClean="0"/>
              <a:t>: says that its object exists</a:t>
            </a:r>
          </a:p>
          <a:p>
            <a:endParaRPr lang="en-GB" sz="2800" dirty="0" smtClean="0"/>
          </a:p>
          <a:p>
            <a:r>
              <a:rPr lang="en-GB" sz="2800" dirty="0" smtClean="0"/>
              <a:t>The construction</a:t>
            </a:r>
          </a:p>
          <a:p>
            <a:pPr>
              <a:buNone/>
            </a:pPr>
            <a:r>
              <a:rPr lang="en-GB" sz="2800" dirty="0" smtClean="0"/>
              <a:t>[State]</a:t>
            </a:r>
            <a:r>
              <a:rPr lang="zh-CN" altLang="en-US" sz="2800" dirty="0" smtClean="0"/>
              <a:t>人 有</a:t>
            </a:r>
            <a:r>
              <a:rPr lang="en-US" altLang="zh-CN" sz="2800" dirty="0" smtClean="0"/>
              <a:t>+Noun+</a:t>
            </a:r>
            <a:r>
              <a:rPr lang="zh-CN" altLang="en-US" sz="2800" dirty="0" smtClean="0"/>
              <a:t>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smtClean="0"/>
              <a:t>“Among the people of X there was a Y.”</a:t>
            </a:r>
          </a:p>
          <a:p>
            <a:pPr>
              <a:buNone/>
            </a:pPr>
            <a:endParaRPr lang="en-GB" altLang="zh-CN" sz="2800" dirty="0" smtClean="0"/>
          </a:p>
          <a:p>
            <a:pPr>
              <a:buNone/>
            </a:pPr>
            <a:r>
              <a:rPr lang="zh-CN" altLang="en-US" sz="2800" dirty="0" smtClean="0"/>
              <a:t>宋   人 有     耕者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err="1" smtClean="0"/>
              <a:t>Sòng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rén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yǒu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gēng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zhě</a:t>
            </a:r>
            <a:endParaRPr lang="en-GB" altLang="zh-CN" sz="2800" dirty="0" smtClean="0"/>
          </a:p>
          <a:p>
            <a:pPr>
              <a:buNone/>
            </a:pPr>
            <a:r>
              <a:rPr lang="en-GB" sz="2400" dirty="0" smtClean="0"/>
              <a:t>“</a:t>
            </a:r>
            <a:r>
              <a:rPr lang="en-GB" sz="2400" b="1" dirty="0" smtClean="0"/>
              <a:t>Among the people of </a:t>
            </a:r>
            <a:r>
              <a:rPr lang="en-GB" sz="2400" dirty="0" smtClean="0"/>
              <a:t>Song </a:t>
            </a:r>
            <a:r>
              <a:rPr lang="en-GB" sz="2400" b="1" dirty="0" smtClean="0"/>
              <a:t>there was a </a:t>
            </a:r>
            <a:r>
              <a:rPr lang="en-GB" sz="2400" dirty="0" smtClean="0"/>
              <a:t>ploughman.”</a:t>
            </a:r>
          </a:p>
          <a:p>
            <a:pPr>
              <a:buNone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Revision: Uses of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zh-CN" altLang="en-US" dirty="0" smtClean="0"/>
              <a:t>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particle </a:t>
            </a:r>
            <a:r>
              <a:rPr lang="en-GB" i="1" dirty="0" err="1" smtClean="0"/>
              <a:t>er</a:t>
            </a:r>
            <a:r>
              <a:rPr lang="en-GB" i="1" dirty="0" smtClean="0"/>
              <a:t> </a:t>
            </a:r>
            <a:r>
              <a:rPr lang="zh-CN" altLang="en-US" dirty="0" smtClean="0"/>
              <a:t>而</a:t>
            </a:r>
            <a:r>
              <a:rPr lang="en-GB" dirty="0" smtClean="0"/>
              <a:t> is used as a connective between verbs or verb phrases. It may be translated as ‘and’. </a:t>
            </a:r>
            <a:r>
              <a:rPr lang="en-GB" b="1" dirty="0" smtClean="0"/>
              <a:t>It cannot occur between nouns!</a:t>
            </a:r>
            <a:endParaRPr lang="en-GB" dirty="0" smtClean="0"/>
          </a:p>
          <a:p>
            <a:r>
              <a:rPr lang="en-GB" dirty="0" smtClean="0"/>
              <a:t>Two or more verbs or verb phrases in a series form a narrative or logical sequence.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Examples: </a:t>
            </a:r>
          </a:p>
          <a:p>
            <a:pPr>
              <a:buNone/>
            </a:pPr>
            <a:r>
              <a:rPr lang="zh-CN" altLang="en-US" dirty="0" smtClean="0"/>
              <a:t>滕文公為世子，將之楚，過宋，而見孟子。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When Duke </a:t>
            </a:r>
            <a:r>
              <a:rPr lang="en-GB" dirty="0" err="1" smtClean="0"/>
              <a:t>Wen</a:t>
            </a:r>
            <a:r>
              <a:rPr lang="en-GB" dirty="0" smtClean="0"/>
              <a:t> of </a:t>
            </a:r>
            <a:r>
              <a:rPr lang="en-GB" dirty="0" err="1" smtClean="0"/>
              <a:t>Teng</a:t>
            </a:r>
            <a:r>
              <a:rPr lang="en-GB" dirty="0" smtClean="0"/>
              <a:t> was Crown Prince, he passed through Song on his way to Chu and saw Mencius.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至死而止。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‘only stopping when he had died’ (literally: ‘arrive at death and [only] then stop’)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Uses of </a:t>
            </a:r>
            <a:r>
              <a:rPr lang="zh-CN" altLang="en-US" dirty="0" smtClean="0"/>
              <a:t>而 </a:t>
            </a:r>
            <a:r>
              <a:rPr lang="en-GB" altLang="zh-CN" dirty="0" smtClean="0"/>
              <a:t>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The semantic relationships between verbs in a series can be quite varied.  Apart from simple narrative sequence there can be the main following relationships:</a:t>
            </a:r>
          </a:p>
          <a:p>
            <a:pPr>
              <a:buNone/>
            </a:pPr>
            <a:r>
              <a:rPr lang="en-GB" sz="2600" dirty="0" smtClean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Implication of purpose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緣木而求魚 </a:t>
            </a:r>
            <a:r>
              <a:rPr lang="en-GB" altLang="zh-CN" sz="2600" i="1" dirty="0" err="1" smtClean="0"/>
              <a:t>yuan</a:t>
            </a:r>
            <a:r>
              <a:rPr lang="en-GB" altLang="zh-CN" sz="2600" i="1" dirty="0" smtClean="0"/>
              <a:t> mu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qiu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yu</a:t>
            </a:r>
            <a:r>
              <a:rPr lang="en-GB" altLang="zh-CN" sz="2600" i="1" dirty="0" smtClean="0"/>
              <a:t> </a:t>
            </a:r>
            <a:r>
              <a:rPr lang="en-GB" sz="2600" dirty="0" smtClean="0"/>
              <a:t>‘climbing a tree to hunt for fish’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Indicating consequence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折頸而死</a:t>
            </a:r>
            <a:r>
              <a:rPr lang="en-GB" sz="2600" dirty="0" smtClean="0"/>
              <a:t> </a:t>
            </a:r>
            <a:r>
              <a:rPr lang="en-GB" sz="2600" i="1" dirty="0" err="1" smtClean="0"/>
              <a:t>zhe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jing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er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si</a:t>
            </a:r>
            <a:r>
              <a:rPr lang="en-GB" sz="2600" i="1" dirty="0" smtClean="0"/>
              <a:t>	   </a:t>
            </a:r>
            <a:r>
              <a:rPr lang="en-GB" sz="2600" dirty="0" smtClean="0"/>
              <a:t>‘twist/break its neck and die’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u="sng" dirty="0" smtClean="0"/>
              <a:t>Contrastive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人而無知 </a:t>
            </a:r>
            <a:r>
              <a:rPr lang="en-GB" altLang="zh-CN" sz="2600" i="1" dirty="0" err="1" smtClean="0"/>
              <a:t>ren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wu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		              </a:t>
            </a:r>
            <a:r>
              <a:rPr lang="en-GB" sz="2600" dirty="0" smtClean="0"/>
              <a:t>‘to be a person and yet be without knowledge’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Passive construction with </a:t>
            </a:r>
            <a:r>
              <a:rPr lang="en-GB" dirty="0" err="1" smtClean="0"/>
              <a:t>wèi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TW" altLang="en-US" dirty="0" smtClean="0"/>
              <a:t>身為宋國</a:t>
            </a:r>
            <a:r>
              <a:rPr lang="en-US" altLang="zh-CN" dirty="0" smtClean="0"/>
              <a:t>[</a:t>
            </a:r>
            <a:r>
              <a:rPr lang="zh-CN" altLang="en-US" dirty="0" smtClean="0"/>
              <a:t>所</a:t>
            </a:r>
            <a:r>
              <a:rPr lang="en-US" altLang="zh-CN" dirty="0" smtClean="0"/>
              <a:t>]</a:t>
            </a:r>
            <a:r>
              <a:rPr lang="zh-TW" altLang="en-US" dirty="0" smtClean="0"/>
              <a:t>笑 </a:t>
            </a:r>
            <a:r>
              <a:rPr lang="en-US" altLang="zh-TW" dirty="0" err="1" smtClean="0"/>
              <a:t>shēn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wèi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Sòng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guó</a:t>
            </a:r>
            <a:r>
              <a:rPr lang="en-US" altLang="zh-TW" dirty="0" smtClean="0"/>
              <a:t> [</a:t>
            </a:r>
            <a:r>
              <a:rPr lang="en-US" altLang="zh-TW" dirty="0" err="1" smtClean="0"/>
              <a:t>suǒ</a:t>
            </a:r>
            <a:r>
              <a:rPr lang="en-US" altLang="zh-TW" dirty="0" smtClean="0"/>
              <a:t>] </a:t>
            </a:r>
            <a:r>
              <a:rPr lang="en-US" altLang="zh-TW" dirty="0" err="1" smtClean="0"/>
              <a:t>xiào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en-GB" dirty="0" err="1" smtClean="0"/>
              <a:t>wèi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 </a:t>
            </a:r>
            <a:r>
              <a:rPr lang="en-GB" altLang="zh-CN" dirty="0" smtClean="0"/>
              <a:t>is a passive construction; </a:t>
            </a:r>
            <a:r>
              <a:rPr lang="en-GB" dirty="0" err="1" smtClean="0"/>
              <a:t>wèi</a:t>
            </a:r>
            <a:r>
              <a:rPr lang="en-GB" dirty="0" smtClean="0"/>
              <a:t> </a:t>
            </a:r>
            <a:r>
              <a:rPr lang="zh-CN" altLang="en-US" dirty="0" smtClean="0"/>
              <a:t>為 </a:t>
            </a:r>
            <a:r>
              <a:rPr lang="en-GB" altLang="zh-CN" dirty="0" smtClean="0"/>
              <a:t>‘by’ introducing the agent of the action (</a:t>
            </a:r>
            <a:r>
              <a:rPr lang="zh-TW" altLang="en-US" dirty="0" smtClean="0"/>
              <a:t>笑 </a:t>
            </a:r>
            <a:r>
              <a:rPr lang="en-GB" altLang="zh-TW" dirty="0" smtClean="0"/>
              <a:t>‘to laugh’) </a:t>
            </a:r>
            <a:r>
              <a:rPr lang="en-GB" altLang="zh-TW" dirty="0" smtClean="0">
                <a:sym typeface="Wingdings" pitchFamily="2" charset="2"/>
              </a:rPr>
              <a:t></a:t>
            </a:r>
          </a:p>
          <a:p>
            <a:endParaRPr lang="en-GB" altLang="zh-TW" dirty="0" smtClean="0">
              <a:sym typeface="Wingdings" pitchFamily="2" charset="2"/>
            </a:endParaRPr>
          </a:p>
          <a:p>
            <a:r>
              <a:rPr lang="en-GB" altLang="zh-TW" dirty="0" smtClean="0">
                <a:sym typeface="Wingdings" pitchFamily="2" charset="2"/>
              </a:rPr>
              <a:t>“he himself was laughed at by [all] the land of Song”.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of sentence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altLang="zh-CN" sz="2800" dirty="0" smtClean="0"/>
              <a:t>	</a:t>
            </a:r>
            <a:r>
              <a:rPr lang="zh-CN" altLang="en-US" sz="2800" dirty="0" smtClean="0"/>
              <a:t>今欲以先王之政治当时之民，皆守株之類也。</a:t>
            </a:r>
            <a:endParaRPr lang="en-GB" altLang="zh-CN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zh-CN" altLang="en-US" sz="2800" dirty="0" smtClean="0">
                <a:solidFill>
                  <a:srgbClr val="FF0000"/>
                </a:solidFill>
              </a:rPr>
              <a:t>今</a:t>
            </a:r>
            <a:r>
              <a:rPr lang="zh-CN" altLang="en-US" sz="2800" dirty="0" smtClean="0">
                <a:solidFill>
                  <a:srgbClr val="0070C0"/>
                </a:solidFill>
              </a:rPr>
              <a:t>欲</a:t>
            </a:r>
            <a:r>
              <a:rPr lang="zh-CN" altLang="en-US" sz="2800" dirty="0" smtClean="0">
                <a:solidFill>
                  <a:srgbClr val="006600"/>
                </a:solidFill>
              </a:rPr>
              <a:t>以先王之政治当时之民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err="1" smtClean="0">
                <a:solidFill>
                  <a:srgbClr val="FF0000"/>
                </a:solidFill>
              </a:rPr>
              <a:t>TW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70C0"/>
                </a:solidFill>
              </a:rPr>
              <a:t>V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6600"/>
                </a:solidFill>
              </a:rPr>
              <a:t>Object</a:t>
            </a: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en-GB" altLang="zh-CN" sz="1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dirty="0" smtClean="0">
                <a:solidFill>
                  <a:srgbClr val="006600"/>
                </a:solidFill>
              </a:rPr>
              <a:t>先王之政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006600"/>
                </a:solidFill>
              </a:rPr>
              <a:t>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70C0"/>
                </a:solidFill>
              </a:rPr>
              <a:t>V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</a:t>
            </a:r>
          </a:p>
          <a:p>
            <a:pPr>
              <a:buNone/>
            </a:pP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先王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政</a:t>
            </a:r>
            <a:r>
              <a:rPr lang="en-GB" altLang="zh-CN" sz="2800" dirty="0" smtClean="0">
                <a:solidFill>
                  <a:srgbClr val="006600"/>
                </a:solidFill>
              </a:rPr>
              <a:t>			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FF0000"/>
                </a:solidFill>
              </a:rPr>
              <a:t>当时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民</a:t>
            </a:r>
            <a:endParaRPr lang="en-GB" altLang="zh-CN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  NP </a:t>
            </a:r>
            <a:r>
              <a:rPr lang="en-GB" sz="2000" dirty="0" smtClean="0"/>
              <a:t>+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  <a:r>
              <a:rPr lang="en-GB" sz="2000" dirty="0" smtClean="0">
                <a:solidFill>
                  <a:srgbClr val="006600"/>
                </a:solidFill>
              </a:rPr>
              <a:t>			</a:t>
            </a:r>
            <a:r>
              <a:rPr lang="en-GB" sz="2000" dirty="0" smtClean="0">
                <a:solidFill>
                  <a:srgbClr val="0070C0"/>
                </a:solidFill>
              </a:rPr>
              <a:t> V 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>
                <a:solidFill>
                  <a:srgbClr val="FF0000"/>
                </a:solidFill>
              </a:rPr>
              <a:t>NP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/>
              <a:t>+ 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r>
              <a:rPr lang="en-GB" sz="2000" dirty="0" smtClean="0"/>
              <a:t>‘to use policies of the former kings’</a:t>
            </a:r>
            <a:r>
              <a:rPr lang="en-GB" sz="2000" dirty="0" smtClean="0">
                <a:solidFill>
                  <a:srgbClr val="FF0000"/>
                </a:solidFill>
              </a:rPr>
              <a:t>	</a:t>
            </a:r>
            <a:r>
              <a:rPr lang="en-GB" sz="2000" dirty="0" smtClean="0"/>
              <a:t>‘to govern the people of the present age’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755576" y="1196752"/>
            <a:ext cx="4464496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555776" y="20608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Topic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436096" y="1196752"/>
            <a:ext cx="2448272" cy="57606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12160" y="20608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Comment</a:t>
            </a:r>
            <a:endParaRPr lang="en-GB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complex sentence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sz="2400" dirty="0" smtClean="0"/>
              <a:t>治民。</a:t>
            </a:r>
            <a:r>
              <a:rPr lang="en-GB" altLang="zh-CN" sz="2400" dirty="0" smtClean="0"/>
              <a:t>to 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欲治民。</a:t>
            </a:r>
            <a:r>
              <a:rPr lang="en-GB" altLang="zh-CN" sz="2400" dirty="0" smtClean="0"/>
              <a:t>desire to 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欲以政治民。</a:t>
            </a:r>
            <a:r>
              <a:rPr lang="en-GB" altLang="zh-CN" sz="2400" dirty="0" smtClean="0"/>
              <a:t>desire to govern the people with policies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欲以先王之政治民。</a:t>
            </a:r>
            <a:r>
              <a:rPr lang="en-GB" altLang="zh-CN" sz="2400" dirty="0" smtClean="0"/>
              <a:t>desire to govern the people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欲以先王之政治當世之民。</a:t>
            </a:r>
            <a:r>
              <a:rPr lang="en-GB" altLang="zh-CN" sz="2400" dirty="0" smtClean="0"/>
              <a:t>desire to govern the people of the present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欲以先王之政治當世之民此類也。</a:t>
            </a:r>
            <a:r>
              <a:rPr lang="en-GB" altLang="zh-CN" sz="1800" dirty="0" smtClean="0"/>
              <a:t>Desiring to govern the people of the present with the policies of the former kings is of this kind.</a:t>
            </a:r>
            <a:endParaRPr lang="en-US" altLang="zh-CN" sz="1800" dirty="0" smtClean="0"/>
          </a:p>
          <a:p>
            <a:r>
              <a:rPr lang="zh-CN" altLang="en-US" sz="2400" dirty="0" smtClean="0"/>
              <a:t>欲以先王之政治當世之民皆此類也。</a:t>
            </a:r>
            <a:r>
              <a:rPr lang="en-GB" altLang="zh-CN" sz="1800" dirty="0" smtClean="0">
                <a:solidFill>
                  <a:prstClr val="black"/>
                </a:solidFill>
              </a:rPr>
              <a:t> </a:t>
            </a:r>
            <a:r>
              <a:rPr lang="en-GB" altLang="zh-CN" sz="1600" dirty="0" smtClean="0"/>
              <a:t>Desiring to</a:t>
            </a:r>
            <a:r>
              <a:rPr lang="en-GB" altLang="zh-CN" sz="1600" dirty="0" smtClean="0">
                <a:solidFill>
                  <a:prstClr val="black"/>
                </a:solidFill>
              </a:rPr>
              <a:t> govern the people of the present with the policies of the former kings is always of this kind.</a:t>
            </a:r>
            <a:endParaRPr lang="en-US" altLang="zh-CN" sz="1600" dirty="0" smtClean="0"/>
          </a:p>
          <a:p>
            <a:r>
              <a:rPr lang="zh-CN" altLang="en-US" sz="2400" dirty="0" smtClean="0"/>
              <a:t>今欲以先王之政治當世之民皆</a:t>
            </a:r>
            <a:r>
              <a:rPr lang="zh-CN" altLang="en-US" sz="2400" smtClean="0"/>
              <a:t>守</a:t>
            </a:r>
            <a:r>
              <a:rPr lang="zh-CN" altLang="en-US" sz="2400" smtClean="0"/>
              <a:t>株之類</a:t>
            </a:r>
            <a:r>
              <a:rPr lang="zh-CN" altLang="en-US" sz="2400" dirty="0" smtClean="0"/>
              <a:t>也。</a:t>
            </a:r>
            <a:r>
              <a:rPr lang="en-GB" altLang="zh-CN" sz="1600" dirty="0" smtClean="0">
                <a:solidFill>
                  <a:prstClr val="black"/>
                </a:solidFill>
              </a:rPr>
              <a:t> Now,  to d</a:t>
            </a:r>
            <a:r>
              <a:rPr lang="en-GB" altLang="zh-CN" sz="1600" dirty="0" smtClean="0"/>
              <a:t>esire </a:t>
            </a:r>
            <a:r>
              <a:rPr lang="en-GB" altLang="zh-CN" sz="1600" dirty="0" smtClean="0">
                <a:solidFill>
                  <a:prstClr val="black"/>
                </a:solidFill>
              </a:rPr>
              <a:t>to govern the people 	of the present with the policies of the former kings, this is always like guarding the tree stump.</a:t>
            </a:r>
            <a:endParaRPr lang="en-US" altLang="zh-CN" sz="2400" dirty="0" smtClean="0"/>
          </a:p>
          <a:p>
            <a:endParaRPr lang="en-US" altLang="zh-CN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378</TotalTime>
  <Words>688</Words>
  <Application>Microsoft Office PowerPoint</Application>
  <PresentationFormat>On-screen Show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Origin</vt:lpstr>
      <vt:lpstr>Lesson 3 Coordinate Verbs</vt:lpstr>
      <vt:lpstr>Dictionary entries</vt:lpstr>
      <vt:lpstr>雨 yú: 1) rain; 2) to rain</vt:lpstr>
      <vt:lpstr>shǒu zhū dài tù 守株待兔 （韓非子）</vt:lpstr>
      <vt:lpstr>The verb of existential predication yǒu 有 “there is/was”, “there exists”</vt:lpstr>
      <vt:lpstr>Revision: Uses of ér 而</vt:lpstr>
      <vt:lpstr>Uses of 而 II</vt:lpstr>
      <vt:lpstr>Passive construction with wèi 為...suǒ 所</vt:lpstr>
      <vt:lpstr>Analysis of sentence 4</vt:lpstr>
      <vt:lpstr>Building a complex sentence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 Jansen</cp:lastModifiedBy>
  <cp:revision>41</cp:revision>
  <dcterms:created xsi:type="dcterms:W3CDTF">2012-02-02T07:21:05Z</dcterms:created>
  <dcterms:modified xsi:type="dcterms:W3CDTF">2012-04-01T19:04:12Z</dcterms:modified>
</cp:coreProperties>
</file>