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36"/>
  </p:notesMasterIdLst>
  <p:sldIdLst>
    <p:sldId id="256" r:id="rId3"/>
    <p:sldId id="258" r:id="rId4"/>
    <p:sldId id="259" r:id="rId5"/>
    <p:sldId id="380" r:id="rId6"/>
    <p:sldId id="402" r:id="rId7"/>
    <p:sldId id="430" r:id="rId8"/>
    <p:sldId id="382" r:id="rId9"/>
    <p:sldId id="428" r:id="rId10"/>
    <p:sldId id="403" r:id="rId11"/>
    <p:sldId id="404" r:id="rId12"/>
    <p:sldId id="405" r:id="rId13"/>
    <p:sldId id="406" r:id="rId14"/>
    <p:sldId id="407" r:id="rId15"/>
    <p:sldId id="408" r:id="rId16"/>
    <p:sldId id="409" r:id="rId17"/>
    <p:sldId id="410" r:id="rId18"/>
    <p:sldId id="411" r:id="rId19"/>
    <p:sldId id="412" r:id="rId20"/>
    <p:sldId id="413" r:id="rId21"/>
    <p:sldId id="414" r:id="rId22"/>
    <p:sldId id="415" r:id="rId23"/>
    <p:sldId id="429" r:id="rId24"/>
    <p:sldId id="416" r:id="rId25"/>
    <p:sldId id="417" r:id="rId26"/>
    <p:sldId id="418" r:id="rId27"/>
    <p:sldId id="419" r:id="rId28"/>
    <p:sldId id="420" r:id="rId29"/>
    <p:sldId id="421" r:id="rId30"/>
    <p:sldId id="422" r:id="rId31"/>
    <p:sldId id="423" r:id="rId32"/>
    <p:sldId id="425" r:id="rId33"/>
    <p:sldId id="424" r:id="rId34"/>
    <p:sldId id="281" r:id="rId35"/>
  </p:sldIdLst>
  <p:sldSz cx="12192000" cy="6858000"/>
  <p:notesSz cx="7103745" cy="10234295"/>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B1A9A5"/>
    <a:srgbClr val="BBB1A8"/>
    <a:srgbClr val="BBB0AC"/>
    <a:srgbClr val="BCB7B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74" d="100"/>
          <a:sy n="74" d="100"/>
        </p:scale>
        <p:origin x="-540" y="-90"/>
      </p:cViewPr>
      <p:guideLst>
        <p:guide orient="horz" pos="2182"/>
        <p:guide pos="3884"/>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7.xml"/><Relationship Id="rId8" Type="http://schemas.openxmlformats.org/officeDocument/2006/relationships/slide" Target="slides/slide6.xml"/><Relationship Id="rId7" Type="http://schemas.openxmlformats.org/officeDocument/2006/relationships/slide" Target="slides/slide5.xml"/><Relationship Id="rId6" Type="http://schemas.openxmlformats.org/officeDocument/2006/relationships/slide" Target="slides/slide4.xml"/><Relationship Id="rId5" Type="http://schemas.openxmlformats.org/officeDocument/2006/relationships/slide" Target="slides/slide3.xml"/><Relationship Id="rId4" Type="http://schemas.openxmlformats.org/officeDocument/2006/relationships/slide" Target="slides/slide2.xml"/><Relationship Id="rId39" Type="http://schemas.openxmlformats.org/officeDocument/2006/relationships/tableStyles" Target="tableStyles.xml"/><Relationship Id="rId38" Type="http://schemas.openxmlformats.org/officeDocument/2006/relationships/viewProps" Target="viewProps.xml"/><Relationship Id="rId37" Type="http://schemas.openxmlformats.org/officeDocument/2006/relationships/presProps" Target="presProps.xml"/><Relationship Id="rId36" Type="http://schemas.openxmlformats.org/officeDocument/2006/relationships/notesMaster" Target="notesMasters/notesMaster1.xml"/><Relationship Id="rId35" Type="http://schemas.openxmlformats.org/officeDocument/2006/relationships/slide" Target="slides/slide33.xml"/><Relationship Id="rId34" Type="http://schemas.openxmlformats.org/officeDocument/2006/relationships/slide" Target="slides/slide32.xml"/><Relationship Id="rId33" Type="http://schemas.openxmlformats.org/officeDocument/2006/relationships/slide" Target="slides/slide31.xml"/><Relationship Id="rId32" Type="http://schemas.openxmlformats.org/officeDocument/2006/relationships/slide" Target="slides/slide30.xml"/><Relationship Id="rId31" Type="http://schemas.openxmlformats.org/officeDocument/2006/relationships/slide" Target="slides/slide29.xml"/><Relationship Id="rId30" Type="http://schemas.openxmlformats.org/officeDocument/2006/relationships/slide" Target="slides/slide28.xml"/><Relationship Id="rId3" Type="http://schemas.openxmlformats.org/officeDocument/2006/relationships/slide" Target="slides/slide1.xml"/><Relationship Id="rId29" Type="http://schemas.openxmlformats.org/officeDocument/2006/relationships/slide" Target="slides/slide27.xml"/><Relationship Id="rId28" Type="http://schemas.openxmlformats.org/officeDocument/2006/relationships/slide" Target="slides/slide26.xml"/><Relationship Id="rId27" Type="http://schemas.openxmlformats.org/officeDocument/2006/relationships/slide" Target="slides/slide25.xml"/><Relationship Id="rId26" Type="http://schemas.openxmlformats.org/officeDocument/2006/relationships/slide" Target="slides/slide24.xml"/><Relationship Id="rId25" Type="http://schemas.openxmlformats.org/officeDocument/2006/relationships/slide" Target="slides/slide23.xml"/><Relationship Id="rId24" Type="http://schemas.openxmlformats.org/officeDocument/2006/relationships/slide" Target="slides/slide22.xml"/><Relationship Id="rId23" Type="http://schemas.openxmlformats.org/officeDocument/2006/relationships/slide" Target="slides/slide21.xml"/><Relationship Id="rId22" Type="http://schemas.openxmlformats.org/officeDocument/2006/relationships/slide" Target="slides/slide20.xml"/><Relationship Id="rId21" Type="http://schemas.openxmlformats.org/officeDocument/2006/relationships/slide" Target="slides/slide19.xml"/><Relationship Id="rId20" Type="http://schemas.openxmlformats.org/officeDocument/2006/relationships/slide" Target="slides/slide18.xml"/><Relationship Id="rId2" Type="http://schemas.openxmlformats.org/officeDocument/2006/relationships/theme" Target="theme/theme1.xml"/><Relationship Id="rId19" Type="http://schemas.openxmlformats.org/officeDocument/2006/relationships/slide" Target="slides/slide17.xml"/><Relationship Id="rId18" Type="http://schemas.openxmlformats.org/officeDocument/2006/relationships/slide" Target="slides/slide16.xml"/><Relationship Id="rId17" Type="http://schemas.openxmlformats.org/officeDocument/2006/relationships/slide" Target="slides/slide15.xml"/><Relationship Id="rId16" Type="http://schemas.openxmlformats.org/officeDocument/2006/relationships/slide" Target="slides/slide14.xml"/><Relationship Id="rId15" Type="http://schemas.openxmlformats.org/officeDocument/2006/relationships/slide" Target="slides/slide13.xml"/><Relationship Id="rId14" Type="http://schemas.openxmlformats.org/officeDocument/2006/relationships/slide" Target="slides/slide12.xml"/><Relationship Id="rId13" Type="http://schemas.openxmlformats.org/officeDocument/2006/relationships/slide" Target="slides/slide11.xml"/><Relationship Id="rId12" Type="http://schemas.openxmlformats.org/officeDocument/2006/relationships/slide" Target="slides/slide10.xml"/><Relationship Id="rId11" Type="http://schemas.openxmlformats.org/officeDocument/2006/relationships/slide" Target="slides/slide9.xml"/><Relationship Id="rId10" Type="http://schemas.openxmlformats.org/officeDocument/2006/relationships/slide" Target="slides/slide8.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3188595" cy="574719"/>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4167998" y="0"/>
            <a:ext cx="3188595" cy="574719"/>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fld>
            <a:endParaRPr lang="zh-CN" altLang="en-US"/>
          </a:p>
        </p:txBody>
      </p:sp>
      <p:sp>
        <p:nvSpPr>
          <p:cNvPr id="4" name="幻灯片图像占位符 3"/>
          <p:cNvSpPr>
            <a:spLocks noGrp="1" noRot="1" noChangeAspect="1"/>
          </p:cNvSpPr>
          <p:nvPr>
            <p:ph type="sldImg" idx="2"/>
          </p:nvPr>
        </p:nvSpPr>
        <p:spPr>
          <a:xfrm>
            <a:off x="242770" y="1431824"/>
            <a:ext cx="6872756" cy="3865925"/>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735830" y="5512523"/>
            <a:ext cx="5886637" cy="4510246"/>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10879875"/>
            <a:ext cx="3188595" cy="574718"/>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4167998" y="10879875"/>
            <a:ext cx="3188595" cy="574718"/>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单击此处编辑母版副标题样式</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p:nvPr>
        </p:nvSpPr>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单击此处编辑母版文本样式</a:t>
            </a:r>
            <a:endParaRPr lang="zh-CN" altLang="en-US" smtClean="0"/>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1186774" y="1778438"/>
            <a:ext cx="4873574"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4" name="内容占位符 3"/>
          <p:cNvSpPr>
            <a:spLocks noGrp="1"/>
          </p:cNvSpPr>
          <p:nvPr>
            <p:ph sz="half" idx="2"/>
          </p:nvPr>
        </p:nvSpPr>
        <p:spPr>
          <a:xfrm>
            <a:off x="1186774" y="2665379"/>
            <a:ext cx="4873574"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p:nvPr>
        </p:nvSpPr>
        <p:spPr>
          <a:xfrm>
            <a:off x="6256938" y="1778438"/>
            <a:ext cx="4897576" cy="823912"/>
          </a:xfrm>
        </p:spPr>
        <p:txBody>
          <a:bodyPr anchor="ctr" anchorCtr="0"/>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vl6pPr marL="2286000" indent="0">
              <a:buNone/>
              <a:defRPr sz="1800"/>
            </a:lvl6pPr>
            <a:lvl7pPr marL="2743200" indent="0">
              <a:buNone/>
              <a:defRPr sz="1800"/>
            </a:lvl7pPr>
            <a:lvl8pPr marL="3200400" indent="0">
              <a:buNone/>
              <a:defRPr sz="1800"/>
            </a:lvl8pPr>
            <a:lvl9pPr marL="3657600" indent="0">
              <a:buNone/>
              <a:defRPr sz="1800"/>
            </a:lvl9pPr>
          </a:lstStyle>
          <a:p>
            <a:pPr lvl="0"/>
            <a:r>
              <a:rPr lang="zh-CN" altLang="en-US" smtClean="0"/>
              <a:t>单击此处编辑母版文本样式</a:t>
            </a:r>
            <a:endParaRPr lang="zh-CN" altLang="en-US" smtClean="0"/>
          </a:p>
        </p:txBody>
      </p:sp>
      <p:sp>
        <p:nvSpPr>
          <p:cNvPr id="6" name="内容占位符 5"/>
          <p:cNvSpPr>
            <a:spLocks noGrp="1"/>
          </p:cNvSpPr>
          <p:nvPr>
            <p:ph sz="quarter" idx="4"/>
          </p:nvPr>
        </p:nvSpPr>
        <p:spPr>
          <a:xfrm>
            <a:off x="6256938" y="2665379"/>
            <a:ext cx="4897576" cy="3524284"/>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4165349"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457201"/>
            <a:ext cx="6172200" cy="54038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p:nvPr>
        </p:nvSpPr>
        <p:spPr>
          <a:xfrm>
            <a:off x="839788" y="2057400"/>
            <a:ext cx="4165349" cy="3811588"/>
          </a:xfrm>
        </p:spPr>
        <p:txBody>
          <a:bodyPr/>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zh-CN" altLang="en-US" smtClean="0"/>
              <a:t>单击此处编辑母版文本样式</a:t>
            </a:r>
            <a:endParaRPr lang="zh-CN" altLang="en-US" smtClean="0"/>
          </a:p>
        </p:txBody>
      </p:sp>
      <p:sp>
        <p:nvSpPr>
          <p:cNvPr id="5" name="日期占位符 4"/>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vertTitleAndTx" preserve="1">
  <p:cSld name="竖版">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objOnly" preserve="1">
  <p:cSld name="内容">
    <p:spTree>
      <p:nvGrpSpPr>
        <p:cNvPr id="1" name=""/>
        <p:cNvGrpSpPr/>
        <p:nvPr/>
      </p:nvGrpSpPr>
      <p:grpSpPr>
        <a:xfrm>
          <a:off x="0" y="0"/>
          <a:ext cx="0" cy="0"/>
          <a:chOff x="0" y="0"/>
          <a:chExt cx="0" cy="0"/>
        </a:xfrm>
      </p:grpSpPr>
      <p:sp>
        <p:nvSpPr>
          <p:cNvPr id="2" name="内容占位符 1"/>
          <p:cNvSpPr>
            <a:spLocks noGrp="1"/>
          </p:cNvSpPr>
          <p:nvPr>
            <p:ph/>
          </p:nvPr>
        </p:nvSpPr>
        <p:spPr>
          <a:xfrm>
            <a:off x="838200" y="365125"/>
            <a:ext cx="10515600" cy="5811838"/>
          </a:xfrm>
        </p:spPr>
        <p:txBody>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3" name="日期占位符 2"/>
          <p:cNvSpPr>
            <a:spLocks noGrp="1"/>
          </p:cNvSpPr>
          <p:nvPr>
            <p:ph type="dt" sz="half" idx="10"/>
          </p:nvPr>
        </p:nvSpPr>
        <p:spPr/>
        <p:txBody>
          <a:bodyPr/>
          <a:lstStyle/>
          <a:p>
            <a:fld id="{82F288E0-7875-42C4-84C8-98DBBD3BF4D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7D9BB5D0-35E4-459D-AEF3-FE4D7C45CC19}" type="slidenum">
              <a:rPr lang="zh-CN" altLang="en-US" smtClean="0"/>
            </a:fld>
            <a:endParaRPr lang="zh-CN" altLang="en-US"/>
          </a:p>
        </p:txBody>
      </p:sp>
    </p:spTree>
  </p:cSld>
  <p:clrMapOvr>
    <a:masterClrMapping/>
  </p:clrMapOvr>
  <p:hf hdr="0" ftr="0" dt="0"/>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image" Target="../media/image1.jpeg"/><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1"/>
          <a:stretch>
            <a:fillRect/>
          </a:stretch>
        </a:blip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F288E0-7875-42C4-84C8-98DBBD3BF4D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D9BB5D0-35E4-459D-AEF3-FE4D7C45CC19}"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image" Target="../media/image3.png"/><Relationship Id="rId1" Type="http://schemas.openxmlformats.org/officeDocument/2006/relationships/image" Target="../media/image2.jpe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image" Target="../media/image2.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2" name="文本框 11"/>
          <p:cNvSpPr txBox="1"/>
          <p:nvPr/>
        </p:nvSpPr>
        <p:spPr>
          <a:xfrm>
            <a:off x="883285" y="1118870"/>
            <a:ext cx="9930765" cy="2491740"/>
          </a:xfrm>
          <a:prstGeom prst="rect">
            <a:avLst/>
          </a:prstGeom>
          <a:noFill/>
        </p:spPr>
        <p:txBody>
          <a:bodyPr wrap="square" rtlCol="0">
            <a:spAutoFit/>
          </a:bodyPr>
          <a:lstStyle/>
          <a:p>
            <a:pPr algn="ctr">
              <a:lnSpc>
                <a:spcPct val="130000"/>
              </a:lnSpc>
              <a:spcBef>
                <a:spcPts val="0"/>
              </a:spcBef>
              <a:spcAft>
                <a:spcPts val="0"/>
              </a:spcAft>
              <a:buClrTx/>
              <a:buSzTx/>
              <a:buFontTx/>
            </a:pPr>
            <a:r>
              <a:rPr lang="zh-CN" altLang="en-US" sz="4000" b="1" dirty="0">
                <a:solidFill>
                  <a:srgbClr val="C00000"/>
                </a:solidFill>
                <a:latin typeface="Times New Roman" panose="02020603050405020304" charset="0"/>
                <a:ea typeface="黑体" panose="02010609060101010101" charset="-122"/>
                <a:cs typeface="Times New Roman" panose="02020603050405020304" charset="0"/>
              </a:rPr>
              <a:t>An Investigation of Tangtaizong's Engagement with Poems </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rPr>
              <a:t>Ban</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sym typeface="+mn-ea"/>
              </a:rPr>
              <a:t>板</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rPr>
              <a:t> and </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rPr>
              <a:t>Dang</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sym typeface="+mn-ea"/>
              </a:rPr>
              <a:t>蕩 </a:t>
            </a:r>
            <a:r>
              <a:rPr lang="zh-CN" altLang="en-US" sz="4000" b="1" dirty="0">
                <a:solidFill>
                  <a:srgbClr val="C00000"/>
                </a:solidFill>
                <a:latin typeface="Times New Roman" panose="02020603050405020304" charset="0"/>
                <a:ea typeface="黑体" panose="02010609060101010101" charset="-122"/>
                <a:cs typeface="Times New Roman" panose="02020603050405020304" charset="0"/>
              </a:rPr>
              <a:t>from </a:t>
            </a:r>
            <a:r>
              <a:rPr lang="en-US" altLang="zh-CN" sz="4000" b="1" dirty="0">
                <a:solidFill>
                  <a:srgbClr val="C00000"/>
                </a:solidFill>
                <a:latin typeface="Times New Roman" panose="02020603050405020304" charset="0"/>
                <a:ea typeface="黑体" panose="02010609060101010101" charset="-122"/>
                <a:cs typeface="Times New Roman" panose="02020603050405020304" charset="0"/>
              </a:rPr>
              <a:t>Shijing</a:t>
            </a:r>
            <a:endParaRPr lang="en-US" altLang="zh-CN" sz="4000" b="1" dirty="0">
              <a:solidFill>
                <a:srgbClr val="C00000"/>
              </a:solidFill>
              <a:latin typeface="Times New Roman" panose="02020603050405020304" charset="0"/>
              <a:ea typeface="黑体" panose="02010609060101010101" charset="-122"/>
              <a:cs typeface="Times New Roman" panose="02020603050405020304" charset="0"/>
            </a:endParaRPr>
          </a:p>
        </p:txBody>
      </p:sp>
      <p:sp>
        <p:nvSpPr>
          <p:cNvPr id="4" name="文本框 3"/>
          <p:cNvSpPr txBox="1"/>
          <p:nvPr/>
        </p:nvSpPr>
        <p:spPr>
          <a:xfrm>
            <a:off x="6793230" y="4134485"/>
            <a:ext cx="4730115" cy="1783715"/>
          </a:xfrm>
          <a:prstGeom prst="rect">
            <a:avLst/>
          </a:prstGeom>
          <a:noFill/>
        </p:spPr>
        <p:txBody>
          <a:bodyPr wrap="square" rtlCol="0">
            <a:spAutoFit/>
          </a:bodyPr>
          <a:lstStyle/>
          <a:p>
            <a:pPr algn="l">
              <a:lnSpc>
                <a:spcPct val="110000"/>
              </a:lnSpc>
            </a:pPr>
            <a:r>
              <a:rPr lang="en-GB" altLang="zh-CN" sz="2000" b="1" dirty="0">
                <a:solidFill>
                  <a:schemeClr val="tx1"/>
                </a:solidFill>
                <a:latin typeface="Times New Roman" panose="02020603050405020304" charset="0"/>
                <a:ea typeface="微软雅黑" panose="020B0503020204020204" charset="-122"/>
                <a:cs typeface="Times New Roman" panose="02020603050405020304" charset="0"/>
              </a:rPr>
              <a:t>Moodle</a:t>
            </a: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SICH5004</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Module tutor:</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  Professor Wei-Yung Wang</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Name:</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               Taiyu Cao</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SID: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1706350</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a:p>
            <a:pPr algn="l">
              <a:lnSpc>
                <a:spcPct val="110000"/>
              </a:lnSpc>
            </a:pPr>
            <a:r>
              <a:rPr lang="en-US" altLang="en-GB" sz="2000" b="1" dirty="0">
                <a:solidFill>
                  <a:schemeClr val="tx1"/>
                </a:solidFill>
                <a:latin typeface="Times New Roman" panose="02020603050405020304" charset="0"/>
                <a:ea typeface="微软雅黑" panose="020B0503020204020204" charset="-122"/>
                <a:cs typeface="Times New Roman" panose="02020603050405020304" charset="0"/>
              </a:rPr>
              <a:t>Date:                  </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09</a:t>
            </a:r>
            <a:r>
              <a:rPr lang="en-US" altLang="en-GB" sz="2000" dirty="0">
                <a:solidFill>
                  <a:schemeClr val="tx1"/>
                </a:solidFill>
                <a:latin typeface="Times New Roman" panose="02020603050405020304" charset="0"/>
                <a:ea typeface="微软雅黑" panose="020B0503020204020204" charset="-122"/>
                <a:cs typeface="Times New Roman" panose="02020603050405020304" charset="0"/>
              </a:rPr>
              <a:t>/12/2020</a:t>
            </a:r>
            <a:endParaRPr lang="en-US" altLang="en-GB" sz="2000" dirty="0">
              <a:solidFill>
                <a:schemeClr val="tx1"/>
              </a:solidFill>
              <a:latin typeface="Times New Roman" panose="02020603050405020304" charset="0"/>
              <a:ea typeface="微软雅黑" panose="020B0503020204020204"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fade">
                                      <p:cBhvr>
                                        <p:cTn id="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549400" y="859155"/>
            <a:ext cx="9525000" cy="4147820"/>
          </a:xfrm>
          <a:prstGeom prst="rect">
            <a:avLst/>
          </a:prstGeom>
          <a:noFill/>
        </p:spPr>
        <p:txBody>
          <a:bodyPr wrap="square" lIns="68580" tIns="34290" rIns="68580" bIns="34290" rtlCol="0">
            <a:spAutoFit/>
          </a:bodyPr>
          <a:p>
            <a:pPr algn="ctr">
              <a:lnSpc>
                <a:spcPct val="170000"/>
              </a:lnSpc>
            </a:pPr>
            <a:r>
              <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rPr>
              <a:t>Structure</a:t>
            </a:r>
            <a:endParaRPr lang="en-US" altLang="zh-CN" sz="32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a:p>
            <a:pPr algn="ctr">
              <a:lnSpc>
                <a:spcPct val="170000"/>
              </a:lnSpc>
            </a:pPr>
            <a:r>
              <a:rPr lang="en-US" altLang="zh-CN" sz="3200" b="1" dirty="0">
                <a:solidFill>
                  <a:schemeClr val="tx1"/>
                </a:solidFill>
                <a:latin typeface="Times New Roman" panose="02020603050405020304" charset="0"/>
                <a:ea typeface="微软雅黑" panose="020B0503020204020204" charset="-122"/>
                <a:cs typeface="Times New Roman" panose="02020603050405020304" charset="0"/>
                <a:sym typeface="+mn-ea"/>
              </a:rPr>
              <a:t>1. Introduction</a:t>
            </a:r>
            <a:endParaRPr lang="en-US" altLang="zh-CN" sz="32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ctr">
              <a:lnSpc>
                <a:spcPct val="170000"/>
              </a:lnSpc>
            </a:pPr>
            <a:r>
              <a:rPr lang="en-US" altLang="zh-CN" sz="3200" b="1" dirty="0">
                <a:solidFill>
                  <a:schemeClr val="tx1"/>
                </a:solidFill>
                <a:latin typeface="Times New Roman" panose="02020603050405020304" charset="0"/>
                <a:ea typeface="微软雅黑" panose="020B0503020204020204" charset="-122"/>
                <a:cs typeface="Times New Roman" panose="02020603050405020304" charset="0"/>
                <a:sym typeface="+mn-ea"/>
              </a:rPr>
              <a:t>2.The Interpretation of the Poem 'Ban'</a:t>
            </a: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〈板〉</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ctr">
              <a:lnSpc>
                <a:spcPct val="170000"/>
              </a:lnSpc>
            </a:pPr>
            <a:r>
              <a:rPr lang="en-US" altLang="zh-CN" sz="3200" b="1" dirty="0">
                <a:solidFill>
                  <a:schemeClr val="tx1"/>
                </a:solidFill>
                <a:latin typeface="Times New Roman" panose="02020603050405020304" charset="0"/>
                <a:ea typeface="微软雅黑" panose="020B0503020204020204" charset="-122"/>
                <a:cs typeface="Times New Roman" panose="02020603050405020304" charset="0"/>
                <a:sym typeface="+mn-ea"/>
              </a:rPr>
              <a:t>3.The Interpretation of the Poem 'Dang'</a:t>
            </a: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〈蕩〉</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a:p>
            <a:pPr algn="ctr">
              <a:lnSpc>
                <a:spcPct val="170000"/>
              </a:lnSpc>
            </a:pPr>
            <a:r>
              <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rPr>
              <a:t>4.Conclusion</a:t>
            </a:r>
            <a:endParaRPr lang="en-US" altLang="zh-CN" sz="2800" b="1"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文本框 99"/>
          <p:cNvSpPr txBox="1"/>
          <p:nvPr/>
        </p:nvSpPr>
        <p:spPr>
          <a:xfrm>
            <a:off x="1407795" y="814705"/>
            <a:ext cx="9375775" cy="4344670"/>
          </a:xfrm>
          <a:prstGeom prst="rect">
            <a:avLst/>
          </a:prstGeom>
          <a:noFill/>
          <a:ln w="9525">
            <a:noFill/>
          </a:ln>
        </p:spPr>
        <p:txBody>
          <a:bodyPr wrap="square">
            <a:spAutoFit/>
          </a:bodyPr>
          <a:p>
            <a:pPr indent="0" algn="just">
              <a:lnSpc>
                <a:spcPct val="130000"/>
              </a:lnSpc>
              <a:spcBef>
                <a:spcPts val="0"/>
              </a:spcBef>
              <a:spcAft>
                <a:spcPts val="0"/>
              </a:spcAft>
            </a:pPr>
            <a:r>
              <a:rPr lang="en-US" altLang="en-US" sz="2800" b="0">
                <a:solidFill>
                  <a:srgbClr val="FF0000"/>
                </a:solidFill>
                <a:latin typeface="Times New Roman" panose="02020603050405020304" charset="0"/>
                <a:ea typeface="宋体" panose="02010600030101010101" pitchFamily="2" charset="-122"/>
                <a:cs typeface="Times New Roman" panose="02020603050405020304" charset="0"/>
              </a:rPr>
              <a:t>Intro</a:t>
            </a:r>
            <a:r>
              <a:rPr lang="zh-CN" altLang="en-US" sz="2800">
                <a:solidFill>
                  <a:srgbClr val="FF0000"/>
                </a:solidFill>
                <a:latin typeface="Times New Roman" panose="02020603050405020304" charset="0"/>
                <a:ea typeface="宋体" panose="02010600030101010101" pitchFamily="2" charset="-122"/>
                <a:cs typeface="Times New Roman" panose="02020603050405020304" charset="0"/>
                <a:sym typeface="+mn-ea"/>
              </a:rPr>
              <a:t>：</a:t>
            </a:r>
            <a:endParaRPr lang="zh-CN" altLang="en-US" sz="2800">
              <a:latin typeface="Times New Roman" panose="02020603050405020304" charset="0"/>
              <a:ea typeface="宋体" panose="02010600030101010101" pitchFamily="2" charset="-122"/>
              <a:cs typeface="Times New Roman" panose="02020603050405020304" charset="0"/>
              <a:sym typeface="+mn-ea"/>
            </a:endParaRPr>
          </a:p>
          <a:p>
            <a:pPr indent="0" algn="just">
              <a:lnSpc>
                <a:spcPct val="150000"/>
              </a:lnSpc>
              <a:spcBef>
                <a:spcPts val="0"/>
              </a:spcBef>
              <a:spcAft>
                <a:spcPts val="0"/>
              </a:spcAft>
            </a:pPr>
            <a:r>
              <a:rPr sz="32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rPr>
              <a:t>It is only by fierce wind that the grass of strong strength can be identified, it is only in trouble times that the loyalty of a minister can be recognised.</a:t>
            </a:r>
            <a:endParaRPr sz="3200">
              <a:gradFill>
                <a:gsLst>
                  <a:gs pos="0">
                    <a:srgbClr val="007BD3"/>
                  </a:gs>
                  <a:gs pos="100000">
                    <a:srgbClr val="034373"/>
                  </a:gs>
                </a:gsLst>
                <a:lin scaled="0"/>
              </a:gradFill>
              <a:latin typeface="Times New Roman" panose="02020603050405020304" charset="0"/>
              <a:ea typeface="宋体" panose="02010600030101010101" pitchFamily="2" charset="-122"/>
              <a:cs typeface="Times New Roman" panose="02020603050405020304" charset="0"/>
              <a:sym typeface="+mn-ea"/>
            </a:endParaRPr>
          </a:p>
          <a:p>
            <a:pPr indent="0" algn="ctr">
              <a:lnSpc>
                <a:spcPct val="150000"/>
              </a:lnSpc>
              <a:spcBef>
                <a:spcPts val="0"/>
              </a:spcBef>
              <a:spcAft>
                <a:spcPts val="0"/>
              </a:spcAft>
            </a:pPr>
            <a:r>
              <a:rPr lang="zh-CN" altLang="en-US" sz="3200">
                <a:gradFill>
                  <a:gsLst>
                    <a:gs pos="0">
                      <a:srgbClr val="7B32B2"/>
                    </a:gs>
                    <a:gs pos="100000">
                      <a:srgbClr val="401A5D"/>
                    </a:gs>
                  </a:gsLst>
                  <a:lin scaled="0"/>
                </a:gradFill>
                <a:latin typeface="Times New Roman" panose="02020603050405020304" charset="0"/>
                <a:ea typeface="宋体" panose="02010600030101010101" pitchFamily="2" charset="-122"/>
                <a:cs typeface="Times New Roman" panose="02020603050405020304" charset="0"/>
                <a:sym typeface="+mn-ea"/>
              </a:rPr>
              <a:t>疾風知勁草，板蕩識誠臣</a:t>
            </a:r>
            <a:endParaRPr lang="zh-CN" altLang="en-US" sz="3200">
              <a:gradFill>
                <a:gsLst>
                  <a:gs pos="0">
                    <a:srgbClr val="7B32B2"/>
                  </a:gs>
                  <a:gs pos="100000">
                    <a:srgbClr val="401A5D"/>
                  </a:gs>
                </a:gsLst>
                <a:lin scaled="0"/>
              </a:gradFill>
              <a:latin typeface="Times New Roman" panose="02020603050405020304" charset="0"/>
              <a:ea typeface="宋体" panose="02010600030101010101" pitchFamily="2" charset="-122"/>
              <a:cs typeface="Times New Roman" panose="02020603050405020304" charset="0"/>
              <a:sym typeface="+mn-ea"/>
            </a:endParaRPr>
          </a:p>
          <a:p>
            <a:pPr indent="0" algn="r">
              <a:lnSpc>
                <a:spcPct val="150000"/>
              </a:lnSpc>
              <a:spcBef>
                <a:spcPts val="0"/>
              </a:spcBef>
              <a:spcAft>
                <a:spcPts val="0"/>
              </a:spcAft>
            </a:pPr>
            <a:r>
              <a:rPr lang="en-US" altLang="zh-CN" sz="3200">
                <a:solidFill>
                  <a:schemeClr val="tx1"/>
                </a:solidFill>
                <a:latin typeface="Times New Roman" panose="02020603050405020304" charset="0"/>
                <a:ea typeface="宋体" panose="02010600030101010101" pitchFamily="2" charset="-122"/>
                <a:cs typeface="Times New Roman" panose="02020603050405020304" charset="0"/>
                <a:sym typeface="+mn-ea"/>
              </a:rPr>
              <a:t>——</a:t>
            </a:r>
            <a:r>
              <a:rPr lang="zh-CN" altLang="en-US" sz="3200">
                <a:solidFill>
                  <a:schemeClr val="tx1"/>
                </a:solidFill>
                <a:latin typeface="Times New Roman" panose="02020603050405020304" charset="0"/>
                <a:ea typeface="宋体" panose="02010600030101010101" pitchFamily="2" charset="-122"/>
                <a:cs typeface="Times New Roman" panose="02020603050405020304" charset="0"/>
                <a:sym typeface="+mn-ea"/>
              </a:rPr>
              <a:t>唐太宗 李世民</a:t>
            </a:r>
            <a:endParaRPr lang="zh-CN" altLang="en-US" sz="3200">
              <a:solidFill>
                <a:schemeClr val="tx1"/>
              </a:solidFill>
              <a:latin typeface="Times New Roman" panose="02020603050405020304" charset="0"/>
              <a:ea typeface="宋体" panose="02010600030101010101" pitchFamily="2"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1275715" y="1016000"/>
            <a:ext cx="9658985" cy="4351655"/>
          </a:xfrm>
        </p:spPr>
        <p:txBody>
          <a:bodyPr>
            <a:normAutofit lnSpcReduction="10000"/>
          </a:bodyPr>
          <a:p>
            <a:pPr marL="0" indent="0" algn="l">
              <a:lnSpc>
                <a:spcPct val="130000"/>
              </a:lnSpc>
              <a:buNone/>
            </a:pPr>
            <a:r>
              <a:rPr lang="en-US" altLang="zh-CN" sz="4400">
                <a:solidFill>
                  <a:srgbClr val="FF0000"/>
                </a:solidFill>
                <a:latin typeface="Times New Roman" panose="02020603050405020304" charset="0"/>
                <a:cs typeface="Times New Roman" panose="02020603050405020304" charset="0"/>
              </a:rPr>
              <a:t>XiaoYu</a:t>
            </a:r>
            <a:r>
              <a:rPr lang="zh-CN" altLang="en-US" sz="4400">
                <a:solidFill>
                  <a:srgbClr val="FF0000"/>
                </a:solidFill>
                <a:latin typeface="Times New Roman" panose="02020603050405020304" charset="0"/>
                <a:cs typeface="Times New Roman" panose="02020603050405020304" charset="0"/>
              </a:rPr>
              <a:t>（蕭瑀</a:t>
            </a:r>
            <a:r>
              <a:rPr lang="en-US" altLang="zh-CN">
                <a:solidFill>
                  <a:srgbClr val="FF0000"/>
                </a:solidFill>
                <a:latin typeface="Times New Roman" panose="02020603050405020304" charset="0"/>
                <a:cs typeface="Times New Roman" panose="02020603050405020304" charset="0"/>
              </a:rPr>
              <a:t>575-648A.D</a:t>
            </a:r>
            <a:r>
              <a:rPr lang="zh-CN" altLang="en-US" sz="4400">
                <a:solidFill>
                  <a:srgbClr val="FF0000"/>
                </a:solidFill>
                <a:latin typeface="Times New Roman" panose="02020603050405020304" charset="0"/>
                <a:cs typeface="Times New Roman" panose="02020603050405020304" charset="0"/>
              </a:rPr>
              <a:t>）</a:t>
            </a:r>
            <a:endParaRPr lang="zh-CN" altLang="en-US" sz="4400">
              <a:solidFill>
                <a:srgbClr val="FF0000"/>
              </a:solidFill>
              <a:latin typeface="Times New Roman" panose="02020603050405020304" charset="0"/>
              <a:cs typeface="Times New Roman" panose="02020603050405020304" charset="0"/>
            </a:endParaRPr>
          </a:p>
          <a:p>
            <a:pPr marL="0" indent="0" algn="just">
              <a:lnSpc>
                <a:spcPct val="130000"/>
              </a:lnSpc>
              <a:buNone/>
            </a:pPr>
            <a:r>
              <a:rPr lang="en-US" altLang="zh-CN" sz="3200"/>
              <a:t>·</a:t>
            </a:r>
            <a:r>
              <a:rPr lang="en-US" altLang="zh-CN" sz="3200">
                <a:latin typeface="Times New Roman" panose="02020603050405020304" charset="0"/>
                <a:cs typeface="Times New Roman" panose="02020603050405020304" charset="0"/>
              </a:rPr>
              <a:t>Brother-in-law of Emperor Yang of Sui.</a:t>
            </a:r>
            <a:endParaRPr lang="en-US" altLang="zh-CN" sz="3200"/>
          </a:p>
          <a:p>
            <a:pPr marL="0" indent="0" algn="just">
              <a:lnSpc>
                <a:spcPct val="130000"/>
              </a:lnSpc>
              <a:buNone/>
            </a:pPr>
            <a:endParaRPr lang="zh-CN" altLang="en-US" sz="3200"/>
          </a:p>
          <a:p>
            <a:pPr marL="0" indent="0" algn="just">
              <a:lnSpc>
                <a:spcPct val="130000"/>
              </a:lnSpc>
              <a:buNone/>
            </a:pPr>
            <a:r>
              <a:rPr lang="en-US" altLang="zh-CN" sz="3200"/>
              <a:t>·</a:t>
            </a:r>
            <a:r>
              <a:rPr lang="en-US" altLang="zh-CN" sz="3200">
                <a:latin typeface="Times New Roman" panose="02020603050405020304" charset="0"/>
                <a:cs typeface="Times New Roman" panose="02020603050405020304" charset="0"/>
              </a:rPr>
              <a:t>Pledging allegiance to Li Shimin</a:t>
            </a:r>
            <a:r>
              <a:rPr lang="zh-CN" altLang="en-US" sz="3200">
                <a:latin typeface="Times New Roman" panose="02020603050405020304" charset="0"/>
                <a:cs typeface="Times New Roman" panose="02020603050405020304" charset="0"/>
              </a:rPr>
              <a:t>（李世民）</a:t>
            </a:r>
            <a:r>
              <a:rPr lang="en-US" altLang="zh-CN" sz="3200">
                <a:latin typeface="Times New Roman" panose="02020603050405020304" charset="0"/>
                <a:cs typeface="Times New Roman" panose="02020603050405020304" charset="0"/>
              </a:rPr>
              <a:t>,who was the Emperor of Tang dynasty.</a:t>
            </a:r>
            <a:endParaRPr lang="en-US" altLang="zh-CN" sz="3200">
              <a:latin typeface="Times New Roman" panose="02020603050405020304" charset="0"/>
              <a:cs typeface="Times New Roman" panose="02020603050405020304" charset="0"/>
            </a:endParaRPr>
          </a:p>
          <a:p>
            <a:pPr marL="0" indent="0" algn="just">
              <a:lnSpc>
                <a:spcPct val="110000"/>
              </a:lnSpc>
              <a:buNone/>
            </a:pPr>
            <a:endParaRPr lang="zh-CN" altLang="en-US" sz="3200"/>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882650"/>
            <a:ext cx="10515600" cy="4351338"/>
          </a:xfrm>
        </p:spPr>
        <p:txBody>
          <a:bodyPr/>
          <a:p>
            <a:pPr marL="0" indent="0" algn="ctr">
              <a:buNone/>
            </a:pPr>
            <a:r>
              <a:rPr lang="zh-CN" altLang="en-US" sz="3600">
                <a:solidFill>
                  <a:srgbClr val="FF0000"/>
                </a:solidFill>
                <a:latin typeface="Times New Roman" panose="02020603050405020304" charset="0"/>
                <a:ea typeface="宋体" panose="02010600030101010101" pitchFamily="2" charset="-122"/>
                <a:cs typeface="Times New Roman" panose="02020603050405020304" charset="0"/>
                <a:sym typeface="+mn-ea"/>
              </a:rPr>
              <a:t>板</a:t>
            </a:r>
            <a:r>
              <a:rPr lang="zh-CN" altLang="en-US" sz="3600">
                <a:solidFill>
                  <a:srgbClr val="FF0000"/>
                </a:solidFill>
                <a:latin typeface="Times New Roman" panose="02020603050405020304" charset="0"/>
                <a:ea typeface="宋体" panose="02010600030101010101" pitchFamily="2" charset="-122"/>
                <a:cs typeface="Times New Roman" panose="02020603050405020304" charset="0"/>
                <a:sym typeface="+mn-ea"/>
              </a:rPr>
              <a:t>蕩識誠臣</a:t>
            </a:r>
            <a:endParaRPr lang="zh-CN" altLang="en-US" sz="3600">
              <a:solidFill>
                <a:srgbClr val="FF0000"/>
              </a:solidFill>
              <a:latin typeface="Times New Roman" panose="02020603050405020304" charset="0"/>
              <a:ea typeface="宋体" panose="02010600030101010101" pitchFamily="2" charset="-122"/>
              <a:cs typeface="Times New Roman" panose="02020603050405020304" charset="0"/>
              <a:sym typeface="+mn-ea"/>
            </a:endParaRPr>
          </a:p>
          <a:p>
            <a:pPr marL="0" indent="0" algn="just">
              <a:buNone/>
            </a:pPr>
            <a:r>
              <a:rPr lang="zh-CN" altLang="en-US" sz="3600">
                <a:solidFill>
                  <a:schemeClr val="tx1"/>
                </a:solidFill>
                <a:latin typeface="Times New Roman" panose="02020603050405020304" charset="0"/>
                <a:ea typeface="宋体" panose="02010600030101010101" pitchFamily="2" charset="-122"/>
                <a:cs typeface="Times New Roman" panose="02020603050405020304" charset="0"/>
                <a:sym typeface="+mn-ea"/>
              </a:rPr>
              <a:t>版 </a:t>
            </a:r>
            <a:r>
              <a:rPr lang="en-US" altLang="zh-CN" sz="3600">
                <a:solidFill>
                  <a:schemeClr val="tx1"/>
                </a:solidFill>
                <a:latin typeface="Times New Roman" panose="02020603050405020304" charset="0"/>
                <a:ea typeface="宋体" panose="02010600030101010101" pitchFamily="2" charset="-122"/>
                <a:cs typeface="Times New Roman" panose="02020603050405020304" charset="0"/>
                <a:sym typeface="+mn-ea"/>
              </a:rPr>
              <a:t>and </a:t>
            </a:r>
            <a:r>
              <a:rPr lang="zh-CN" altLang="en-US" sz="3600">
                <a:solidFill>
                  <a:schemeClr val="tx1"/>
                </a:solidFill>
                <a:latin typeface="Times New Roman" panose="02020603050405020304" charset="0"/>
                <a:ea typeface="宋体" panose="02010600030101010101" pitchFamily="2" charset="-122"/>
                <a:cs typeface="Times New Roman" panose="02020603050405020304" charset="0"/>
                <a:sym typeface="+mn-ea"/>
              </a:rPr>
              <a:t>蕩 originate from two poems</a:t>
            </a:r>
            <a:r>
              <a:rPr lang="zh-CN" altLang="en-US" sz="3600">
                <a:latin typeface="Times New Roman" panose="02020603050405020304" charset="0"/>
                <a:ea typeface="宋体" panose="02010600030101010101" pitchFamily="2" charset="-122"/>
                <a:cs typeface="Times New Roman" panose="02020603050405020304" charset="0"/>
                <a:sym typeface="+mn-ea"/>
              </a:rPr>
              <a:t>〈板〉</a:t>
            </a:r>
            <a:r>
              <a:rPr lang="en-US" altLang="zh-CN" sz="3600">
                <a:latin typeface="Times New Roman" panose="02020603050405020304" charset="0"/>
                <a:ea typeface="宋体" panose="02010600030101010101" pitchFamily="2" charset="-122"/>
                <a:cs typeface="Times New Roman" panose="02020603050405020304" charset="0"/>
                <a:sym typeface="+mn-ea"/>
              </a:rPr>
              <a:t>and</a:t>
            </a:r>
            <a:r>
              <a:rPr lang="zh-CN" altLang="en-US" sz="3600">
                <a:latin typeface="Times New Roman" panose="02020603050405020304" charset="0"/>
                <a:ea typeface="宋体" panose="02010600030101010101" pitchFamily="2" charset="-122"/>
                <a:cs typeface="Times New Roman" panose="02020603050405020304" charset="0"/>
                <a:sym typeface="+mn-ea"/>
              </a:rPr>
              <a:t>〈蕩〉</a:t>
            </a:r>
            <a:r>
              <a:rPr lang="zh-CN" altLang="en-US" sz="3600">
                <a:solidFill>
                  <a:schemeClr val="tx1"/>
                </a:solidFill>
                <a:latin typeface="Times New Roman" panose="02020603050405020304" charset="0"/>
                <a:ea typeface="宋体" panose="02010600030101010101" pitchFamily="2" charset="-122"/>
                <a:cs typeface="Times New Roman" panose="02020603050405020304" charset="0"/>
                <a:sym typeface="+mn-ea"/>
              </a:rPr>
              <a:t> in the Book of Poetry詩經</a:t>
            </a:r>
            <a:r>
              <a:rPr lang="en-US" altLang="zh-CN" sz="3600">
                <a:solidFill>
                  <a:schemeClr val="tx1"/>
                </a:solidFill>
                <a:latin typeface="Times New Roman" panose="02020603050405020304" charset="0"/>
                <a:ea typeface="宋体" panose="02010600030101010101" pitchFamily="2" charset="-122"/>
                <a:cs typeface="Times New Roman" panose="02020603050405020304" charset="0"/>
                <a:sym typeface="+mn-ea"/>
              </a:rPr>
              <a:t>. </a:t>
            </a:r>
            <a:r>
              <a:rPr lang="zh-CN" altLang="en-US" sz="3200">
                <a:solidFill>
                  <a:srgbClr val="00B0F0"/>
                </a:solidFill>
                <a:latin typeface="Times New Roman" panose="02020603050405020304" charset="0"/>
                <a:ea typeface="宋体" panose="02010600030101010101" pitchFamily="2" charset="-122"/>
                <a:cs typeface="Times New Roman" panose="02020603050405020304" charset="0"/>
                <a:sym typeface="+mn-ea"/>
              </a:rPr>
              <a:t>（</a:t>
            </a:r>
            <a:r>
              <a:rPr lang="en-US" altLang="zh-CN" sz="3200">
                <a:solidFill>
                  <a:srgbClr val="00B0F0"/>
                </a:solidFill>
                <a:latin typeface="Times New Roman" panose="02020603050405020304" charset="0"/>
                <a:ea typeface="宋体" panose="02010600030101010101" pitchFamily="2" charset="-122"/>
                <a:cs typeface="Times New Roman" panose="02020603050405020304" charset="0"/>
                <a:sym typeface="+mn-ea"/>
              </a:rPr>
              <a:t>版is another character for 板</a:t>
            </a:r>
            <a:r>
              <a:rPr lang="zh-CN" altLang="en-US" sz="3200">
                <a:solidFill>
                  <a:srgbClr val="00B0F0"/>
                </a:solidFill>
                <a:latin typeface="Times New Roman" panose="02020603050405020304" charset="0"/>
                <a:ea typeface="宋体" panose="02010600030101010101" pitchFamily="2" charset="-122"/>
                <a:cs typeface="Times New Roman" panose="02020603050405020304" charset="0"/>
                <a:sym typeface="+mn-ea"/>
              </a:rPr>
              <a:t>）</a:t>
            </a:r>
            <a:endParaRPr lang="en-US" altLang="zh-CN" sz="3600">
              <a:solidFill>
                <a:schemeClr val="tx1"/>
              </a:solidFill>
              <a:latin typeface="Times New Roman" panose="02020603050405020304" charset="0"/>
              <a:ea typeface="宋体" panose="02010600030101010101" pitchFamily="2" charset="-122"/>
              <a:cs typeface="Times New Roman" panose="02020603050405020304" charset="0"/>
              <a:sym typeface="+mn-ea"/>
            </a:endParaRPr>
          </a:p>
          <a:p>
            <a:pPr marL="0" indent="0" algn="just">
              <a:buNone/>
            </a:pPr>
            <a:endParaRPr lang="en-US" altLang="zh-CN" sz="3600">
              <a:solidFill>
                <a:schemeClr val="tx1"/>
              </a:solidFill>
              <a:latin typeface="Times New Roman" panose="02020603050405020304" charset="0"/>
              <a:ea typeface="宋体" panose="02010600030101010101" pitchFamily="2" charset="-122"/>
              <a:cs typeface="Times New Roman" panose="02020603050405020304" charset="0"/>
              <a:sym typeface="+mn-ea"/>
            </a:endParaRPr>
          </a:p>
          <a:p>
            <a:pPr marL="0" indent="0" algn="just">
              <a:lnSpc>
                <a:spcPct val="100000"/>
              </a:lnSpc>
              <a:buNone/>
            </a:pPr>
            <a:r>
              <a:rPr lang="en-US" altLang="zh-CN" sz="3600">
                <a:solidFill>
                  <a:schemeClr val="tx1"/>
                </a:solidFill>
                <a:latin typeface="Times New Roman" panose="02020603050405020304" charset="0"/>
                <a:ea typeface="宋体" panose="02010600030101010101" pitchFamily="2" charset="-122"/>
                <a:cs typeface="Times New Roman" panose="02020603050405020304" charset="0"/>
                <a:sym typeface="+mn-ea"/>
              </a:rPr>
              <a:t>Describing the circumstances of social unrest and disorder during the reign of King Li of Zhou</a:t>
            </a:r>
            <a:r>
              <a:rPr lang="zh-CN" altLang="en-US" sz="3200">
                <a:solidFill>
                  <a:schemeClr val="tx1"/>
                </a:solidFill>
                <a:latin typeface="Times New Roman" panose="02020603050405020304" charset="0"/>
                <a:ea typeface="宋体" panose="02010600030101010101" pitchFamily="2" charset="-122"/>
                <a:cs typeface="Times New Roman" panose="02020603050405020304" charset="0"/>
                <a:sym typeface="+mn-ea"/>
              </a:rPr>
              <a:t>（周厲王）</a:t>
            </a:r>
            <a:r>
              <a:rPr lang="en-US" altLang="zh-CN" sz="3200">
                <a:solidFill>
                  <a:schemeClr val="tx1"/>
                </a:solidFill>
                <a:latin typeface="Times New Roman" panose="02020603050405020304" charset="0"/>
                <a:ea typeface="宋体" panose="02010600030101010101" pitchFamily="2" charset="-122"/>
                <a:cs typeface="Times New Roman" panose="02020603050405020304" charset="0"/>
                <a:sym typeface="+mn-ea"/>
              </a:rPr>
              <a:t>. </a:t>
            </a:r>
            <a:endParaRPr lang="en-US" altLang="zh-CN" sz="3200">
              <a:solidFill>
                <a:schemeClr val="tx1"/>
              </a:solidFill>
              <a:latin typeface="Times New Roman" panose="02020603050405020304" charset="0"/>
              <a:ea typeface="宋体" panose="02010600030101010101" pitchFamily="2" charset="-122"/>
              <a:cs typeface="Times New Roman" panose="02020603050405020304" charset="0"/>
              <a:sym typeface="+mn-ea"/>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935355"/>
            <a:ext cx="10515600" cy="4351338"/>
          </a:xfrm>
        </p:spPr>
        <p:txBody>
          <a:bodyPr/>
          <a:p>
            <a:pPr marL="0" indent="0">
              <a:buNone/>
            </a:pPr>
            <a:r>
              <a:rPr lang="en-US" altLang="zh-CN" sz="4000">
                <a:solidFill>
                  <a:srgbClr val="FF0000"/>
                </a:solidFill>
                <a:latin typeface="Times New Roman" panose="02020603050405020304" charset="0"/>
                <a:cs typeface="Times New Roman" panose="02020603050405020304" charset="0"/>
              </a:rPr>
              <a:t>Aim</a:t>
            </a:r>
            <a:r>
              <a:rPr lang="zh-CN" altLang="en-US" sz="4000">
                <a:solidFill>
                  <a:srgbClr val="FF0000"/>
                </a:solidFill>
                <a:latin typeface="Times New Roman" panose="02020603050405020304" charset="0"/>
                <a:cs typeface="Times New Roman" panose="02020603050405020304" charset="0"/>
              </a:rPr>
              <a:t>：</a:t>
            </a:r>
            <a:endParaRPr lang="zh-CN" altLang="en-US" sz="4000">
              <a:solidFill>
                <a:srgbClr val="FF0000"/>
              </a:solidFill>
              <a:latin typeface="Times New Roman" panose="02020603050405020304" charset="0"/>
              <a:cs typeface="Times New Roman" panose="02020603050405020304" charset="0"/>
            </a:endParaRPr>
          </a:p>
          <a:p>
            <a:pPr marL="0" indent="0">
              <a:buNone/>
            </a:pPr>
            <a:endParaRPr lang="zh-CN" altLang="en-US">
              <a:latin typeface="Times New Roman" panose="02020603050405020304" charset="0"/>
              <a:cs typeface="Times New Roman" panose="02020603050405020304" charset="0"/>
            </a:endParaRPr>
          </a:p>
          <a:p>
            <a:pPr marL="0" indent="0" algn="just">
              <a:lnSpc>
                <a:spcPct val="130000"/>
              </a:lnSpc>
              <a:buNone/>
            </a:pPr>
            <a:r>
              <a:rPr lang="en-US" altLang="zh-CN" sz="3200">
                <a:latin typeface="Times New Roman" panose="02020603050405020304" charset="0"/>
                <a:cs typeface="Times New Roman" panose="02020603050405020304" charset="0"/>
              </a:rPr>
              <a:t>E</a:t>
            </a:r>
            <a:r>
              <a:rPr lang="zh-CN" altLang="en-US" sz="3200">
                <a:latin typeface="Times New Roman" panose="02020603050405020304" charset="0"/>
                <a:cs typeface="Times New Roman" panose="02020603050405020304" charset="0"/>
              </a:rPr>
              <a:t>xplor</a:t>
            </a:r>
            <a:r>
              <a:rPr lang="en-US" altLang="zh-CN" sz="3200">
                <a:latin typeface="Times New Roman" panose="02020603050405020304" charset="0"/>
                <a:cs typeface="Times New Roman" panose="02020603050405020304" charset="0"/>
              </a:rPr>
              <a:t>ing</a:t>
            </a:r>
            <a:r>
              <a:rPr lang="zh-CN" altLang="en-US" sz="3200">
                <a:latin typeface="Times New Roman" panose="02020603050405020304" charset="0"/>
                <a:cs typeface="Times New Roman" panose="02020603050405020304" charset="0"/>
              </a:rPr>
              <a:t> the meaning of the two poems and to justify Tangtaizong’s reason for using them in his poem to commend Xiao Yu.</a:t>
            </a:r>
            <a:endParaRPr lang="zh-CN" altLang="en-US" sz="32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059180" y="1459230"/>
            <a:ext cx="10351770" cy="2776855"/>
          </a:xfrm>
          <a:prstGeom prst="rect">
            <a:avLst/>
          </a:prstGeom>
          <a:noFill/>
        </p:spPr>
        <p:txBody>
          <a:bodyPr wrap="square" lIns="68580" tIns="34290" rIns="68580" bIns="34290" rtlCol="0">
            <a:spAutoFit/>
          </a:bodyPr>
          <a:p>
            <a:pPr marL="0" indent="0" algn="l">
              <a:lnSpc>
                <a:spcPct val="120000"/>
              </a:lnSpc>
              <a:buNone/>
            </a:pPr>
            <a:r>
              <a:rPr lang="en-US" altLang="zh-CN" sz="4000" b="1">
                <a:solidFill>
                  <a:schemeClr val="tx1"/>
                </a:solidFill>
                <a:latin typeface="Times New Roman" panose="02020603050405020304" charset="0"/>
                <a:cs typeface="Times New Roman" panose="02020603050405020304" charset="0"/>
                <a:sym typeface="+mn-ea"/>
              </a:rPr>
              <a:t>Section 2:</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20000"/>
              </a:lnSpc>
              <a:buNone/>
            </a:pPr>
            <a:endParaRPr lang="zh-CN" altLang="en-US" sz="4000" b="1">
              <a:solidFill>
                <a:schemeClr val="tx1"/>
              </a:solidFill>
              <a:latin typeface="Times New Roman" panose="02020603050405020304" charset="0"/>
              <a:cs typeface="Times New Roman" panose="02020603050405020304" charset="0"/>
              <a:sym typeface="+mn-ea"/>
            </a:endParaRPr>
          </a:p>
          <a:p>
            <a:pPr marL="0" indent="0" algn="ctr">
              <a:lnSpc>
                <a:spcPct val="120000"/>
              </a:lnSpc>
              <a:buNone/>
            </a:pPr>
            <a:r>
              <a:rPr lang="zh-CN" altLang="en-US" sz="4000" b="1">
                <a:solidFill>
                  <a:srgbClr val="FF0000"/>
                </a:solidFill>
                <a:latin typeface="Times New Roman" panose="02020603050405020304" charset="0"/>
                <a:cs typeface="Times New Roman" panose="02020603050405020304" charset="0"/>
                <a:sym typeface="+mn-ea"/>
              </a:rPr>
              <a:t>The Interpretation of the Poem </a:t>
            </a:r>
            <a:r>
              <a:rPr lang="en-US" altLang="zh-CN" sz="4000" b="1">
                <a:solidFill>
                  <a:srgbClr val="FF0000"/>
                </a:solidFill>
                <a:latin typeface="Times New Roman" panose="02020603050405020304" charset="0"/>
                <a:cs typeface="Times New Roman" panose="02020603050405020304" charset="0"/>
                <a:sym typeface="+mn-ea"/>
              </a:rPr>
              <a:t>'</a:t>
            </a:r>
            <a:r>
              <a:rPr lang="zh-CN" altLang="en-US" sz="4000" b="1">
                <a:solidFill>
                  <a:srgbClr val="FF0000"/>
                </a:solidFill>
                <a:latin typeface="Times New Roman" panose="02020603050405020304" charset="0"/>
                <a:cs typeface="Times New Roman" panose="02020603050405020304" charset="0"/>
                <a:sym typeface="+mn-ea"/>
              </a:rPr>
              <a:t>Ban</a:t>
            </a:r>
            <a:r>
              <a:rPr lang="en-US" altLang="zh-CN" sz="4000" b="1">
                <a:solidFill>
                  <a:srgbClr val="FF0000"/>
                </a:solidFill>
                <a:latin typeface="Times New Roman" panose="02020603050405020304" charset="0"/>
                <a:cs typeface="Times New Roman" panose="02020603050405020304" charset="0"/>
                <a:sym typeface="+mn-ea"/>
              </a:rPr>
              <a:t>'</a:t>
            </a:r>
            <a:r>
              <a:rPr lang="zh-CN" altLang="en-US" sz="4000" b="1">
                <a:solidFill>
                  <a:srgbClr val="FF0000"/>
                </a:solidFill>
                <a:latin typeface="Times New Roman" panose="02020603050405020304" charset="0"/>
                <a:cs typeface="Times New Roman" panose="02020603050405020304" charset="0"/>
                <a:sym typeface="+mn-ea"/>
              </a:rPr>
              <a:t>〈板</a:t>
            </a:r>
            <a:r>
              <a:rPr lang="zh-CN" altLang="en-US" sz="4000" b="1">
                <a:solidFill>
                  <a:srgbClr val="FF0000"/>
                </a:solidFill>
                <a:sym typeface="+mn-ea"/>
              </a:rPr>
              <a:t>〉</a:t>
            </a:r>
            <a:endParaRPr lang="zh-CN" altLang="en-US" sz="4000" b="1">
              <a:solidFill>
                <a:srgbClr val="FF0000"/>
              </a:solidFill>
              <a:sym typeface="+mn-ea"/>
            </a:endParaRPr>
          </a:p>
          <a:p>
            <a:pPr marL="0" indent="0" algn="r">
              <a:buNone/>
            </a:pPr>
            <a:endParaRPr lang="zh-CN" altLang="en-US" sz="3200" dirty="0">
              <a:solidFill>
                <a:schemeClr val="tx1"/>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977900"/>
            <a:ext cx="10515600" cy="4351338"/>
          </a:xfrm>
        </p:spPr>
        <p:txBody>
          <a:bodyPr/>
          <a:p>
            <a:pPr marL="0" indent="0">
              <a:buNone/>
            </a:pPr>
            <a:r>
              <a:rPr lang="en-US" altLang="zh-CN" sz="3200">
                <a:solidFill>
                  <a:srgbClr val="FF0000"/>
                </a:solidFill>
                <a:latin typeface="Times New Roman" panose="02020603050405020304" charset="0"/>
                <a:cs typeface="Times New Roman" panose="02020603050405020304" charset="0"/>
              </a:rPr>
              <a:t>Background</a:t>
            </a:r>
            <a:r>
              <a:rPr lang="zh-CN" altLang="en-US" sz="3200">
                <a:solidFill>
                  <a:srgbClr val="FF0000"/>
                </a:solidFill>
                <a:latin typeface="Times New Roman" panose="02020603050405020304" charset="0"/>
                <a:cs typeface="Times New Roman" panose="02020603050405020304" charset="0"/>
              </a:rPr>
              <a:t>：</a:t>
            </a:r>
            <a:endParaRPr lang="zh-CN" altLang="en-US" sz="3200">
              <a:solidFill>
                <a:srgbClr val="FF0000"/>
              </a:solidFill>
              <a:latin typeface="Times New Roman" panose="02020603050405020304" charset="0"/>
              <a:cs typeface="Times New Roman" panose="02020603050405020304" charset="0"/>
            </a:endParaRPr>
          </a:p>
          <a:p>
            <a:pPr marL="0" indent="0">
              <a:buNone/>
            </a:pPr>
            <a:endParaRPr lang="zh-CN" altLang="en-US">
              <a:latin typeface="Times New Roman" panose="02020603050405020304" charset="0"/>
              <a:cs typeface="Times New Roman" panose="02020603050405020304" charset="0"/>
            </a:endParaRPr>
          </a:p>
          <a:p>
            <a:pPr marL="0" indent="0">
              <a:lnSpc>
                <a:spcPct val="150000"/>
              </a:lnSpc>
              <a:buNone/>
            </a:pPr>
            <a:r>
              <a:rPr lang="zh-CN" altLang="en-US">
                <a:latin typeface="Times New Roman" panose="02020603050405020304" charset="0"/>
                <a:cs typeface="Times New Roman" panose="02020603050405020304" charset="0"/>
              </a:rPr>
              <a:t>Maoshi Zhengyi毛詩正義, the poem “Ban”</a:t>
            </a:r>
            <a:r>
              <a:rPr lang="zh-CN" altLang="en-US">
                <a:latin typeface="Times New Roman" panose="02020603050405020304" charset="0"/>
                <a:cs typeface="Times New Roman" panose="02020603050405020304" charset="0"/>
                <a:sym typeface="+mn-ea"/>
              </a:rPr>
              <a:t>〈板〉</a:t>
            </a:r>
            <a:r>
              <a:rPr lang="zh-CN" altLang="en-US">
                <a:latin typeface="Times New Roman" panose="02020603050405020304" charset="0"/>
                <a:cs typeface="Times New Roman" panose="02020603050405020304" charset="0"/>
              </a:rPr>
              <a:t> is about Fan Bo’s admonition to King Li.</a:t>
            </a:r>
            <a:endParaRPr lang="zh-CN" altLang="en-US">
              <a:latin typeface="Times New Roman" panose="02020603050405020304" charset="0"/>
              <a:cs typeface="Times New Roman" panose="02020603050405020304" charset="0"/>
            </a:endParaRPr>
          </a:p>
          <a:p>
            <a:pPr marL="0" indent="0" algn="ctr">
              <a:lnSpc>
                <a:spcPct val="150000"/>
              </a:lnSpc>
              <a:buNone/>
            </a:pPr>
            <a:r>
              <a:rPr lang="zh-CN" altLang="en-US">
                <a:latin typeface="Times New Roman" panose="02020603050405020304" charset="0"/>
                <a:cs typeface="Times New Roman" panose="02020603050405020304" charset="0"/>
              </a:rPr>
              <a:t>板，凡伯刺厲王也。</a:t>
            </a:r>
            <a:endParaRPr lang="zh-CN" altLang="en-US">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701675"/>
            <a:ext cx="10515600" cy="4351338"/>
          </a:xfrm>
        </p:spPr>
        <p:txBody>
          <a:bodyPr/>
          <a:p>
            <a:pPr algn="just"/>
            <a:endParaRPr lang="en-US" altLang="zh-CN">
              <a:solidFill>
                <a:srgbClr val="FF0000"/>
              </a:solidFill>
            </a:endParaRPr>
          </a:p>
          <a:p>
            <a:pPr algn="just"/>
            <a:endParaRPr lang="en-US" altLang="zh-CN">
              <a:solidFill>
                <a:srgbClr val="FF0000"/>
              </a:solidFill>
            </a:endParaRPr>
          </a:p>
          <a:p>
            <a:pPr algn="just"/>
            <a:r>
              <a:rPr lang="en-US" altLang="zh-CN" sz="4000">
                <a:solidFill>
                  <a:srgbClr val="FF0000"/>
                </a:solidFill>
              </a:rPr>
              <a:t>The </a:t>
            </a:r>
            <a:r>
              <a:rPr lang="zh-CN" altLang="en-US" sz="4000">
                <a:solidFill>
                  <a:srgbClr val="FF0000"/>
                </a:solidFill>
              </a:rPr>
              <a:t>First</a:t>
            </a:r>
            <a:r>
              <a:rPr lang="en-US" altLang="zh-CN" sz="4000">
                <a:solidFill>
                  <a:srgbClr val="FF0000"/>
                </a:solidFill>
              </a:rPr>
              <a:t>:</a:t>
            </a:r>
            <a:endParaRPr lang="zh-CN" altLang="en-US" sz="4000">
              <a:solidFill>
                <a:srgbClr val="FF0000"/>
              </a:solidFill>
            </a:endParaRPr>
          </a:p>
          <a:p>
            <a:pPr marL="0" indent="0" algn="ctr">
              <a:buNone/>
            </a:pPr>
            <a:r>
              <a:rPr lang="zh-CN" altLang="en-US">
                <a:solidFill>
                  <a:srgbClr val="FF0000"/>
                </a:solidFill>
              </a:rPr>
              <a:t> </a:t>
            </a:r>
            <a:r>
              <a:rPr lang="en-US" altLang="zh-CN" sz="3600">
                <a:solidFill>
                  <a:srgbClr val="FF0000"/>
                </a:solidFill>
              </a:rPr>
              <a:t>D</a:t>
            </a:r>
            <a:r>
              <a:rPr lang="zh-CN" altLang="en-US" sz="3600">
                <a:solidFill>
                  <a:srgbClr val="FF0000"/>
                </a:solidFill>
              </a:rPr>
              <a:t>escription of the circumstances at the time.</a:t>
            </a:r>
            <a:endParaRPr lang="zh-CN" altLang="en-US">
              <a:solidFill>
                <a:srgbClr val="FF0000"/>
              </a:solidFill>
            </a:endParaRPr>
          </a:p>
          <a:p>
            <a:pPr marL="0" indent="0">
              <a:buNone/>
            </a:pPr>
            <a:endParaRPr lang="zh-CN" altLang="en-US"/>
          </a:p>
          <a:p>
            <a:pPr marL="0" indent="0" algn="just">
              <a:buNone/>
            </a:pPr>
            <a:r>
              <a:rPr lang="zh-CN" altLang="en-US"/>
              <a:t> </a:t>
            </a:r>
            <a:endParaRPr lang="zh-CN" altLang="en-US"/>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63575"/>
            <a:ext cx="10515600" cy="5692775"/>
          </a:xfrm>
        </p:spPr>
        <p:txBody>
          <a:bodyPr>
            <a:normAutofit lnSpcReduction="10000"/>
          </a:bodyPr>
          <a:p>
            <a:pPr marL="0" indent="0" algn="just">
              <a:lnSpc>
                <a:spcPct val="110000"/>
              </a:lnSpc>
              <a:buNone/>
            </a:pPr>
            <a:r>
              <a:rPr lang="zh-CN" altLang="en-US" sz="3600">
                <a:latin typeface="Times New Roman" panose="02020603050405020304" charset="0"/>
                <a:cs typeface="Times New Roman" panose="02020603050405020304" charset="0"/>
              </a:rPr>
              <a:t>the Divine One has gone against the conventional practice, and the people below are engulfed by distress. The words spoken are not rational, and the plans proposed are not influential. He is self-indulgent and does not follow the teachings of the sages; the virtues of honesty and sincerity are neglected. Thus his plans cannot be visionary, so I am here to strongly admonish. </a:t>
            </a:r>
            <a:endParaRPr lang="zh-CN" altLang="en-US" sz="3600">
              <a:latin typeface="Times New Roman" panose="02020603050405020304" charset="0"/>
              <a:cs typeface="Times New Roman" panose="02020603050405020304" charset="0"/>
            </a:endParaRPr>
          </a:p>
          <a:p>
            <a:pPr marL="0" indent="0" algn="ctr">
              <a:buNone/>
            </a:pPr>
            <a:endParaRPr lang="zh-CN" altLang="en-US" sz="3200"/>
          </a:p>
          <a:p>
            <a:pPr marL="0" indent="0" algn="ctr">
              <a:buNone/>
            </a:pPr>
            <a:r>
              <a:rPr lang="zh-CN" altLang="en-US" sz="3200"/>
              <a:t>上帝板板，下民卒癉。出話不然，為猶不遠。</a:t>
            </a:r>
            <a:endParaRPr lang="zh-CN" altLang="en-US" sz="3200"/>
          </a:p>
          <a:p>
            <a:pPr marL="0" indent="0" algn="ctr">
              <a:buNone/>
            </a:pPr>
            <a:r>
              <a:rPr lang="zh-CN" altLang="en-US" sz="3200"/>
              <a:t>靡聖管管，不實於亶。猶之未遠，是用大諫。</a:t>
            </a:r>
            <a:endParaRPr lang="zh-CN" altLang="en-US" sz="3200"/>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742950" y="1663700"/>
            <a:ext cx="10515600" cy="3159760"/>
          </a:xfrm>
        </p:spPr>
        <p:txBody>
          <a:bodyPr>
            <a:normAutofit lnSpcReduction="10000"/>
          </a:bodyPr>
          <a:p>
            <a:pPr marL="0" indent="0" algn="just">
              <a:lnSpc>
                <a:spcPct val="130000"/>
              </a:lnSpc>
              <a:buNone/>
            </a:pPr>
            <a:r>
              <a:rPr lang="zh-CN" altLang="en-US" sz="3600">
                <a:latin typeface="Times New Roman" panose="02020603050405020304" charset="0"/>
                <a:cs typeface="Times New Roman" panose="02020603050405020304" charset="0"/>
              </a:rPr>
              <a:t>the </a:t>
            </a:r>
            <a:r>
              <a:rPr lang="zh-CN" altLang="en-US" sz="3600">
                <a:solidFill>
                  <a:srgbClr val="FF0000"/>
                </a:solidFill>
                <a:latin typeface="Times New Roman" panose="02020603050405020304" charset="0"/>
                <a:cs typeface="Times New Roman" panose="02020603050405020304" charset="0"/>
              </a:rPr>
              <a:t>Divine One</a:t>
            </a:r>
            <a:r>
              <a:rPr lang="zh-CN" altLang="en-US" sz="3600">
                <a:latin typeface="Times New Roman" panose="02020603050405020304" charset="0"/>
                <a:cs typeface="Times New Roman" panose="02020603050405020304" charset="0"/>
              </a:rPr>
              <a:t> has gone against the conventional practice, and the </a:t>
            </a:r>
            <a:r>
              <a:rPr lang="zh-CN" altLang="en-US" sz="3600">
                <a:solidFill>
                  <a:srgbClr val="FF0000"/>
                </a:solidFill>
                <a:latin typeface="Times New Roman" panose="02020603050405020304" charset="0"/>
                <a:cs typeface="Times New Roman" panose="02020603050405020304" charset="0"/>
              </a:rPr>
              <a:t>people below </a:t>
            </a:r>
            <a:r>
              <a:rPr lang="zh-CN" altLang="en-US" sz="3600">
                <a:latin typeface="Times New Roman" panose="02020603050405020304" charset="0"/>
                <a:cs typeface="Times New Roman" panose="02020603050405020304" charset="0"/>
              </a:rPr>
              <a:t>are engulfed by distress. </a:t>
            </a:r>
            <a:endParaRPr lang="zh-CN" altLang="en-US" sz="3600">
              <a:latin typeface="Times New Roman" panose="02020603050405020304" charset="0"/>
              <a:cs typeface="Times New Roman" panose="02020603050405020304" charset="0"/>
            </a:endParaRPr>
          </a:p>
          <a:p>
            <a:pPr marL="0" indent="0" algn="ctr">
              <a:lnSpc>
                <a:spcPct val="130000"/>
              </a:lnSpc>
              <a:buNone/>
            </a:pPr>
            <a:r>
              <a:rPr lang="zh-CN" altLang="en-US" sz="3600">
                <a:latin typeface="Times New Roman" panose="02020603050405020304" charset="0"/>
                <a:cs typeface="Times New Roman" panose="02020603050405020304" charset="0"/>
              </a:rPr>
              <a:t> </a:t>
            </a:r>
            <a:r>
              <a:rPr lang="zh-CN" altLang="en-US" sz="3600">
                <a:solidFill>
                  <a:srgbClr val="FF0000"/>
                </a:solidFill>
                <a:sym typeface="+mn-ea"/>
              </a:rPr>
              <a:t>上帝</a:t>
            </a:r>
            <a:r>
              <a:rPr lang="zh-CN" altLang="en-US" sz="3600">
                <a:sym typeface="+mn-ea"/>
              </a:rPr>
              <a:t>板板，</a:t>
            </a:r>
            <a:r>
              <a:rPr lang="zh-CN" altLang="en-US" sz="3600">
                <a:solidFill>
                  <a:srgbClr val="FF0000"/>
                </a:solidFill>
                <a:sym typeface="+mn-ea"/>
              </a:rPr>
              <a:t>下民</a:t>
            </a:r>
            <a:r>
              <a:rPr lang="zh-CN" altLang="en-US" sz="3600">
                <a:sym typeface="+mn-ea"/>
              </a:rPr>
              <a:t>卒癉</a:t>
            </a:r>
            <a:r>
              <a:rPr lang="en-US" altLang="zh-CN" sz="3600">
                <a:sym typeface="+mn-ea"/>
              </a:rPr>
              <a:t>;</a:t>
            </a:r>
            <a:endParaRPr lang="zh-CN" altLang="en-US" sz="3600">
              <a:latin typeface="Times New Roman" panose="02020603050405020304" charset="0"/>
              <a:cs typeface="Times New Roman" panose="02020603050405020304" charset="0"/>
            </a:endParaRPr>
          </a:p>
          <a:p>
            <a:pPr marL="0" indent="0" algn="ctr">
              <a:buNone/>
            </a:pPr>
            <a:endParaRPr lang="zh-CN" altLang="en-US" sz="3200"/>
          </a:p>
          <a:p>
            <a:pPr marL="0" indent="0" algn="ctr">
              <a:buNone/>
            </a:pPr>
            <a:endParaRPr lang="zh-CN" altLang="en-US" sz="3200"/>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92150"/>
            <a:ext cx="10515600" cy="4351338"/>
          </a:xfrm>
        </p:spPr>
        <p:txBody>
          <a:bodyPr/>
          <a:p>
            <a:pPr marL="0" indent="0">
              <a:buNone/>
            </a:pPr>
            <a:r>
              <a:rPr lang="zh-CN" altLang="en-US" sz="4000">
                <a:solidFill>
                  <a:srgbClr val="FF0000"/>
                </a:solidFill>
              </a:rPr>
              <a:t>Second</a:t>
            </a:r>
            <a:r>
              <a:rPr lang="en-US" altLang="zh-CN" sz="4000">
                <a:solidFill>
                  <a:srgbClr val="FF0000"/>
                </a:solidFill>
              </a:rPr>
              <a:t>:  A</a:t>
            </a:r>
            <a:r>
              <a:rPr lang="zh-CN" altLang="en-US" sz="4000">
                <a:solidFill>
                  <a:srgbClr val="FF0000"/>
                </a:solidFill>
              </a:rPr>
              <a:t>dmonition.</a:t>
            </a:r>
            <a:endParaRPr lang="zh-CN" altLang="en-US" sz="4000">
              <a:solidFill>
                <a:srgbClr val="FF0000"/>
              </a:solidFill>
            </a:endParaRPr>
          </a:p>
          <a:p>
            <a:pPr marL="0" indent="0">
              <a:buNone/>
            </a:pPr>
            <a:endParaRPr lang="zh-CN" altLang="en-US" sz="3600">
              <a:solidFill>
                <a:srgbClr val="FF0000"/>
              </a:solidFill>
            </a:endParaRPr>
          </a:p>
          <a:p>
            <a:pPr marL="0" indent="0">
              <a:lnSpc>
                <a:spcPct val="110000"/>
              </a:lnSpc>
              <a:buNone/>
            </a:pPr>
            <a:r>
              <a:rPr lang="zh-CN" altLang="en-US" sz="3600">
                <a:solidFill>
                  <a:schemeClr val="tx1"/>
                </a:solidFill>
                <a:latin typeface="Times New Roman" panose="02020603050405020304" charset="0"/>
                <a:cs typeface="Times New Roman" panose="02020603050405020304" charset="0"/>
              </a:rPr>
              <a:t>When the state is facing calamities 天之方难, riots and social disorder 天之方蹶, as well as oppression 天之方虐</a:t>
            </a:r>
            <a:r>
              <a:rPr lang="en-US" altLang="zh-CN" sz="3600">
                <a:solidFill>
                  <a:schemeClr val="tx1"/>
                </a:solidFill>
                <a:latin typeface="Times New Roman" panose="02020603050405020304" charset="0"/>
                <a:cs typeface="Times New Roman" panose="02020603050405020304" charset="0"/>
              </a:rPr>
              <a:t>.</a:t>
            </a:r>
            <a:endParaRPr lang="en-US" altLang="zh-CN" sz="3600">
              <a:solidFill>
                <a:schemeClr val="tx1"/>
              </a:solidFill>
              <a:latin typeface="Times New Roman" panose="02020603050405020304" charset="0"/>
              <a:cs typeface="Times New Roman" panose="02020603050405020304" charset="0"/>
            </a:endParaRPr>
          </a:p>
          <a:p>
            <a:pPr marL="0" indent="0">
              <a:lnSpc>
                <a:spcPct val="110000"/>
              </a:lnSpc>
              <a:buNone/>
            </a:pPr>
            <a:endParaRPr lang="en-US" altLang="zh-CN" sz="3600">
              <a:solidFill>
                <a:schemeClr val="tx1"/>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292225"/>
            <a:ext cx="10515600" cy="3561715"/>
          </a:xfrm>
        </p:spPr>
        <p:txBody>
          <a:bodyPr/>
          <a:p>
            <a:pPr marL="0" indent="0">
              <a:buNone/>
            </a:pPr>
            <a:r>
              <a:rPr lang="en-US" altLang="zh-CN" sz="3200"/>
              <a:t>·</a:t>
            </a:r>
            <a:r>
              <a:rPr lang="en-US" altLang="zh-CN" sz="3600"/>
              <a:t>D</a:t>
            </a:r>
            <a:r>
              <a:rPr lang="zh-CN" altLang="en-US" sz="3600"/>
              <a:t>o not 無然 was used three times</a:t>
            </a:r>
            <a:r>
              <a:rPr lang="en-US" altLang="zh-CN" sz="3600"/>
              <a:t>.</a:t>
            </a:r>
            <a:endParaRPr lang="en-US" altLang="zh-CN" sz="3200"/>
          </a:p>
          <a:p>
            <a:pPr marL="0" indent="0">
              <a:buNone/>
            </a:pPr>
            <a:endParaRPr lang="en-US" altLang="zh-CN"/>
          </a:p>
          <a:p>
            <a:pPr marL="0" indent="0">
              <a:buNone/>
            </a:pPr>
            <a:r>
              <a:rPr lang="en-US" altLang="zh-CN" sz="3200"/>
              <a:t>For remonstrating to the king:</a:t>
            </a:r>
            <a:endParaRPr lang="en-US" altLang="zh-CN" sz="3200"/>
          </a:p>
          <a:p>
            <a:pPr marL="0" indent="0">
              <a:buNone/>
            </a:pPr>
            <a:endParaRPr lang="en-US" altLang="zh-CN"/>
          </a:p>
          <a:p>
            <a:pPr marL="0" indent="0">
              <a:buNone/>
            </a:pPr>
            <a:r>
              <a:rPr lang="en-US" altLang="zh-CN"/>
              <a:t>    </a:t>
            </a:r>
            <a:r>
              <a:rPr lang="en-US" altLang="zh-CN">
                <a:solidFill>
                  <a:srgbClr val="00B0F0"/>
                </a:solidFill>
                <a:latin typeface="Times New Roman" panose="02020603050405020304" charset="0"/>
                <a:cs typeface="Times New Roman" panose="02020603050405020304" charset="0"/>
              </a:rPr>
              <a:t> not self-absorbed, talk nonsense or remain idle about the situation.</a:t>
            </a:r>
            <a:endParaRPr lang="en-US" altLang="zh-CN">
              <a:solidFill>
                <a:srgbClr val="00B0F0"/>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911225"/>
            <a:ext cx="10515600" cy="4351338"/>
          </a:xfrm>
        </p:spPr>
        <p:txBody>
          <a:bodyPr/>
          <a:p>
            <a:pPr marL="0" indent="0">
              <a:buNone/>
            </a:pPr>
            <a:r>
              <a:rPr lang="en-US" altLang="zh-CN" sz="3200">
                <a:solidFill>
                  <a:srgbClr val="FF0000"/>
                </a:solidFill>
                <a:latin typeface="Times New Roman" panose="02020603050405020304" charset="0"/>
                <a:cs typeface="Times New Roman" panose="02020603050405020304" charset="0"/>
              </a:rPr>
              <a:t>Fan bo's</a:t>
            </a:r>
            <a:r>
              <a:rPr lang="zh-CN" altLang="en-US" sz="3200">
                <a:solidFill>
                  <a:srgbClr val="FF0000"/>
                </a:solidFill>
                <a:latin typeface="Times New Roman" panose="02020603050405020304" charset="0"/>
                <a:cs typeface="Times New Roman" panose="02020603050405020304" charset="0"/>
              </a:rPr>
              <a:t> effort </a:t>
            </a:r>
            <a:r>
              <a:rPr lang="en-US" altLang="zh-CN" sz="3200">
                <a:solidFill>
                  <a:srgbClr val="FF0000"/>
                </a:solidFill>
                <a:latin typeface="Times New Roman" panose="02020603050405020304" charset="0"/>
                <a:cs typeface="Times New Roman" panose="02020603050405020304" charset="0"/>
              </a:rPr>
              <a:t>on</a:t>
            </a:r>
            <a:r>
              <a:rPr lang="zh-CN" altLang="en-US" sz="3200">
                <a:solidFill>
                  <a:srgbClr val="FF0000"/>
                </a:solidFill>
                <a:latin typeface="Times New Roman" panose="02020603050405020304" charset="0"/>
                <a:cs typeface="Times New Roman" panose="02020603050405020304" charset="0"/>
              </a:rPr>
              <a:t> the admonition</a:t>
            </a:r>
            <a:r>
              <a:rPr lang="en-US" altLang="zh-CN" sz="3200">
                <a:solidFill>
                  <a:srgbClr val="FF0000"/>
                </a:solidFill>
                <a:latin typeface="Times New Roman" panose="02020603050405020304" charset="0"/>
                <a:cs typeface="Times New Roman" panose="02020603050405020304" charset="0"/>
              </a:rPr>
              <a:t>:</a:t>
            </a:r>
            <a:endParaRPr lang="en-US" altLang="zh-CN" sz="3200">
              <a:solidFill>
                <a:srgbClr val="FF0000"/>
              </a:solidFill>
              <a:latin typeface="Times New Roman" panose="02020603050405020304" charset="0"/>
              <a:cs typeface="Times New Roman" panose="02020603050405020304" charset="0"/>
            </a:endParaRPr>
          </a:p>
          <a:p>
            <a:pPr marL="0" indent="0">
              <a:buNone/>
            </a:pPr>
            <a:endParaRPr lang="en-US" altLang="zh-CN" sz="3200">
              <a:solidFill>
                <a:srgbClr val="FF0000"/>
              </a:solidFill>
              <a:latin typeface="Times New Roman" panose="02020603050405020304" charset="0"/>
              <a:cs typeface="Times New Roman" panose="02020603050405020304" charset="0"/>
            </a:endParaRPr>
          </a:p>
          <a:p>
            <a:pPr marL="0" indent="0">
              <a:lnSpc>
                <a:spcPct val="110000"/>
              </a:lnSpc>
              <a:buNone/>
            </a:pPr>
            <a:r>
              <a:rPr lang="en-US" altLang="zh-CN" sz="3200">
                <a:solidFill>
                  <a:schemeClr val="tx1"/>
                </a:solidFill>
                <a:latin typeface="Times New Roman" panose="02020603050405020304" charset="0"/>
                <a:cs typeface="Times New Roman" panose="02020603050405020304" charset="0"/>
              </a:rPr>
              <a:t>1. My words are appropriate for the current affairs in our state, please do not regard them as materials for laughter. We shall remember what the ancients once said that it is even of great benefit to consult with the woodcutters.</a:t>
            </a:r>
            <a:endParaRPr lang="en-US" altLang="zh-CN" sz="3200">
              <a:solidFill>
                <a:schemeClr val="tx1"/>
              </a:solidFill>
              <a:latin typeface="Times New Roman" panose="02020603050405020304" charset="0"/>
              <a:cs typeface="Times New Roman" panose="02020603050405020304" charset="0"/>
            </a:endParaRPr>
          </a:p>
          <a:p>
            <a:pPr marL="0" indent="0" algn="ctr">
              <a:lnSpc>
                <a:spcPct val="110000"/>
              </a:lnSpc>
              <a:buNone/>
            </a:pPr>
            <a:r>
              <a:rPr lang="en-US" altLang="zh-CN" sz="3200">
                <a:solidFill>
                  <a:schemeClr val="tx1"/>
                </a:solidFill>
              </a:rPr>
              <a:t>我言維服，勿以為笑。先民有言，詢于芻蕘。</a:t>
            </a:r>
            <a:endParaRPr lang="en-US" altLang="zh-CN" sz="3200">
              <a:solidFill>
                <a:schemeClr val="tx1"/>
              </a:solidFill>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752475" y="835025"/>
            <a:ext cx="10515600" cy="4351338"/>
          </a:xfrm>
        </p:spPr>
        <p:txBody>
          <a:bodyPr/>
          <a:p>
            <a:pPr marL="0" indent="0">
              <a:buNone/>
            </a:pPr>
            <a:r>
              <a:rPr lang="en-US" altLang="zh-CN" sz="3600">
                <a:solidFill>
                  <a:srgbClr val="FF0000"/>
                </a:solidFill>
                <a:latin typeface="Times New Roman" panose="02020603050405020304" charset="0"/>
                <a:cs typeface="Times New Roman" panose="02020603050405020304" charset="0"/>
                <a:sym typeface="+mn-ea"/>
              </a:rPr>
              <a:t>Fan bo's</a:t>
            </a:r>
            <a:r>
              <a:rPr lang="zh-CN" altLang="en-US" sz="3600">
                <a:solidFill>
                  <a:srgbClr val="FF0000"/>
                </a:solidFill>
                <a:latin typeface="Times New Roman" panose="02020603050405020304" charset="0"/>
                <a:cs typeface="Times New Roman" panose="02020603050405020304" charset="0"/>
                <a:sym typeface="+mn-ea"/>
              </a:rPr>
              <a:t> effort </a:t>
            </a:r>
            <a:r>
              <a:rPr lang="en-US" altLang="zh-CN" sz="3600">
                <a:solidFill>
                  <a:srgbClr val="FF0000"/>
                </a:solidFill>
                <a:latin typeface="Times New Roman" panose="02020603050405020304" charset="0"/>
                <a:cs typeface="Times New Roman" panose="02020603050405020304" charset="0"/>
                <a:sym typeface="+mn-ea"/>
              </a:rPr>
              <a:t>on</a:t>
            </a:r>
            <a:r>
              <a:rPr lang="zh-CN" altLang="en-US" sz="3600">
                <a:solidFill>
                  <a:srgbClr val="FF0000"/>
                </a:solidFill>
                <a:latin typeface="Times New Roman" panose="02020603050405020304" charset="0"/>
                <a:cs typeface="Times New Roman" panose="02020603050405020304" charset="0"/>
                <a:sym typeface="+mn-ea"/>
              </a:rPr>
              <a:t> the admonition</a:t>
            </a:r>
            <a:r>
              <a:rPr lang="en-US" altLang="zh-CN" sz="3600">
                <a:solidFill>
                  <a:srgbClr val="FF0000"/>
                </a:solidFill>
                <a:latin typeface="Times New Roman" panose="02020603050405020304" charset="0"/>
                <a:cs typeface="Times New Roman" panose="02020603050405020304" charset="0"/>
                <a:sym typeface="+mn-ea"/>
              </a:rPr>
              <a:t>:</a:t>
            </a:r>
            <a:endParaRPr lang="zh-CN" altLang="en-US" sz="3600">
              <a:latin typeface="Times New Roman" panose="02020603050405020304" charset="0"/>
              <a:cs typeface="Times New Roman" panose="02020603050405020304" charset="0"/>
            </a:endParaRPr>
          </a:p>
          <a:p>
            <a:pPr marL="0" indent="0">
              <a:buNone/>
            </a:pPr>
            <a:endParaRPr lang="zh-CN" altLang="en-US" sz="3600">
              <a:latin typeface="Times New Roman" panose="02020603050405020304" charset="0"/>
              <a:cs typeface="Times New Roman" panose="02020603050405020304" charset="0"/>
            </a:endParaRPr>
          </a:p>
          <a:p>
            <a:pPr marL="0" indent="0" algn="just">
              <a:lnSpc>
                <a:spcPct val="110000"/>
              </a:lnSpc>
              <a:buNone/>
            </a:pPr>
            <a:r>
              <a:rPr lang="en-US" altLang="zh-CN" sz="3600">
                <a:latin typeface="Times New Roman" panose="02020603050405020304" charset="0"/>
                <a:cs typeface="Times New Roman" panose="02020603050405020304" charset="0"/>
              </a:rPr>
              <a:t>2. </a:t>
            </a:r>
            <a:r>
              <a:rPr lang="zh-CN" altLang="en-US" sz="3600">
                <a:latin typeface="Times New Roman" panose="02020603050405020304" charset="0"/>
                <a:cs typeface="Times New Roman" panose="02020603050405020304" charset="0"/>
              </a:rPr>
              <a:t>Do not ridicule my old age and think I am unreasonable, do not make fun of what is said.</a:t>
            </a:r>
            <a:endParaRPr lang="zh-CN" altLang="en-US" sz="3600">
              <a:latin typeface="Times New Roman" panose="02020603050405020304" charset="0"/>
              <a:cs typeface="Times New Roman" panose="02020603050405020304" charset="0"/>
            </a:endParaRPr>
          </a:p>
          <a:p>
            <a:pPr marL="0" indent="0" algn="ctr">
              <a:lnSpc>
                <a:spcPct val="110000"/>
              </a:lnSpc>
              <a:buNone/>
            </a:pPr>
            <a:r>
              <a:rPr lang="zh-CN" altLang="en-US" sz="3600">
                <a:latin typeface="Times New Roman" panose="02020603050405020304" charset="0"/>
                <a:cs typeface="Times New Roman" panose="02020603050405020304" charset="0"/>
              </a:rPr>
              <a:t>匪我言耄，爾用憂謔。</a:t>
            </a:r>
            <a:endParaRPr lang="zh-CN" altLang="en-US" sz="36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387475"/>
            <a:ext cx="10515600" cy="3609340"/>
          </a:xfrm>
        </p:spPr>
        <p:txBody>
          <a:bodyPr/>
          <a:p>
            <a:pPr marL="0" indent="0" algn="just">
              <a:buNone/>
            </a:pPr>
            <a:endParaRPr lang="zh-CN" altLang="en-US" sz="3600"/>
          </a:p>
          <a:p>
            <a:pPr marL="0" indent="0" algn="just">
              <a:buNone/>
            </a:pPr>
            <a:r>
              <a:rPr lang="en-US" altLang="zh-CN" sz="3600"/>
              <a:t>T</a:t>
            </a:r>
            <a:r>
              <a:rPr lang="zh-CN" altLang="en-US" sz="3600"/>
              <a:t>he troubles could develop and ignite like flames until they are beyond remedy and become incurable.</a:t>
            </a:r>
            <a:endParaRPr lang="zh-CN" altLang="en-US" sz="3600"/>
          </a:p>
          <a:p>
            <a:pPr marL="0" indent="0" algn="ctr">
              <a:buNone/>
            </a:pPr>
            <a:r>
              <a:rPr lang="zh-CN" altLang="en-US" sz="3600"/>
              <a:t>多將熇熇，不可救藥</a:t>
            </a:r>
            <a:r>
              <a:rPr lang="en-US" altLang="zh-CN" sz="3600"/>
              <a:t>.</a:t>
            </a:r>
            <a:endParaRPr lang="en-US" altLang="zh-CN" sz="3600"/>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63575"/>
            <a:ext cx="10515600" cy="4351338"/>
          </a:xfrm>
        </p:spPr>
        <p:txBody>
          <a:bodyPr/>
          <a:p>
            <a:pPr marL="0" indent="0">
              <a:lnSpc>
                <a:spcPct val="100000"/>
              </a:lnSpc>
              <a:buNone/>
            </a:pPr>
            <a:r>
              <a:rPr lang="en-US" altLang="zh-CN" sz="3200">
                <a:solidFill>
                  <a:srgbClr val="FF0000"/>
                </a:solidFill>
                <a:latin typeface="Times New Roman" panose="02020603050405020304" charset="0"/>
                <a:cs typeface="Times New Roman" panose="02020603050405020304" charset="0"/>
              </a:rPr>
              <a:t>Third: </a:t>
            </a:r>
            <a:r>
              <a:rPr lang="zh-CN" altLang="en-US" sz="3200">
                <a:solidFill>
                  <a:srgbClr val="FF0000"/>
                </a:solidFill>
                <a:latin typeface="Times New Roman" panose="02020603050405020304" charset="0"/>
                <a:cs typeface="Times New Roman" panose="02020603050405020304" charset="0"/>
              </a:rPr>
              <a:t>the ways of adjustment</a:t>
            </a:r>
            <a:r>
              <a:rPr lang="en-US" altLang="zh-CN" sz="3200">
                <a:solidFill>
                  <a:srgbClr val="FF0000"/>
                </a:solidFill>
                <a:latin typeface="Times New Roman" panose="02020603050405020304" charset="0"/>
                <a:cs typeface="Times New Roman" panose="02020603050405020304" charset="0"/>
              </a:rPr>
              <a:t>.</a:t>
            </a:r>
            <a:endParaRPr lang="en-US" altLang="zh-CN" sz="3200">
              <a:latin typeface="Times New Roman" panose="02020603050405020304" charset="0"/>
              <a:cs typeface="Times New Roman" panose="02020603050405020304" charset="0"/>
            </a:endParaRPr>
          </a:p>
          <a:p>
            <a:pPr marL="0" indent="0">
              <a:lnSpc>
                <a:spcPct val="100000"/>
              </a:lnSpc>
              <a:buNone/>
            </a:pPr>
            <a:r>
              <a:rPr lang="en-US" altLang="zh-CN">
                <a:latin typeface="Times New Roman" panose="02020603050405020304" charset="0"/>
                <a:cs typeface="Times New Roman" panose="02020603050405020304" charset="0"/>
              </a:rPr>
              <a:t>1.Leading his people on a path of kindness and benevolence.</a:t>
            </a:r>
            <a:endParaRPr lang="en-US" altLang="zh-CN">
              <a:latin typeface="Times New Roman" panose="02020603050405020304" charset="0"/>
              <a:cs typeface="Times New Roman" panose="02020603050405020304" charset="0"/>
            </a:endParaRPr>
          </a:p>
          <a:p>
            <a:pPr marL="0" indent="0">
              <a:lnSpc>
                <a:spcPct val="100000"/>
              </a:lnSpc>
              <a:buNone/>
            </a:pPr>
            <a:endParaRPr lang="en-US" altLang="zh-CN">
              <a:latin typeface="Times New Roman" panose="02020603050405020304" charset="0"/>
              <a:cs typeface="Times New Roman" panose="02020603050405020304" charset="0"/>
            </a:endParaRPr>
          </a:p>
          <a:p>
            <a:pPr marL="0" indent="0" algn="just">
              <a:lnSpc>
                <a:spcPct val="100000"/>
              </a:lnSpc>
              <a:buNone/>
            </a:pPr>
            <a:r>
              <a:rPr lang="en-US" altLang="zh-CN">
                <a:latin typeface="Times New Roman" panose="02020603050405020304" charset="0"/>
                <a:cs typeface="Times New Roman" panose="02020603050405020304" charset="0"/>
              </a:rPr>
              <a:t>the Heaven educates and guides the people as the bamboo flute responds to the porcelain wind-instrument, as the two jade tablets join to form one whole, and as you take one thing and carry it on you. The education of the people is just as easy.</a:t>
            </a:r>
            <a:endParaRPr lang="en-US" altLang="zh-CN">
              <a:latin typeface="Times New Roman" panose="02020603050405020304" charset="0"/>
              <a:cs typeface="Times New Roman" panose="02020603050405020304" charset="0"/>
            </a:endParaRPr>
          </a:p>
          <a:p>
            <a:pPr marL="0" indent="0" algn="just">
              <a:buNone/>
            </a:pPr>
            <a:r>
              <a:rPr lang="en-US" altLang="zh-CN"/>
              <a:t>天之牖民，如壎如篪。如璋如圭，如取如攜。攜無日益，牖民孔易。</a:t>
            </a:r>
            <a:endParaRPr lang="en-US" altLang="zh-CN"/>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425575"/>
            <a:ext cx="10515600" cy="4351338"/>
          </a:xfrm>
        </p:spPr>
        <p:txBody>
          <a:bodyPr/>
          <a:p>
            <a:pPr marL="0" indent="0">
              <a:buNone/>
            </a:pPr>
            <a:r>
              <a:rPr lang="en-US" altLang="zh-CN">
                <a:latin typeface="Times New Roman" panose="02020603050405020304" charset="0"/>
                <a:cs typeface="Times New Roman" panose="02020603050405020304" charset="0"/>
              </a:rPr>
              <a:t>2.Being a role model to his people</a:t>
            </a:r>
            <a:endParaRPr lang="en-US" altLang="zh-CN">
              <a:latin typeface="Times New Roman" panose="02020603050405020304" charset="0"/>
              <a:cs typeface="Times New Roman" panose="02020603050405020304" charset="0"/>
            </a:endParaRPr>
          </a:p>
          <a:p>
            <a:pPr marL="0" indent="0">
              <a:buNone/>
            </a:pPr>
            <a:endParaRPr lang="en-US" altLang="zh-CN"/>
          </a:p>
          <a:p>
            <a:pPr marL="0" indent="0" algn="just">
              <a:buNone/>
            </a:pPr>
            <a:r>
              <a:rPr lang="en-US" altLang="zh-CN">
                <a:latin typeface="Times New Roman" panose="02020603050405020304" charset="0"/>
                <a:cs typeface="Times New Roman" panose="02020603050405020304" charset="0"/>
              </a:rPr>
              <a:t>There is existent perversity among the people, so if the ruler himself shows perversity, then all the guidance would be a mere waste. </a:t>
            </a:r>
            <a:endParaRPr lang="en-US" altLang="zh-CN">
              <a:latin typeface="Times New Roman" panose="02020603050405020304" charset="0"/>
              <a:cs typeface="Times New Roman" panose="02020603050405020304" charset="0"/>
            </a:endParaRPr>
          </a:p>
          <a:p>
            <a:pPr marL="0" indent="0" algn="just">
              <a:buNone/>
            </a:pPr>
            <a:endParaRPr lang="en-US" altLang="zh-CN">
              <a:latin typeface="Times New Roman" panose="02020603050405020304" charset="0"/>
              <a:cs typeface="Times New Roman" panose="02020603050405020304" charset="0"/>
            </a:endParaRPr>
          </a:p>
          <a:p>
            <a:pPr marL="0" indent="0" algn="ctr">
              <a:buNone/>
            </a:pPr>
            <a:r>
              <a:rPr lang="en-US" altLang="zh-CN">
                <a:latin typeface="Times New Roman" panose="02020603050405020304" charset="0"/>
                <a:cs typeface="Times New Roman" panose="02020603050405020304" charset="0"/>
              </a:rPr>
              <a:t>民之多辟，無自立辟。</a:t>
            </a:r>
            <a:endParaRPr lang="en-US" altLang="zh-CN">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835025"/>
            <a:ext cx="10515600" cy="4351338"/>
          </a:xfrm>
        </p:spPr>
        <p:txBody>
          <a:bodyPr/>
          <a:p>
            <a:pPr marL="0" indent="0" algn="just">
              <a:buNone/>
            </a:pPr>
            <a:r>
              <a:rPr lang="zh-CN" altLang="en-US">
                <a:latin typeface="Times New Roman" panose="02020603050405020304" charset="0"/>
                <a:cs typeface="Times New Roman" panose="02020603050405020304" charset="0"/>
              </a:rPr>
              <a:t>People of good character are like a fence, multitudes of people are like a wall. Grand states are like protective screens, people who belong to the same clan are like the pillars. Good virtues can secure peace and the people of the clan can remain inside the fortified wall. We must not let the fortified wall be destroyed and we must not let one be filled with fear in solitude.</a:t>
            </a:r>
            <a:endParaRPr lang="zh-CN" altLang="en-US">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a:p>
            <a:pPr marL="0" indent="0" algn="ctr">
              <a:buNone/>
            </a:pPr>
            <a:r>
              <a:rPr lang="zh-CN" altLang="en-US">
                <a:latin typeface="Times New Roman" panose="02020603050405020304" charset="0"/>
                <a:cs typeface="Times New Roman" panose="02020603050405020304" charset="0"/>
              </a:rPr>
              <a:t>价人維藩，大師維垣。大邦維屏，大宗維翰。</a:t>
            </a:r>
            <a:endParaRPr lang="zh-CN" altLang="en-US">
              <a:latin typeface="Times New Roman" panose="02020603050405020304" charset="0"/>
              <a:cs typeface="Times New Roman" panose="02020603050405020304" charset="0"/>
            </a:endParaRPr>
          </a:p>
          <a:p>
            <a:pPr marL="0" indent="0" algn="ctr">
              <a:buNone/>
            </a:pPr>
            <a:r>
              <a:rPr lang="zh-CN" altLang="en-US">
                <a:latin typeface="Times New Roman" panose="02020603050405020304" charset="0"/>
                <a:cs typeface="Times New Roman" panose="02020603050405020304" charset="0"/>
              </a:rPr>
              <a:t>懷德維寧，宗子維城。無俾城壞，無獨斯畏。</a:t>
            </a:r>
            <a:endParaRPr lang="zh-CN" altLang="en-US">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73100"/>
            <a:ext cx="10515600" cy="4351338"/>
          </a:xfrm>
        </p:spPr>
        <p:txBody>
          <a:bodyPr/>
          <a:p>
            <a:pPr marL="0" indent="0">
              <a:buNone/>
            </a:pPr>
            <a:r>
              <a:rPr lang="zh-CN" altLang="en-US">
                <a:solidFill>
                  <a:srgbClr val="FF0000"/>
                </a:solidFill>
                <a:latin typeface="Times New Roman" panose="02020603050405020304" charset="0"/>
                <a:cs typeface="Times New Roman" panose="02020603050405020304" charset="0"/>
              </a:rPr>
              <a:t>Finally</a:t>
            </a:r>
            <a:r>
              <a:rPr lang="en-US" altLang="zh-CN">
                <a:solidFill>
                  <a:srgbClr val="FF0000"/>
                </a:solidFill>
                <a:latin typeface="Times New Roman" panose="02020603050405020304" charset="0"/>
                <a:cs typeface="Times New Roman" panose="02020603050405020304" charset="0"/>
              </a:rPr>
              <a:t>: advice to the king on self-cultivation:</a:t>
            </a:r>
            <a:endParaRPr lang="en-US" altLang="zh-CN">
              <a:solidFill>
                <a:srgbClr val="FF0000"/>
              </a:solidFill>
              <a:latin typeface="Times New Roman" panose="02020603050405020304" charset="0"/>
              <a:cs typeface="Times New Roman" panose="02020603050405020304" charset="0"/>
            </a:endParaRPr>
          </a:p>
          <a:p>
            <a:pPr marL="0" indent="0">
              <a:buNone/>
            </a:pPr>
            <a:endParaRPr lang="en-US" altLang="zh-CN">
              <a:solidFill>
                <a:srgbClr val="FF0000"/>
              </a:solidFill>
              <a:latin typeface="Times New Roman" panose="02020603050405020304" charset="0"/>
              <a:cs typeface="Times New Roman" panose="02020603050405020304" charset="0"/>
            </a:endParaRPr>
          </a:p>
          <a:p>
            <a:pPr marL="0" indent="0">
              <a:lnSpc>
                <a:spcPct val="110000"/>
              </a:lnSpc>
              <a:buNone/>
            </a:pPr>
            <a:r>
              <a:rPr lang="en-US" altLang="zh-CN">
                <a:solidFill>
                  <a:schemeClr val="tx1"/>
                </a:solidFill>
                <a:latin typeface="Times New Roman" panose="02020603050405020304" charset="0"/>
                <a:cs typeface="Times New Roman" panose="02020603050405020304" charset="0"/>
              </a:rPr>
              <a:t>To revere the signs of anger from Heaven, and should not dare to be playful and make fun; to revere the signs of change from Heaven, and should not dare to be unruly and arrogant.</a:t>
            </a:r>
            <a:endParaRPr lang="en-US" altLang="zh-CN">
              <a:solidFill>
                <a:schemeClr val="tx1"/>
              </a:solidFill>
              <a:latin typeface="Times New Roman" panose="02020603050405020304" charset="0"/>
              <a:cs typeface="Times New Roman" panose="02020603050405020304" charset="0"/>
            </a:endParaRPr>
          </a:p>
          <a:p>
            <a:pPr marL="0" indent="0" algn="ctr">
              <a:lnSpc>
                <a:spcPct val="110000"/>
              </a:lnSpc>
              <a:buNone/>
            </a:pPr>
            <a:endParaRPr lang="en-US" altLang="zh-CN">
              <a:solidFill>
                <a:schemeClr val="tx1"/>
              </a:solidFill>
              <a:latin typeface="Times New Roman" panose="02020603050405020304" charset="0"/>
              <a:cs typeface="Times New Roman" panose="02020603050405020304" charset="0"/>
            </a:endParaRPr>
          </a:p>
          <a:p>
            <a:pPr marL="0" indent="0" algn="ctr">
              <a:lnSpc>
                <a:spcPct val="110000"/>
              </a:lnSpc>
              <a:buNone/>
            </a:pPr>
            <a:r>
              <a:rPr lang="en-US" altLang="zh-CN">
                <a:solidFill>
                  <a:schemeClr val="tx1"/>
                </a:solidFill>
                <a:latin typeface="Times New Roman" panose="02020603050405020304" charset="0"/>
                <a:cs typeface="Times New Roman" panose="02020603050405020304" charset="0"/>
              </a:rPr>
              <a:t>敬天之怒，無敢戲豫。敬天之渝，無敢馳驅。</a:t>
            </a:r>
            <a:endParaRPr lang="en-US" altLang="zh-CN">
              <a:solidFill>
                <a:schemeClr val="tx1"/>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pic>
        <p:nvPicPr>
          <p:cNvPr id="6" name="图片 5" descr="5de101964d001b5eb0b8e18458c80e73"/>
          <p:cNvPicPr>
            <a:picLocks noChangeAspect="1"/>
          </p:cNvPicPr>
          <p:nvPr/>
        </p:nvPicPr>
        <p:blipFill>
          <a:blip r:embed="rId2"/>
          <a:stretch>
            <a:fillRect/>
          </a:stretch>
        </p:blipFill>
        <p:spPr>
          <a:xfrm>
            <a:off x="11074400" y="5798820"/>
            <a:ext cx="572770" cy="763270"/>
          </a:xfrm>
          <a:prstGeom prst="rect">
            <a:avLst/>
          </a:prstGeom>
        </p:spPr>
      </p:pic>
      <p:sp>
        <p:nvSpPr>
          <p:cNvPr id="7" name="文本框 6"/>
          <p:cNvSpPr txBox="1"/>
          <p:nvPr/>
        </p:nvSpPr>
        <p:spPr>
          <a:xfrm>
            <a:off x="1059180" y="1459230"/>
            <a:ext cx="10351770" cy="2900045"/>
          </a:xfrm>
          <a:prstGeom prst="rect">
            <a:avLst/>
          </a:prstGeom>
          <a:noFill/>
        </p:spPr>
        <p:txBody>
          <a:bodyPr wrap="square" lIns="68580" tIns="34290" rIns="68580" bIns="34290" rtlCol="0">
            <a:spAutoFit/>
          </a:bodyPr>
          <a:p>
            <a:pPr marL="0" indent="0" algn="l">
              <a:lnSpc>
                <a:spcPct val="120000"/>
              </a:lnSpc>
              <a:buNone/>
            </a:pPr>
            <a:r>
              <a:rPr lang="en-US" altLang="zh-CN" sz="4000" b="1">
                <a:solidFill>
                  <a:schemeClr val="tx1"/>
                </a:solidFill>
                <a:latin typeface="Times New Roman" panose="02020603050405020304" charset="0"/>
                <a:cs typeface="Times New Roman" panose="02020603050405020304" charset="0"/>
                <a:sym typeface="+mn-ea"/>
              </a:rPr>
              <a:t>Section 3:</a:t>
            </a:r>
            <a:endParaRPr lang="en-US" altLang="zh-CN" sz="4000" b="1">
              <a:solidFill>
                <a:schemeClr val="tx1"/>
              </a:solidFill>
              <a:latin typeface="Times New Roman" panose="02020603050405020304" charset="0"/>
              <a:cs typeface="Times New Roman" panose="02020603050405020304" charset="0"/>
              <a:sym typeface="+mn-ea"/>
            </a:endParaRPr>
          </a:p>
          <a:p>
            <a:pPr marL="0" indent="0" algn="l">
              <a:lnSpc>
                <a:spcPct val="120000"/>
              </a:lnSpc>
              <a:buNone/>
            </a:pPr>
            <a:endParaRPr lang="zh-CN" altLang="en-US" sz="4000" b="1">
              <a:solidFill>
                <a:schemeClr val="tx1"/>
              </a:solidFill>
              <a:latin typeface="Times New Roman" panose="02020603050405020304" charset="0"/>
              <a:cs typeface="Times New Roman" panose="02020603050405020304" charset="0"/>
              <a:sym typeface="+mn-ea"/>
            </a:endParaRPr>
          </a:p>
          <a:p>
            <a:pPr marL="0" indent="0" algn="ctr">
              <a:lnSpc>
                <a:spcPct val="120000"/>
              </a:lnSpc>
              <a:buNone/>
            </a:pPr>
            <a:r>
              <a:rPr lang="zh-CN" altLang="en-US" sz="4000" b="1">
                <a:solidFill>
                  <a:srgbClr val="FF0000"/>
                </a:solidFill>
                <a:latin typeface="Times New Roman" panose="02020603050405020304" charset="0"/>
                <a:cs typeface="Times New Roman" panose="02020603050405020304" charset="0"/>
                <a:sym typeface="+mn-ea"/>
              </a:rPr>
              <a:t>The Interpretation of the Poem </a:t>
            </a:r>
            <a:r>
              <a:rPr lang="en-US" altLang="zh-CN" sz="4000" b="1">
                <a:solidFill>
                  <a:srgbClr val="FF0000"/>
                </a:solidFill>
                <a:latin typeface="Times New Roman" panose="02020603050405020304" charset="0"/>
                <a:cs typeface="Times New Roman" panose="02020603050405020304" charset="0"/>
                <a:sym typeface="+mn-ea"/>
              </a:rPr>
              <a:t>'</a:t>
            </a:r>
            <a:r>
              <a:rPr lang="zh-CN" altLang="en-US" sz="4000" b="1">
                <a:solidFill>
                  <a:srgbClr val="FF0000"/>
                </a:solidFill>
                <a:latin typeface="Times New Roman" panose="02020603050405020304" charset="0"/>
                <a:cs typeface="Times New Roman" panose="02020603050405020304" charset="0"/>
                <a:sym typeface="+mn-ea"/>
              </a:rPr>
              <a:t>Dang</a:t>
            </a:r>
            <a:r>
              <a:rPr lang="en-US" altLang="zh-CN" sz="4000" b="1">
                <a:solidFill>
                  <a:srgbClr val="FF0000"/>
                </a:solidFill>
                <a:latin typeface="Times New Roman" panose="02020603050405020304" charset="0"/>
                <a:cs typeface="Times New Roman" panose="02020603050405020304" charset="0"/>
                <a:sym typeface="+mn-ea"/>
              </a:rPr>
              <a:t>'</a:t>
            </a:r>
            <a:r>
              <a:rPr lang="zh-CN" altLang="en-US" sz="4000" b="1">
                <a:solidFill>
                  <a:srgbClr val="FF0000"/>
                </a:solidFill>
                <a:latin typeface="Times New Roman" panose="02020603050405020304" charset="0"/>
                <a:cs typeface="Times New Roman" panose="02020603050405020304" charset="0"/>
                <a:sym typeface="+mn-ea"/>
              </a:rPr>
              <a:t>〈蕩〉</a:t>
            </a:r>
            <a:endParaRPr lang="zh-CN" altLang="en-US" sz="4000" b="1">
              <a:solidFill>
                <a:srgbClr val="FF0000"/>
              </a:solidFill>
              <a:latin typeface="Times New Roman" panose="02020603050405020304" charset="0"/>
              <a:cs typeface="Times New Roman" panose="02020603050405020304" charset="0"/>
              <a:sym typeface="+mn-ea"/>
            </a:endParaRPr>
          </a:p>
          <a:p>
            <a:pPr marL="0" indent="0" algn="r">
              <a:buNone/>
            </a:pPr>
            <a:endParaRPr lang="zh-CN" altLang="en-US" sz="4000" b="1" dirty="0">
              <a:solidFill>
                <a:srgbClr val="FF0000"/>
              </a:solidFill>
              <a:latin typeface="Times New Roman" panose="02020603050405020304" charset="0"/>
              <a:ea typeface="微软雅黑" panose="020B0503020204020204" charset="-122"/>
              <a:cs typeface="Times New Roman" panose="02020603050405020304" charset="0"/>
              <a:sym typeface="+mn-ea"/>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63575"/>
            <a:ext cx="10515600" cy="4351338"/>
          </a:xfrm>
        </p:spPr>
        <p:txBody>
          <a:bodyPr/>
          <a:p>
            <a:pPr marL="0" indent="0">
              <a:buNone/>
            </a:pPr>
            <a:r>
              <a:rPr lang="en-US" altLang="zh-CN" sz="3200">
                <a:solidFill>
                  <a:srgbClr val="FF0000"/>
                </a:solidFill>
                <a:latin typeface="Times New Roman" panose="02020603050405020304" charset="0"/>
                <a:cs typeface="Times New Roman" panose="02020603050405020304" charset="0"/>
              </a:rPr>
              <a:t>Background</a:t>
            </a:r>
            <a:r>
              <a:rPr lang="zh-CN" altLang="en-US" sz="3200">
                <a:solidFill>
                  <a:srgbClr val="FF0000"/>
                </a:solidFill>
                <a:latin typeface="Times New Roman" panose="02020603050405020304" charset="0"/>
                <a:cs typeface="Times New Roman" panose="02020603050405020304" charset="0"/>
              </a:rPr>
              <a:t>：</a:t>
            </a:r>
            <a:endParaRPr lang="zh-CN" altLang="en-US" sz="3200">
              <a:solidFill>
                <a:srgbClr val="FF0000"/>
              </a:solidFill>
              <a:latin typeface="Times New Roman" panose="02020603050405020304" charset="0"/>
              <a:cs typeface="Times New Roman" panose="02020603050405020304" charset="0"/>
            </a:endParaRPr>
          </a:p>
          <a:p>
            <a:pPr marL="0" indent="0">
              <a:buNone/>
            </a:pPr>
            <a:endParaRPr lang="zh-CN" altLang="en-US">
              <a:latin typeface="Times New Roman" panose="02020603050405020304" charset="0"/>
              <a:cs typeface="Times New Roman" panose="02020603050405020304" charset="0"/>
            </a:endParaRPr>
          </a:p>
          <a:p>
            <a:pPr marL="0" indent="0">
              <a:lnSpc>
                <a:spcPct val="110000"/>
              </a:lnSpc>
              <a:buNone/>
            </a:pPr>
            <a:r>
              <a:rPr lang="zh-CN" altLang="en-US">
                <a:latin typeface="Times New Roman" panose="02020603050405020304" charset="0"/>
                <a:cs typeface="Times New Roman" panose="02020603050405020304" charset="0"/>
              </a:rPr>
              <a:t> Maoshi Zhengyi, </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Dang</a:t>
            </a: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sym typeface="+mn-ea"/>
              </a:rPr>
              <a:t>〈蕩〉</a:t>
            </a:r>
            <a:r>
              <a:rPr lang="zh-CN" altLang="en-US">
                <a:latin typeface="Times New Roman" panose="02020603050405020304" charset="0"/>
                <a:cs typeface="Times New Roman" panose="02020603050405020304" charset="0"/>
              </a:rPr>
              <a:t> was a poem written by Minister Shao Mu Gong to express his grief and sorrow at the social disorder and chaos in the state. This situation was mainly a result of poor governance led by the corrupt king Li of Zhou.</a:t>
            </a:r>
            <a:endParaRPr lang="zh-CN" altLang="en-US">
              <a:latin typeface="Times New Roman" panose="02020603050405020304" charset="0"/>
              <a:cs typeface="Times New Roman" panose="02020603050405020304" charset="0"/>
            </a:endParaRPr>
          </a:p>
          <a:p>
            <a:pPr marL="0" indent="0">
              <a:lnSpc>
                <a:spcPct val="110000"/>
              </a:lnSpc>
              <a:buNone/>
            </a:pPr>
            <a:r>
              <a:rPr lang="zh-CN" altLang="en-US">
                <a:latin typeface="Times New Roman" panose="02020603050405020304" charset="0"/>
                <a:cs typeface="Times New Roman" panose="02020603050405020304" charset="0"/>
              </a:rPr>
              <a:t>蕩，召穆公傷周室大壞也。厲王無道，天下蕩蕩，無綱紀文章，故作是詩也。</a:t>
            </a:r>
            <a:endParaRPr lang="zh-CN" altLang="en-US">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063625"/>
            <a:ext cx="10515600" cy="4351338"/>
          </a:xfrm>
        </p:spPr>
        <p:txBody>
          <a:bodyPr/>
          <a:p>
            <a:pPr marL="0" indent="0">
              <a:buNone/>
            </a:pPr>
            <a:r>
              <a:rPr lang="en-US" altLang="zh-CN" sz="3200">
                <a:solidFill>
                  <a:srgbClr val="FF0000"/>
                </a:solidFill>
              </a:rPr>
              <a:t>T</a:t>
            </a:r>
            <a:r>
              <a:rPr lang="zh-CN" altLang="en-US" sz="3200">
                <a:solidFill>
                  <a:srgbClr val="FF0000"/>
                </a:solidFill>
              </a:rPr>
              <a:t>he </a:t>
            </a:r>
            <a:r>
              <a:rPr lang="en-US" altLang="zh-CN" sz="3200">
                <a:solidFill>
                  <a:srgbClr val="FF0000"/>
                </a:solidFill>
              </a:rPr>
              <a:t>B</a:t>
            </a:r>
            <a:r>
              <a:rPr lang="zh-CN" altLang="en-US" sz="3200">
                <a:solidFill>
                  <a:srgbClr val="FF0000"/>
                </a:solidFill>
              </a:rPr>
              <a:t>eginning </a:t>
            </a:r>
            <a:r>
              <a:rPr lang="en-US" altLang="zh-CN" sz="3200">
                <a:solidFill>
                  <a:srgbClr val="FF0000"/>
                </a:solidFill>
              </a:rPr>
              <a:t>of the poem “Dang”</a:t>
            </a:r>
            <a:r>
              <a:rPr lang="zh-CN" altLang="en-US" sz="3200">
                <a:solidFill>
                  <a:srgbClr val="FF0000"/>
                </a:solidFill>
              </a:rPr>
              <a:t>蕩</a:t>
            </a:r>
            <a:endParaRPr lang="zh-CN" altLang="en-US" sz="3200">
              <a:solidFill>
                <a:srgbClr val="FF0000"/>
              </a:solidFill>
            </a:endParaRPr>
          </a:p>
          <a:p>
            <a:pPr marL="0" indent="0">
              <a:buNone/>
            </a:pPr>
            <a:endParaRPr lang="zh-CN" altLang="en-US">
              <a:solidFill>
                <a:srgbClr val="FF0000"/>
              </a:solidFill>
            </a:endParaRPr>
          </a:p>
          <a:p>
            <a:pPr marL="0" indent="0">
              <a:buNone/>
            </a:pPr>
            <a:endParaRPr lang="zh-CN" altLang="en-US">
              <a:solidFill>
                <a:srgbClr val="FF0000"/>
              </a:solidFill>
            </a:endParaRPr>
          </a:p>
          <a:p>
            <a:pPr marL="0" indent="0" algn="just">
              <a:buNone/>
            </a:pPr>
            <a:r>
              <a:rPr lang="en-US" altLang="zh-CN" sz="3200">
                <a:solidFill>
                  <a:schemeClr val="tx1"/>
                </a:solidFill>
              </a:rPr>
              <a:t>E</a:t>
            </a:r>
            <a:r>
              <a:rPr lang="zh-CN" altLang="en-US" sz="3200">
                <a:solidFill>
                  <a:schemeClr val="tx1"/>
                </a:solidFill>
              </a:rPr>
              <a:t>very person is born with a good nature but only a small number can maintain this good nature till the end</a:t>
            </a:r>
            <a:r>
              <a:rPr lang="en-US" altLang="zh-CN" sz="3200">
                <a:solidFill>
                  <a:schemeClr val="tx1"/>
                </a:solidFill>
              </a:rPr>
              <a:t>.</a:t>
            </a:r>
            <a:endParaRPr lang="en-US" altLang="zh-CN" sz="3200">
              <a:solidFill>
                <a:schemeClr val="tx1"/>
              </a:solidFill>
            </a:endParaRPr>
          </a:p>
          <a:p>
            <a:pPr marL="0" indent="0" algn="just">
              <a:buNone/>
            </a:pPr>
            <a:endParaRPr lang="en-US" altLang="zh-CN" sz="3200">
              <a:solidFill>
                <a:schemeClr val="tx1"/>
              </a:solidFill>
            </a:endParaRPr>
          </a:p>
          <a:p>
            <a:pPr marL="0" indent="0" algn="ctr">
              <a:buNone/>
            </a:pPr>
            <a:r>
              <a:rPr lang="en-US" altLang="zh-CN" sz="3200">
                <a:solidFill>
                  <a:schemeClr val="tx1"/>
                </a:solidFill>
              </a:rPr>
              <a:t>靡不有初，鮮克有終.</a:t>
            </a:r>
            <a:endParaRPr lang="en-US" altLang="zh-CN" sz="3200">
              <a:solidFill>
                <a:schemeClr val="tx1"/>
              </a:solidFill>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120775"/>
            <a:ext cx="10515600" cy="4351338"/>
          </a:xfrm>
        </p:spPr>
        <p:txBody>
          <a:bodyPr/>
          <a:p>
            <a:pPr marL="0" indent="0" algn="just">
              <a:buNone/>
            </a:pPr>
            <a:endParaRPr lang="zh-CN" altLang="en-US">
              <a:latin typeface="Times New Roman" panose="02020603050405020304" charset="0"/>
              <a:cs typeface="Times New Roman" panose="02020603050405020304" charset="0"/>
            </a:endParaRPr>
          </a:p>
          <a:p>
            <a:pPr marL="0" indent="0" algn="just">
              <a:buNone/>
            </a:pP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彊禦”and “掊克” are to describe the oppressive and extortionate court officials;  </a:t>
            </a:r>
            <a:endParaRPr lang="zh-CN" altLang="en-US">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a:p>
            <a:pPr marL="0" indent="0" algn="just">
              <a:buNone/>
            </a:pPr>
            <a:r>
              <a:rPr lang="en-US" altLang="zh-CN">
                <a:latin typeface="Times New Roman" panose="02020603050405020304" charset="0"/>
                <a:cs typeface="Times New Roman" panose="02020603050405020304" charset="0"/>
              </a:rPr>
              <a:t>·</a:t>
            </a:r>
            <a:r>
              <a:rPr lang="zh-CN" altLang="en-US">
                <a:latin typeface="Times New Roman" panose="02020603050405020304" charset="0"/>
                <a:cs typeface="Times New Roman" panose="02020603050405020304" charset="0"/>
              </a:rPr>
              <a:t>“在位” and “在服” indicate their high status in the government. </a:t>
            </a:r>
            <a:endParaRPr lang="zh-CN" altLang="en-US">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95350" y="701675"/>
            <a:ext cx="10515600" cy="4351338"/>
          </a:xfrm>
        </p:spPr>
        <p:txBody>
          <a:bodyPr/>
          <a:p>
            <a:pPr marL="0" indent="0">
              <a:buNone/>
            </a:pPr>
            <a:r>
              <a:rPr lang="zh-CN" altLang="en-US">
                <a:solidFill>
                  <a:srgbClr val="FF0000"/>
                </a:solidFill>
                <a:latin typeface="Times New Roman" panose="02020603050405020304" charset="0"/>
                <a:cs typeface="Times New Roman" panose="02020603050405020304" charset="0"/>
              </a:rPr>
              <a:t>The third passages </a:t>
            </a:r>
            <a:r>
              <a:rPr lang="en-US" altLang="zh-CN">
                <a:solidFill>
                  <a:srgbClr val="FF0000"/>
                </a:solidFill>
                <a:latin typeface="Times New Roman" panose="02020603050405020304" charset="0"/>
                <a:cs typeface="Times New Roman" panose="02020603050405020304" charset="0"/>
              </a:rPr>
              <a:t>in the peom ‘Dang’ </a:t>
            </a:r>
            <a:r>
              <a:rPr lang="zh-CN" altLang="en-US">
                <a:solidFill>
                  <a:srgbClr val="FF0000"/>
                </a:solidFill>
                <a:latin typeface="Times New Roman" panose="02020603050405020304" charset="0"/>
                <a:cs typeface="Times New Roman" panose="02020603050405020304" charset="0"/>
              </a:rPr>
              <a:t>蕩：</a:t>
            </a:r>
            <a:endParaRPr lang="zh-CN" altLang="en-US">
              <a:solidFill>
                <a:srgbClr val="FF0000"/>
              </a:solidFill>
              <a:latin typeface="Times New Roman" panose="02020603050405020304" charset="0"/>
              <a:cs typeface="Times New Roman" panose="02020603050405020304" charset="0"/>
            </a:endParaRPr>
          </a:p>
          <a:p>
            <a:pPr marL="0" indent="0">
              <a:buNone/>
            </a:pPr>
            <a:endParaRPr lang="zh-CN" altLang="en-US">
              <a:latin typeface="Times New Roman" panose="02020603050405020304" charset="0"/>
              <a:cs typeface="Times New Roman" panose="02020603050405020304" charset="0"/>
            </a:endParaRPr>
          </a:p>
          <a:p>
            <a:pPr marL="0" indent="0" algn="just">
              <a:buNone/>
            </a:pPr>
            <a:r>
              <a:rPr lang="en-US" altLang="zh-CN" sz="3200">
                <a:latin typeface="Times New Roman" panose="02020603050405020304" charset="0"/>
                <a:cs typeface="Times New Roman" panose="02020603050405020304" charset="0"/>
              </a:rPr>
              <a:t>I</a:t>
            </a:r>
            <a:r>
              <a:rPr lang="zh-CN" altLang="en-US" sz="3200">
                <a:latin typeface="Times New Roman" panose="02020603050405020304" charset="0"/>
                <a:cs typeface="Times New Roman" panose="02020603050405020304" charset="0"/>
              </a:rPr>
              <a:t>f the ruler employs those with virtues, then the unreasonable and oppressive officials will resent them and will make up rumours to defame them. And when those treacherous men are governing the state, oaths and curses will come with no end</a:t>
            </a:r>
            <a:r>
              <a:rPr lang="en-US" altLang="zh-CN" sz="3200">
                <a:latin typeface="Times New Roman" panose="02020603050405020304" charset="0"/>
                <a:cs typeface="Times New Roman" panose="02020603050405020304" charset="0"/>
              </a:rPr>
              <a:t>.</a:t>
            </a:r>
            <a:endParaRPr lang="en-US" altLang="zh-CN" sz="3200">
              <a:latin typeface="Times New Roman" panose="02020603050405020304" charset="0"/>
              <a:cs typeface="Times New Roman" panose="02020603050405020304" charset="0"/>
            </a:endParaRPr>
          </a:p>
          <a:p>
            <a:pPr marL="0" indent="0" algn="just">
              <a:buNone/>
            </a:pPr>
            <a:endParaRPr lang="en-US" altLang="zh-CN">
              <a:latin typeface="Times New Roman" panose="02020603050405020304" charset="0"/>
              <a:cs typeface="Times New Roman" panose="02020603050405020304" charset="0"/>
            </a:endParaRPr>
          </a:p>
          <a:p>
            <a:pPr marL="0" indent="0" algn="just">
              <a:buNone/>
            </a:pPr>
            <a:r>
              <a:rPr lang="en-US" altLang="zh-CN">
                <a:latin typeface="Times New Roman" panose="02020603050405020304" charset="0"/>
                <a:cs typeface="Times New Roman" panose="02020603050405020304" charset="0"/>
              </a:rPr>
              <a:t>而秉義類，彊禦多懟。流言以對，寇攘式內。侯作侯祝，靡屆靡究。</a:t>
            </a:r>
            <a:endParaRPr lang="en-US" altLang="zh-CN">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35000"/>
            <a:ext cx="10515600" cy="4351338"/>
          </a:xfrm>
        </p:spPr>
        <p:txBody>
          <a:bodyPr>
            <a:normAutofit lnSpcReduction="10000"/>
          </a:bodyPr>
          <a:p>
            <a:pPr marL="0" indent="0">
              <a:buNone/>
            </a:pPr>
            <a:r>
              <a:rPr lang="zh-CN" altLang="en-US">
                <a:solidFill>
                  <a:srgbClr val="FF0000"/>
                </a:solidFill>
                <a:latin typeface="Times New Roman" panose="02020603050405020304" charset="0"/>
                <a:cs typeface="Times New Roman" panose="02020603050405020304" charset="0"/>
                <a:sym typeface="+mn-ea"/>
              </a:rPr>
              <a:t>The fourth passages </a:t>
            </a:r>
            <a:r>
              <a:rPr lang="en-US" altLang="zh-CN">
                <a:solidFill>
                  <a:srgbClr val="FF0000"/>
                </a:solidFill>
                <a:latin typeface="Times New Roman" panose="02020603050405020304" charset="0"/>
                <a:cs typeface="Times New Roman" panose="02020603050405020304" charset="0"/>
                <a:sym typeface="+mn-ea"/>
              </a:rPr>
              <a:t>in the peom of Dang </a:t>
            </a:r>
            <a:r>
              <a:rPr lang="zh-CN" altLang="en-US">
                <a:solidFill>
                  <a:srgbClr val="FF0000"/>
                </a:solidFill>
                <a:latin typeface="Times New Roman" panose="02020603050405020304" charset="0"/>
                <a:cs typeface="Times New Roman" panose="02020603050405020304" charset="0"/>
                <a:sym typeface="+mn-ea"/>
              </a:rPr>
              <a:t>蕩：</a:t>
            </a:r>
            <a:endParaRPr lang="zh-CN" altLang="en-US">
              <a:solidFill>
                <a:srgbClr val="FF0000"/>
              </a:solidFill>
              <a:latin typeface="Times New Roman" panose="02020603050405020304" charset="0"/>
              <a:cs typeface="Times New Roman" panose="02020603050405020304" charset="0"/>
            </a:endParaRPr>
          </a:p>
          <a:p>
            <a:pPr marL="0" indent="0">
              <a:buNone/>
            </a:pPr>
            <a:endParaRPr lang="zh-CN" altLang="en-US"/>
          </a:p>
          <a:p>
            <a:pPr marL="0" indent="0" algn="just">
              <a:buNone/>
            </a:pPr>
            <a:r>
              <a:rPr lang="zh-CN" altLang="en-US" sz="3200">
                <a:latin typeface="Times New Roman" panose="02020603050405020304" charset="0"/>
                <a:cs typeface="Times New Roman" panose="02020603050405020304" charset="0"/>
              </a:rPr>
              <a:t>you receive strong fierce from the people, but you consider this to be a proof of virtue; it is difficult to elevate your virtue as you have not virtuous officials by your side; your virtue cannot surface as you do not have good advisors around you.</a:t>
            </a:r>
            <a:endParaRPr lang="zh-CN" altLang="en-US" sz="3200">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a:p>
            <a:pPr marL="0" indent="0" algn="just">
              <a:buNone/>
            </a:pPr>
            <a:r>
              <a:rPr lang="zh-CN" altLang="en-US" sz="3200">
                <a:latin typeface="Times New Roman" panose="02020603050405020304" charset="0"/>
                <a:cs typeface="Times New Roman" panose="02020603050405020304" charset="0"/>
              </a:rPr>
              <a:t>女炰烋于中國，歛怨以為德。不明爾德，時無背無側。</a:t>
            </a:r>
            <a:endParaRPr lang="zh-CN" altLang="en-US" sz="3200">
              <a:latin typeface="Times New Roman" panose="02020603050405020304" charset="0"/>
              <a:cs typeface="Times New Roman" panose="02020603050405020304" charset="0"/>
            </a:endParaRPr>
          </a:p>
          <a:p>
            <a:pPr marL="0" indent="0" algn="just">
              <a:buNone/>
            </a:pPr>
            <a:r>
              <a:rPr lang="zh-CN" altLang="en-US" sz="3200">
                <a:latin typeface="Times New Roman" panose="02020603050405020304" charset="0"/>
                <a:cs typeface="Times New Roman" panose="02020603050405020304" charset="0"/>
              </a:rPr>
              <a:t>爾德不明，以無陪無卿。</a:t>
            </a:r>
            <a:endParaRPr lang="zh-CN" altLang="en-US" sz="32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777875"/>
            <a:ext cx="10515600" cy="4351338"/>
          </a:xfrm>
        </p:spPr>
        <p:txBody>
          <a:bodyPr/>
          <a:p>
            <a:pPr marL="0" indent="0" algn="just">
              <a:buNone/>
            </a:pPr>
            <a:endParaRPr lang="zh-CN" altLang="en-US">
              <a:latin typeface="Times New Roman" panose="02020603050405020304" charset="0"/>
              <a:cs typeface="Times New Roman" panose="02020603050405020304" charset="0"/>
            </a:endParaRPr>
          </a:p>
          <a:p>
            <a:pPr marL="0" indent="0" algn="just">
              <a:buNone/>
            </a:pPr>
            <a:r>
              <a:rPr lang="zh-CN" altLang="en-US">
                <a:latin typeface="Times New Roman" panose="02020603050405020304" charset="0"/>
                <a:cs typeface="Times New Roman" panose="02020603050405020304" charset="0"/>
              </a:rPr>
              <a:t>the Heaven would not sprinkle your face and seduce you with wine, but you are allowing yourself to indulge to such a degree; you are following what is wrong and your conduct is not on the right path. You see no difference between light and darkness; among all the shouting noise, you turn day into night. </a:t>
            </a:r>
            <a:endParaRPr lang="zh-CN" altLang="en-US">
              <a:latin typeface="Times New Roman" panose="02020603050405020304" charset="0"/>
              <a:cs typeface="Times New Roman" panose="02020603050405020304" charset="0"/>
            </a:endParaRPr>
          </a:p>
          <a:p>
            <a:pPr marL="0" indent="0" algn="just">
              <a:buNone/>
            </a:pPr>
            <a:endParaRPr lang="zh-CN" altLang="en-US">
              <a:latin typeface="Times New Roman" panose="02020603050405020304" charset="0"/>
              <a:cs typeface="Times New Roman" panose="02020603050405020304" charset="0"/>
            </a:endParaRPr>
          </a:p>
          <a:p>
            <a:pPr marL="0" indent="0" algn="ctr">
              <a:buNone/>
            </a:pPr>
            <a:r>
              <a:rPr lang="zh-CN" altLang="en-US">
                <a:latin typeface="Times New Roman" panose="02020603050405020304" charset="0"/>
                <a:cs typeface="Times New Roman" panose="02020603050405020304" charset="0"/>
              </a:rPr>
              <a:t>天不湎爾以酒，不義從式。既愆爾止，靡明靡晦。</a:t>
            </a:r>
            <a:endParaRPr lang="zh-CN" altLang="en-US">
              <a:latin typeface="Times New Roman" panose="02020603050405020304" charset="0"/>
              <a:cs typeface="Times New Roman" panose="02020603050405020304" charset="0"/>
            </a:endParaRPr>
          </a:p>
          <a:p>
            <a:pPr marL="0" indent="0" algn="ctr">
              <a:buNone/>
            </a:pPr>
            <a:r>
              <a:rPr lang="zh-CN" altLang="en-US">
                <a:latin typeface="Times New Roman" panose="02020603050405020304" charset="0"/>
                <a:cs typeface="Times New Roman" panose="02020603050405020304" charset="0"/>
              </a:rPr>
              <a:t>式號式呼，俾晝作夜。</a:t>
            </a:r>
            <a:endParaRPr lang="zh-CN" altLang="en-US">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663575"/>
            <a:ext cx="10515600" cy="4351338"/>
          </a:xfrm>
        </p:spPr>
        <p:txBody>
          <a:bodyPr>
            <a:normAutofit lnSpcReduction="10000"/>
          </a:bodyPr>
          <a:p>
            <a:pPr marL="0" indent="0">
              <a:buNone/>
            </a:pPr>
            <a:r>
              <a:rPr lang="zh-CN" altLang="en-US">
                <a:solidFill>
                  <a:srgbClr val="FF0000"/>
                </a:solidFill>
                <a:latin typeface="Times New Roman" panose="02020603050405020304" charset="0"/>
                <a:cs typeface="Times New Roman" panose="02020603050405020304" charset="0"/>
                <a:sym typeface="+mn-ea"/>
              </a:rPr>
              <a:t>The </a:t>
            </a:r>
            <a:r>
              <a:rPr lang="en-US" altLang="zh-CN">
                <a:solidFill>
                  <a:srgbClr val="FF0000"/>
                </a:solidFill>
                <a:latin typeface="Times New Roman" panose="02020603050405020304" charset="0"/>
                <a:cs typeface="Times New Roman" panose="02020603050405020304" charset="0"/>
                <a:sym typeface="+mn-ea"/>
              </a:rPr>
              <a:t>six</a:t>
            </a:r>
            <a:r>
              <a:rPr lang="zh-CN" altLang="en-US">
                <a:solidFill>
                  <a:srgbClr val="FF0000"/>
                </a:solidFill>
                <a:latin typeface="Times New Roman" panose="02020603050405020304" charset="0"/>
                <a:cs typeface="Times New Roman" panose="02020603050405020304" charset="0"/>
                <a:sym typeface="+mn-ea"/>
              </a:rPr>
              <a:t>th passages </a:t>
            </a:r>
            <a:r>
              <a:rPr lang="en-US" altLang="zh-CN">
                <a:solidFill>
                  <a:srgbClr val="FF0000"/>
                </a:solidFill>
                <a:latin typeface="Times New Roman" panose="02020603050405020304" charset="0"/>
                <a:cs typeface="Times New Roman" panose="02020603050405020304" charset="0"/>
                <a:sym typeface="+mn-ea"/>
              </a:rPr>
              <a:t>in the peom of Dang </a:t>
            </a:r>
            <a:r>
              <a:rPr lang="zh-CN" altLang="en-US">
                <a:solidFill>
                  <a:srgbClr val="FF0000"/>
                </a:solidFill>
                <a:latin typeface="Times New Roman" panose="02020603050405020304" charset="0"/>
                <a:cs typeface="Times New Roman" panose="02020603050405020304" charset="0"/>
                <a:sym typeface="+mn-ea"/>
              </a:rPr>
              <a:t>蕩</a:t>
            </a:r>
            <a:endParaRPr lang="zh-CN" altLang="en-US">
              <a:solidFill>
                <a:srgbClr val="FF0000"/>
              </a:solidFill>
              <a:latin typeface="Times New Roman" panose="02020603050405020304" charset="0"/>
              <a:cs typeface="Times New Roman" panose="02020603050405020304" charset="0"/>
              <a:sym typeface="+mn-ea"/>
            </a:endParaRPr>
          </a:p>
          <a:p>
            <a:pPr marL="0" indent="0">
              <a:buNone/>
            </a:pPr>
            <a:endParaRPr lang="zh-CN" altLang="en-US"/>
          </a:p>
          <a:p>
            <a:pPr marL="0" indent="0" algn="just">
              <a:buNone/>
            </a:pPr>
            <a:r>
              <a:rPr lang="en-US" altLang="zh-CN">
                <a:latin typeface="Times New Roman" panose="02020603050405020304" charset="0"/>
                <a:cs typeface="Times New Roman" panose="02020603050405020304" charset="0"/>
              </a:rPr>
              <a:t>A</a:t>
            </a:r>
            <a:r>
              <a:rPr lang="zh-CN" altLang="en-US">
                <a:latin typeface="Times New Roman" panose="02020603050405020304" charset="0"/>
                <a:cs typeface="Times New Roman" panose="02020603050405020304" charset="0"/>
              </a:rPr>
              <a:t>ll around you is like the sound of cicadas, and like the noise from the bubbling of boiling soup. Great and small affairs are all approaching destruction; but the people are still made to follow your ways. The anger of the people is evident within the land, but it has also extended to foreign regions.</a:t>
            </a:r>
            <a:endParaRPr lang="zh-CN" altLang="en-US">
              <a:latin typeface="Times New Roman" panose="02020603050405020304" charset="0"/>
              <a:cs typeface="Times New Roman" panose="02020603050405020304" charset="0"/>
            </a:endParaRPr>
          </a:p>
          <a:p>
            <a:pPr marL="0" indent="0">
              <a:buNone/>
            </a:pPr>
            <a:endParaRPr lang="zh-CN" altLang="en-US"/>
          </a:p>
          <a:p>
            <a:pPr marL="0" indent="0" algn="ctr">
              <a:buNone/>
            </a:pPr>
            <a:r>
              <a:rPr lang="zh-CN" altLang="en-US"/>
              <a:t>如蜩如螗，如沸如羹。小大近喪，人尚乎由行。</a:t>
            </a:r>
            <a:endParaRPr lang="zh-CN" altLang="en-US"/>
          </a:p>
          <a:p>
            <a:pPr marL="0" indent="0" algn="ctr">
              <a:buNone/>
            </a:pPr>
            <a:r>
              <a:rPr lang="zh-CN" altLang="en-US"/>
              <a:t>內奰于中國，覃及鬼方。</a:t>
            </a:r>
            <a:endParaRPr lang="zh-CN" altLang="en-US"/>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777875"/>
            <a:ext cx="10515600" cy="4998720"/>
          </a:xfrm>
        </p:spPr>
        <p:txBody>
          <a:bodyPr>
            <a:normAutofit lnSpcReduction="10000"/>
          </a:bodyPr>
          <a:p>
            <a:pPr marL="0" indent="0">
              <a:buNone/>
            </a:pPr>
            <a:r>
              <a:rPr lang="en-US" altLang="zh-CN" sz="3200">
                <a:solidFill>
                  <a:srgbClr val="FF0000"/>
                </a:solidFill>
                <a:latin typeface="Times New Roman" panose="02020603050405020304" charset="0"/>
                <a:cs typeface="Times New Roman" panose="02020603050405020304" charset="0"/>
              </a:rPr>
              <a:t>·However, King Li did not accept Shao Mu Gong’s advice.</a:t>
            </a:r>
            <a:endParaRPr lang="en-US" altLang="zh-CN" sz="3200">
              <a:solidFill>
                <a:srgbClr val="FF0000"/>
              </a:solidFill>
              <a:latin typeface="Times New Roman" panose="02020603050405020304" charset="0"/>
              <a:cs typeface="Times New Roman" panose="02020603050405020304" charset="0"/>
            </a:endParaRPr>
          </a:p>
          <a:p>
            <a:pPr marL="0" indent="0">
              <a:buNone/>
            </a:pPr>
            <a:r>
              <a:rPr lang="en-US" altLang="zh-CN">
                <a:latin typeface="Times New Roman" panose="02020603050405020304" charset="0"/>
                <a:cs typeface="Times New Roman" panose="02020603050405020304" charset="0"/>
              </a:rPr>
              <a:t> </a:t>
            </a:r>
            <a:endParaRPr lang="en-US" altLang="zh-CN">
              <a:latin typeface="Times New Roman" panose="02020603050405020304" charset="0"/>
              <a:cs typeface="Times New Roman" panose="02020603050405020304" charset="0"/>
            </a:endParaRPr>
          </a:p>
          <a:p>
            <a:pPr marL="0" indent="0">
              <a:buNone/>
            </a:pPr>
            <a:r>
              <a:rPr lang="en-US" altLang="zh-CN">
                <a:latin typeface="Times New Roman" panose="02020603050405020304" charset="0"/>
                <a:cs typeface="Times New Roman" panose="02020603050405020304" charset="0"/>
              </a:rPr>
              <a:t>He sent a sorcerer to watch over the people and to kill those who talked about the king behind his back.</a:t>
            </a:r>
            <a:endParaRPr lang="en-US" altLang="zh-CN">
              <a:latin typeface="Times New Roman" panose="02020603050405020304" charset="0"/>
              <a:cs typeface="Times New Roman" panose="02020603050405020304" charset="0"/>
            </a:endParaRPr>
          </a:p>
          <a:p>
            <a:pPr marL="0" indent="0">
              <a:buNone/>
            </a:pPr>
            <a:endParaRPr lang="en-US" altLang="zh-CN">
              <a:latin typeface="Times New Roman" panose="02020603050405020304" charset="0"/>
              <a:cs typeface="Times New Roman" panose="02020603050405020304" charset="0"/>
            </a:endParaRPr>
          </a:p>
          <a:p>
            <a:pPr marL="0" indent="0">
              <a:buNone/>
            </a:pPr>
            <a:r>
              <a:rPr lang="en-US" altLang="zh-CN" sz="3200">
                <a:solidFill>
                  <a:srgbClr val="FF0000"/>
                </a:solidFill>
                <a:latin typeface="Times New Roman" panose="02020603050405020304" charset="0"/>
                <a:cs typeface="Times New Roman" panose="02020603050405020304" charset="0"/>
                <a:sym typeface="+mn-ea"/>
              </a:rPr>
              <a:t>·Shao Mu Gong: It just</a:t>
            </a:r>
            <a:r>
              <a:rPr lang="en-US" altLang="zh-CN" sz="3200">
                <a:solidFill>
                  <a:srgbClr val="FF0000"/>
                </a:solidFill>
                <a:latin typeface="Times New Roman" panose="02020603050405020304" charset="0"/>
                <a:cs typeface="Times New Roman" panose="02020603050405020304" charset="0"/>
              </a:rPr>
              <a:t> resolve the problem on the surface.</a:t>
            </a:r>
            <a:endParaRPr lang="en-US" altLang="zh-CN" sz="3200">
              <a:solidFill>
                <a:srgbClr val="FF0000"/>
              </a:solidFill>
              <a:latin typeface="Times New Roman" panose="02020603050405020304" charset="0"/>
              <a:cs typeface="Times New Roman" panose="02020603050405020304" charset="0"/>
            </a:endParaRPr>
          </a:p>
          <a:p>
            <a:pPr marL="0" indent="0">
              <a:buNone/>
            </a:pPr>
            <a:endParaRPr lang="en-US" altLang="zh-CN">
              <a:solidFill>
                <a:srgbClr val="FF0000"/>
              </a:solidFill>
              <a:latin typeface="Times New Roman" panose="02020603050405020304" charset="0"/>
              <a:cs typeface="Times New Roman" panose="02020603050405020304" charset="0"/>
            </a:endParaRPr>
          </a:p>
          <a:p>
            <a:pPr marL="0" indent="0">
              <a:buNone/>
            </a:pPr>
            <a:r>
              <a:rPr lang="en-US" altLang="zh-CN">
                <a:solidFill>
                  <a:schemeClr val="tx1"/>
                </a:solidFill>
                <a:latin typeface="Times New Roman" panose="02020603050405020304" charset="0"/>
                <a:cs typeface="Times New Roman" panose="02020603050405020304" charset="0"/>
              </a:rPr>
              <a:t>he said that It is even more challenging to prevent people from speaking freely than to block the water of a river.</a:t>
            </a:r>
            <a:endParaRPr lang="en-US" altLang="zh-CN">
              <a:solidFill>
                <a:schemeClr val="tx1"/>
              </a:solidFill>
              <a:latin typeface="Times New Roman" panose="02020603050405020304" charset="0"/>
              <a:cs typeface="Times New Roman" panose="02020603050405020304" charset="0"/>
            </a:endParaRPr>
          </a:p>
          <a:p>
            <a:pPr marL="0" indent="0" algn="ctr">
              <a:buNone/>
            </a:pPr>
            <a:r>
              <a:rPr lang="en-US" altLang="zh-CN">
                <a:solidFill>
                  <a:schemeClr val="tx1"/>
                </a:solidFill>
                <a:latin typeface="Times New Roman" panose="02020603050405020304" charset="0"/>
                <a:cs typeface="Times New Roman" panose="02020603050405020304" charset="0"/>
              </a:rPr>
              <a:t>防民之口，甚於防川。</a:t>
            </a:r>
            <a:endParaRPr lang="en-US" altLang="zh-CN">
              <a:solidFill>
                <a:schemeClr val="tx1"/>
              </a:solidFill>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758825"/>
            <a:ext cx="10515600" cy="4351338"/>
          </a:xfrm>
        </p:spPr>
        <p:txBody>
          <a:bodyPr/>
          <a:p>
            <a:pPr marL="0" indent="0" algn="just">
              <a:buNone/>
            </a:pPr>
            <a:r>
              <a:rPr lang="en-US" altLang="zh-CN" sz="3200">
                <a:latin typeface="Times New Roman" panose="02020603050405020304" charset="0"/>
                <a:cs typeface="Times New Roman" panose="02020603050405020304" charset="0"/>
              </a:rPr>
              <a:t>A</a:t>
            </a:r>
            <a:r>
              <a:rPr lang="zh-CN" altLang="en-US" sz="3200">
                <a:latin typeface="Times New Roman" panose="02020603050405020304" charset="0"/>
                <a:cs typeface="Times New Roman" panose="02020603050405020304" charset="0"/>
              </a:rPr>
              <a:t>lthough there may be a lack of experienced aged officials who have been in the government since early times, but the ancient statutes and laws still exist.</a:t>
            </a:r>
            <a:endParaRPr lang="zh-CN" altLang="en-US" sz="3200">
              <a:latin typeface="Times New Roman" panose="02020603050405020304" charset="0"/>
              <a:cs typeface="Times New Roman" panose="02020603050405020304" charset="0"/>
            </a:endParaRPr>
          </a:p>
          <a:p>
            <a:pPr marL="0" indent="0" algn="ctr">
              <a:buNone/>
            </a:pPr>
            <a:r>
              <a:rPr lang="zh-CN" altLang="en-US" sz="3200">
                <a:latin typeface="Times New Roman" panose="02020603050405020304" charset="0"/>
                <a:cs typeface="Times New Roman" panose="02020603050405020304" charset="0"/>
              </a:rPr>
              <a:t>雖無老成人，尚有典刑。</a:t>
            </a:r>
            <a:endParaRPr lang="zh-CN" altLang="en-US" sz="3200">
              <a:latin typeface="Times New Roman" panose="02020603050405020304" charset="0"/>
              <a:cs typeface="Times New Roman" panose="02020603050405020304" charset="0"/>
            </a:endParaRPr>
          </a:p>
          <a:p>
            <a:pPr marL="0" indent="0" algn="just">
              <a:buNone/>
            </a:pPr>
            <a:endParaRPr lang="zh-CN" altLang="en-US" sz="3200">
              <a:latin typeface="Times New Roman" panose="02020603050405020304" charset="0"/>
              <a:cs typeface="Times New Roman" panose="02020603050405020304" charset="0"/>
            </a:endParaRPr>
          </a:p>
          <a:p>
            <a:pPr marL="0" indent="0" algn="just">
              <a:buNone/>
            </a:pPr>
            <a:r>
              <a:rPr lang="en-US" altLang="zh-CN" sz="3200">
                <a:latin typeface="Times New Roman" panose="02020603050405020304" charset="0"/>
                <a:cs typeface="Times New Roman" panose="02020603050405020304" charset="0"/>
              </a:rPr>
              <a:t>T</a:t>
            </a:r>
            <a:r>
              <a:rPr lang="zh-CN" altLang="en-US" sz="3200">
                <a:latin typeface="Times New Roman" panose="02020603050405020304" charset="0"/>
                <a:cs typeface="Times New Roman" panose="02020603050405020304" charset="0"/>
              </a:rPr>
              <a:t>he lesson that Yin had shown is not far-distant, Yin is the sovereign after Xia.</a:t>
            </a:r>
            <a:endParaRPr lang="zh-CN" altLang="en-US" sz="3200">
              <a:latin typeface="Times New Roman" panose="02020603050405020304" charset="0"/>
              <a:cs typeface="Times New Roman" panose="02020603050405020304" charset="0"/>
            </a:endParaRPr>
          </a:p>
          <a:p>
            <a:pPr marL="0" indent="0" algn="ctr">
              <a:buNone/>
            </a:pPr>
            <a:r>
              <a:rPr lang="zh-CN" altLang="en-US" sz="3200">
                <a:latin typeface="Times New Roman" panose="02020603050405020304" charset="0"/>
                <a:cs typeface="Times New Roman" panose="02020603050405020304" charset="0"/>
              </a:rPr>
              <a:t>殷鑒不遠，在夏后之世。</a:t>
            </a:r>
            <a:endParaRPr lang="zh-CN" altLang="en-US" sz="32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
        <p:nvSpPr>
          <p:cNvPr id="100" name="文本框 99"/>
          <p:cNvSpPr txBox="1"/>
          <p:nvPr/>
        </p:nvSpPr>
        <p:spPr>
          <a:xfrm>
            <a:off x="3530600" y="2770822"/>
            <a:ext cx="5080000" cy="706755"/>
          </a:xfrm>
          <a:prstGeom prst="rect">
            <a:avLst/>
          </a:prstGeom>
          <a:noFill/>
          <a:ln w="9525">
            <a:noFill/>
          </a:ln>
        </p:spPr>
        <p:txBody>
          <a:bodyPr>
            <a:spAutoFit/>
          </a:bodyPr>
          <a:p>
            <a:pPr indent="0" algn="ctr"/>
            <a:r>
              <a:rPr lang="en-US" sz="4000" b="1">
                <a:solidFill>
                  <a:srgbClr val="FF0000"/>
                </a:solidFill>
                <a:latin typeface="Times New Roman" panose="02020603050405020304" charset="0"/>
                <a:ea typeface="宋体" panose="02010600030101010101" pitchFamily="2" charset="-122"/>
              </a:rPr>
              <a:t>Conclusion</a:t>
            </a:r>
            <a:endParaRPr lang="en-US" altLang="en-US" sz="4000" b="1">
              <a:solidFill>
                <a:srgbClr val="FF0000"/>
              </a:solidFill>
              <a:latin typeface="Times New Roman" panose="02020603050405020304" charset="0"/>
              <a:ea typeface="宋体" panose="02010600030101010101" pitchFamily="2" charset="-122"/>
            </a:endParaRPr>
          </a:p>
        </p:txBody>
      </p:sp>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3" name="内容占位符 2"/>
          <p:cNvSpPr>
            <a:spLocks noGrp="1"/>
          </p:cNvSpPr>
          <p:nvPr>
            <p:ph idx="1"/>
          </p:nvPr>
        </p:nvSpPr>
        <p:spPr>
          <a:xfrm>
            <a:off x="838200" y="1009650"/>
            <a:ext cx="10515600" cy="4351338"/>
          </a:xfrm>
        </p:spPr>
        <p:txBody>
          <a:bodyPr/>
          <a:p>
            <a:pPr marL="0" indent="0" algn="just">
              <a:buNone/>
            </a:pPr>
            <a:r>
              <a:rPr lang="en-US" altLang="zh-CN" sz="3600">
                <a:latin typeface="Times New Roman" panose="02020603050405020304" charset="0"/>
                <a:cs typeface="Times New Roman" panose="02020603050405020304" charset="0"/>
              </a:rPr>
              <a:t>T</a:t>
            </a:r>
            <a:r>
              <a:rPr lang="zh-CN" altLang="en-US" sz="3600">
                <a:latin typeface="Times New Roman" panose="02020603050405020304" charset="0"/>
                <a:cs typeface="Times New Roman" panose="02020603050405020304" charset="0"/>
              </a:rPr>
              <a:t>he more unstable the state is, the more possible to reflect the integrity of a loyal minister.</a:t>
            </a:r>
            <a:endParaRPr lang="zh-CN" altLang="en-US" sz="3600">
              <a:latin typeface="Times New Roman" panose="02020603050405020304" charset="0"/>
              <a:cs typeface="Times New Roman" panose="02020603050405020304" charset="0"/>
            </a:endParaRPr>
          </a:p>
          <a:p>
            <a:pPr marL="0" indent="0" algn="just">
              <a:buNone/>
            </a:pPr>
            <a:endParaRPr lang="zh-CN" altLang="en-US" sz="3600">
              <a:latin typeface="Times New Roman" panose="02020603050405020304" charset="0"/>
              <a:cs typeface="Times New Roman" panose="02020603050405020304" charset="0"/>
            </a:endParaRPr>
          </a:p>
          <a:p>
            <a:pPr marL="0" indent="0" algn="ctr">
              <a:buNone/>
            </a:pPr>
            <a:r>
              <a:rPr lang="en-US" altLang="zh-CN" sz="3600">
                <a:solidFill>
                  <a:srgbClr val="FF0000"/>
                </a:solidFill>
                <a:latin typeface="Times New Roman" panose="02020603050405020304" charset="0"/>
                <a:cs typeface="Times New Roman" panose="02020603050405020304" charset="0"/>
              </a:rPr>
              <a:t>I</a:t>
            </a:r>
            <a:r>
              <a:rPr lang="zh-CN" altLang="en-US" sz="3600">
                <a:solidFill>
                  <a:srgbClr val="FF0000"/>
                </a:solidFill>
                <a:latin typeface="Times New Roman" panose="02020603050405020304" charset="0"/>
                <a:cs typeface="Times New Roman" panose="02020603050405020304" charset="0"/>
              </a:rPr>
              <a:t>n the time of crisis, one's backbone is revealed. </a:t>
            </a:r>
            <a:endParaRPr lang="zh-CN" altLang="en-US" sz="3600">
              <a:solidFill>
                <a:srgbClr val="FF0000"/>
              </a:solidFill>
              <a:latin typeface="Times New Roman" panose="02020603050405020304" charset="0"/>
              <a:cs typeface="Times New Roman" panose="02020603050405020304" charset="0"/>
            </a:endParaRPr>
          </a:p>
          <a:p>
            <a:pPr marL="0" indent="0" algn="ctr">
              <a:buNone/>
            </a:pPr>
            <a:r>
              <a:rPr lang="zh-CN" altLang="en-US" sz="3600">
                <a:latin typeface="Times New Roman" panose="02020603050405020304" charset="0"/>
                <a:cs typeface="Times New Roman" panose="02020603050405020304" charset="0"/>
              </a:rPr>
              <a:t>时穷节乃见</a:t>
            </a:r>
            <a:endParaRPr lang="zh-CN" altLang="en-US" sz="3600">
              <a:latin typeface="Times New Roman" panose="02020603050405020304" charset="0"/>
              <a:cs typeface="Times New Roman" panose="02020603050405020304" charset="0"/>
            </a:endParaRPr>
          </a:p>
        </p:txBody>
      </p:sp>
      <p:sp>
        <p:nvSpPr>
          <p:cNvPr id="4" name="灯片编号占位符 3"/>
          <p:cNvSpPr>
            <a:spLocks noGrp="1"/>
          </p:cNvSpPr>
          <p:nvPr>
            <p:ph type="sldNum" sz="quarter" idx="12"/>
          </p:nvPr>
        </p:nvSpPr>
        <p:spPr/>
        <p:txBody>
          <a:bodyPr/>
          <a:p>
            <a:fld id="{7D9BB5D0-35E4-459D-AEF3-FE4D7C45CC19}" type="slidenum">
              <a:rPr lang="zh-CN" altLang="en-US" smtClean="0"/>
            </a:fld>
            <a:endParaRPr lang="zh-CN" altLang="en-US"/>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rotWithShape="1">
          <a:blip r:embed="rId1"/>
          <a:stretch>
            <a:fillRect/>
          </a:stretch>
        </a:blipFill>
        <a:effectLst/>
      </p:bgPr>
    </p:bg>
    <p:spTree>
      <p:nvGrpSpPr>
        <p:cNvPr id="1" name=""/>
        <p:cNvGrpSpPr/>
        <p:nvPr/>
      </p:nvGrpSpPr>
      <p:grpSpPr>
        <a:xfrm>
          <a:off x="0" y="0"/>
          <a:ext cx="0" cy="0"/>
          <a:chOff x="0" y="0"/>
          <a:chExt cx="0" cy="0"/>
        </a:xfrm>
      </p:grpSpPr>
      <p:sp>
        <p:nvSpPr>
          <p:cNvPr id="14" name="Rectangle 3"/>
          <p:cNvSpPr txBox="1">
            <a:spLocks noChangeArrowheads="1"/>
          </p:cNvSpPr>
          <p:nvPr/>
        </p:nvSpPr>
        <p:spPr bwMode="auto">
          <a:xfrm rot="16200000" flipH="1">
            <a:off x="5633720" y="-22860"/>
            <a:ext cx="923290" cy="6430645"/>
          </a:xfrm>
          <a:prstGeom prst="rect">
            <a:avLst/>
          </a:prstGeom>
          <a:noFill/>
        </p:spPr>
        <p:txBody>
          <a:bodyPr vert="eaVert" wrap="square" lIns="0" tIns="0" rIns="0" bIns="0">
            <a:spAutoFit/>
          </a:bodyPr>
          <a:lstStyle>
            <a:lvl1pPr algn="ctr">
              <a:spcBef>
                <a:spcPct val="0"/>
              </a:spcBef>
              <a:buNone/>
              <a:defRPr lang="ko-KR" altLang="en-US" sz="4400" b="1" baseline="0" dirty="0">
                <a:solidFill>
                  <a:schemeClr val="bg1"/>
                </a:solidFill>
                <a:effectLst>
                  <a:outerShdw blurRad="12700" dist="25400" dir="5400000" algn="t" rotWithShape="0">
                    <a:prstClr val="black">
                      <a:alpha val="50000"/>
                    </a:prstClr>
                  </a:outerShdw>
                </a:effectLst>
                <a:latin typeface="Tahoma" panose="020B0604030504040204" pitchFamily="34" charset="0"/>
                <a:ea typeface="Tahoma" panose="020B0604030504040204" pitchFamily="34" charset="0"/>
                <a:cs typeface="Tahoma" panose="020B0604030504040204" pitchFamily="34" charset="0"/>
              </a:defRPr>
            </a:lvl1pPr>
          </a:lstStyle>
          <a:p>
            <a:pPr algn="ctr"/>
            <a:r>
              <a:rPr lang="en-US" altLang="ko-KR" sz="6000"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Thank You</a:t>
            </a:r>
            <a:r>
              <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rPr>
              <a:t> </a:t>
            </a:r>
            <a:endParaRPr lang="en-US" altLang="ko-KR" sz="935" dirty="0">
              <a:solidFill>
                <a:schemeClr val="tx1"/>
              </a:solidFill>
              <a:effectLst>
                <a:outerShdw blurRad="38100" dist="19050" dir="2700000" algn="tl" rotWithShape="0">
                  <a:schemeClr val="dk1">
                    <a:alpha val="40000"/>
                  </a:schemeClr>
                </a:outerShdw>
              </a:effectLst>
              <a:latin typeface="Times New Roman" panose="02020603050405020304" charset="0"/>
              <a:ea typeface="华文中宋" panose="02010600040101010101" charset="-122"/>
              <a:cs typeface="Times New Roman" panose="02020603050405020304" charset="0"/>
            </a:endParaRPr>
          </a:p>
        </p:txBody>
      </p:sp>
      <p:sp>
        <p:nvSpPr>
          <p:cNvPr id="2" name="灯片编号占位符 1"/>
          <p:cNvSpPr>
            <a:spLocks noGrp="1"/>
          </p:cNvSpPr>
          <p:nvPr>
            <p:ph type="sldNum" sz="quarter" idx="12"/>
          </p:nvPr>
        </p:nvSpPr>
        <p:spPr/>
        <p:txBody>
          <a:bodyPr/>
          <a:p>
            <a:fld id="{7D9BB5D0-35E4-459D-AEF3-FE4D7C45CC19}" type="slidenum">
              <a:rPr lang="zh-CN" altLang="en-US" sz="2400" smtClean="0">
                <a:solidFill>
                  <a:schemeClr val="tx1"/>
                </a:solidFill>
              </a:rPr>
            </a:fld>
            <a:endParaRPr lang="zh-CN" altLang="en-US" sz="2400" smtClean="0">
              <a:solidFill>
                <a:schemeClr val="tx1"/>
              </a:solidFill>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www.33ppt.c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6519</Words>
  <Application>WPS 演示</Application>
  <PresentationFormat>Custom</PresentationFormat>
  <Paragraphs>244</Paragraphs>
  <Slides>33</Slides>
  <Notes>0</Notes>
  <HiddenSlides>0</HiddenSlides>
  <MMClips>0</MMClips>
  <ScaleCrop>false</ScaleCrop>
  <HeadingPairs>
    <vt:vector size="6" baseType="variant">
      <vt:variant>
        <vt:lpstr>已用的字体</vt:lpstr>
      </vt:variant>
      <vt:variant>
        <vt:i4>11</vt:i4>
      </vt:variant>
      <vt:variant>
        <vt:lpstr>主题</vt:lpstr>
      </vt:variant>
      <vt:variant>
        <vt:i4>1</vt:i4>
      </vt:variant>
      <vt:variant>
        <vt:lpstr>幻灯片标题</vt:lpstr>
      </vt:variant>
      <vt:variant>
        <vt:i4>33</vt:i4>
      </vt:variant>
    </vt:vector>
  </HeadingPairs>
  <TitlesOfParts>
    <vt:vector size="45" baseType="lpstr">
      <vt:lpstr>Arial</vt:lpstr>
      <vt:lpstr>宋体</vt:lpstr>
      <vt:lpstr>Wingdings</vt:lpstr>
      <vt:lpstr>Times New Roman</vt:lpstr>
      <vt:lpstr>黑体</vt:lpstr>
      <vt:lpstr>微软雅黑</vt:lpstr>
      <vt:lpstr>Calibri</vt:lpstr>
      <vt:lpstr>Arial Unicode MS</vt:lpstr>
      <vt:lpstr>Calibri Light</vt:lpstr>
      <vt:lpstr>Tahoma</vt:lpstr>
      <vt:lpstr>华文中宋</vt:lpstr>
      <vt:lpstr>www.33ppt.com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www.33ppt.com</dc:title>
  <dc:creator>www.33ppt.com</dc:creator>
  <cp:lastModifiedBy>泰域</cp:lastModifiedBy>
  <cp:revision>52</cp:revision>
  <dcterms:created xsi:type="dcterms:W3CDTF">2017-03-03T07:14:00Z</dcterms:created>
  <dcterms:modified xsi:type="dcterms:W3CDTF">2020-12-11T11:18:13Z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2052-11.1.0.10228</vt:lpwstr>
  </property>
</Properties>
</file>