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363" r:id="rId2"/>
    <p:sldId id="391" r:id="rId3"/>
    <p:sldId id="460" r:id="rId4"/>
    <p:sldId id="461" r:id="rId5"/>
    <p:sldId id="367" r:id="rId6"/>
    <p:sldId id="459" r:id="rId7"/>
    <p:sldId id="462" r:id="rId8"/>
    <p:sldId id="481" r:id="rId9"/>
    <p:sldId id="482" r:id="rId10"/>
    <p:sldId id="483" r:id="rId11"/>
    <p:sldId id="484" r:id="rId12"/>
    <p:sldId id="485" r:id="rId13"/>
    <p:sldId id="486" r:id="rId14"/>
    <p:sldId id="487" r:id="rId15"/>
    <p:sldId id="384" r:id="rId16"/>
    <p:sldId id="470" r:id="rId17"/>
    <p:sldId id="488" r:id="rId18"/>
    <p:sldId id="489" r:id="rId19"/>
    <p:sldId id="513" r:id="rId20"/>
    <p:sldId id="494" r:id="rId21"/>
    <p:sldId id="491" r:id="rId22"/>
    <p:sldId id="496" r:id="rId23"/>
    <p:sldId id="497" r:id="rId24"/>
    <p:sldId id="498" r:id="rId25"/>
    <p:sldId id="495" r:id="rId26"/>
    <p:sldId id="499" r:id="rId27"/>
    <p:sldId id="502" r:id="rId28"/>
    <p:sldId id="503" r:id="rId29"/>
    <p:sldId id="504" r:id="rId30"/>
    <p:sldId id="505" r:id="rId31"/>
    <p:sldId id="506" r:id="rId32"/>
    <p:sldId id="507" r:id="rId33"/>
    <p:sldId id="508" r:id="rId34"/>
    <p:sldId id="509" r:id="rId35"/>
    <p:sldId id="510" r:id="rId36"/>
    <p:sldId id="500" r:id="rId37"/>
    <p:sldId id="501" r:id="rId38"/>
    <p:sldId id="511" r:id="rId39"/>
    <p:sldId id="466" r:id="rId40"/>
    <p:sldId id="467" r:id="rId41"/>
    <p:sldId id="468" r:id="rId42"/>
    <p:sldId id="515" r:id="rId43"/>
    <p:sldId id="514" r:id="rId44"/>
    <p:sldId id="512" r:id="rId45"/>
    <p:sldId id="492"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391"/>
            <p14:sldId id="460"/>
            <p14:sldId id="461"/>
            <p14:sldId id="367"/>
            <p14:sldId id="459"/>
            <p14:sldId id="462"/>
            <p14:sldId id="481"/>
            <p14:sldId id="482"/>
            <p14:sldId id="483"/>
            <p14:sldId id="484"/>
            <p14:sldId id="485"/>
            <p14:sldId id="486"/>
            <p14:sldId id="487"/>
            <p14:sldId id="384"/>
            <p14:sldId id="470"/>
            <p14:sldId id="488"/>
            <p14:sldId id="489"/>
            <p14:sldId id="513"/>
            <p14:sldId id="494"/>
            <p14:sldId id="491"/>
            <p14:sldId id="496"/>
            <p14:sldId id="497"/>
            <p14:sldId id="498"/>
            <p14:sldId id="495"/>
            <p14:sldId id="499"/>
            <p14:sldId id="502"/>
            <p14:sldId id="503"/>
            <p14:sldId id="504"/>
            <p14:sldId id="505"/>
            <p14:sldId id="506"/>
            <p14:sldId id="507"/>
            <p14:sldId id="508"/>
            <p14:sldId id="509"/>
            <p14:sldId id="510"/>
            <p14:sldId id="500"/>
            <p14:sldId id="501"/>
            <p14:sldId id="511"/>
          </p14:sldIdLst>
        </p14:section>
        <p14:section name="Untitled Section" id="{3A27C2B7-8EE8-4FE2-8702-C58E305C4D53}">
          <p14:sldIdLst>
            <p14:sldId id="466"/>
            <p14:sldId id="467"/>
            <p14:sldId id="468"/>
            <p14:sldId id="515"/>
            <p14:sldId id="514"/>
            <p14:sldId id="512"/>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11" d="100"/>
          <a:sy n="111" d="100"/>
        </p:scale>
        <p:origin x="150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dirty="0"/>
          </a:p>
        </p:txBody>
      </p:sp>
    </p:spTree>
    <p:extLst>
      <p:ext uri="{BB962C8B-B14F-4D97-AF65-F5344CB8AC3E}">
        <p14:creationId xmlns:p14="http://schemas.microsoft.com/office/powerpoint/2010/main" val="724498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10/02/2026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10/02/2026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10/02/2026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10/02/2026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10/02/2026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10/02/2026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10/02/2026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www.shrm.org/hrnews/" TargetMode="External"/><Relationship Id="rId2" Type="http://schemas.openxmlformats.org/officeDocument/2006/relationships/hyperlink" Target="http://www.shrm.org/jobs/" TargetMode="External"/><Relationship Id="rId1" Type="http://schemas.openxmlformats.org/officeDocument/2006/relationships/slideLayout" Target="../slideLayouts/slideLayout4.xml"/><Relationship Id="rId4" Type="http://schemas.openxmlformats.org/officeDocument/2006/relationships/hyperlink" Target="http://www.bls.gov/oco/"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cipd.org/uk/the-people-profession/the-profession-map/faqs/" TargetMode="Externa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75556"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1 Lesson 1 </a:t>
            </a:r>
          </a:p>
          <a:p>
            <a:pPr eaLnBrk="1" hangingPunct="1"/>
            <a:r>
              <a:rPr lang="en-GB" altLang="en-US" sz="3000" dirty="0">
                <a:solidFill>
                  <a:srgbClr val="FFFF00"/>
                </a:solidFill>
              </a:rPr>
              <a:t>Introduction </a:t>
            </a:r>
            <a:endParaRPr lang="en-GB" altLang="en-US" sz="24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457200" y="1063229"/>
            <a:ext cx="8229600" cy="857250"/>
          </a:xfrm>
        </p:spPr>
        <p:txBody>
          <a:bodyPr wrap="square" anchor="ctr">
            <a:normAutofit/>
          </a:bodyPr>
          <a:lstStyle/>
          <a:p>
            <a:pPr eaLnBrk="1" hangingPunct="1"/>
            <a:r>
              <a:rPr lang="en-GB" altLang="en-US" b="1"/>
              <a:t>Welcome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sz="half" idx="1"/>
          </p:nvPr>
        </p:nvSpPr>
        <p:spPr>
          <a:xfrm>
            <a:off x="457200" y="2057401"/>
            <a:ext cx="4038600" cy="2991780"/>
          </a:xfrm>
        </p:spPr>
        <p:txBody>
          <a:bodyPr wrap="square" anchor="t">
            <a:normAutofit fontScale="92500"/>
          </a:bodyPr>
          <a:lstStyle/>
          <a:p>
            <a:pPr>
              <a:lnSpc>
                <a:spcPct val="90000"/>
              </a:lnSpc>
              <a:buFont typeface="Wingdings" panose="05000000000000000000" pitchFamily="2" charset="2"/>
              <a:buChar char="§"/>
            </a:pPr>
            <a:r>
              <a:rPr lang="en-GB" sz="1800" dirty="0"/>
              <a:t>A warm welcome to you all. </a:t>
            </a:r>
          </a:p>
          <a:p>
            <a:pPr>
              <a:lnSpc>
                <a:spcPct val="90000"/>
              </a:lnSpc>
              <a:buFont typeface="Wingdings" panose="05000000000000000000" pitchFamily="2" charset="2"/>
              <a:buChar char="§"/>
            </a:pPr>
            <a:r>
              <a:rPr lang="en-GB" sz="1800" dirty="0"/>
              <a:t>My name is </a:t>
            </a:r>
            <a:r>
              <a:rPr lang="en-GB" sz="1800" b="1" dirty="0"/>
              <a:t>Amer Kareem </a:t>
            </a:r>
            <a:r>
              <a:rPr lang="en-GB" sz="1800" dirty="0"/>
              <a:t>and I am the module leader for Developing and managing Individuals and teams </a:t>
            </a:r>
          </a:p>
          <a:p>
            <a:pPr>
              <a:lnSpc>
                <a:spcPct val="90000"/>
              </a:lnSpc>
              <a:buFont typeface="Wingdings" panose="05000000000000000000" pitchFamily="2" charset="2"/>
              <a:buChar char="§"/>
            </a:pPr>
            <a:r>
              <a:rPr lang="en-GB" sz="1800" dirty="0"/>
              <a:t>The module will be shared amongst different colleagues on weekdays and weekend . I hope you will enjoy learning about managing and developing individuals  as much as we enjoyed preparing those slides </a:t>
            </a:r>
          </a:p>
          <a:p>
            <a:pPr>
              <a:lnSpc>
                <a:spcPct val="90000"/>
              </a:lnSpc>
              <a:buFont typeface="Wingdings" panose="05000000000000000000" pitchFamily="2" charset="2"/>
              <a:buChar char="§"/>
            </a:pPr>
            <a:r>
              <a:rPr lang="en-GB" sz="1800" dirty="0"/>
              <a:t>Enjoy learning </a:t>
            </a:r>
          </a:p>
        </p:txBody>
      </p:sp>
      <p:pic>
        <p:nvPicPr>
          <p:cNvPr id="2" name="Picture 1">
            <a:extLst>
              <a:ext uri="{FF2B5EF4-FFF2-40B4-BE49-F238E27FC236}">
                <a16:creationId xmlns:a16="http://schemas.microsoft.com/office/drawing/2014/main" id="{B502EE9B-1773-F035-D25E-92B219FD455E}"/>
              </a:ext>
            </a:extLst>
          </p:cNvPr>
          <p:cNvPicPr>
            <a:picLocks noChangeAspect="1"/>
          </p:cNvPicPr>
          <p:nvPr/>
        </p:nvPicPr>
        <p:blipFill>
          <a:blip r:embed="rId3"/>
          <a:stretch>
            <a:fillRect/>
          </a:stretch>
        </p:blipFill>
        <p:spPr>
          <a:xfrm>
            <a:off x="4648200" y="2063643"/>
            <a:ext cx="4038600" cy="2979295"/>
          </a:xfrm>
          <a:prstGeom prst="rect">
            <a:avLst/>
          </a:prstGeom>
          <a:noFill/>
        </p:spPr>
      </p:pic>
    </p:spTree>
    <p:extLst>
      <p:ext uri="{BB962C8B-B14F-4D97-AF65-F5344CB8AC3E}">
        <p14:creationId xmlns:p14="http://schemas.microsoft.com/office/powerpoint/2010/main" val="209577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172">
                                            <p:txEl>
                                              <p:pRg st="1" end="1"/>
                                            </p:txEl>
                                          </p:spTgt>
                                        </p:tgtEl>
                                        <p:attrNameLst>
                                          <p:attrName>style.visibility</p:attrName>
                                        </p:attrNameLst>
                                      </p:cBhvr>
                                      <p:to>
                                        <p:strVal val="visible"/>
                                      </p:to>
                                    </p:set>
                                    <p:animEffect transition="in" filter="fade">
                                      <p:cBhvr>
                                        <p:cTn id="14" dur="1000"/>
                                        <p:tgtEl>
                                          <p:spTgt spid="7172">
                                            <p:txEl>
                                              <p:pRg st="1" end="1"/>
                                            </p:txEl>
                                          </p:spTgt>
                                        </p:tgtEl>
                                      </p:cBhvr>
                                    </p:animEffect>
                                    <p:anim calcmode="lin" valueType="num">
                                      <p:cBhvr>
                                        <p:cTn id="15"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172">
                                            <p:txEl>
                                              <p:pRg st="2" end="2"/>
                                            </p:txEl>
                                          </p:spTgt>
                                        </p:tgtEl>
                                        <p:attrNameLst>
                                          <p:attrName>style.visibility</p:attrName>
                                        </p:attrNameLst>
                                      </p:cBhvr>
                                      <p:to>
                                        <p:strVal val="visible"/>
                                      </p:to>
                                    </p:set>
                                    <p:animEffect transition="in" filter="fade">
                                      <p:cBhvr>
                                        <p:cTn id="21" dur="1000"/>
                                        <p:tgtEl>
                                          <p:spTgt spid="7172">
                                            <p:txEl>
                                              <p:pRg st="2" end="2"/>
                                            </p:txEl>
                                          </p:spTgt>
                                        </p:tgtEl>
                                      </p:cBhvr>
                                    </p:animEffect>
                                    <p:anim calcmode="lin" valueType="num">
                                      <p:cBhvr>
                                        <p:cTn id="22"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172">
                                            <p:txEl>
                                              <p:pRg st="3" end="3"/>
                                            </p:txEl>
                                          </p:spTgt>
                                        </p:tgtEl>
                                        <p:attrNameLst>
                                          <p:attrName>style.visibility</p:attrName>
                                        </p:attrNameLst>
                                      </p:cBhvr>
                                      <p:to>
                                        <p:strVal val="visible"/>
                                      </p:to>
                                    </p:set>
                                    <p:animEffect transition="in" filter="fade">
                                      <p:cBhvr>
                                        <p:cTn id="28" dur="1000"/>
                                        <p:tgtEl>
                                          <p:spTgt spid="7172">
                                            <p:txEl>
                                              <p:pRg st="3" end="3"/>
                                            </p:txEl>
                                          </p:spTgt>
                                        </p:tgtEl>
                                      </p:cBhvr>
                                    </p:animEffect>
                                    <p:anim calcmode="lin" valueType="num">
                                      <p:cBhvr>
                                        <p:cTn id="29"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32FE4-57C1-0E40-FA30-55356793AE35}"/>
              </a:ext>
            </a:extLst>
          </p:cNvPr>
          <p:cNvSpPr>
            <a:spLocks noGrp="1"/>
          </p:cNvSpPr>
          <p:nvPr>
            <p:ph type="title"/>
          </p:nvPr>
        </p:nvSpPr>
        <p:spPr>
          <a:xfrm>
            <a:off x="457200" y="274638"/>
            <a:ext cx="8229600" cy="1143000"/>
          </a:xfrm>
        </p:spPr>
        <p:txBody>
          <a:bodyPr wrap="square" anchor="ctr">
            <a:normAutofit/>
          </a:bodyPr>
          <a:lstStyle/>
          <a:p>
            <a:r>
              <a:rPr lang="en-GB" dirty="0"/>
              <a:t>Let’s get to know each other </a:t>
            </a:r>
          </a:p>
        </p:txBody>
      </p:sp>
      <p:sp>
        <p:nvSpPr>
          <p:cNvPr id="4" name="Rectangle 1">
            <a:extLst>
              <a:ext uri="{FF2B5EF4-FFF2-40B4-BE49-F238E27FC236}">
                <a16:creationId xmlns:a16="http://schemas.microsoft.com/office/drawing/2014/main" id="{F502D72C-98DC-F93F-F0AE-AB158091E8D8}"/>
              </a:ext>
            </a:extLst>
          </p:cNvPr>
          <p:cNvSpPr>
            <a:spLocks noGrp="1" noChangeArrowheads="1"/>
          </p:cNvSpPr>
          <p:nvPr>
            <p:ph sz="half" idx="1"/>
          </p:nvPr>
        </p:nvSpPr>
        <p:spPr bwMode="auto">
          <a:xfrm>
            <a:off x="457200" y="1600201"/>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2200" b="1" i="0" u="none" strike="noStrike" cap="none" normalizeH="0" baseline="0" dirty="0">
                <a:ln>
                  <a:noFill/>
                </a:ln>
                <a:effectLst/>
              </a:rPr>
              <a:t>Kindly introduce yourself briefly to the class and the module lecturer.</a:t>
            </a:r>
            <a:endParaRPr kumimoji="0" lang="en-US" altLang="en-US" sz="2200" b="0" i="0" u="none" strike="noStrike" cap="none" normalizeH="0" baseline="0" dirty="0">
              <a:ln>
                <a:noFill/>
              </a:ln>
              <a:effectLst/>
            </a:endParaRP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2200" b="1" i="0" u="none" strike="noStrike" cap="none" normalizeH="0" baseline="0" dirty="0">
                <a:ln>
                  <a:noFill/>
                </a:ln>
                <a:effectLst/>
              </a:rPr>
              <a:t>In a few words, describe your current understanding of Human Resource Management.</a:t>
            </a:r>
            <a:endParaRPr kumimoji="0" lang="en-US" altLang="en-US" sz="2200" b="0" i="0" u="none" strike="noStrike" cap="none" normalizeH="0" baseline="0" dirty="0">
              <a:ln>
                <a:noFill/>
              </a:ln>
              <a:effectLst/>
            </a:endParaRP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2200" b="1" i="0" u="none" strike="noStrike" cap="none" normalizeH="0" baseline="0" dirty="0">
                <a:ln>
                  <a:noFill/>
                </a:ln>
                <a:effectLst/>
              </a:rPr>
              <a:t>Based on what you already know, what areas are you hoping to explore or learn more about in this module?</a:t>
            </a:r>
            <a:endParaRPr kumimoji="0" lang="en-US" altLang="en-US" sz="2200" b="0" i="0" u="none" strike="noStrike" cap="none" normalizeH="0" baseline="0" dirty="0">
              <a:ln>
                <a:noFill/>
              </a:ln>
              <a:effectLst/>
            </a:endParaRPr>
          </a:p>
        </p:txBody>
      </p:sp>
      <p:pic>
        <p:nvPicPr>
          <p:cNvPr id="6" name="Picture 5">
            <a:extLst>
              <a:ext uri="{FF2B5EF4-FFF2-40B4-BE49-F238E27FC236}">
                <a16:creationId xmlns:a16="http://schemas.microsoft.com/office/drawing/2014/main" id="{D8D9FA0D-623A-6ED0-2F28-B618C38C4081}"/>
              </a:ext>
            </a:extLst>
          </p:cNvPr>
          <p:cNvPicPr>
            <a:picLocks noChangeAspect="1"/>
          </p:cNvPicPr>
          <p:nvPr/>
        </p:nvPicPr>
        <p:blipFill>
          <a:blip r:embed="rId2"/>
          <a:stretch>
            <a:fillRect/>
          </a:stretch>
        </p:blipFill>
        <p:spPr>
          <a:xfrm>
            <a:off x="4648200" y="2455304"/>
            <a:ext cx="4038600" cy="2278833"/>
          </a:xfrm>
          <a:prstGeom prst="rect">
            <a:avLst/>
          </a:prstGeom>
          <a:noFill/>
        </p:spPr>
      </p:pic>
      <p:sp>
        <p:nvSpPr>
          <p:cNvPr id="14" name="Date Placeholder 4">
            <a:extLst>
              <a:ext uri="{FF2B5EF4-FFF2-40B4-BE49-F238E27FC236}">
                <a16:creationId xmlns:a16="http://schemas.microsoft.com/office/drawing/2014/main" id="{1C17B8CB-0BE0-C92E-BC53-6C9962C296D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10/02/2026</a:t>
            </a:fld>
            <a:endParaRPr lang="en-GB" altLang="en-US" sz="900"/>
          </a:p>
        </p:txBody>
      </p:sp>
      <p:sp>
        <p:nvSpPr>
          <p:cNvPr id="15" name="Slide Number Placeholder 5">
            <a:extLst>
              <a:ext uri="{FF2B5EF4-FFF2-40B4-BE49-F238E27FC236}">
                <a16:creationId xmlns:a16="http://schemas.microsoft.com/office/drawing/2014/main" id="{E2A49587-F780-BD4F-3BDC-7A2AA32084D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3</a:t>
            </a:fld>
            <a:endParaRPr lang="en-GB" altLang="en-US"/>
          </a:p>
        </p:txBody>
      </p:sp>
    </p:spTree>
    <p:extLst>
      <p:ext uri="{BB962C8B-B14F-4D97-AF65-F5344CB8AC3E}">
        <p14:creationId xmlns:p14="http://schemas.microsoft.com/office/powerpoint/2010/main" val="3427749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p:nvPr>
        </p:nvSpPr>
        <p:spPr>
          <a:xfrm>
            <a:off x="457200" y="1063229"/>
            <a:ext cx="8229600" cy="857250"/>
          </a:xfrm>
        </p:spPr>
        <p:txBody>
          <a:bodyPr vert="horz" wrap="square" lIns="68580" tIns="34290" rIns="68580" bIns="34290" numCol="1" anchor="ctr" anchorCtr="0" compatLnSpc="1">
            <a:prstTxWarp prst="textNoShape">
              <a:avLst/>
            </a:prstTxWarp>
            <a:normAutofit fontScale="90000"/>
          </a:bodyPr>
          <a:lstStyle/>
          <a:p>
            <a:r>
              <a:rPr lang="en-GB" altLang="en-US" sz="3075" b="1" dirty="0"/>
              <a:t>Developing and Managing Individuals and Teams </a:t>
            </a:r>
          </a:p>
        </p:txBody>
      </p:sp>
      <p:pic>
        <p:nvPicPr>
          <p:cNvPr id="2" name="Picture 1">
            <a:extLst>
              <a:ext uri="{FF2B5EF4-FFF2-40B4-BE49-F238E27FC236}">
                <a16:creationId xmlns:a16="http://schemas.microsoft.com/office/drawing/2014/main" id="{BB0B8B22-1C07-9CB9-3E64-DFCFA7EC841D}"/>
              </a:ext>
            </a:extLst>
          </p:cNvPr>
          <p:cNvPicPr>
            <a:picLocks noChangeAspect="1"/>
          </p:cNvPicPr>
          <p:nvPr/>
        </p:nvPicPr>
        <p:blipFill>
          <a:blip r:embed="rId3"/>
          <a:stretch>
            <a:fillRect/>
          </a:stretch>
        </p:blipFill>
        <p:spPr>
          <a:xfrm>
            <a:off x="457200" y="2690040"/>
            <a:ext cx="4038600" cy="1726501"/>
          </a:xfrm>
          <a:prstGeom prst="rect">
            <a:avLst/>
          </a:prstGeom>
          <a:noFill/>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648200" y="2057401"/>
            <a:ext cx="4038600" cy="29917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normAutofit/>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100" dirty="0"/>
              <a:t>New validated unit effective from October 2023</a:t>
            </a:r>
          </a:p>
          <a:p>
            <a:r>
              <a:rPr lang="en-GB" sz="2100" dirty="0"/>
              <a:t>20 credits module </a:t>
            </a:r>
          </a:p>
          <a:p>
            <a:r>
              <a:rPr lang="en-GB" sz="2100" dirty="0"/>
              <a:t>Level 5 </a:t>
            </a:r>
          </a:p>
          <a:p>
            <a:r>
              <a:rPr lang="en-GB" sz="2100" dirty="0"/>
              <a:t>Unit code BALM5002</a:t>
            </a:r>
          </a:p>
          <a:p>
            <a:endParaRPr lang="en-GB" sz="2100" dirty="0"/>
          </a:p>
          <a:p>
            <a:endParaRPr lang="en-GB" sz="2100" dirty="0"/>
          </a:p>
          <a:p>
            <a:endParaRPr lang="en-US" sz="2100" dirty="0"/>
          </a:p>
          <a:p>
            <a:pPr marL="0" indent="0">
              <a:buNone/>
              <a:defRPr/>
            </a:pPr>
            <a:endParaRPr lang="en-GB" altLang="en-US" sz="2100" dirty="0"/>
          </a:p>
        </p:txBody>
      </p:sp>
    </p:spTree>
    <p:extLst>
      <p:ext uri="{BB962C8B-B14F-4D97-AF65-F5344CB8AC3E}">
        <p14:creationId xmlns:p14="http://schemas.microsoft.com/office/powerpoint/2010/main" val="1130598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Definition, function, features, and characteristics of the human resources planning process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Factors involved in human resource planning, including nature of the work, demand for products or services, skills requirements and shortages, location, labour market competition o workforce profiles, e.g. skills level, ability, educational level, aptitude, need for flexibility in the workforce, core versus peripheral workers, skills transferability, types of contract, e.g. full-time versus part-time, subcontracting, zero-hours contracts, temporary staff, agency staff, labour turnover (expressed in words and numbers), productivity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Management actions to address human resource issues at an operational level, including workplace stress, absenteeism (expressed in words and numbers), motivation, engagement with business culture, employee satisfaction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Techniques to meet skills requirements, including recruitment and selection process, upskilling/reskilling/training, outsourcing, changing job roles, restructuring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Administering people in accordance with guidelines and career pathways </a:t>
            </a:r>
            <a:endParaRPr lang="en-GB" sz="1200" kern="100"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759067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9EE52-6E33-7479-7E27-2E4E7F46E4A5}"/>
              </a:ext>
            </a:extLst>
          </p:cNvPr>
          <p:cNvSpPr>
            <a:spLocks noGrp="1"/>
          </p:cNvSpPr>
          <p:nvPr>
            <p:ph type="title"/>
          </p:nvPr>
        </p:nvSpPr>
        <p:spPr/>
        <p:txBody>
          <a:bodyPr/>
          <a:lstStyle/>
          <a:p>
            <a:r>
              <a:rPr lang="en-GB" dirty="0"/>
              <a:t>Indicative content </a:t>
            </a:r>
          </a:p>
        </p:txBody>
      </p:sp>
      <p:sp>
        <p:nvSpPr>
          <p:cNvPr id="3" name="Content Placeholder 2">
            <a:extLst>
              <a:ext uri="{FF2B5EF4-FFF2-40B4-BE49-F238E27FC236}">
                <a16:creationId xmlns:a16="http://schemas.microsoft.com/office/drawing/2014/main" id="{1FF2253F-AE8D-78B5-0016-244E56B254D7}"/>
              </a:ext>
            </a:extLst>
          </p:cNvPr>
          <p:cNvSpPr>
            <a:spLocks noGrp="1"/>
          </p:cNvSpPr>
          <p:nvPr>
            <p:ph idx="1"/>
          </p:nvPr>
        </p:nvSpPr>
        <p:spPr/>
        <p:txBody>
          <a:bodyPr/>
          <a:lstStyle/>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Managing career development of people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Managing performance and succession planning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Support structures and methods available within the organisation to manage employee performance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Performance appraisal techniques such as methods of ensuring fair and objective assessment/appraisal, methods to monitor evaluate and record individual feedback, mechanisms to provide appropriate feedback to individuals, reporting performance appraisal including the importance of confidentiality </a:t>
            </a:r>
            <a:endParaRPr lang="en-GB" sz="1200" kern="100"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600"/>
              </a:spcAft>
              <a:buSzPts val="1000"/>
              <a:buFont typeface="Wingdings" panose="05000000000000000000" pitchFamily="2" charset="2"/>
              <a:buChar char="Ø"/>
              <a:tabLst>
                <a:tab pos="342900" algn="l"/>
              </a:tabLst>
            </a:pPr>
            <a:r>
              <a:rPr lang="en-GB" sz="1200" kern="0" dirty="0">
                <a:solidFill>
                  <a:srgbClr val="000000"/>
                </a:solidFill>
                <a:latin typeface="Arial" panose="020B0604020202020204" pitchFamily="34" charset="0"/>
                <a:ea typeface="Times New Roman" panose="02020603050405020304" pitchFamily="18" charset="0"/>
                <a:cs typeface="Arial" panose="020B0604020202020204" pitchFamily="34" charset="0"/>
              </a:rPr>
              <a:t>Career development strategies including the wider context of sustainability.   </a:t>
            </a:r>
            <a:endParaRPr lang="en-GB" sz="1200" kern="100" dirty="0">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747088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8C060-EE43-39F8-C534-B5D6C1538D3B}"/>
              </a:ext>
            </a:extLst>
          </p:cNvPr>
          <p:cNvSpPr>
            <a:spLocks noGrp="1"/>
          </p:cNvSpPr>
          <p:nvPr>
            <p:ph type="title"/>
          </p:nvPr>
        </p:nvSpPr>
        <p:spPr/>
        <p:txBody>
          <a:bodyPr/>
          <a:lstStyle/>
          <a:p>
            <a:r>
              <a:rPr lang="en-GB" dirty="0"/>
              <a:t>Study Time Allocation </a:t>
            </a:r>
          </a:p>
        </p:txBody>
      </p:sp>
      <p:graphicFrame>
        <p:nvGraphicFramePr>
          <p:cNvPr id="4" name="Content Placeholder 3">
            <a:extLst>
              <a:ext uri="{FF2B5EF4-FFF2-40B4-BE49-F238E27FC236}">
                <a16:creationId xmlns:a16="http://schemas.microsoft.com/office/drawing/2014/main" id="{26786388-278A-1C56-B91D-F6AE6ABA0139}"/>
              </a:ext>
            </a:extLst>
          </p:cNvPr>
          <p:cNvGraphicFramePr>
            <a:graphicFrameLocks noGrp="1"/>
          </p:cNvGraphicFramePr>
          <p:nvPr>
            <p:ph idx="1"/>
          </p:nvPr>
        </p:nvGraphicFramePr>
        <p:xfrm>
          <a:off x="1169622" y="2780928"/>
          <a:ext cx="6534726" cy="1836205"/>
        </p:xfrm>
        <a:graphic>
          <a:graphicData uri="http://schemas.openxmlformats.org/drawingml/2006/table">
            <a:tbl>
              <a:tblPr firstRow="1" firstCol="1" bandRow="1"/>
              <a:tblGrid>
                <a:gridCol w="2743031">
                  <a:extLst>
                    <a:ext uri="{9D8B030D-6E8A-4147-A177-3AD203B41FA5}">
                      <a16:colId xmlns:a16="http://schemas.microsoft.com/office/drawing/2014/main" val="301773611"/>
                    </a:ext>
                  </a:extLst>
                </a:gridCol>
                <a:gridCol w="1174100">
                  <a:extLst>
                    <a:ext uri="{9D8B030D-6E8A-4147-A177-3AD203B41FA5}">
                      <a16:colId xmlns:a16="http://schemas.microsoft.com/office/drawing/2014/main" val="2285239864"/>
                    </a:ext>
                  </a:extLst>
                </a:gridCol>
                <a:gridCol w="2617595">
                  <a:extLst>
                    <a:ext uri="{9D8B030D-6E8A-4147-A177-3AD203B41FA5}">
                      <a16:colId xmlns:a16="http://schemas.microsoft.com/office/drawing/2014/main" val="3903272112"/>
                    </a:ext>
                  </a:extLst>
                </a:gridCol>
              </a:tblGrid>
              <a:tr h="367241">
                <a:tc>
                  <a:txBody>
                    <a:bodyPr/>
                    <a:lstStyle/>
                    <a:p>
                      <a:pPr fontAlgn="base">
                        <a:lnSpc>
                          <a:spcPct val="107000"/>
                        </a:lnSpc>
                        <a:spcAft>
                          <a:spcPts val="800"/>
                        </a:spcAft>
                      </a:pPr>
                      <a:r>
                        <a:rPr lang="en-GB" sz="8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Activity type </a:t>
                      </a: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fontAlgn="base">
                        <a:lnSpc>
                          <a:spcPct val="107000"/>
                        </a:lnSpc>
                        <a:spcAft>
                          <a:spcPts val="800"/>
                        </a:spcAft>
                      </a:pPr>
                      <a:r>
                        <a:rPr lang="en-GB" sz="8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Hours </a:t>
                      </a: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04775" fontAlgn="base">
                        <a:lnSpc>
                          <a:spcPct val="107000"/>
                        </a:lnSpc>
                        <a:spcAft>
                          <a:spcPts val="800"/>
                        </a:spcAft>
                      </a:pPr>
                      <a:r>
                        <a:rPr lang="en-GB" sz="8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Percentage </a:t>
                      </a: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0223154"/>
                  </a:ext>
                </a:extLst>
              </a:tr>
              <a:tr h="367241">
                <a:tc>
                  <a:txBody>
                    <a:bodyPr/>
                    <a:lstStyle/>
                    <a:p>
                      <a:pPr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Scheduled learning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95275"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40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6902823"/>
                  </a:ext>
                </a:extLst>
              </a:tr>
              <a:tr h="367241">
                <a:tc>
                  <a:txBody>
                    <a:bodyPr/>
                    <a:lstStyle/>
                    <a:p>
                      <a:pPr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Independent learning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57175"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160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80%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88738891"/>
                  </a:ext>
                </a:extLst>
              </a:tr>
              <a:tr h="367241">
                <a:tc>
                  <a:txBody>
                    <a:bodyPr/>
                    <a:lstStyle/>
                    <a:p>
                      <a:pPr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Placement Learning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66675" algn="ctr"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81000" fontAlgn="base">
                        <a:lnSpc>
                          <a:spcPct val="107000"/>
                        </a:lnSpc>
                        <a:spcAft>
                          <a:spcPts val="800"/>
                        </a:spcAft>
                      </a:pP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76678723"/>
                  </a:ext>
                </a:extLst>
              </a:tr>
              <a:tr h="367241">
                <a:tc>
                  <a:txBody>
                    <a:bodyPr/>
                    <a:lstStyle/>
                    <a:p>
                      <a:pPr fontAlgn="base">
                        <a:lnSpc>
                          <a:spcPct val="107000"/>
                        </a:lnSpc>
                        <a:spcAft>
                          <a:spcPts val="800"/>
                        </a:spcAft>
                      </a:pPr>
                      <a:r>
                        <a:rPr lang="en-GB" sz="8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 </a:t>
                      </a: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57175" fontAlgn="base">
                        <a:lnSpc>
                          <a:spcPct val="107000"/>
                        </a:lnSpc>
                        <a:spcAft>
                          <a:spcPts val="800"/>
                        </a:spcAft>
                      </a:pPr>
                      <a:r>
                        <a:rPr lang="en-GB" sz="800" b="1"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200 </a:t>
                      </a:r>
                      <a:r>
                        <a:rPr lang="en-GB" sz="800" kern="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kern="1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04800" fontAlgn="base">
                        <a:lnSpc>
                          <a:spcPct val="107000"/>
                        </a:lnSpc>
                        <a:spcAft>
                          <a:spcPts val="800"/>
                        </a:spcAft>
                      </a:pPr>
                      <a:r>
                        <a:rPr lang="en-GB" sz="800" b="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100% </a:t>
                      </a:r>
                      <a:r>
                        <a:rPr lang="en-GB" sz="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72285140"/>
                  </a:ext>
                </a:extLst>
              </a:tr>
            </a:tbl>
          </a:graphicData>
        </a:graphic>
      </p:graphicFrame>
    </p:spTree>
    <p:extLst>
      <p:ext uri="{BB962C8B-B14F-4D97-AF65-F5344CB8AC3E}">
        <p14:creationId xmlns:p14="http://schemas.microsoft.com/office/powerpoint/2010/main" val="1794576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DDDDB-C21A-AD0F-E102-E7F63E89AFA3}"/>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29D9BF4B-48FC-8995-9CAA-DCEDE8FBABA3}"/>
              </a:ext>
            </a:extLst>
          </p:cNvPr>
          <p:cNvSpPr>
            <a:spLocks noGrp="1"/>
          </p:cNvSpPr>
          <p:nvPr>
            <p:ph idx="1"/>
          </p:nvPr>
        </p:nvSpPr>
        <p:spPr/>
        <p:txBody>
          <a:bodyPr/>
          <a:lstStyle/>
          <a:p>
            <a:r>
              <a:rPr lang="en-GB" sz="2400" b="1" u="sng" dirty="0"/>
              <a:t>A1 is An individual presentation of 15 mins face to face in class </a:t>
            </a:r>
            <a:endParaRPr lang="en-GB" sz="2400" b="1" dirty="0"/>
          </a:p>
          <a:p>
            <a:r>
              <a:rPr lang="en-GB" sz="2400" b="1" dirty="0"/>
              <a:t>A2 is a written report of 2000 words to be submitted on Moodle on week 13 or 14 </a:t>
            </a:r>
          </a:p>
          <a:p>
            <a:r>
              <a:rPr lang="en-GB" sz="2400" dirty="0"/>
              <a:t>The exact submission date will be communicating to us by the London assessment team </a:t>
            </a:r>
          </a:p>
          <a:p>
            <a:r>
              <a:rPr lang="en-GB" sz="2400" dirty="0"/>
              <a:t>Submissions are always at </a:t>
            </a:r>
            <a:r>
              <a:rPr lang="en-GB" sz="2400" b="1" dirty="0"/>
              <a:t>2pm or 14:00  </a:t>
            </a:r>
            <a:r>
              <a:rPr lang="en-GB" sz="2400" dirty="0"/>
              <a:t>on the day </a:t>
            </a:r>
          </a:p>
        </p:txBody>
      </p:sp>
    </p:spTree>
    <p:extLst>
      <p:ext uri="{BB962C8B-B14F-4D97-AF65-F5344CB8AC3E}">
        <p14:creationId xmlns:p14="http://schemas.microsoft.com/office/powerpoint/2010/main" val="2419746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22239-311B-7284-5387-A20C0578F7C8}"/>
              </a:ext>
            </a:extLst>
          </p:cNvPr>
          <p:cNvSpPr>
            <a:spLocks noGrp="1"/>
          </p:cNvSpPr>
          <p:nvPr>
            <p:ph type="title"/>
          </p:nvPr>
        </p:nvSpPr>
        <p:spPr/>
        <p:txBody>
          <a:bodyPr/>
          <a:lstStyle/>
          <a:p>
            <a:r>
              <a:rPr lang="en-GB" dirty="0"/>
              <a:t>Guidance to Completing the assessment </a:t>
            </a:r>
          </a:p>
        </p:txBody>
      </p:sp>
      <p:sp>
        <p:nvSpPr>
          <p:cNvPr id="3" name="Content Placeholder 2">
            <a:extLst>
              <a:ext uri="{FF2B5EF4-FFF2-40B4-BE49-F238E27FC236}">
                <a16:creationId xmlns:a16="http://schemas.microsoft.com/office/drawing/2014/main" id="{440BBED4-F4AF-29DA-6A3D-62C054540A49}"/>
              </a:ext>
            </a:extLst>
          </p:cNvPr>
          <p:cNvSpPr>
            <a:spLocks noGrp="1"/>
          </p:cNvSpPr>
          <p:nvPr>
            <p:ph idx="1"/>
          </p:nvPr>
        </p:nvSpPr>
        <p:spPr/>
        <p:txBody>
          <a:bodyPr/>
          <a:lstStyle/>
          <a:p>
            <a:r>
              <a:rPr lang="en-GB" dirty="0"/>
              <a:t>A full guidance to completing the assessment/task  is made available for you on Moodle, please ask your module tutor for further assistance if needed. </a:t>
            </a:r>
          </a:p>
        </p:txBody>
      </p:sp>
    </p:spTree>
    <p:extLst>
      <p:ext uri="{BB962C8B-B14F-4D97-AF65-F5344CB8AC3E}">
        <p14:creationId xmlns:p14="http://schemas.microsoft.com/office/powerpoint/2010/main" val="976586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BA30-B8DA-425A-8442-8C36BE1ADCDD}"/>
              </a:ext>
            </a:extLst>
          </p:cNvPr>
          <p:cNvSpPr>
            <a:spLocks noGrp="1"/>
          </p:cNvSpPr>
          <p:nvPr>
            <p:ph type="title"/>
          </p:nvPr>
        </p:nvSpPr>
        <p:spPr/>
        <p:txBody>
          <a:bodyPr/>
          <a:lstStyle/>
          <a:p>
            <a:r>
              <a:rPr lang="en-GB" dirty="0"/>
              <a:t>Formative Feedback </a:t>
            </a:r>
          </a:p>
        </p:txBody>
      </p:sp>
      <p:sp>
        <p:nvSpPr>
          <p:cNvPr id="3" name="Content Placeholder 2">
            <a:extLst>
              <a:ext uri="{FF2B5EF4-FFF2-40B4-BE49-F238E27FC236}">
                <a16:creationId xmlns:a16="http://schemas.microsoft.com/office/drawing/2014/main" id="{26D525D7-9B1F-FCB0-C4A4-3ADABF21E5F9}"/>
              </a:ext>
            </a:extLst>
          </p:cNvPr>
          <p:cNvSpPr>
            <a:spLocks noGrp="1"/>
          </p:cNvSpPr>
          <p:nvPr>
            <p:ph idx="1"/>
          </p:nvPr>
        </p:nvSpPr>
        <p:spPr/>
        <p:txBody>
          <a:bodyPr/>
          <a:lstStyle/>
          <a:p>
            <a:r>
              <a:rPr lang="en-GB" dirty="0"/>
              <a:t>You will get the chance to show your draft to your tutors before submission and ideally by week 9 or 10 before we break up for Christmas holidays </a:t>
            </a:r>
          </a:p>
          <a:p>
            <a:r>
              <a:rPr lang="en-GB" dirty="0"/>
              <a:t>However, you are encouraged to discuss about the chosen organisation in week 3</a:t>
            </a:r>
            <a:endParaRPr lang="en-GB" b="1" dirty="0"/>
          </a:p>
        </p:txBody>
      </p:sp>
    </p:spTree>
    <p:extLst>
      <p:ext uri="{BB962C8B-B14F-4D97-AF65-F5344CB8AC3E}">
        <p14:creationId xmlns:p14="http://schemas.microsoft.com/office/powerpoint/2010/main" val="1807727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DBDCF-51A4-A058-2E09-A6FD5F5B0762}"/>
              </a:ext>
            </a:extLst>
          </p:cNvPr>
          <p:cNvSpPr>
            <a:spLocks noGrp="1"/>
          </p:cNvSpPr>
          <p:nvPr>
            <p:ph type="title"/>
          </p:nvPr>
        </p:nvSpPr>
        <p:spPr>
          <a:xfrm>
            <a:off x="457200" y="1063229"/>
            <a:ext cx="8229600" cy="857250"/>
          </a:xfrm>
        </p:spPr>
        <p:txBody>
          <a:bodyPr wrap="square" anchor="ctr">
            <a:normAutofit fontScale="90000"/>
          </a:bodyPr>
          <a:lstStyle/>
          <a:p>
            <a:r>
              <a:rPr lang="en-GB" dirty="0"/>
              <a:t>Recommended Reading textbook </a:t>
            </a:r>
          </a:p>
        </p:txBody>
      </p:sp>
      <p:pic>
        <p:nvPicPr>
          <p:cNvPr id="7" name="Content Placeholder 6">
            <a:extLst>
              <a:ext uri="{FF2B5EF4-FFF2-40B4-BE49-F238E27FC236}">
                <a16:creationId xmlns:a16="http://schemas.microsoft.com/office/drawing/2014/main" id="{70B24EEE-37B9-2662-FD65-8F28336DBA18}"/>
              </a:ext>
            </a:extLst>
          </p:cNvPr>
          <p:cNvPicPr>
            <a:picLocks noGrp="1" noChangeAspect="1"/>
          </p:cNvPicPr>
          <p:nvPr>
            <p:ph idx="1"/>
          </p:nvPr>
        </p:nvPicPr>
        <p:blipFill>
          <a:blip r:embed="rId2"/>
          <a:stretch>
            <a:fillRect/>
          </a:stretch>
        </p:blipFill>
        <p:spPr>
          <a:xfrm>
            <a:off x="2449759" y="2057401"/>
            <a:ext cx="4244483" cy="2937272"/>
          </a:xfrm>
          <a:prstGeom prst="rect">
            <a:avLst/>
          </a:prstGeom>
          <a:noFill/>
        </p:spPr>
      </p:pic>
    </p:spTree>
    <p:extLst>
      <p:ext uri="{BB962C8B-B14F-4D97-AF65-F5344CB8AC3E}">
        <p14:creationId xmlns:p14="http://schemas.microsoft.com/office/powerpoint/2010/main" val="893345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t>Welcome to DMIT session 2 </a:t>
            </a:r>
          </a:p>
        </p:txBody>
      </p:sp>
    </p:spTree>
    <p:extLst>
      <p:ext uri="{BB962C8B-B14F-4D97-AF65-F5344CB8AC3E}">
        <p14:creationId xmlns:p14="http://schemas.microsoft.com/office/powerpoint/2010/main" val="234201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ECDF8-9EEE-0C92-E996-5356AAA9219E}"/>
              </a:ext>
            </a:extLst>
          </p:cNvPr>
          <p:cNvSpPr>
            <a:spLocks noGrp="1"/>
          </p:cNvSpPr>
          <p:nvPr>
            <p:ph type="title"/>
          </p:nvPr>
        </p:nvSpPr>
        <p:spPr>
          <a:xfrm>
            <a:off x="457200" y="1063229"/>
            <a:ext cx="8229600" cy="857250"/>
          </a:xfrm>
        </p:spPr>
        <p:txBody>
          <a:bodyPr wrap="square" anchor="ctr">
            <a:normAutofit/>
          </a:bodyPr>
          <a:lstStyle/>
          <a:p>
            <a:r>
              <a:rPr lang="en-GB" dirty="0"/>
              <a:t>The Module name </a:t>
            </a:r>
          </a:p>
        </p:txBody>
      </p:sp>
      <p:pic>
        <p:nvPicPr>
          <p:cNvPr id="4" name="Picture 3">
            <a:extLst>
              <a:ext uri="{FF2B5EF4-FFF2-40B4-BE49-F238E27FC236}">
                <a16:creationId xmlns:a16="http://schemas.microsoft.com/office/drawing/2014/main" id="{8F597442-A6BD-6EE1-D8D9-180A8787A3F5}"/>
              </a:ext>
            </a:extLst>
          </p:cNvPr>
          <p:cNvPicPr>
            <a:picLocks noChangeAspect="1"/>
          </p:cNvPicPr>
          <p:nvPr/>
        </p:nvPicPr>
        <p:blipFill>
          <a:blip r:embed="rId2"/>
          <a:stretch>
            <a:fillRect/>
          </a:stretch>
        </p:blipFill>
        <p:spPr>
          <a:xfrm>
            <a:off x="457200" y="2431458"/>
            <a:ext cx="4038600" cy="2243666"/>
          </a:xfrm>
          <a:prstGeom prst="rect">
            <a:avLst/>
          </a:prstGeom>
          <a:noFill/>
        </p:spPr>
      </p:pic>
      <p:sp>
        <p:nvSpPr>
          <p:cNvPr id="3" name="Content Placeholder 2">
            <a:extLst>
              <a:ext uri="{FF2B5EF4-FFF2-40B4-BE49-F238E27FC236}">
                <a16:creationId xmlns:a16="http://schemas.microsoft.com/office/drawing/2014/main" id="{A8A934F3-DE95-FBAA-B0A7-90EF50B64EA2}"/>
              </a:ext>
            </a:extLst>
          </p:cNvPr>
          <p:cNvSpPr>
            <a:spLocks noGrp="1"/>
          </p:cNvSpPr>
          <p:nvPr>
            <p:ph sz="half" idx="2"/>
          </p:nvPr>
        </p:nvSpPr>
        <p:spPr>
          <a:xfrm>
            <a:off x="4648200" y="2057401"/>
            <a:ext cx="4038600" cy="2991780"/>
          </a:xfrm>
        </p:spPr>
        <p:txBody>
          <a:bodyPr wrap="square" anchor="t">
            <a:normAutofit/>
          </a:bodyPr>
          <a:lstStyle/>
          <a:p>
            <a:r>
              <a:rPr lang="en-GB" dirty="0"/>
              <a:t>Developing and Managing Individuals and Teams </a:t>
            </a:r>
          </a:p>
          <a:p>
            <a:endParaRPr lang="en-GB" dirty="0"/>
          </a:p>
          <a:p>
            <a:r>
              <a:rPr lang="en-GB" dirty="0"/>
              <a:t>Why people matter in an Organisation ? </a:t>
            </a:r>
          </a:p>
          <a:p>
            <a:endParaRPr lang="en-GB" dirty="0"/>
          </a:p>
          <a:p>
            <a:pPr marL="0" indent="0">
              <a:buNone/>
            </a:pPr>
            <a:endParaRPr lang="en-GB" dirty="0"/>
          </a:p>
        </p:txBody>
      </p:sp>
    </p:spTree>
    <p:extLst>
      <p:ext uri="{BB962C8B-B14F-4D97-AF65-F5344CB8AC3E}">
        <p14:creationId xmlns:p14="http://schemas.microsoft.com/office/powerpoint/2010/main" val="3848925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ECDF8-9EEE-0C92-E996-5356AAA9219E}"/>
              </a:ext>
            </a:extLst>
          </p:cNvPr>
          <p:cNvSpPr>
            <a:spLocks noGrp="1"/>
          </p:cNvSpPr>
          <p:nvPr>
            <p:ph type="title"/>
          </p:nvPr>
        </p:nvSpPr>
        <p:spPr>
          <a:xfrm>
            <a:off x="457200" y="1063229"/>
            <a:ext cx="8229600" cy="857250"/>
          </a:xfrm>
        </p:spPr>
        <p:txBody>
          <a:bodyPr wrap="square" anchor="ctr">
            <a:normAutofit/>
          </a:bodyPr>
          <a:lstStyle/>
          <a:p>
            <a:r>
              <a:rPr lang="en-GB" dirty="0"/>
              <a:t>Class discussion </a:t>
            </a:r>
          </a:p>
        </p:txBody>
      </p:sp>
      <p:pic>
        <p:nvPicPr>
          <p:cNvPr id="4" name="Picture 3">
            <a:extLst>
              <a:ext uri="{FF2B5EF4-FFF2-40B4-BE49-F238E27FC236}">
                <a16:creationId xmlns:a16="http://schemas.microsoft.com/office/drawing/2014/main" id="{8F597442-A6BD-6EE1-D8D9-180A8787A3F5}"/>
              </a:ext>
            </a:extLst>
          </p:cNvPr>
          <p:cNvPicPr>
            <a:picLocks noChangeAspect="1"/>
          </p:cNvPicPr>
          <p:nvPr/>
        </p:nvPicPr>
        <p:blipFill>
          <a:blip r:embed="rId2"/>
          <a:stretch>
            <a:fillRect/>
          </a:stretch>
        </p:blipFill>
        <p:spPr>
          <a:xfrm>
            <a:off x="457200" y="2431458"/>
            <a:ext cx="4038600" cy="2243666"/>
          </a:xfrm>
          <a:prstGeom prst="rect">
            <a:avLst/>
          </a:prstGeom>
          <a:noFill/>
        </p:spPr>
      </p:pic>
      <p:sp>
        <p:nvSpPr>
          <p:cNvPr id="3" name="Content Placeholder 2">
            <a:extLst>
              <a:ext uri="{FF2B5EF4-FFF2-40B4-BE49-F238E27FC236}">
                <a16:creationId xmlns:a16="http://schemas.microsoft.com/office/drawing/2014/main" id="{A8A934F3-DE95-FBAA-B0A7-90EF50B64EA2}"/>
              </a:ext>
            </a:extLst>
          </p:cNvPr>
          <p:cNvSpPr>
            <a:spLocks noGrp="1"/>
          </p:cNvSpPr>
          <p:nvPr>
            <p:ph sz="half" idx="2"/>
          </p:nvPr>
        </p:nvSpPr>
        <p:spPr>
          <a:xfrm>
            <a:off x="4648200" y="2057401"/>
            <a:ext cx="4038600" cy="2991780"/>
          </a:xfrm>
        </p:spPr>
        <p:txBody>
          <a:bodyPr wrap="square" anchor="t">
            <a:normAutofit/>
          </a:bodyPr>
          <a:lstStyle/>
          <a:p>
            <a:pPr marL="0" indent="0">
              <a:buNone/>
            </a:pPr>
            <a:endParaRPr lang="en-GB" dirty="0"/>
          </a:p>
          <a:p>
            <a:r>
              <a:rPr lang="en-GB" dirty="0"/>
              <a:t>Why people matter in an Organisation ? </a:t>
            </a:r>
          </a:p>
          <a:p>
            <a:endParaRPr lang="en-GB" dirty="0"/>
          </a:p>
          <a:p>
            <a:pPr marL="0" indent="0">
              <a:buNone/>
            </a:pPr>
            <a:endParaRPr lang="en-GB" dirty="0"/>
          </a:p>
        </p:txBody>
      </p:sp>
    </p:spTree>
    <p:extLst>
      <p:ext uri="{BB962C8B-B14F-4D97-AF65-F5344CB8AC3E}">
        <p14:creationId xmlns:p14="http://schemas.microsoft.com/office/powerpoint/2010/main" val="3947540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4F65A-E0B5-7F07-DB1C-EC4003122F9C}"/>
              </a:ext>
            </a:extLst>
          </p:cNvPr>
          <p:cNvSpPr>
            <a:spLocks noGrp="1"/>
          </p:cNvSpPr>
          <p:nvPr>
            <p:ph type="title"/>
          </p:nvPr>
        </p:nvSpPr>
        <p:spPr/>
        <p:txBody>
          <a:bodyPr/>
          <a:lstStyle/>
          <a:p>
            <a:r>
              <a:rPr lang="en-GB" dirty="0"/>
              <a:t>The essence of HRM </a:t>
            </a:r>
          </a:p>
        </p:txBody>
      </p:sp>
      <p:sp>
        <p:nvSpPr>
          <p:cNvPr id="3" name="Content Placeholder 2">
            <a:extLst>
              <a:ext uri="{FF2B5EF4-FFF2-40B4-BE49-F238E27FC236}">
                <a16:creationId xmlns:a16="http://schemas.microsoft.com/office/drawing/2014/main" id="{9C6A3C3B-0EB0-9A6E-D6EF-4D76CC0BCCB5}"/>
              </a:ext>
            </a:extLst>
          </p:cNvPr>
          <p:cNvSpPr>
            <a:spLocks noGrp="1"/>
          </p:cNvSpPr>
          <p:nvPr>
            <p:ph idx="1"/>
          </p:nvPr>
        </p:nvSpPr>
        <p:spPr/>
        <p:txBody>
          <a:bodyPr/>
          <a:lstStyle/>
          <a:p>
            <a:r>
              <a:rPr lang="en-GB" dirty="0"/>
              <a:t>Organisations depend on people . They should obtain and develop the capable, skilled, and engaged employees they need, manage their contributions, create and maintain positive employment relationships and provide for their wellbeing. In essence, this is what human resource management (HRM) is about </a:t>
            </a:r>
          </a:p>
        </p:txBody>
      </p:sp>
      <p:sp>
        <p:nvSpPr>
          <p:cNvPr id="4" name="Date Placeholder 3">
            <a:extLst>
              <a:ext uri="{FF2B5EF4-FFF2-40B4-BE49-F238E27FC236}">
                <a16:creationId xmlns:a16="http://schemas.microsoft.com/office/drawing/2014/main" id="{BDF52337-7735-5C61-6145-CFEA8C5C887B}"/>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5A34D81F-6C2D-747F-D17A-463AE6D173A0}"/>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0122601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22A2-E587-4B6A-AB0B-8A729393E48C}"/>
              </a:ext>
            </a:extLst>
          </p:cNvPr>
          <p:cNvSpPr>
            <a:spLocks noGrp="1"/>
          </p:cNvSpPr>
          <p:nvPr>
            <p:ph type="title"/>
          </p:nvPr>
        </p:nvSpPr>
        <p:spPr>
          <a:xfrm>
            <a:off x="1792288" y="4509120"/>
            <a:ext cx="5486400" cy="566738"/>
          </a:xfrm>
        </p:spPr>
        <p:txBody>
          <a:bodyPr wrap="square" anchor="b">
            <a:normAutofit/>
          </a:bodyPr>
          <a:lstStyle/>
          <a:p>
            <a:r>
              <a:rPr lang="en-GB" dirty="0"/>
              <a:t>Human Resource Management </a:t>
            </a:r>
          </a:p>
        </p:txBody>
      </p:sp>
      <p:pic>
        <p:nvPicPr>
          <p:cNvPr id="6" name="Picture 5">
            <a:extLst>
              <a:ext uri="{FF2B5EF4-FFF2-40B4-BE49-F238E27FC236}">
                <a16:creationId xmlns:a16="http://schemas.microsoft.com/office/drawing/2014/main" id="{8CFE479A-E72E-C635-5A7B-E4B03D0E97EA}"/>
              </a:ext>
            </a:extLst>
          </p:cNvPr>
          <p:cNvPicPr>
            <a:picLocks noChangeAspect="1"/>
          </p:cNvPicPr>
          <p:nvPr/>
        </p:nvPicPr>
        <p:blipFill>
          <a:blip r:embed="rId2"/>
          <a:stretch>
            <a:fillRect/>
          </a:stretch>
        </p:blipFill>
        <p:spPr>
          <a:xfrm>
            <a:off x="1792288" y="989310"/>
            <a:ext cx="5486400" cy="3071267"/>
          </a:xfrm>
          <a:prstGeom prst="rect">
            <a:avLst/>
          </a:prstGeom>
          <a:noFill/>
        </p:spPr>
      </p:pic>
      <p:sp>
        <p:nvSpPr>
          <p:cNvPr id="11" name="Text Placeholder 3">
            <a:extLst>
              <a:ext uri="{FF2B5EF4-FFF2-40B4-BE49-F238E27FC236}">
                <a16:creationId xmlns:a16="http://schemas.microsoft.com/office/drawing/2014/main" id="{1874B4E9-AE86-8374-C91B-9F327BA43486}"/>
              </a:ext>
            </a:extLst>
          </p:cNvPr>
          <p:cNvSpPr>
            <a:spLocks noGrp="1"/>
          </p:cNvSpPr>
          <p:nvPr>
            <p:ph type="body" sz="half" idx="2"/>
          </p:nvPr>
        </p:nvSpPr>
        <p:spPr>
          <a:xfrm>
            <a:off x="1792288" y="5157192"/>
            <a:ext cx="5486400" cy="432048"/>
          </a:xfrm>
        </p:spPr>
        <p:txBody>
          <a:bodyPr wrap="square" anchor="t">
            <a:normAutofit/>
          </a:bodyPr>
          <a:lstStyle/>
          <a:p>
            <a:r>
              <a:rPr lang="en-US" dirty="0"/>
              <a:t>HRM</a:t>
            </a:r>
          </a:p>
        </p:txBody>
      </p:sp>
      <p:sp>
        <p:nvSpPr>
          <p:cNvPr id="13" name="Date Placeholder 4">
            <a:extLst>
              <a:ext uri="{FF2B5EF4-FFF2-40B4-BE49-F238E27FC236}">
                <a16:creationId xmlns:a16="http://schemas.microsoft.com/office/drawing/2014/main" id="{A9F67294-7249-7521-D046-90085E0017C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BBFE7C81-BC59-49C4-B970-6020E639505B}" type="datetime1">
              <a:rPr lang="en-GB" altLang="en-US" sz="900"/>
              <a:pPr>
                <a:lnSpc>
                  <a:spcPct val="90000"/>
                </a:lnSpc>
                <a:spcAft>
                  <a:spcPts val="600"/>
                </a:spcAft>
                <a:defRPr/>
              </a:pPr>
              <a:t>10/02/2026</a:t>
            </a:fld>
            <a:endParaRPr lang="en-GB" altLang="en-US" sz="900"/>
          </a:p>
        </p:txBody>
      </p:sp>
      <p:sp>
        <p:nvSpPr>
          <p:cNvPr id="15" name="Slide Number Placeholder 5">
            <a:extLst>
              <a:ext uri="{FF2B5EF4-FFF2-40B4-BE49-F238E27FC236}">
                <a16:creationId xmlns:a16="http://schemas.microsoft.com/office/drawing/2014/main" id="{D168B6C1-2EE3-E389-4447-016E3F3AA97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1C564236-0921-40F4-A526-D08299A9CEDF}" type="slidenum">
              <a:rPr lang="en-GB" altLang="en-US"/>
              <a:pPr>
                <a:spcAft>
                  <a:spcPts val="600"/>
                </a:spcAft>
                <a:defRPr/>
              </a:pPr>
              <a:t>21</a:t>
            </a:fld>
            <a:endParaRPr lang="en-GB" altLang="en-US"/>
          </a:p>
        </p:txBody>
      </p:sp>
    </p:spTree>
    <p:extLst>
      <p:ext uri="{BB962C8B-B14F-4D97-AF65-F5344CB8AC3E}">
        <p14:creationId xmlns:p14="http://schemas.microsoft.com/office/powerpoint/2010/main" val="8674744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E5217-655B-19A7-AD3E-2F4E8E48B31D}"/>
              </a:ext>
            </a:extLst>
          </p:cNvPr>
          <p:cNvSpPr>
            <a:spLocks noGrp="1"/>
          </p:cNvSpPr>
          <p:nvPr>
            <p:ph type="title"/>
          </p:nvPr>
        </p:nvSpPr>
        <p:spPr/>
        <p:txBody>
          <a:bodyPr/>
          <a:lstStyle/>
          <a:p>
            <a:r>
              <a:rPr lang="en-GB" dirty="0"/>
              <a:t>HR Architecture</a:t>
            </a:r>
          </a:p>
        </p:txBody>
      </p:sp>
      <p:sp>
        <p:nvSpPr>
          <p:cNvPr id="3" name="Content Placeholder 2">
            <a:extLst>
              <a:ext uri="{FF2B5EF4-FFF2-40B4-BE49-F238E27FC236}">
                <a16:creationId xmlns:a16="http://schemas.microsoft.com/office/drawing/2014/main" id="{02D6986A-43BC-2438-11C4-D3D745E0FB22}"/>
              </a:ext>
            </a:extLst>
          </p:cNvPr>
          <p:cNvSpPr>
            <a:spLocks noGrp="1"/>
          </p:cNvSpPr>
          <p:nvPr>
            <p:ph idx="1"/>
          </p:nvPr>
        </p:nvSpPr>
        <p:spPr/>
        <p:txBody>
          <a:bodyPr/>
          <a:lstStyle/>
          <a:p>
            <a:r>
              <a:rPr lang="en-GB" dirty="0"/>
              <a:t>The HR architecture is a comprehensive representation of all that is involved in HRM. It incorporates the HR system of policies and practices, the roles and behaviour of managers and employees generally and the contribution made by members of the HR function </a:t>
            </a:r>
          </a:p>
        </p:txBody>
      </p:sp>
      <p:sp>
        <p:nvSpPr>
          <p:cNvPr id="4" name="Date Placeholder 3">
            <a:extLst>
              <a:ext uri="{FF2B5EF4-FFF2-40B4-BE49-F238E27FC236}">
                <a16:creationId xmlns:a16="http://schemas.microsoft.com/office/drawing/2014/main" id="{808ED695-7316-4FB7-4AFD-38550D2F2434}"/>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E322F118-A60E-9E91-EAF0-01B381ACA313}"/>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44308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732C1-C6FD-D30E-EE79-5EB7677D6C76}"/>
              </a:ext>
            </a:extLst>
          </p:cNvPr>
          <p:cNvSpPr>
            <a:spLocks noGrp="1"/>
          </p:cNvSpPr>
          <p:nvPr>
            <p:ph type="title"/>
          </p:nvPr>
        </p:nvSpPr>
        <p:spPr>
          <a:xfrm>
            <a:off x="457200" y="274638"/>
            <a:ext cx="8229600" cy="1143000"/>
          </a:xfrm>
        </p:spPr>
        <p:txBody>
          <a:bodyPr wrap="square" anchor="ctr">
            <a:normAutofit/>
          </a:bodyPr>
          <a:lstStyle/>
          <a:p>
            <a:r>
              <a:rPr lang="en-GB" sz="4100"/>
              <a:t>HRM Functions in an organisation </a:t>
            </a:r>
          </a:p>
        </p:txBody>
      </p:sp>
      <p:pic>
        <p:nvPicPr>
          <p:cNvPr id="6" name="Content Placeholder 5">
            <a:extLst>
              <a:ext uri="{FF2B5EF4-FFF2-40B4-BE49-F238E27FC236}">
                <a16:creationId xmlns:a16="http://schemas.microsoft.com/office/drawing/2014/main" id="{9BCC2B8C-0779-B868-714A-7D4AAE4C2BE3}"/>
              </a:ext>
            </a:extLst>
          </p:cNvPr>
          <p:cNvPicPr>
            <a:picLocks noGrp="1" noChangeAspect="1"/>
          </p:cNvPicPr>
          <p:nvPr>
            <p:ph idx="1"/>
          </p:nvPr>
        </p:nvPicPr>
        <p:blipFill>
          <a:blip r:embed="rId2"/>
          <a:stretch>
            <a:fillRect/>
          </a:stretch>
        </p:blipFill>
        <p:spPr>
          <a:xfrm>
            <a:off x="2613818" y="1600200"/>
            <a:ext cx="3916363" cy="3916363"/>
          </a:xfrm>
          <a:prstGeom prst="rect">
            <a:avLst/>
          </a:prstGeom>
          <a:noFill/>
        </p:spPr>
      </p:pic>
      <p:sp>
        <p:nvSpPr>
          <p:cNvPr id="4" name="Date Placeholder 3">
            <a:extLst>
              <a:ext uri="{FF2B5EF4-FFF2-40B4-BE49-F238E27FC236}">
                <a16:creationId xmlns:a16="http://schemas.microsoft.com/office/drawing/2014/main" id="{4750365F-873D-EBDF-2514-AA70171D042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10/02/2026</a:t>
            </a:fld>
            <a:endParaRPr lang="en-GB" altLang="en-US" sz="900"/>
          </a:p>
        </p:txBody>
      </p:sp>
      <p:sp>
        <p:nvSpPr>
          <p:cNvPr id="5" name="Slide Number Placeholder 4">
            <a:extLst>
              <a:ext uri="{FF2B5EF4-FFF2-40B4-BE49-F238E27FC236}">
                <a16:creationId xmlns:a16="http://schemas.microsoft.com/office/drawing/2014/main" id="{4FD44960-F253-A4E4-27CC-A94D7CD5F51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3080819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CFBA5-DB0F-E343-E8E9-D3B1AA9AD521}"/>
              </a:ext>
            </a:extLst>
          </p:cNvPr>
          <p:cNvSpPr>
            <a:spLocks noGrp="1"/>
          </p:cNvSpPr>
          <p:nvPr>
            <p:ph type="title"/>
          </p:nvPr>
        </p:nvSpPr>
        <p:spPr/>
        <p:txBody>
          <a:bodyPr/>
          <a:lstStyle/>
          <a:p>
            <a:r>
              <a:rPr lang="en-GB" dirty="0"/>
              <a:t>The HR System</a:t>
            </a:r>
          </a:p>
        </p:txBody>
      </p:sp>
      <p:sp>
        <p:nvSpPr>
          <p:cNvPr id="3" name="Content Placeholder 2">
            <a:extLst>
              <a:ext uri="{FF2B5EF4-FFF2-40B4-BE49-F238E27FC236}">
                <a16:creationId xmlns:a16="http://schemas.microsoft.com/office/drawing/2014/main" id="{54BBBD9C-2C0A-4EC4-171B-A20126EC0EF6}"/>
              </a:ext>
            </a:extLst>
          </p:cNvPr>
          <p:cNvSpPr>
            <a:spLocks noGrp="1"/>
          </p:cNvSpPr>
          <p:nvPr>
            <p:ph idx="1"/>
          </p:nvPr>
        </p:nvSpPr>
        <p:spPr/>
        <p:txBody>
          <a:bodyPr/>
          <a:lstStyle/>
          <a:p>
            <a:r>
              <a:rPr lang="en-GB" sz="2400" dirty="0"/>
              <a:t>The HR system provides the basis for managing people in an organisation in order to achieve the results required. The core of the system consists of a set of interrelated ad jointly supportive HRM practices or activities which is governed by the organisation’s context ( its internal and external environments)and by its people management philosophy strategies and policies. The HR system is a key component of the HR architecture, which is in turn affected by the behaviours of employees and the contribution of the HR function </a:t>
            </a:r>
          </a:p>
        </p:txBody>
      </p:sp>
      <p:sp>
        <p:nvSpPr>
          <p:cNvPr id="4" name="Date Placeholder 3">
            <a:extLst>
              <a:ext uri="{FF2B5EF4-FFF2-40B4-BE49-F238E27FC236}">
                <a16:creationId xmlns:a16="http://schemas.microsoft.com/office/drawing/2014/main" id="{21DAC05D-B563-0722-DE4A-5DAB8EB127FC}"/>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076E0331-6D98-5B63-9B6A-53ECD9C9277A}"/>
              </a:ext>
            </a:extLst>
          </p:cNvPr>
          <p:cNvSpPr>
            <a:spLocks noGrp="1"/>
          </p:cNvSpPr>
          <p:nvPr>
            <p:ph type="sldNum" sz="quarter" idx="12"/>
          </p:nvPr>
        </p:nvSpPr>
        <p:spPr/>
        <p:txBody>
          <a:bodyPr/>
          <a:lstStyle/>
          <a:p>
            <a:pPr>
              <a:defRPr/>
            </a:pPr>
            <a:fld id="{6550E941-99E4-4403-A917-B30FF69A9617}" type="slidenum">
              <a:rPr lang="en-GB" altLang="en-US" smtClean="0"/>
              <a:pPr>
                <a:defRPr/>
              </a:pPr>
              <a:t>24</a:t>
            </a:fld>
            <a:endParaRPr lang="en-GB" altLang="en-US"/>
          </a:p>
        </p:txBody>
      </p:sp>
    </p:spTree>
    <p:extLst>
      <p:ext uri="{BB962C8B-B14F-4D97-AF65-F5344CB8AC3E}">
        <p14:creationId xmlns:p14="http://schemas.microsoft.com/office/powerpoint/2010/main" val="34271376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EDE7C77-01E4-311B-159F-D7F3533BB803}"/>
              </a:ext>
            </a:extLst>
          </p:cNvPr>
          <p:cNvSpPr>
            <a:spLocks noGrp="1"/>
          </p:cNvSpPr>
          <p:nvPr>
            <p:ph type="title"/>
          </p:nvPr>
        </p:nvSpPr>
        <p:spPr>
          <a:xfrm>
            <a:off x="457200" y="274638"/>
            <a:ext cx="8229600" cy="1143000"/>
          </a:xfrm>
        </p:spPr>
        <p:txBody>
          <a:bodyPr/>
          <a:lstStyle/>
          <a:p>
            <a:r>
              <a:rPr lang="en-US" dirty="0"/>
              <a:t>An HR System</a:t>
            </a:r>
          </a:p>
        </p:txBody>
      </p:sp>
      <p:pic>
        <p:nvPicPr>
          <p:cNvPr id="6" name="Content Placeholder 5">
            <a:extLst>
              <a:ext uri="{FF2B5EF4-FFF2-40B4-BE49-F238E27FC236}">
                <a16:creationId xmlns:a16="http://schemas.microsoft.com/office/drawing/2014/main" id="{29D6F7F4-989A-4FF3-864D-EDD0E4BAB20C}"/>
              </a:ext>
            </a:extLst>
          </p:cNvPr>
          <p:cNvPicPr>
            <a:picLocks noGrp="1" noChangeAspect="1"/>
          </p:cNvPicPr>
          <p:nvPr>
            <p:ph idx="1"/>
          </p:nvPr>
        </p:nvPicPr>
        <p:blipFill>
          <a:blip r:embed="rId2"/>
          <a:stretch>
            <a:fillRect/>
          </a:stretch>
        </p:blipFill>
        <p:spPr>
          <a:xfrm>
            <a:off x="1475656" y="1340768"/>
            <a:ext cx="5400600" cy="4176465"/>
          </a:xfrm>
          <a:prstGeom prst="rect">
            <a:avLst/>
          </a:prstGeom>
          <a:noFill/>
        </p:spPr>
      </p:pic>
      <p:sp>
        <p:nvSpPr>
          <p:cNvPr id="4" name="Date Placeholder 3">
            <a:extLst>
              <a:ext uri="{FF2B5EF4-FFF2-40B4-BE49-F238E27FC236}">
                <a16:creationId xmlns:a16="http://schemas.microsoft.com/office/drawing/2014/main" id="{27EA4E09-7B47-BCFF-4C96-CF21A11D25B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10/02/2026</a:t>
            </a:fld>
            <a:endParaRPr lang="en-GB" altLang="en-US" sz="900"/>
          </a:p>
        </p:txBody>
      </p:sp>
      <p:sp>
        <p:nvSpPr>
          <p:cNvPr id="5" name="Slide Number Placeholder 4">
            <a:extLst>
              <a:ext uri="{FF2B5EF4-FFF2-40B4-BE49-F238E27FC236}">
                <a16:creationId xmlns:a16="http://schemas.microsoft.com/office/drawing/2014/main" id="{49DB507A-F099-DCBB-174C-6DE44E34862E}"/>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30224710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AE770-698D-7ABA-1C54-A14F05F8D32A}"/>
              </a:ext>
            </a:extLst>
          </p:cNvPr>
          <p:cNvSpPr>
            <a:spLocks noGrp="1"/>
          </p:cNvSpPr>
          <p:nvPr>
            <p:ph type="title"/>
          </p:nvPr>
        </p:nvSpPr>
        <p:spPr/>
        <p:txBody>
          <a:bodyPr/>
          <a:lstStyle/>
          <a:p>
            <a:r>
              <a:rPr lang="en-GB" dirty="0"/>
              <a:t>Components of HR system </a:t>
            </a:r>
          </a:p>
        </p:txBody>
      </p:sp>
      <p:sp>
        <p:nvSpPr>
          <p:cNvPr id="3" name="Content Placeholder 2">
            <a:extLst>
              <a:ext uri="{FF2B5EF4-FFF2-40B4-BE49-F238E27FC236}">
                <a16:creationId xmlns:a16="http://schemas.microsoft.com/office/drawing/2014/main" id="{CE086CCC-FC6E-503B-1AA2-B3D8D7E32CC3}"/>
              </a:ext>
            </a:extLst>
          </p:cNvPr>
          <p:cNvSpPr>
            <a:spLocks noGrp="1"/>
          </p:cNvSpPr>
          <p:nvPr>
            <p:ph idx="1"/>
          </p:nvPr>
        </p:nvSpPr>
        <p:spPr/>
        <p:txBody>
          <a:bodyPr/>
          <a:lstStyle/>
          <a:p>
            <a:pPr>
              <a:buFont typeface="Wingdings" panose="05000000000000000000" pitchFamily="2" charset="2"/>
              <a:buChar char="v"/>
            </a:pPr>
            <a:r>
              <a:rPr lang="en-GB" sz="2400" b="1" dirty="0"/>
              <a:t>HR strategies </a:t>
            </a:r>
            <a:r>
              <a:rPr lang="en-GB" sz="2400" dirty="0"/>
              <a:t>- The intended direction that HRM should go in each of its main areas of activity</a:t>
            </a:r>
          </a:p>
          <a:p>
            <a:pPr>
              <a:buFont typeface="Wingdings" panose="05000000000000000000" pitchFamily="2" charset="2"/>
              <a:buChar char="v"/>
            </a:pPr>
            <a:r>
              <a:rPr lang="en-GB" sz="2400" b="1" dirty="0"/>
              <a:t>HR policies </a:t>
            </a:r>
            <a:r>
              <a:rPr lang="en-GB" sz="2400" dirty="0"/>
              <a:t>set out what HR does and provide guidelines defining how specific aspects of HR should be applied and implemented </a:t>
            </a:r>
          </a:p>
          <a:p>
            <a:pPr>
              <a:buFont typeface="Wingdings" panose="05000000000000000000" pitchFamily="2" charset="2"/>
              <a:buChar char="v"/>
            </a:pPr>
            <a:r>
              <a:rPr lang="en-GB" sz="2400" b="1" dirty="0"/>
              <a:t>HR practices </a:t>
            </a:r>
            <a:r>
              <a:rPr lang="en-GB" sz="2400" dirty="0"/>
              <a:t>consist of HR activities in managing and developing people and in managing the people relationship </a:t>
            </a:r>
          </a:p>
        </p:txBody>
      </p:sp>
      <p:sp>
        <p:nvSpPr>
          <p:cNvPr id="4" name="Date Placeholder 3">
            <a:extLst>
              <a:ext uri="{FF2B5EF4-FFF2-40B4-BE49-F238E27FC236}">
                <a16:creationId xmlns:a16="http://schemas.microsoft.com/office/drawing/2014/main" id="{DEA0032A-3687-D86F-F25A-C3562E310E6E}"/>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5193A798-80B8-B008-ACF4-360FD8D9CBE0}"/>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1897374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90AA-C067-CC81-8FFD-233BC3A16F03}"/>
              </a:ext>
            </a:extLst>
          </p:cNvPr>
          <p:cNvSpPr>
            <a:spLocks noGrp="1"/>
          </p:cNvSpPr>
          <p:nvPr>
            <p:ph type="title"/>
          </p:nvPr>
        </p:nvSpPr>
        <p:spPr/>
        <p:txBody>
          <a:bodyPr/>
          <a:lstStyle/>
          <a:p>
            <a:r>
              <a:rPr lang="en-GB" dirty="0"/>
              <a:t>Ten-point Value statement</a:t>
            </a:r>
            <a:endParaRPr lang="en-GB" dirty="0">
              <a:highlight>
                <a:srgbClr val="FFFF00"/>
              </a:highlight>
            </a:endParaRPr>
          </a:p>
        </p:txBody>
      </p:sp>
      <p:sp>
        <p:nvSpPr>
          <p:cNvPr id="3" name="Content Placeholder 2">
            <a:extLst>
              <a:ext uri="{FF2B5EF4-FFF2-40B4-BE49-F238E27FC236}">
                <a16:creationId xmlns:a16="http://schemas.microsoft.com/office/drawing/2014/main" id="{41462E83-6892-65E4-DDDB-9EFC574C434C}"/>
              </a:ext>
            </a:extLst>
          </p:cNvPr>
          <p:cNvSpPr>
            <a:spLocks noGrp="1"/>
          </p:cNvSpPr>
          <p:nvPr>
            <p:ph idx="1"/>
          </p:nvPr>
        </p:nvSpPr>
        <p:spPr/>
        <p:txBody>
          <a:bodyPr/>
          <a:lstStyle/>
          <a:p>
            <a:pPr marL="514350" indent="-514350">
              <a:buFont typeface="+mj-lt"/>
              <a:buAutoNum type="arabicParenR"/>
            </a:pPr>
            <a:r>
              <a:rPr lang="en-GB" sz="2400" dirty="0"/>
              <a:t>People should be treated with dignity and respect</a:t>
            </a:r>
          </a:p>
          <a:p>
            <a:pPr marL="514350" indent="-514350">
              <a:buFont typeface="+mj-lt"/>
              <a:buAutoNum type="arabicParenR"/>
            </a:pPr>
            <a:r>
              <a:rPr lang="en-GB" sz="2400" dirty="0"/>
              <a:t>Just treatment is the absolute right of all employees</a:t>
            </a:r>
          </a:p>
          <a:p>
            <a:pPr marL="514350" indent="-514350">
              <a:buFont typeface="+mj-lt"/>
              <a:buAutoNum type="arabicParenR"/>
            </a:pPr>
            <a:r>
              <a:rPr lang="en-GB" sz="2400" dirty="0"/>
              <a:t>The organisation has a duty of care for those who work there and should promote their wellbeing in the broadest sense </a:t>
            </a:r>
          </a:p>
          <a:p>
            <a:pPr marL="514350" indent="-514350">
              <a:buFont typeface="+mj-lt"/>
              <a:buAutoNum type="arabicParenR"/>
            </a:pPr>
            <a:r>
              <a:rPr lang="en-GB" sz="2400" dirty="0"/>
              <a:t>People have the moral right to be dealt with properly above and beyond their legal rights</a:t>
            </a:r>
          </a:p>
          <a:p>
            <a:pPr marL="514350" indent="-514350">
              <a:buFont typeface="+mj-lt"/>
              <a:buAutoNum type="arabicParenR"/>
            </a:pPr>
            <a:r>
              <a:rPr lang="en-GB" sz="2400" dirty="0"/>
              <a:t>Everyone should be given the scope to use and develop their talents effectively</a:t>
            </a:r>
          </a:p>
        </p:txBody>
      </p:sp>
      <p:sp>
        <p:nvSpPr>
          <p:cNvPr id="4" name="Date Placeholder 3">
            <a:extLst>
              <a:ext uri="{FF2B5EF4-FFF2-40B4-BE49-F238E27FC236}">
                <a16:creationId xmlns:a16="http://schemas.microsoft.com/office/drawing/2014/main" id="{75AE82C5-9752-CF48-E81C-FAE8E70C4BB5}"/>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E1B2617E-D3DD-2E95-63AE-3B2DBD7CF754}"/>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6110788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90AA-C067-CC81-8FFD-233BC3A16F03}"/>
              </a:ext>
            </a:extLst>
          </p:cNvPr>
          <p:cNvSpPr>
            <a:spLocks noGrp="1"/>
          </p:cNvSpPr>
          <p:nvPr>
            <p:ph type="title"/>
          </p:nvPr>
        </p:nvSpPr>
        <p:spPr/>
        <p:txBody>
          <a:bodyPr/>
          <a:lstStyle/>
          <a:p>
            <a:r>
              <a:rPr lang="en-GB" dirty="0"/>
              <a:t>Ten-point Value statement </a:t>
            </a:r>
            <a:r>
              <a:rPr lang="en-GB" dirty="0" err="1">
                <a:highlight>
                  <a:srgbClr val="FFFF00"/>
                </a:highlight>
              </a:rPr>
              <a:t>Ctnd</a:t>
            </a:r>
            <a:r>
              <a:rPr lang="en-GB" dirty="0">
                <a:highlight>
                  <a:srgbClr val="FFFF00"/>
                </a:highlight>
              </a:rPr>
              <a:t>.</a:t>
            </a:r>
            <a:r>
              <a:rPr lang="en-GB" dirty="0"/>
              <a:t> </a:t>
            </a:r>
          </a:p>
        </p:txBody>
      </p:sp>
      <p:sp>
        <p:nvSpPr>
          <p:cNvPr id="3" name="Content Placeholder 2">
            <a:extLst>
              <a:ext uri="{FF2B5EF4-FFF2-40B4-BE49-F238E27FC236}">
                <a16:creationId xmlns:a16="http://schemas.microsoft.com/office/drawing/2014/main" id="{41462E83-6892-65E4-DDDB-9EFC574C434C}"/>
              </a:ext>
            </a:extLst>
          </p:cNvPr>
          <p:cNvSpPr>
            <a:spLocks noGrp="1"/>
          </p:cNvSpPr>
          <p:nvPr>
            <p:ph idx="1"/>
          </p:nvPr>
        </p:nvSpPr>
        <p:spPr/>
        <p:txBody>
          <a:bodyPr/>
          <a:lstStyle/>
          <a:p>
            <a:pPr marL="0" indent="0">
              <a:buNone/>
            </a:pPr>
            <a:r>
              <a:rPr lang="en-GB" sz="2400" dirty="0"/>
              <a:t>6) People should have equal access to opportunities at work in line with their capabilities </a:t>
            </a:r>
          </a:p>
          <a:p>
            <a:pPr marL="0" indent="0">
              <a:buNone/>
            </a:pPr>
            <a:r>
              <a:rPr lang="en-GB" sz="2400" dirty="0"/>
              <a:t>7) People should be able to influence the decisions that affect them </a:t>
            </a:r>
          </a:p>
          <a:p>
            <a:pPr marL="0" indent="0">
              <a:buNone/>
            </a:pPr>
            <a:r>
              <a:rPr lang="en-GB" sz="2400" dirty="0"/>
              <a:t>8) The environment should enable different kinds of people to thrive and succeed </a:t>
            </a:r>
          </a:p>
          <a:p>
            <a:pPr marL="0" indent="0">
              <a:buNone/>
            </a:pPr>
            <a:r>
              <a:rPr lang="en-GB" sz="2400" dirty="0"/>
              <a:t>9) The organisation is committed to dealing with diversity and inclusion on the basis that everyone should be valued as an individual and treated fairly irrespective of their race, gender, level of disability, religion, sexual </a:t>
            </a:r>
            <a:r>
              <a:rPr lang="en-GB" sz="2400" dirty="0" err="1"/>
              <a:t>orientage</a:t>
            </a:r>
            <a:r>
              <a:rPr lang="en-GB" sz="2400" dirty="0"/>
              <a:t> or age </a:t>
            </a:r>
          </a:p>
        </p:txBody>
      </p:sp>
      <p:sp>
        <p:nvSpPr>
          <p:cNvPr id="4" name="Date Placeholder 3">
            <a:extLst>
              <a:ext uri="{FF2B5EF4-FFF2-40B4-BE49-F238E27FC236}">
                <a16:creationId xmlns:a16="http://schemas.microsoft.com/office/drawing/2014/main" id="{75AE82C5-9752-CF48-E81C-FAE8E70C4BB5}"/>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E1B2617E-D3DD-2E95-63AE-3B2DBD7CF754}"/>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2502341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90AA-C067-CC81-8FFD-233BC3A16F03}"/>
              </a:ext>
            </a:extLst>
          </p:cNvPr>
          <p:cNvSpPr>
            <a:spLocks noGrp="1"/>
          </p:cNvSpPr>
          <p:nvPr>
            <p:ph type="title"/>
          </p:nvPr>
        </p:nvSpPr>
        <p:spPr/>
        <p:txBody>
          <a:bodyPr/>
          <a:lstStyle/>
          <a:p>
            <a:r>
              <a:rPr lang="en-GB" dirty="0"/>
              <a:t>Ten-point Value statement </a:t>
            </a:r>
            <a:r>
              <a:rPr lang="en-GB" dirty="0" err="1">
                <a:highlight>
                  <a:srgbClr val="FFFF00"/>
                </a:highlight>
              </a:rPr>
              <a:t>ctnd</a:t>
            </a:r>
            <a:r>
              <a:rPr lang="en-GB" dirty="0">
                <a:highlight>
                  <a:srgbClr val="FFFF00"/>
                </a:highlight>
              </a:rPr>
              <a:t>. </a:t>
            </a:r>
          </a:p>
        </p:txBody>
      </p:sp>
      <p:sp>
        <p:nvSpPr>
          <p:cNvPr id="3" name="Content Placeholder 2">
            <a:extLst>
              <a:ext uri="{FF2B5EF4-FFF2-40B4-BE49-F238E27FC236}">
                <a16:creationId xmlns:a16="http://schemas.microsoft.com/office/drawing/2014/main" id="{41462E83-6892-65E4-DDDB-9EFC574C434C}"/>
              </a:ext>
            </a:extLst>
          </p:cNvPr>
          <p:cNvSpPr>
            <a:spLocks noGrp="1"/>
          </p:cNvSpPr>
          <p:nvPr>
            <p:ph idx="1"/>
          </p:nvPr>
        </p:nvSpPr>
        <p:spPr/>
        <p:txBody>
          <a:bodyPr/>
          <a:lstStyle/>
          <a:p>
            <a:pPr marL="0" indent="0">
              <a:buNone/>
            </a:pPr>
            <a:r>
              <a:rPr lang="en-GB" sz="2400" dirty="0"/>
              <a:t>10) Then organisation has to exercise social responsibility by being concerned with the interests of all its stakeholders </a:t>
            </a:r>
          </a:p>
        </p:txBody>
      </p:sp>
      <p:sp>
        <p:nvSpPr>
          <p:cNvPr id="4" name="Date Placeholder 3">
            <a:extLst>
              <a:ext uri="{FF2B5EF4-FFF2-40B4-BE49-F238E27FC236}">
                <a16:creationId xmlns:a16="http://schemas.microsoft.com/office/drawing/2014/main" id="{75AE82C5-9752-CF48-E81C-FAE8E70C4BB5}"/>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E1B2617E-D3DD-2E95-63AE-3B2DBD7CF754}"/>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27330987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D7DF-CE17-1ADE-7D35-BF29D21A2D4D}"/>
              </a:ext>
            </a:extLst>
          </p:cNvPr>
          <p:cNvSpPr>
            <a:spLocks noGrp="1"/>
          </p:cNvSpPr>
          <p:nvPr>
            <p:ph type="title"/>
          </p:nvPr>
        </p:nvSpPr>
        <p:spPr/>
        <p:txBody>
          <a:bodyPr/>
          <a:lstStyle/>
          <a:p>
            <a:r>
              <a:rPr lang="en-GB" dirty="0"/>
              <a:t>HR Practices </a:t>
            </a:r>
          </a:p>
        </p:txBody>
      </p:sp>
      <p:sp>
        <p:nvSpPr>
          <p:cNvPr id="3" name="Content Placeholder 2">
            <a:extLst>
              <a:ext uri="{FF2B5EF4-FFF2-40B4-BE49-F238E27FC236}">
                <a16:creationId xmlns:a16="http://schemas.microsoft.com/office/drawing/2014/main" id="{35AAFF1D-6AD1-CE53-68F7-F7E428754567}"/>
              </a:ext>
            </a:extLst>
          </p:cNvPr>
          <p:cNvSpPr>
            <a:spLocks noGrp="1"/>
          </p:cNvSpPr>
          <p:nvPr>
            <p:ph idx="1"/>
          </p:nvPr>
        </p:nvSpPr>
        <p:spPr/>
        <p:txBody>
          <a:bodyPr/>
          <a:lstStyle/>
          <a:p>
            <a:r>
              <a:rPr lang="en-GB" sz="2800" b="1" dirty="0"/>
              <a:t>Human capital management ( HCM ) </a:t>
            </a:r>
            <a:r>
              <a:rPr lang="en-GB" sz="2800" dirty="0"/>
              <a:t>– treating people as asset and achieving competitive advantage by strategic investments in those assets. It involves measuring the value of human resource capital in order to represent the value of people and making good use of the information gained from measurements generated by HR analytics </a:t>
            </a:r>
          </a:p>
        </p:txBody>
      </p:sp>
      <p:sp>
        <p:nvSpPr>
          <p:cNvPr id="4" name="Date Placeholder 3">
            <a:extLst>
              <a:ext uri="{FF2B5EF4-FFF2-40B4-BE49-F238E27FC236}">
                <a16:creationId xmlns:a16="http://schemas.microsoft.com/office/drawing/2014/main" id="{DEE6308B-0BC0-2A7E-8AB1-AE23561625FD}"/>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4C442A8D-E99A-9A41-E1CA-D93D4235D81F}"/>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5364234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D7DF-CE17-1ADE-7D35-BF29D21A2D4D}"/>
              </a:ext>
            </a:extLst>
          </p:cNvPr>
          <p:cNvSpPr>
            <a:spLocks noGrp="1"/>
          </p:cNvSpPr>
          <p:nvPr>
            <p:ph type="title"/>
          </p:nvPr>
        </p:nvSpPr>
        <p:spPr/>
        <p:txBody>
          <a:bodyPr/>
          <a:lstStyle/>
          <a:p>
            <a:r>
              <a:rPr lang="en-GB" dirty="0"/>
              <a:t>HR Practices </a:t>
            </a:r>
          </a:p>
        </p:txBody>
      </p:sp>
      <p:sp>
        <p:nvSpPr>
          <p:cNvPr id="3" name="Content Placeholder 2">
            <a:extLst>
              <a:ext uri="{FF2B5EF4-FFF2-40B4-BE49-F238E27FC236}">
                <a16:creationId xmlns:a16="http://schemas.microsoft.com/office/drawing/2014/main" id="{35AAFF1D-6AD1-CE53-68F7-F7E428754567}"/>
              </a:ext>
            </a:extLst>
          </p:cNvPr>
          <p:cNvSpPr>
            <a:spLocks noGrp="1"/>
          </p:cNvSpPr>
          <p:nvPr>
            <p:ph idx="1"/>
          </p:nvPr>
        </p:nvSpPr>
        <p:spPr/>
        <p:txBody>
          <a:bodyPr/>
          <a:lstStyle/>
          <a:p>
            <a:pPr>
              <a:buFont typeface="Wingdings" panose="05000000000000000000" pitchFamily="2" charset="2"/>
              <a:buChar char="v"/>
            </a:pPr>
            <a:r>
              <a:rPr lang="en-GB" sz="2400" b="1" dirty="0"/>
              <a:t>Knowledge Management – </a:t>
            </a:r>
            <a:r>
              <a:rPr lang="en-GB" sz="2400" dirty="0"/>
              <a:t>storing, sharing and making good use of the wisdom, understanding and expertise accumulated in an organisation about its processes, techniques and operations </a:t>
            </a:r>
          </a:p>
          <a:p>
            <a:pPr>
              <a:buFont typeface="Wingdings" panose="05000000000000000000" pitchFamily="2" charset="2"/>
              <a:buChar char="v"/>
            </a:pPr>
            <a:r>
              <a:rPr lang="en-GB" sz="2400" b="1" dirty="0"/>
              <a:t>HR Analytics </a:t>
            </a:r>
            <a:r>
              <a:rPr lang="en-GB" sz="2400" dirty="0"/>
              <a:t>– the application of mathematical, statistical and data collection techniques to obtain data on  and therefore insight in HR matters concerned with the application and impact of HR employment , learning and development and rewards strategies, policies and practices and to inform evidence-based HR decisions </a:t>
            </a:r>
          </a:p>
        </p:txBody>
      </p:sp>
      <p:sp>
        <p:nvSpPr>
          <p:cNvPr id="4" name="Date Placeholder 3">
            <a:extLst>
              <a:ext uri="{FF2B5EF4-FFF2-40B4-BE49-F238E27FC236}">
                <a16:creationId xmlns:a16="http://schemas.microsoft.com/office/drawing/2014/main" id="{DEE6308B-0BC0-2A7E-8AB1-AE23561625FD}"/>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4C442A8D-E99A-9A41-E1CA-D93D4235D81F}"/>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spTree>
    <p:extLst>
      <p:ext uri="{BB962C8B-B14F-4D97-AF65-F5344CB8AC3E}">
        <p14:creationId xmlns:p14="http://schemas.microsoft.com/office/powerpoint/2010/main" val="6019442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4D7DF-CE17-1ADE-7D35-BF29D21A2D4D}"/>
              </a:ext>
            </a:extLst>
          </p:cNvPr>
          <p:cNvSpPr>
            <a:spLocks noGrp="1"/>
          </p:cNvSpPr>
          <p:nvPr>
            <p:ph type="title"/>
          </p:nvPr>
        </p:nvSpPr>
        <p:spPr/>
        <p:txBody>
          <a:bodyPr/>
          <a:lstStyle/>
          <a:p>
            <a:r>
              <a:rPr lang="en-GB" dirty="0"/>
              <a:t>HR Practices </a:t>
            </a:r>
          </a:p>
        </p:txBody>
      </p:sp>
      <p:sp>
        <p:nvSpPr>
          <p:cNvPr id="3" name="Content Placeholder 2">
            <a:extLst>
              <a:ext uri="{FF2B5EF4-FFF2-40B4-BE49-F238E27FC236}">
                <a16:creationId xmlns:a16="http://schemas.microsoft.com/office/drawing/2014/main" id="{35AAFF1D-6AD1-CE53-68F7-F7E428754567}"/>
              </a:ext>
            </a:extLst>
          </p:cNvPr>
          <p:cNvSpPr>
            <a:spLocks noGrp="1"/>
          </p:cNvSpPr>
          <p:nvPr>
            <p:ph idx="1"/>
          </p:nvPr>
        </p:nvSpPr>
        <p:spPr/>
        <p:txBody>
          <a:bodyPr/>
          <a:lstStyle/>
          <a:p>
            <a:pPr>
              <a:buFont typeface="Wingdings" panose="05000000000000000000" pitchFamily="2" charset="2"/>
              <a:buChar char="v"/>
            </a:pPr>
            <a:r>
              <a:rPr lang="en-GB" sz="2000" b="1" dirty="0"/>
              <a:t>Digital HRM – </a:t>
            </a:r>
            <a:r>
              <a:rPr lang="en-GB" sz="2000" dirty="0"/>
              <a:t>the use of digital technologies in the form of web-based applications involving analytics, artificial intelligence ( AI), cloud technologies, computer, hardware and software, smart phones and social media to help deliver HRM services</a:t>
            </a:r>
          </a:p>
          <a:p>
            <a:pPr>
              <a:buFont typeface="Wingdings" panose="05000000000000000000" pitchFamily="2" charset="2"/>
              <a:buChar char="v"/>
            </a:pPr>
            <a:r>
              <a:rPr lang="en-GB" sz="2000" b="1" dirty="0"/>
              <a:t>HR procedures </a:t>
            </a:r>
            <a:r>
              <a:rPr lang="en-GB" sz="2000" dirty="0"/>
              <a:t>-  these are set out the ways in which certain actions concerning people should be carried out by management or individual managers . They consist of formalised approach to dealing with specific matters of policy and practice such as handling disciplinary issues, redundancies or poor performance capabilities </a:t>
            </a:r>
          </a:p>
          <a:p>
            <a:pPr>
              <a:buFont typeface="Wingdings" panose="05000000000000000000" pitchFamily="2" charset="2"/>
              <a:buChar char="v"/>
            </a:pPr>
            <a:r>
              <a:rPr lang="en-GB" sz="2000" b="1" dirty="0"/>
              <a:t>Employment law compliance </a:t>
            </a:r>
            <a:r>
              <a:rPr lang="en-GB" sz="2000" dirty="0"/>
              <a:t>– ensuring that employment law requirements are met by the organisation and its individual managers and employees and dealing with law issues if arise </a:t>
            </a:r>
          </a:p>
        </p:txBody>
      </p:sp>
      <p:sp>
        <p:nvSpPr>
          <p:cNvPr id="4" name="Date Placeholder 3">
            <a:extLst>
              <a:ext uri="{FF2B5EF4-FFF2-40B4-BE49-F238E27FC236}">
                <a16:creationId xmlns:a16="http://schemas.microsoft.com/office/drawing/2014/main" id="{DEE6308B-0BC0-2A7E-8AB1-AE23561625FD}"/>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4C442A8D-E99A-9A41-E1CA-D93D4235D81F}"/>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475452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B60-9FCF-38A1-8BA0-1F444E47083F}"/>
              </a:ext>
            </a:extLst>
          </p:cNvPr>
          <p:cNvSpPr>
            <a:spLocks noGrp="1"/>
          </p:cNvSpPr>
          <p:nvPr>
            <p:ph type="title"/>
          </p:nvPr>
        </p:nvSpPr>
        <p:spPr/>
        <p:txBody>
          <a:bodyPr/>
          <a:lstStyle/>
          <a:p>
            <a:r>
              <a:rPr lang="en-GB" dirty="0"/>
              <a:t>HR Practices </a:t>
            </a:r>
          </a:p>
        </p:txBody>
      </p:sp>
      <p:sp>
        <p:nvSpPr>
          <p:cNvPr id="3" name="Content Placeholder 2">
            <a:extLst>
              <a:ext uri="{FF2B5EF4-FFF2-40B4-BE49-F238E27FC236}">
                <a16:creationId xmlns:a16="http://schemas.microsoft.com/office/drawing/2014/main" id="{432BC324-6057-A4C3-5D77-CF9CCB0E03F8}"/>
              </a:ext>
            </a:extLst>
          </p:cNvPr>
          <p:cNvSpPr>
            <a:spLocks noGrp="1"/>
          </p:cNvSpPr>
          <p:nvPr>
            <p:ph idx="1"/>
          </p:nvPr>
        </p:nvSpPr>
        <p:spPr/>
        <p:txBody>
          <a:bodyPr/>
          <a:lstStyle/>
          <a:p>
            <a:pPr>
              <a:buFont typeface="Wingdings" panose="05000000000000000000" pitchFamily="2" charset="2"/>
              <a:buChar char="v"/>
            </a:pPr>
            <a:r>
              <a:rPr lang="en-GB" sz="2000" b="1" dirty="0"/>
              <a:t>Organisation </a:t>
            </a:r>
            <a:r>
              <a:rPr lang="en-GB" sz="2000" dirty="0"/>
              <a:t>-  designing organisation structures, work systems and jobs and developing organisations to ensure they function effectively </a:t>
            </a:r>
          </a:p>
          <a:p>
            <a:pPr>
              <a:buFont typeface="Wingdings" panose="05000000000000000000" pitchFamily="2" charset="2"/>
              <a:buChar char="v"/>
            </a:pPr>
            <a:r>
              <a:rPr lang="en-GB" sz="2000" b="1" dirty="0"/>
              <a:t>Resourcing</a:t>
            </a:r>
            <a:r>
              <a:rPr lang="en-GB" sz="2000" dirty="0"/>
              <a:t> – employment activities of workforce planning, recruitment and selection and talent management </a:t>
            </a:r>
          </a:p>
          <a:p>
            <a:pPr>
              <a:buFont typeface="Wingdings" panose="05000000000000000000" pitchFamily="2" charset="2"/>
              <a:buChar char="v"/>
            </a:pPr>
            <a:r>
              <a:rPr lang="en-GB" sz="2000" b="1" dirty="0"/>
              <a:t>Employment</a:t>
            </a:r>
            <a:r>
              <a:rPr lang="en-GB" sz="2000" dirty="0"/>
              <a:t> – managing the employee experience( what happens to people at work and how they feel about it) including induction ( onboarding), release and retention of employees, absence management, diversity and inclusion to increase flexible working arrangement</a:t>
            </a:r>
          </a:p>
        </p:txBody>
      </p:sp>
      <p:sp>
        <p:nvSpPr>
          <p:cNvPr id="4" name="Date Placeholder 3">
            <a:extLst>
              <a:ext uri="{FF2B5EF4-FFF2-40B4-BE49-F238E27FC236}">
                <a16:creationId xmlns:a16="http://schemas.microsoft.com/office/drawing/2014/main" id="{A224B16C-DF50-C8CB-5C3C-1F37B85C0769}"/>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D337F6E4-8AD1-99FC-AF17-F33EBF3BEFAA}"/>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22738508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B60-9FCF-38A1-8BA0-1F444E47083F}"/>
              </a:ext>
            </a:extLst>
          </p:cNvPr>
          <p:cNvSpPr>
            <a:spLocks noGrp="1"/>
          </p:cNvSpPr>
          <p:nvPr>
            <p:ph type="title"/>
          </p:nvPr>
        </p:nvSpPr>
        <p:spPr/>
        <p:txBody>
          <a:bodyPr/>
          <a:lstStyle/>
          <a:p>
            <a:r>
              <a:rPr lang="en-GB" dirty="0"/>
              <a:t>HR Practices </a:t>
            </a:r>
          </a:p>
        </p:txBody>
      </p:sp>
      <p:sp>
        <p:nvSpPr>
          <p:cNvPr id="3" name="Content Placeholder 2">
            <a:extLst>
              <a:ext uri="{FF2B5EF4-FFF2-40B4-BE49-F238E27FC236}">
                <a16:creationId xmlns:a16="http://schemas.microsoft.com/office/drawing/2014/main" id="{432BC324-6057-A4C3-5D77-CF9CCB0E03F8}"/>
              </a:ext>
            </a:extLst>
          </p:cNvPr>
          <p:cNvSpPr>
            <a:spLocks noGrp="1"/>
          </p:cNvSpPr>
          <p:nvPr>
            <p:ph idx="1"/>
          </p:nvPr>
        </p:nvSpPr>
        <p:spPr/>
        <p:txBody>
          <a:bodyPr/>
          <a:lstStyle/>
          <a:p>
            <a:pPr>
              <a:buFont typeface="Wingdings" panose="05000000000000000000" pitchFamily="2" charset="2"/>
              <a:buChar char="v"/>
            </a:pPr>
            <a:r>
              <a:rPr lang="en-GB" sz="2000" b="1" dirty="0"/>
              <a:t>Learning and development </a:t>
            </a:r>
            <a:r>
              <a:rPr lang="en-GB" sz="2000" dirty="0"/>
              <a:t>– ensuring the organisation has the capable people to achieve its goals , this involves in enabling employees to acquire knowledge and skills and develop their potential through social contacts, coaching and mentoring, self managed learning, managers guidance, digital learning and formal training </a:t>
            </a:r>
          </a:p>
          <a:p>
            <a:pPr>
              <a:buFont typeface="Wingdings" panose="05000000000000000000" pitchFamily="2" charset="2"/>
              <a:buChar char="v"/>
            </a:pPr>
            <a:r>
              <a:rPr lang="en-GB" sz="2000" b="1" dirty="0"/>
              <a:t>Performance Management </a:t>
            </a:r>
            <a:r>
              <a:rPr lang="en-GB" sz="2000" dirty="0"/>
              <a:t>– the continuous process of agreeing objectives for individuals and teams </a:t>
            </a:r>
          </a:p>
          <a:p>
            <a:pPr>
              <a:buFont typeface="Wingdings" panose="05000000000000000000" pitchFamily="2" charset="2"/>
              <a:buChar char="v"/>
            </a:pPr>
            <a:r>
              <a:rPr lang="en-GB" sz="2000" b="1" dirty="0"/>
              <a:t>Reward management </a:t>
            </a:r>
            <a:r>
              <a:rPr lang="en-GB" sz="2000" dirty="0"/>
              <a:t>– the development, implementation and maintenance of a reward system that provides for contribution and merit to be recognised by financial and non-financial means  </a:t>
            </a:r>
          </a:p>
        </p:txBody>
      </p:sp>
      <p:sp>
        <p:nvSpPr>
          <p:cNvPr id="4" name="Date Placeholder 3">
            <a:extLst>
              <a:ext uri="{FF2B5EF4-FFF2-40B4-BE49-F238E27FC236}">
                <a16:creationId xmlns:a16="http://schemas.microsoft.com/office/drawing/2014/main" id="{A224B16C-DF50-C8CB-5C3C-1F37B85C0769}"/>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D337F6E4-8AD1-99FC-AF17-F33EBF3BEFAA}"/>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38744477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B60-9FCF-38A1-8BA0-1F444E47083F}"/>
              </a:ext>
            </a:extLst>
          </p:cNvPr>
          <p:cNvSpPr>
            <a:spLocks noGrp="1"/>
          </p:cNvSpPr>
          <p:nvPr>
            <p:ph type="title"/>
          </p:nvPr>
        </p:nvSpPr>
        <p:spPr/>
        <p:txBody>
          <a:bodyPr/>
          <a:lstStyle/>
          <a:p>
            <a:r>
              <a:rPr lang="en-GB" dirty="0"/>
              <a:t>HR Practices </a:t>
            </a:r>
          </a:p>
        </p:txBody>
      </p:sp>
      <p:sp>
        <p:nvSpPr>
          <p:cNvPr id="3" name="Content Placeholder 2">
            <a:extLst>
              <a:ext uri="{FF2B5EF4-FFF2-40B4-BE49-F238E27FC236}">
                <a16:creationId xmlns:a16="http://schemas.microsoft.com/office/drawing/2014/main" id="{432BC324-6057-A4C3-5D77-CF9CCB0E03F8}"/>
              </a:ext>
            </a:extLst>
          </p:cNvPr>
          <p:cNvSpPr>
            <a:spLocks noGrp="1"/>
          </p:cNvSpPr>
          <p:nvPr>
            <p:ph idx="1"/>
          </p:nvPr>
        </p:nvSpPr>
        <p:spPr/>
        <p:txBody>
          <a:bodyPr/>
          <a:lstStyle/>
          <a:p>
            <a:pPr>
              <a:buFont typeface="Wingdings" panose="05000000000000000000" pitchFamily="2" charset="2"/>
              <a:buChar char="v"/>
            </a:pPr>
            <a:r>
              <a:rPr lang="en-GB" sz="2000" b="1" dirty="0"/>
              <a:t>Employee relations</a:t>
            </a:r>
            <a:r>
              <a:rPr lang="en-GB" sz="2000" dirty="0"/>
              <a:t>, also known as employee relationships – managing the employment relationship and the psychological contract and relating to employees either collectively through trade unions ( industrial relations) or individually. </a:t>
            </a:r>
          </a:p>
          <a:p>
            <a:pPr>
              <a:buFont typeface="Wingdings" panose="05000000000000000000" pitchFamily="2" charset="2"/>
              <a:buChar char="v"/>
            </a:pPr>
            <a:r>
              <a:rPr lang="en-GB" sz="2000" b="1" dirty="0"/>
              <a:t>Employee wellbeing  </a:t>
            </a:r>
            <a:r>
              <a:rPr lang="en-GB" sz="2000" dirty="0"/>
              <a:t>-  improving the quality of working life of individuals in terms of their experience of work, how satisfied they are and how the organisation treats them including work life balance, flexible working, physical, mental and financial wellbeing</a:t>
            </a:r>
          </a:p>
          <a:p>
            <a:pPr>
              <a:buFont typeface="Wingdings" panose="05000000000000000000" pitchFamily="2" charset="2"/>
              <a:buChar char="v"/>
            </a:pPr>
            <a:r>
              <a:rPr lang="en-GB" sz="2000" b="1" dirty="0"/>
              <a:t>International HRM </a:t>
            </a:r>
            <a:r>
              <a:rPr lang="en-GB" sz="2000" dirty="0"/>
              <a:t>– the process of managing people across borders by multinational companies ( MNC’s)</a:t>
            </a:r>
          </a:p>
        </p:txBody>
      </p:sp>
      <p:sp>
        <p:nvSpPr>
          <p:cNvPr id="4" name="Date Placeholder 3">
            <a:extLst>
              <a:ext uri="{FF2B5EF4-FFF2-40B4-BE49-F238E27FC236}">
                <a16:creationId xmlns:a16="http://schemas.microsoft.com/office/drawing/2014/main" id="{A224B16C-DF50-C8CB-5C3C-1F37B85C0769}"/>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D337F6E4-8AD1-99FC-AF17-F33EBF3BEFAA}"/>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196393493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3A832-57E1-0835-C15E-4CA1B22931E4}"/>
              </a:ext>
            </a:extLst>
          </p:cNvPr>
          <p:cNvSpPr>
            <a:spLocks noGrp="1"/>
          </p:cNvSpPr>
          <p:nvPr>
            <p:ph type="title"/>
          </p:nvPr>
        </p:nvSpPr>
        <p:spPr/>
        <p:txBody>
          <a:bodyPr/>
          <a:lstStyle/>
          <a:p>
            <a:r>
              <a:rPr lang="en-GB" dirty="0"/>
              <a:t>HRM philosophy </a:t>
            </a:r>
          </a:p>
        </p:txBody>
      </p:sp>
      <p:sp>
        <p:nvSpPr>
          <p:cNvPr id="3" name="Content Placeholder 2">
            <a:extLst>
              <a:ext uri="{FF2B5EF4-FFF2-40B4-BE49-F238E27FC236}">
                <a16:creationId xmlns:a16="http://schemas.microsoft.com/office/drawing/2014/main" id="{08D42548-8FB0-6ABA-6484-A04DD3395DFE}"/>
              </a:ext>
            </a:extLst>
          </p:cNvPr>
          <p:cNvSpPr>
            <a:spLocks noGrp="1"/>
          </p:cNvSpPr>
          <p:nvPr>
            <p:ph idx="1"/>
          </p:nvPr>
        </p:nvSpPr>
        <p:spPr/>
        <p:txBody>
          <a:bodyPr/>
          <a:lstStyle/>
          <a:p>
            <a:r>
              <a:rPr lang="en-GB" dirty="0"/>
              <a:t>HRM philosophy emphasises the importance of a strategic approach, proposes that people should be treated as assets rather than costs and indicates that it is primarily the responsibility of senior management </a:t>
            </a:r>
          </a:p>
        </p:txBody>
      </p:sp>
      <p:sp>
        <p:nvSpPr>
          <p:cNvPr id="4" name="Date Placeholder 3">
            <a:extLst>
              <a:ext uri="{FF2B5EF4-FFF2-40B4-BE49-F238E27FC236}">
                <a16:creationId xmlns:a16="http://schemas.microsoft.com/office/drawing/2014/main" id="{65285473-3CF2-D716-FF01-F5E1D74C3754}"/>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7E87420E-53E9-F10B-53A7-D42ED0E276C4}"/>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0006071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04BA-9501-FA18-66DD-51E40850B559}"/>
              </a:ext>
            </a:extLst>
          </p:cNvPr>
          <p:cNvSpPr>
            <a:spLocks noGrp="1"/>
          </p:cNvSpPr>
          <p:nvPr>
            <p:ph type="title"/>
          </p:nvPr>
        </p:nvSpPr>
        <p:spPr/>
        <p:txBody>
          <a:bodyPr/>
          <a:lstStyle/>
          <a:p>
            <a:r>
              <a:rPr lang="en-GB" dirty="0"/>
              <a:t>People Management philosophy </a:t>
            </a:r>
          </a:p>
        </p:txBody>
      </p:sp>
      <p:sp>
        <p:nvSpPr>
          <p:cNvPr id="3" name="Content Placeholder 2">
            <a:extLst>
              <a:ext uri="{FF2B5EF4-FFF2-40B4-BE49-F238E27FC236}">
                <a16:creationId xmlns:a16="http://schemas.microsoft.com/office/drawing/2014/main" id="{9C7D7967-6F74-168A-E2AC-F5196402DA68}"/>
              </a:ext>
            </a:extLst>
          </p:cNvPr>
          <p:cNvSpPr>
            <a:spLocks noGrp="1"/>
          </p:cNvSpPr>
          <p:nvPr>
            <p:ph idx="1"/>
          </p:nvPr>
        </p:nvSpPr>
        <p:spPr/>
        <p:txBody>
          <a:bodyPr/>
          <a:lstStyle/>
          <a:p>
            <a:r>
              <a:rPr lang="en-GB" dirty="0"/>
              <a:t>A philosophy of people management should be based on two interrelated principles : firstly, is the use of a multi stakeholder approach and secondly is that employees should be regarded as people rather than exploited resources  </a:t>
            </a:r>
          </a:p>
        </p:txBody>
      </p:sp>
      <p:sp>
        <p:nvSpPr>
          <p:cNvPr id="4" name="Date Placeholder 3">
            <a:extLst>
              <a:ext uri="{FF2B5EF4-FFF2-40B4-BE49-F238E27FC236}">
                <a16:creationId xmlns:a16="http://schemas.microsoft.com/office/drawing/2014/main" id="{15E6939E-3961-89DE-5657-A9DF8918E8C2}"/>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4D324CBA-3FF5-C627-2D8B-2A2788A24755}"/>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23006147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C20D0-E456-0FEA-AC6A-388E569B62D2}"/>
              </a:ext>
            </a:extLst>
          </p:cNvPr>
          <p:cNvSpPr>
            <a:spLocks noGrp="1"/>
          </p:cNvSpPr>
          <p:nvPr>
            <p:ph type="title"/>
          </p:nvPr>
        </p:nvSpPr>
        <p:spPr/>
        <p:txBody>
          <a:bodyPr/>
          <a:lstStyle/>
          <a:p>
            <a:r>
              <a:rPr lang="en-GB" dirty="0"/>
              <a:t>The impact of people management </a:t>
            </a:r>
          </a:p>
        </p:txBody>
      </p:sp>
      <p:sp>
        <p:nvSpPr>
          <p:cNvPr id="3" name="Content Placeholder 2">
            <a:extLst>
              <a:ext uri="{FF2B5EF4-FFF2-40B4-BE49-F238E27FC236}">
                <a16:creationId xmlns:a16="http://schemas.microsoft.com/office/drawing/2014/main" id="{E8F79FA0-3FCB-3760-EF5D-ECF34E1D64F4}"/>
              </a:ext>
            </a:extLst>
          </p:cNvPr>
          <p:cNvSpPr>
            <a:spLocks noGrp="1"/>
          </p:cNvSpPr>
          <p:nvPr>
            <p:ph idx="1"/>
          </p:nvPr>
        </p:nvSpPr>
        <p:spPr/>
        <p:txBody>
          <a:bodyPr/>
          <a:lstStyle/>
          <a:p>
            <a:pPr marL="0" indent="0">
              <a:buNone/>
            </a:pPr>
            <a:r>
              <a:rPr lang="en-GB" sz="2400" dirty="0"/>
              <a:t>People management practices impact on :</a:t>
            </a:r>
          </a:p>
          <a:p>
            <a:pPr>
              <a:buFont typeface="Wingdings" panose="05000000000000000000" pitchFamily="2" charset="2"/>
              <a:buChar char="ü"/>
            </a:pPr>
            <a:r>
              <a:rPr lang="en-GB" sz="2400" b="1" dirty="0"/>
              <a:t>Performance</a:t>
            </a:r>
            <a:r>
              <a:rPr lang="en-GB" sz="2400" dirty="0"/>
              <a:t> – through resourcing and skills development </a:t>
            </a:r>
          </a:p>
          <a:p>
            <a:pPr>
              <a:buFont typeface="Wingdings" panose="05000000000000000000" pitchFamily="2" charset="2"/>
              <a:buChar char="ü"/>
            </a:pPr>
            <a:r>
              <a:rPr lang="en-GB" sz="2400" b="1" dirty="0"/>
              <a:t>Behaviour</a:t>
            </a:r>
            <a:r>
              <a:rPr lang="en-GB" sz="2400" dirty="0"/>
              <a:t> – influencing motivation, commitment and engagement </a:t>
            </a:r>
          </a:p>
          <a:p>
            <a:pPr>
              <a:buFont typeface="Wingdings" panose="05000000000000000000" pitchFamily="2" charset="2"/>
              <a:buChar char="ü"/>
            </a:pPr>
            <a:r>
              <a:rPr lang="en-GB" sz="2400" b="1" dirty="0"/>
              <a:t>Culture</a:t>
            </a:r>
            <a:r>
              <a:rPr lang="en-GB" sz="2400" dirty="0"/>
              <a:t> – through organisational development interventions </a:t>
            </a:r>
          </a:p>
          <a:p>
            <a:pPr>
              <a:buFont typeface="Wingdings" panose="05000000000000000000" pitchFamily="2" charset="2"/>
              <a:buChar char="ü"/>
            </a:pPr>
            <a:r>
              <a:rPr lang="en-GB" sz="2400" b="1" dirty="0"/>
              <a:t>Structures</a:t>
            </a:r>
            <a:r>
              <a:rPr lang="en-GB" sz="2400" dirty="0"/>
              <a:t> – by influencing organisational design </a:t>
            </a:r>
          </a:p>
          <a:p>
            <a:pPr>
              <a:buFont typeface="Wingdings" panose="05000000000000000000" pitchFamily="2" charset="2"/>
              <a:buChar char="ü"/>
            </a:pPr>
            <a:r>
              <a:rPr lang="en-GB" sz="2400" b="1" dirty="0"/>
              <a:t>Systems</a:t>
            </a:r>
            <a:r>
              <a:rPr lang="en-GB" sz="2400" dirty="0"/>
              <a:t> – by influencing work and job design </a:t>
            </a:r>
          </a:p>
        </p:txBody>
      </p:sp>
      <p:sp>
        <p:nvSpPr>
          <p:cNvPr id="4" name="Date Placeholder 3">
            <a:extLst>
              <a:ext uri="{FF2B5EF4-FFF2-40B4-BE49-F238E27FC236}">
                <a16:creationId xmlns:a16="http://schemas.microsoft.com/office/drawing/2014/main" id="{26DA9AF3-9A57-0BBA-CDF9-08711CB283A2}"/>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38BEC34C-4D96-E856-6801-779FB02DE045}"/>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spTree>
    <p:extLst>
      <p:ext uri="{BB962C8B-B14F-4D97-AF65-F5344CB8AC3E}">
        <p14:creationId xmlns:p14="http://schemas.microsoft.com/office/powerpoint/2010/main" val="6461875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377" name="Text Box 89"/>
          <p:cNvSpPr txBox="1">
            <a:spLocks noChangeArrowheads="1"/>
          </p:cNvSpPr>
          <p:nvPr/>
        </p:nvSpPr>
        <p:spPr bwMode="auto">
          <a:xfrm>
            <a:off x="0" y="1276070"/>
            <a:ext cx="9144000" cy="5326996"/>
          </a:xfrm>
          <a:prstGeom prst="rect">
            <a:avLst/>
          </a:prstGeom>
          <a:gradFill rotWithShape="0">
            <a:gsLst>
              <a:gs pos="0">
                <a:schemeClr val="bg1"/>
              </a:gs>
              <a:gs pos="50000">
                <a:schemeClr val="accent1"/>
              </a:gs>
              <a:gs pos="100000">
                <a:schemeClr val="bg1"/>
              </a:gs>
            </a:gsLst>
            <a:lin ang="0" scaled="1"/>
          </a:gra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2058" tIns="41029" rIns="82058" bIns="41029"/>
          <a:lstStyle/>
          <a:p>
            <a:pPr algn="r" eaLnBrk="1" hangingPunct="1">
              <a:spcBef>
                <a:spcPct val="50000"/>
              </a:spcBef>
              <a:defRPr/>
            </a:pPr>
            <a:endParaRPr lang="en-US" altLang="en-US" sz="2200">
              <a:latin typeface="Times New Roman" panose="02020603050405020304" pitchFamily="18" charset="0"/>
            </a:endParaRPr>
          </a:p>
        </p:txBody>
      </p:sp>
      <p:sp>
        <p:nvSpPr>
          <p:cNvPr id="48131" name="Rectangle 2" descr="D_JUICEDROPS_051"/>
          <p:cNvSpPr>
            <a:spLocks noGrp="1" noChangeArrowheads="1"/>
          </p:cNvSpPr>
          <p:nvPr>
            <p:ph type="title"/>
          </p:nvPr>
        </p:nvSpPr>
        <p:spPr>
          <a:xfrm>
            <a:off x="0" y="134470"/>
            <a:ext cx="9144000" cy="806824"/>
          </a:xfrm>
          <a:blipFill dpi="0" rotWithShape="0">
            <a:blip r:embed="rId2"/>
            <a:srcRect/>
            <a:stretch>
              <a:fillRect/>
            </a:stretch>
          </a:blipFill>
        </p:spPr>
        <p:txBody>
          <a:bodyPr/>
          <a:lstStyle/>
          <a:p>
            <a:pPr eaLnBrk="1" hangingPunct="1"/>
            <a:r>
              <a:rPr lang="en-US" altLang="en-US" sz="2700">
                <a:solidFill>
                  <a:srgbClr val="FFFFFF"/>
                </a:solidFill>
              </a:rPr>
              <a:t>Organization of Human Resources Department</a:t>
            </a:r>
          </a:p>
        </p:txBody>
      </p:sp>
      <p:grpSp>
        <p:nvGrpSpPr>
          <p:cNvPr id="48132" name="Group 88"/>
          <p:cNvGrpSpPr>
            <a:grpSpLocks/>
          </p:cNvGrpSpPr>
          <p:nvPr/>
        </p:nvGrpSpPr>
        <p:grpSpPr bwMode="auto">
          <a:xfrm>
            <a:off x="0" y="1276071"/>
            <a:ext cx="9144000" cy="5205131"/>
            <a:chOff x="0" y="720"/>
            <a:chExt cx="6336" cy="3716"/>
          </a:xfrm>
        </p:grpSpPr>
        <p:sp>
          <p:nvSpPr>
            <p:cNvPr id="48133" name="Text Box 46"/>
            <p:cNvSpPr txBox="1">
              <a:spLocks noChangeArrowheads="1"/>
            </p:cNvSpPr>
            <p:nvPr/>
          </p:nvSpPr>
          <p:spPr bwMode="auto">
            <a:xfrm>
              <a:off x="912" y="1152"/>
              <a:ext cx="4272"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algn="l" eaLnBrk="1" hangingPunct="1">
                <a:lnSpc>
                  <a:spcPct val="100000"/>
                </a:lnSpc>
              </a:pPr>
              <a:endParaRPr lang="en-US" altLang="en-US" sz="2200" b="0">
                <a:solidFill>
                  <a:srgbClr val="FFFFFF"/>
                </a:solidFill>
                <a:latin typeface="Times New Roman" pitchFamily="18" charset="0"/>
              </a:endParaRPr>
            </a:p>
          </p:txBody>
        </p:sp>
        <p:sp>
          <p:nvSpPr>
            <p:cNvPr id="48134" name="Text Box 47"/>
            <p:cNvSpPr txBox="1">
              <a:spLocks noChangeArrowheads="1"/>
            </p:cNvSpPr>
            <p:nvPr/>
          </p:nvSpPr>
          <p:spPr bwMode="auto">
            <a:xfrm>
              <a:off x="2880" y="1392"/>
              <a:ext cx="116"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algn="l" eaLnBrk="1" hangingPunct="1">
                <a:lnSpc>
                  <a:spcPct val="100000"/>
                </a:lnSpc>
              </a:pPr>
              <a:endParaRPr lang="en-US" altLang="en-US" sz="2200" b="0">
                <a:solidFill>
                  <a:srgbClr val="FFFFFF"/>
                </a:solidFill>
                <a:latin typeface="Times New Roman" pitchFamily="18" charset="0"/>
              </a:endParaRPr>
            </a:p>
          </p:txBody>
        </p:sp>
        <p:sp>
          <p:nvSpPr>
            <p:cNvPr id="48135" name="Text Box 48"/>
            <p:cNvSpPr txBox="1">
              <a:spLocks noChangeArrowheads="1"/>
            </p:cNvSpPr>
            <p:nvPr/>
          </p:nvSpPr>
          <p:spPr bwMode="auto">
            <a:xfrm>
              <a:off x="4944" y="1392"/>
              <a:ext cx="480" cy="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algn="l" eaLnBrk="1" hangingPunct="1">
                <a:lnSpc>
                  <a:spcPct val="100000"/>
                </a:lnSpc>
              </a:pPr>
              <a:endParaRPr lang="en-US" altLang="en-US" sz="2200" b="0">
                <a:solidFill>
                  <a:srgbClr val="FFFFFF"/>
                </a:solidFill>
                <a:latin typeface="Times New Roman" pitchFamily="18" charset="0"/>
              </a:endParaRPr>
            </a:p>
          </p:txBody>
        </p:sp>
        <p:sp>
          <p:nvSpPr>
            <p:cNvPr id="48136" name="Text Box 49"/>
            <p:cNvSpPr txBox="1">
              <a:spLocks noChangeArrowheads="1"/>
            </p:cNvSpPr>
            <p:nvPr/>
          </p:nvSpPr>
          <p:spPr bwMode="auto">
            <a:xfrm>
              <a:off x="1440" y="2448"/>
              <a:ext cx="768" cy="1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60000"/>
                </a:lnSpc>
              </a:pPr>
              <a:endParaRPr lang="en-US" altLang="en-US">
                <a:solidFill>
                  <a:srgbClr val="FFFFFF"/>
                </a:solidFill>
                <a:latin typeface="Times New Roman" pitchFamily="18" charset="0"/>
              </a:endParaRPr>
            </a:p>
          </p:txBody>
        </p:sp>
        <p:sp>
          <p:nvSpPr>
            <p:cNvPr id="48137" name="Text Box 50"/>
            <p:cNvSpPr txBox="1">
              <a:spLocks noChangeArrowheads="1"/>
            </p:cNvSpPr>
            <p:nvPr/>
          </p:nvSpPr>
          <p:spPr bwMode="auto">
            <a:xfrm>
              <a:off x="2496" y="2496"/>
              <a:ext cx="960" cy="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100000"/>
                </a:lnSpc>
              </a:pPr>
              <a:endParaRPr lang="en-US" altLang="en-US">
                <a:solidFill>
                  <a:srgbClr val="FFFFFF"/>
                </a:solidFill>
                <a:latin typeface="Times New Roman" pitchFamily="18" charset="0"/>
              </a:endParaRPr>
            </a:p>
          </p:txBody>
        </p:sp>
        <p:sp>
          <p:nvSpPr>
            <p:cNvPr id="48138" name="Line 51"/>
            <p:cNvSpPr>
              <a:spLocks noChangeShapeType="1"/>
            </p:cNvSpPr>
            <p:nvPr/>
          </p:nvSpPr>
          <p:spPr bwMode="auto">
            <a:xfrm>
              <a:off x="720" y="1104"/>
              <a:ext cx="0"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39" name="Rectangle 53"/>
            <p:cNvSpPr>
              <a:spLocks noChangeArrowheads="1"/>
            </p:cNvSpPr>
            <p:nvPr/>
          </p:nvSpPr>
          <p:spPr bwMode="auto">
            <a:xfrm>
              <a:off x="144" y="1183"/>
              <a:ext cx="1008" cy="1344"/>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40" name="Text Box 54"/>
            <p:cNvSpPr txBox="1">
              <a:spLocks noChangeArrowheads="1"/>
            </p:cNvSpPr>
            <p:nvPr/>
          </p:nvSpPr>
          <p:spPr bwMode="auto">
            <a:xfrm>
              <a:off x="144" y="1231"/>
              <a:ext cx="1008" cy="1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100000"/>
                </a:lnSpc>
              </a:pPr>
              <a:r>
                <a:rPr lang="en-US" altLang="en-US" sz="1300">
                  <a:solidFill>
                    <a:schemeClr val="tx1"/>
                  </a:solidFill>
                </a:rPr>
                <a:t>Employment</a:t>
              </a:r>
            </a:p>
            <a:p>
              <a:pPr eaLnBrk="1" hangingPunct="1">
                <a:lnSpc>
                  <a:spcPct val="30000"/>
                </a:lnSpc>
              </a:pPr>
              <a:r>
                <a:rPr lang="en-US" altLang="en-US" sz="1300">
                  <a:solidFill>
                    <a:schemeClr val="tx1"/>
                  </a:solidFill>
                </a:rPr>
                <a:t>Division</a:t>
              </a:r>
            </a:p>
            <a:p>
              <a:pPr eaLnBrk="1" hangingPunct="1">
                <a:lnSpc>
                  <a:spcPct val="30000"/>
                </a:lnSpc>
              </a:pPr>
              <a:endParaRPr lang="en-US" altLang="en-US" sz="1300">
                <a:solidFill>
                  <a:schemeClr val="tx1"/>
                </a:solidFill>
              </a:endParaRPr>
            </a:p>
            <a:p>
              <a:pPr algn="l" eaLnBrk="1" hangingPunct="1">
                <a:lnSpc>
                  <a:spcPct val="30000"/>
                </a:lnSpc>
              </a:pPr>
              <a:r>
                <a:rPr lang="en-US" altLang="en-US" sz="1100">
                  <a:solidFill>
                    <a:schemeClr val="tx1"/>
                  </a:solidFill>
                </a:rPr>
                <a:t>     Recruitment</a:t>
              </a:r>
            </a:p>
            <a:p>
              <a:pPr algn="l" eaLnBrk="1" hangingPunct="1">
                <a:lnSpc>
                  <a:spcPct val="30000"/>
                </a:lnSpc>
              </a:pPr>
              <a:r>
                <a:rPr lang="en-US" altLang="en-US" sz="1100">
                  <a:solidFill>
                    <a:schemeClr val="tx1"/>
                  </a:solidFill>
                </a:rPr>
                <a:t>     Interviewing</a:t>
              </a:r>
            </a:p>
            <a:p>
              <a:pPr algn="l" eaLnBrk="1" hangingPunct="1">
                <a:lnSpc>
                  <a:spcPct val="30000"/>
                </a:lnSpc>
              </a:pPr>
              <a:r>
                <a:rPr lang="en-US" altLang="en-US" sz="1100">
                  <a:solidFill>
                    <a:schemeClr val="tx1"/>
                  </a:solidFill>
                </a:rPr>
                <a:t>     Testing</a:t>
              </a:r>
            </a:p>
            <a:p>
              <a:pPr algn="l" eaLnBrk="1" hangingPunct="1">
                <a:lnSpc>
                  <a:spcPct val="30000"/>
                </a:lnSpc>
              </a:pPr>
              <a:r>
                <a:rPr lang="en-US" altLang="en-US" sz="1100">
                  <a:solidFill>
                    <a:schemeClr val="tx1"/>
                  </a:solidFill>
                </a:rPr>
                <a:t>     Placement</a:t>
              </a:r>
            </a:p>
            <a:p>
              <a:pPr algn="l" eaLnBrk="1" hangingPunct="1">
                <a:lnSpc>
                  <a:spcPct val="30000"/>
                </a:lnSpc>
              </a:pPr>
              <a:r>
                <a:rPr lang="en-US" altLang="en-US" sz="1100">
                  <a:solidFill>
                    <a:schemeClr val="tx1"/>
                  </a:solidFill>
                </a:rPr>
                <a:t>     Orientation</a:t>
              </a:r>
            </a:p>
            <a:p>
              <a:pPr algn="l" eaLnBrk="1" hangingPunct="1">
                <a:lnSpc>
                  <a:spcPct val="30000"/>
                </a:lnSpc>
              </a:pPr>
              <a:r>
                <a:rPr lang="en-US" altLang="en-US" sz="1100">
                  <a:solidFill>
                    <a:schemeClr val="tx1"/>
                  </a:solidFill>
                </a:rPr>
                <a:t>     Reassignments</a:t>
              </a:r>
            </a:p>
            <a:p>
              <a:pPr algn="l" eaLnBrk="1" hangingPunct="1">
                <a:lnSpc>
                  <a:spcPct val="30000"/>
                </a:lnSpc>
              </a:pPr>
              <a:r>
                <a:rPr lang="en-US" altLang="en-US" sz="1100">
                  <a:solidFill>
                    <a:schemeClr val="tx1"/>
                  </a:solidFill>
                </a:rPr>
                <a:t>     Terminations</a:t>
              </a:r>
            </a:p>
            <a:p>
              <a:pPr algn="l" eaLnBrk="1" hangingPunct="1">
                <a:lnSpc>
                  <a:spcPct val="30000"/>
                </a:lnSpc>
              </a:pPr>
              <a:r>
                <a:rPr lang="en-US" altLang="en-US" sz="1100">
                  <a:solidFill>
                    <a:schemeClr val="tx1"/>
                  </a:solidFill>
                </a:rPr>
                <a:t>     Records</a:t>
              </a:r>
              <a:endParaRPr lang="en-US" altLang="en-US" sz="2200">
                <a:solidFill>
                  <a:schemeClr val="tx1"/>
                </a:solidFill>
              </a:endParaRPr>
            </a:p>
          </p:txBody>
        </p:sp>
        <p:sp>
          <p:nvSpPr>
            <p:cNvPr id="48141" name="Text Box 55"/>
            <p:cNvSpPr txBox="1">
              <a:spLocks noChangeArrowheads="1"/>
            </p:cNvSpPr>
            <p:nvPr/>
          </p:nvSpPr>
          <p:spPr bwMode="auto">
            <a:xfrm>
              <a:off x="1440" y="1231"/>
              <a:ext cx="960" cy="1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25000"/>
                </a:lnSpc>
              </a:pPr>
              <a:endParaRPr lang="en-US" altLang="en-US" sz="700">
                <a:solidFill>
                  <a:schemeClr val="tx1"/>
                </a:solidFill>
                <a:latin typeface="Times New Roman" pitchFamily="18" charset="0"/>
              </a:endParaRPr>
            </a:p>
            <a:p>
              <a:pPr eaLnBrk="1" hangingPunct="1">
                <a:lnSpc>
                  <a:spcPct val="25000"/>
                </a:lnSpc>
              </a:pPr>
              <a:r>
                <a:rPr lang="en-US" altLang="en-US" sz="1300">
                  <a:solidFill>
                    <a:schemeClr val="tx1"/>
                  </a:solidFill>
                </a:rPr>
                <a:t>Employee </a:t>
              </a:r>
            </a:p>
            <a:p>
              <a:pPr eaLnBrk="1" hangingPunct="1">
                <a:lnSpc>
                  <a:spcPct val="25000"/>
                </a:lnSpc>
              </a:pPr>
              <a:r>
                <a:rPr lang="en-US" altLang="en-US" sz="1300">
                  <a:solidFill>
                    <a:schemeClr val="tx1"/>
                  </a:solidFill>
                </a:rPr>
                <a:t>Development</a:t>
              </a:r>
            </a:p>
            <a:p>
              <a:pPr eaLnBrk="1" hangingPunct="1">
                <a:lnSpc>
                  <a:spcPct val="25000"/>
                </a:lnSpc>
              </a:pPr>
              <a:r>
                <a:rPr lang="en-US" altLang="en-US" sz="1300">
                  <a:solidFill>
                    <a:schemeClr val="tx1"/>
                  </a:solidFill>
                </a:rPr>
                <a:t>Division</a:t>
              </a:r>
            </a:p>
            <a:p>
              <a:pPr eaLnBrk="1" hangingPunct="1">
                <a:lnSpc>
                  <a:spcPct val="25000"/>
                </a:lnSpc>
              </a:pPr>
              <a:endParaRPr lang="en-US" altLang="en-US" sz="1100">
                <a:solidFill>
                  <a:schemeClr val="tx1"/>
                </a:solidFill>
              </a:endParaRPr>
            </a:p>
            <a:p>
              <a:pPr eaLnBrk="1" hangingPunct="1">
                <a:lnSpc>
                  <a:spcPct val="25000"/>
                </a:lnSpc>
              </a:pPr>
              <a:r>
                <a:rPr lang="en-US" altLang="en-US" sz="1100">
                  <a:solidFill>
                    <a:schemeClr val="tx1"/>
                  </a:solidFill>
                </a:rPr>
                <a:t>Training Program</a:t>
              </a:r>
            </a:p>
            <a:p>
              <a:pPr algn="l" eaLnBrk="1" hangingPunct="1">
                <a:lnSpc>
                  <a:spcPct val="25000"/>
                </a:lnSpc>
              </a:pPr>
              <a:r>
                <a:rPr lang="en-US" altLang="en-US" sz="1100">
                  <a:solidFill>
                    <a:schemeClr val="tx1"/>
                  </a:solidFill>
                </a:rPr>
                <a:t>      Operators</a:t>
              </a:r>
            </a:p>
            <a:p>
              <a:pPr algn="l" eaLnBrk="1" hangingPunct="1">
                <a:lnSpc>
                  <a:spcPct val="25000"/>
                </a:lnSpc>
              </a:pPr>
              <a:r>
                <a:rPr lang="en-US" altLang="en-US" sz="1100">
                  <a:solidFill>
                    <a:schemeClr val="tx1"/>
                  </a:solidFill>
                </a:rPr>
                <a:t>      Supervisors</a:t>
              </a:r>
            </a:p>
            <a:p>
              <a:pPr algn="l" eaLnBrk="1" hangingPunct="1">
                <a:lnSpc>
                  <a:spcPct val="25000"/>
                </a:lnSpc>
              </a:pPr>
              <a:r>
                <a:rPr lang="en-US" altLang="en-US" sz="1100">
                  <a:solidFill>
                    <a:schemeClr val="tx1"/>
                  </a:solidFill>
                </a:rPr>
                <a:t>      Apprentices</a:t>
              </a:r>
            </a:p>
            <a:p>
              <a:pPr eaLnBrk="1" hangingPunct="1">
                <a:lnSpc>
                  <a:spcPct val="25000"/>
                </a:lnSpc>
              </a:pPr>
              <a:endParaRPr lang="en-US" altLang="en-US" sz="1100">
                <a:solidFill>
                  <a:schemeClr val="tx1"/>
                </a:solidFill>
              </a:endParaRPr>
            </a:p>
            <a:p>
              <a:pPr algn="l" eaLnBrk="1" hangingPunct="1">
                <a:lnSpc>
                  <a:spcPct val="25000"/>
                </a:lnSpc>
              </a:pPr>
              <a:r>
                <a:rPr lang="en-US" altLang="en-US" sz="1100">
                  <a:solidFill>
                    <a:schemeClr val="tx1"/>
                  </a:solidFill>
                </a:rPr>
                <a:t>  Training</a:t>
              </a:r>
            </a:p>
            <a:p>
              <a:pPr algn="l" eaLnBrk="1" hangingPunct="1">
                <a:lnSpc>
                  <a:spcPct val="25000"/>
                </a:lnSpc>
              </a:pPr>
              <a:r>
                <a:rPr lang="en-US" altLang="en-US" sz="1100">
                  <a:solidFill>
                    <a:schemeClr val="tx1"/>
                  </a:solidFill>
                </a:rPr>
                <a:t>      Instructors</a:t>
              </a:r>
            </a:p>
            <a:p>
              <a:pPr algn="l" eaLnBrk="1" hangingPunct="1">
                <a:lnSpc>
                  <a:spcPct val="25000"/>
                </a:lnSpc>
              </a:pPr>
              <a:r>
                <a:rPr lang="en-US" altLang="en-US" sz="1100">
                  <a:solidFill>
                    <a:schemeClr val="tx1"/>
                  </a:solidFill>
                </a:rPr>
                <a:t>      Facilities</a:t>
              </a:r>
            </a:p>
            <a:p>
              <a:pPr algn="l" eaLnBrk="1" hangingPunct="1">
                <a:lnSpc>
                  <a:spcPct val="25000"/>
                </a:lnSpc>
              </a:pPr>
              <a:r>
                <a:rPr lang="en-US" altLang="en-US" sz="1100">
                  <a:solidFill>
                    <a:schemeClr val="tx1"/>
                  </a:solidFill>
                </a:rPr>
                <a:t>      Materials</a:t>
              </a:r>
              <a:endParaRPr lang="en-US" altLang="en-US" sz="2200">
                <a:solidFill>
                  <a:schemeClr val="tx1"/>
                </a:solidFill>
              </a:endParaRPr>
            </a:p>
          </p:txBody>
        </p:sp>
        <p:sp>
          <p:nvSpPr>
            <p:cNvPr id="48142" name="Rectangle 56"/>
            <p:cNvSpPr>
              <a:spLocks noChangeArrowheads="1"/>
            </p:cNvSpPr>
            <p:nvPr/>
          </p:nvSpPr>
          <p:spPr bwMode="auto">
            <a:xfrm>
              <a:off x="2736" y="1183"/>
              <a:ext cx="1008" cy="1344"/>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43" name="Text Box 57"/>
            <p:cNvSpPr txBox="1">
              <a:spLocks noChangeArrowheads="1"/>
            </p:cNvSpPr>
            <p:nvPr/>
          </p:nvSpPr>
          <p:spPr bwMode="auto">
            <a:xfrm>
              <a:off x="2784" y="1231"/>
              <a:ext cx="960" cy="10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30000"/>
                </a:lnSpc>
              </a:pPr>
              <a:endParaRPr lang="en-US" altLang="en-US" sz="1300">
                <a:solidFill>
                  <a:schemeClr val="tx1"/>
                </a:solidFill>
                <a:latin typeface="Times New Roman" pitchFamily="18" charset="0"/>
              </a:endParaRPr>
            </a:p>
            <a:p>
              <a:pPr eaLnBrk="1" hangingPunct="1">
                <a:lnSpc>
                  <a:spcPct val="30000"/>
                </a:lnSpc>
              </a:pPr>
              <a:r>
                <a:rPr lang="en-US" altLang="en-US" sz="1300">
                  <a:solidFill>
                    <a:schemeClr val="tx1"/>
                  </a:solidFill>
                </a:rPr>
                <a:t>Compensation</a:t>
              </a:r>
            </a:p>
            <a:p>
              <a:pPr eaLnBrk="1" hangingPunct="1">
                <a:lnSpc>
                  <a:spcPct val="30000"/>
                </a:lnSpc>
              </a:pPr>
              <a:r>
                <a:rPr lang="en-US" altLang="en-US" sz="1300">
                  <a:solidFill>
                    <a:schemeClr val="tx1"/>
                  </a:solidFill>
                </a:rPr>
                <a:t>Division</a:t>
              </a:r>
            </a:p>
            <a:p>
              <a:pPr eaLnBrk="1" hangingPunct="1">
                <a:lnSpc>
                  <a:spcPct val="30000"/>
                </a:lnSpc>
              </a:pPr>
              <a:endParaRPr lang="en-US" altLang="en-US" sz="1300">
                <a:solidFill>
                  <a:schemeClr val="tx1"/>
                </a:solidFill>
              </a:endParaRPr>
            </a:p>
            <a:p>
              <a:pPr algn="l" eaLnBrk="1" hangingPunct="1">
                <a:lnSpc>
                  <a:spcPct val="30000"/>
                </a:lnSpc>
              </a:pPr>
              <a:r>
                <a:rPr lang="en-US" altLang="en-US" sz="1100">
                  <a:solidFill>
                    <a:schemeClr val="tx1"/>
                  </a:solidFill>
                </a:rPr>
                <a:t>   Job Analysis</a:t>
              </a:r>
            </a:p>
            <a:p>
              <a:pPr algn="l" eaLnBrk="1" hangingPunct="1">
                <a:lnSpc>
                  <a:spcPct val="30000"/>
                </a:lnSpc>
              </a:pPr>
              <a:r>
                <a:rPr lang="en-US" altLang="en-US" sz="1100">
                  <a:solidFill>
                    <a:schemeClr val="tx1"/>
                  </a:solidFill>
                </a:rPr>
                <a:t>   Job Evaluation</a:t>
              </a:r>
            </a:p>
            <a:p>
              <a:pPr algn="l" eaLnBrk="1" hangingPunct="1">
                <a:lnSpc>
                  <a:spcPct val="30000"/>
                </a:lnSpc>
              </a:pPr>
              <a:r>
                <a:rPr lang="en-US" altLang="en-US" sz="1100">
                  <a:solidFill>
                    <a:schemeClr val="tx1"/>
                  </a:solidFill>
                </a:rPr>
                <a:t>   Work Standards</a:t>
              </a:r>
            </a:p>
            <a:p>
              <a:pPr algn="l" eaLnBrk="1" hangingPunct="1">
                <a:lnSpc>
                  <a:spcPct val="30000"/>
                </a:lnSpc>
              </a:pPr>
              <a:r>
                <a:rPr lang="en-US" altLang="en-US" sz="1100">
                  <a:solidFill>
                    <a:schemeClr val="tx1"/>
                  </a:solidFill>
                </a:rPr>
                <a:t>   Wage Surveys</a:t>
              </a:r>
            </a:p>
            <a:p>
              <a:pPr algn="l" eaLnBrk="1" hangingPunct="1">
                <a:lnSpc>
                  <a:spcPct val="30000"/>
                </a:lnSpc>
              </a:pPr>
              <a:r>
                <a:rPr lang="en-US" altLang="en-US" sz="1100">
                  <a:solidFill>
                    <a:schemeClr val="tx1"/>
                  </a:solidFill>
                </a:rPr>
                <a:t>   Employee</a:t>
              </a:r>
            </a:p>
            <a:p>
              <a:pPr eaLnBrk="1" hangingPunct="1">
                <a:lnSpc>
                  <a:spcPct val="30000"/>
                </a:lnSpc>
              </a:pPr>
              <a:r>
                <a:rPr lang="en-US" altLang="en-US" sz="1100">
                  <a:solidFill>
                    <a:schemeClr val="tx1"/>
                  </a:solidFill>
                </a:rPr>
                <a:t> Classification</a:t>
              </a:r>
              <a:endParaRPr lang="en-US" altLang="en-US">
                <a:solidFill>
                  <a:schemeClr val="tx1"/>
                </a:solidFill>
              </a:endParaRPr>
            </a:p>
          </p:txBody>
        </p:sp>
        <p:sp>
          <p:nvSpPr>
            <p:cNvPr id="48144" name="Rectangle 58"/>
            <p:cNvSpPr>
              <a:spLocks noChangeArrowheads="1"/>
            </p:cNvSpPr>
            <p:nvPr/>
          </p:nvSpPr>
          <p:spPr bwMode="auto">
            <a:xfrm>
              <a:off x="3984" y="1183"/>
              <a:ext cx="1008" cy="1344"/>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45" name="Text Box 59"/>
            <p:cNvSpPr txBox="1">
              <a:spLocks noChangeArrowheads="1"/>
            </p:cNvSpPr>
            <p:nvPr/>
          </p:nvSpPr>
          <p:spPr bwMode="auto">
            <a:xfrm>
              <a:off x="4032" y="1231"/>
              <a:ext cx="912" cy="13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10000"/>
                </a:lnSpc>
              </a:pPr>
              <a:endParaRPr lang="en-US" altLang="en-US" sz="1300">
                <a:solidFill>
                  <a:schemeClr val="tx1"/>
                </a:solidFill>
                <a:latin typeface="Times New Roman" pitchFamily="18" charset="0"/>
              </a:endParaRPr>
            </a:p>
            <a:p>
              <a:pPr eaLnBrk="1" hangingPunct="1">
                <a:lnSpc>
                  <a:spcPct val="30000"/>
                </a:lnSpc>
              </a:pPr>
              <a:r>
                <a:rPr lang="en-US" altLang="en-US" sz="1300">
                  <a:solidFill>
                    <a:schemeClr val="tx1"/>
                  </a:solidFill>
                </a:rPr>
                <a:t>Labor</a:t>
              </a:r>
            </a:p>
            <a:p>
              <a:pPr eaLnBrk="1" hangingPunct="1">
                <a:lnSpc>
                  <a:spcPct val="30000"/>
                </a:lnSpc>
              </a:pPr>
              <a:r>
                <a:rPr lang="en-US" altLang="en-US" sz="1300">
                  <a:solidFill>
                    <a:schemeClr val="tx1"/>
                  </a:solidFill>
                </a:rPr>
                <a:t>Relations</a:t>
              </a:r>
            </a:p>
            <a:p>
              <a:pPr eaLnBrk="1" hangingPunct="1">
                <a:lnSpc>
                  <a:spcPct val="30000"/>
                </a:lnSpc>
              </a:pPr>
              <a:r>
                <a:rPr lang="en-US" altLang="en-US" sz="1300">
                  <a:solidFill>
                    <a:schemeClr val="tx1"/>
                  </a:solidFill>
                </a:rPr>
                <a:t>Division</a:t>
              </a:r>
            </a:p>
            <a:p>
              <a:pPr eaLnBrk="1" hangingPunct="1">
                <a:lnSpc>
                  <a:spcPct val="30000"/>
                </a:lnSpc>
              </a:pPr>
              <a:endParaRPr lang="en-US" altLang="en-US" sz="1300">
                <a:solidFill>
                  <a:schemeClr val="tx1"/>
                </a:solidFill>
              </a:endParaRPr>
            </a:p>
            <a:p>
              <a:pPr algn="l" eaLnBrk="1" hangingPunct="1">
                <a:lnSpc>
                  <a:spcPct val="30000"/>
                </a:lnSpc>
              </a:pPr>
              <a:r>
                <a:rPr lang="en-US" altLang="en-US" sz="1100">
                  <a:solidFill>
                    <a:schemeClr val="tx1"/>
                  </a:solidFill>
                </a:rPr>
                <a:t>    Collective</a:t>
              </a:r>
            </a:p>
            <a:p>
              <a:pPr algn="l" eaLnBrk="1" hangingPunct="1">
                <a:lnSpc>
                  <a:spcPct val="30000"/>
                </a:lnSpc>
              </a:pPr>
              <a:r>
                <a:rPr lang="en-US" altLang="en-US" sz="1100">
                  <a:solidFill>
                    <a:schemeClr val="tx1"/>
                  </a:solidFill>
                </a:rPr>
                <a:t>        Bargaining</a:t>
              </a:r>
            </a:p>
            <a:p>
              <a:pPr algn="l" eaLnBrk="1" hangingPunct="1">
                <a:lnSpc>
                  <a:spcPct val="30000"/>
                </a:lnSpc>
              </a:pPr>
              <a:r>
                <a:rPr lang="en-US" altLang="en-US" sz="1100">
                  <a:solidFill>
                    <a:schemeClr val="tx1"/>
                  </a:solidFill>
                </a:rPr>
                <a:t>    Legal</a:t>
              </a:r>
            </a:p>
            <a:p>
              <a:pPr algn="l" eaLnBrk="1" hangingPunct="1">
                <a:lnSpc>
                  <a:spcPct val="30000"/>
                </a:lnSpc>
              </a:pPr>
              <a:r>
                <a:rPr lang="en-US" altLang="en-US" sz="1100">
                  <a:solidFill>
                    <a:schemeClr val="tx1"/>
                  </a:solidFill>
                </a:rPr>
                <a:t>    Grievance</a:t>
              </a:r>
            </a:p>
            <a:p>
              <a:pPr algn="l" eaLnBrk="1" hangingPunct="1">
                <a:lnSpc>
                  <a:spcPct val="30000"/>
                </a:lnSpc>
              </a:pPr>
              <a:r>
                <a:rPr lang="en-US" altLang="en-US" sz="1100">
                  <a:solidFill>
                    <a:schemeClr val="tx1"/>
                  </a:solidFill>
                </a:rPr>
                <a:t>    Suggestion</a:t>
              </a:r>
            </a:p>
            <a:p>
              <a:pPr algn="l" eaLnBrk="1" hangingPunct="1">
                <a:lnSpc>
                  <a:spcPct val="30000"/>
                </a:lnSpc>
              </a:pPr>
              <a:r>
                <a:rPr lang="en-US" altLang="en-US" sz="1100">
                  <a:solidFill>
                    <a:schemeClr val="tx1"/>
                  </a:solidFill>
                </a:rPr>
                <a:t>        Plans</a:t>
              </a:r>
            </a:p>
            <a:p>
              <a:pPr algn="l" eaLnBrk="1" hangingPunct="1">
                <a:lnSpc>
                  <a:spcPct val="30000"/>
                </a:lnSpc>
              </a:pPr>
              <a:r>
                <a:rPr lang="en-US" altLang="en-US" sz="1100">
                  <a:solidFill>
                    <a:schemeClr val="tx1"/>
                  </a:solidFill>
                </a:rPr>
                <a:t>    Bargaining</a:t>
              </a:r>
            </a:p>
            <a:p>
              <a:pPr algn="l" eaLnBrk="1" hangingPunct="1">
                <a:lnSpc>
                  <a:spcPct val="30000"/>
                </a:lnSpc>
              </a:pPr>
              <a:r>
                <a:rPr lang="en-US" altLang="en-US" sz="1100">
                  <a:solidFill>
                    <a:schemeClr val="tx1"/>
                  </a:solidFill>
                </a:rPr>
                <a:t>       Associations</a:t>
              </a:r>
              <a:endParaRPr lang="en-US" altLang="en-US">
                <a:solidFill>
                  <a:schemeClr val="tx1"/>
                </a:solidFill>
                <a:latin typeface="Times New Roman" pitchFamily="18" charset="0"/>
              </a:endParaRPr>
            </a:p>
          </p:txBody>
        </p:sp>
        <p:sp>
          <p:nvSpPr>
            <p:cNvPr id="48146" name="Rectangle 60"/>
            <p:cNvSpPr>
              <a:spLocks noChangeArrowheads="1"/>
            </p:cNvSpPr>
            <p:nvPr/>
          </p:nvSpPr>
          <p:spPr bwMode="auto">
            <a:xfrm>
              <a:off x="5232" y="1183"/>
              <a:ext cx="912" cy="1344"/>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47" name="Text Box 61"/>
            <p:cNvSpPr txBox="1">
              <a:spLocks noChangeArrowheads="1"/>
            </p:cNvSpPr>
            <p:nvPr/>
          </p:nvSpPr>
          <p:spPr bwMode="auto">
            <a:xfrm>
              <a:off x="5304" y="1183"/>
              <a:ext cx="816" cy="1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spcBef>
                  <a:spcPct val="20000"/>
                </a:spcBef>
              </a:pPr>
              <a:r>
                <a:rPr lang="en-US" altLang="en-US" sz="1300">
                  <a:solidFill>
                    <a:schemeClr val="tx1"/>
                  </a:solidFill>
                </a:rPr>
                <a:t>Human Resources Planning Division</a:t>
              </a:r>
            </a:p>
            <a:p>
              <a:pPr eaLnBrk="1" hangingPunct="1">
                <a:lnSpc>
                  <a:spcPct val="55000"/>
                </a:lnSpc>
                <a:spcBef>
                  <a:spcPct val="35000"/>
                </a:spcBef>
              </a:pPr>
              <a:r>
                <a:rPr lang="en-US" altLang="en-US" sz="1100">
                  <a:solidFill>
                    <a:schemeClr val="tx1"/>
                  </a:solidFill>
                </a:rPr>
                <a:t>Forecasting</a:t>
              </a:r>
            </a:p>
            <a:p>
              <a:pPr algn="l" eaLnBrk="1" hangingPunct="1">
                <a:lnSpc>
                  <a:spcPct val="55000"/>
                </a:lnSpc>
                <a:spcBef>
                  <a:spcPct val="35000"/>
                </a:spcBef>
              </a:pPr>
              <a:r>
                <a:rPr lang="en-US" altLang="en-US" sz="1100">
                  <a:solidFill>
                    <a:schemeClr val="tx1"/>
                  </a:solidFill>
                </a:rPr>
                <a:t>  Personnel</a:t>
              </a:r>
            </a:p>
            <a:p>
              <a:pPr algn="l" eaLnBrk="1" hangingPunct="1">
                <a:lnSpc>
                  <a:spcPct val="55000"/>
                </a:lnSpc>
                <a:spcBef>
                  <a:spcPct val="35000"/>
                </a:spcBef>
              </a:pPr>
              <a:r>
                <a:rPr lang="en-US" altLang="en-US" sz="1100">
                  <a:solidFill>
                    <a:schemeClr val="tx1"/>
                  </a:solidFill>
                </a:rPr>
                <a:t>  Inventories</a:t>
              </a:r>
            </a:p>
            <a:p>
              <a:pPr algn="l" eaLnBrk="1" hangingPunct="1">
                <a:lnSpc>
                  <a:spcPct val="55000"/>
                </a:lnSpc>
                <a:spcBef>
                  <a:spcPct val="35000"/>
                </a:spcBef>
              </a:pPr>
              <a:r>
                <a:rPr lang="en-US" altLang="en-US" sz="1100">
                  <a:solidFill>
                    <a:schemeClr val="tx1"/>
                  </a:solidFill>
                </a:rPr>
                <a:t>  Planning</a:t>
              </a:r>
            </a:p>
            <a:p>
              <a:pPr algn="l" eaLnBrk="1" hangingPunct="1">
                <a:lnSpc>
                  <a:spcPct val="55000"/>
                </a:lnSpc>
                <a:spcBef>
                  <a:spcPct val="35000"/>
                </a:spcBef>
              </a:pPr>
              <a:r>
                <a:rPr lang="en-US" altLang="en-US" sz="1100">
                  <a:solidFill>
                    <a:schemeClr val="tx1"/>
                  </a:solidFill>
                </a:rPr>
                <a:t>     Models</a:t>
              </a:r>
            </a:p>
            <a:p>
              <a:pPr algn="l" eaLnBrk="1" hangingPunct="1">
                <a:lnSpc>
                  <a:spcPct val="55000"/>
                </a:lnSpc>
                <a:spcBef>
                  <a:spcPct val="35000"/>
                </a:spcBef>
              </a:pPr>
              <a:r>
                <a:rPr lang="en-US" altLang="en-US" sz="1100">
                  <a:solidFill>
                    <a:schemeClr val="tx1"/>
                  </a:solidFill>
                </a:rPr>
                <a:t>  Resource</a:t>
              </a:r>
            </a:p>
            <a:p>
              <a:pPr algn="l" eaLnBrk="1" hangingPunct="1">
                <a:lnSpc>
                  <a:spcPct val="55000"/>
                </a:lnSpc>
                <a:spcBef>
                  <a:spcPct val="35000"/>
                </a:spcBef>
              </a:pPr>
              <a:r>
                <a:rPr lang="en-US" altLang="en-US" sz="1100">
                  <a:solidFill>
                    <a:schemeClr val="tx1"/>
                  </a:solidFill>
                </a:rPr>
                <a:t>  Information</a:t>
              </a:r>
            </a:p>
            <a:p>
              <a:pPr algn="l" eaLnBrk="1" hangingPunct="1">
                <a:lnSpc>
                  <a:spcPct val="55000"/>
                </a:lnSpc>
                <a:spcBef>
                  <a:spcPct val="35000"/>
                </a:spcBef>
              </a:pPr>
              <a:r>
                <a:rPr lang="en-US" altLang="en-US" sz="1100">
                  <a:solidFill>
                    <a:schemeClr val="tx1"/>
                  </a:solidFill>
                </a:rPr>
                <a:t>    Career Paths</a:t>
              </a:r>
              <a:endParaRPr lang="en-US" altLang="en-US" sz="2200">
                <a:solidFill>
                  <a:schemeClr val="tx1"/>
                </a:solidFill>
              </a:endParaRPr>
            </a:p>
          </p:txBody>
        </p:sp>
        <p:sp>
          <p:nvSpPr>
            <p:cNvPr id="48148" name="Rectangle 62"/>
            <p:cNvSpPr>
              <a:spLocks noChangeArrowheads="1"/>
            </p:cNvSpPr>
            <p:nvPr/>
          </p:nvSpPr>
          <p:spPr bwMode="auto">
            <a:xfrm>
              <a:off x="1392" y="1183"/>
              <a:ext cx="1008" cy="1344"/>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49" name="Line 63"/>
            <p:cNvSpPr>
              <a:spLocks noChangeShapeType="1"/>
            </p:cNvSpPr>
            <p:nvPr/>
          </p:nvSpPr>
          <p:spPr bwMode="auto">
            <a:xfrm>
              <a:off x="720" y="1087"/>
              <a:ext cx="4992"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0" name="Line 64"/>
            <p:cNvSpPr>
              <a:spLocks noChangeShapeType="1"/>
            </p:cNvSpPr>
            <p:nvPr/>
          </p:nvSpPr>
          <p:spPr bwMode="auto">
            <a:xfrm>
              <a:off x="2592" y="1008"/>
              <a:ext cx="0" cy="1758"/>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1" name="Line 76"/>
            <p:cNvSpPr>
              <a:spLocks noChangeShapeType="1"/>
            </p:cNvSpPr>
            <p:nvPr/>
          </p:nvSpPr>
          <p:spPr bwMode="auto">
            <a:xfrm>
              <a:off x="720" y="1087"/>
              <a:ext cx="0" cy="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2" name="Line 77"/>
            <p:cNvSpPr>
              <a:spLocks noChangeShapeType="1"/>
            </p:cNvSpPr>
            <p:nvPr/>
          </p:nvSpPr>
          <p:spPr bwMode="auto">
            <a:xfrm>
              <a:off x="1920" y="1087"/>
              <a:ext cx="0" cy="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3" name="Line 78"/>
            <p:cNvSpPr>
              <a:spLocks noChangeShapeType="1"/>
            </p:cNvSpPr>
            <p:nvPr/>
          </p:nvSpPr>
          <p:spPr bwMode="auto">
            <a:xfrm>
              <a:off x="3264" y="1087"/>
              <a:ext cx="0" cy="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4" name="Line 79"/>
            <p:cNvSpPr>
              <a:spLocks noChangeShapeType="1"/>
            </p:cNvSpPr>
            <p:nvPr/>
          </p:nvSpPr>
          <p:spPr bwMode="auto">
            <a:xfrm>
              <a:off x="4512" y="1087"/>
              <a:ext cx="0" cy="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5" name="Line 80"/>
            <p:cNvSpPr>
              <a:spLocks noChangeShapeType="1"/>
            </p:cNvSpPr>
            <p:nvPr/>
          </p:nvSpPr>
          <p:spPr bwMode="auto">
            <a:xfrm>
              <a:off x="5712" y="1087"/>
              <a:ext cx="0" cy="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6" name="Rectangle 74"/>
            <p:cNvSpPr>
              <a:spLocks noChangeArrowheads="1"/>
            </p:cNvSpPr>
            <p:nvPr/>
          </p:nvSpPr>
          <p:spPr bwMode="auto">
            <a:xfrm>
              <a:off x="3984" y="2851"/>
              <a:ext cx="816" cy="1488"/>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57" name="Line 52"/>
            <p:cNvSpPr>
              <a:spLocks noChangeShapeType="1"/>
            </p:cNvSpPr>
            <p:nvPr/>
          </p:nvSpPr>
          <p:spPr bwMode="auto">
            <a:xfrm>
              <a:off x="5760" y="2766"/>
              <a:ext cx="0" cy="85"/>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58" name="Line 65"/>
            <p:cNvSpPr>
              <a:spLocks noChangeShapeType="1"/>
            </p:cNvSpPr>
            <p:nvPr/>
          </p:nvSpPr>
          <p:spPr bwMode="auto">
            <a:xfrm>
              <a:off x="768" y="2766"/>
              <a:ext cx="4992" cy="0"/>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0354" name="Text Box 66"/>
            <p:cNvSpPr txBox="1">
              <a:spLocks noChangeArrowheads="1"/>
            </p:cNvSpPr>
            <p:nvPr/>
          </p:nvSpPr>
          <p:spPr bwMode="auto">
            <a:xfrm>
              <a:off x="144" y="2899"/>
              <a:ext cx="1104" cy="1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spcBef>
                  <a:spcPct val="50000"/>
                </a:spcBef>
                <a:defRPr/>
              </a:pPr>
              <a:r>
                <a:rPr lang="en-US" altLang="en-US" sz="1300"/>
                <a:t>Safety</a:t>
              </a:r>
            </a:p>
            <a:p>
              <a:pPr algn="ctr" eaLnBrk="1" hangingPunct="1">
                <a:lnSpc>
                  <a:spcPct val="30000"/>
                </a:lnSpc>
                <a:spcBef>
                  <a:spcPct val="50000"/>
                </a:spcBef>
                <a:defRPr/>
              </a:pPr>
              <a:r>
                <a:rPr lang="en-US" altLang="en-US" sz="1300"/>
                <a:t>Division</a:t>
              </a:r>
            </a:p>
            <a:p>
              <a:pPr eaLnBrk="1" hangingPunct="1">
                <a:lnSpc>
                  <a:spcPct val="30000"/>
                </a:lnSpc>
                <a:spcBef>
                  <a:spcPct val="50000"/>
                </a:spcBef>
                <a:defRPr/>
              </a:pPr>
              <a:endParaRPr lang="en-US" altLang="en-US" sz="1300"/>
            </a:p>
            <a:p>
              <a:pPr eaLnBrk="1" hangingPunct="1">
                <a:lnSpc>
                  <a:spcPct val="30000"/>
                </a:lnSpc>
                <a:spcBef>
                  <a:spcPct val="50000"/>
                </a:spcBef>
                <a:defRPr/>
              </a:pPr>
              <a:r>
                <a:rPr lang="en-US" altLang="en-US" sz="1100"/>
                <a:t>     Safety</a:t>
              </a:r>
            </a:p>
            <a:p>
              <a:pPr eaLnBrk="1" hangingPunct="1">
                <a:lnSpc>
                  <a:spcPct val="30000"/>
                </a:lnSpc>
                <a:spcBef>
                  <a:spcPct val="50000"/>
                </a:spcBef>
                <a:defRPr/>
              </a:pPr>
              <a:r>
                <a:rPr lang="en-US" altLang="en-US" sz="1100"/>
                <a:t>        Campaigns</a:t>
              </a:r>
            </a:p>
            <a:p>
              <a:pPr eaLnBrk="1" hangingPunct="1">
                <a:lnSpc>
                  <a:spcPct val="30000"/>
                </a:lnSpc>
                <a:spcBef>
                  <a:spcPct val="50000"/>
                </a:spcBef>
                <a:defRPr/>
              </a:pPr>
              <a:r>
                <a:rPr lang="en-US" altLang="en-US" sz="1100"/>
                <a:t>        Engineering</a:t>
              </a:r>
            </a:p>
            <a:p>
              <a:pPr eaLnBrk="1" hangingPunct="1">
                <a:lnSpc>
                  <a:spcPct val="30000"/>
                </a:lnSpc>
                <a:spcBef>
                  <a:spcPct val="50000"/>
                </a:spcBef>
                <a:defRPr/>
              </a:pPr>
              <a:r>
                <a:rPr lang="en-US" altLang="en-US" sz="1100"/>
                <a:t>        Inspections</a:t>
              </a:r>
            </a:p>
            <a:p>
              <a:pPr eaLnBrk="1" hangingPunct="1">
                <a:lnSpc>
                  <a:spcPct val="30000"/>
                </a:lnSpc>
                <a:spcBef>
                  <a:spcPct val="50000"/>
                </a:spcBef>
                <a:defRPr/>
              </a:pPr>
              <a:r>
                <a:rPr lang="en-US" altLang="en-US" sz="1100"/>
                <a:t>        Education</a:t>
              </a:r>
            </a:p>
            <a:p>
              <a:pPr eaLnBrk="1" hangingPunct="1">
                <a:lnSpc>
                  <a:spcPct val="30000"/>
                </a:lnSpc>
                <a:spcBef>
                  <a:spcPct val="50000"/>
                </a:spcBef>
                <a:defRPr/>
              </a:pPr>
              <a:endParaRPr lang="en-US" altLang="en-US" sz="1100"/>
            </a:p>
            <a:p>
              <a:pPr eaLnBrk="1" hangingPunct="1">
                <a:lnSpc>
                  <a:spcPct val="30000"/>
                </a:lnSpc>
                <a:spcBef>
                  <a:spcPct val="50000"/>
                </a:spcBef>
                <a:defRPr/>
              </a:pPr>
              <a:r>
                <a:rPr lang="en-US" altLang="en-US" sz="1100"/>
                <a:t>     Accident</a:t>
              </a:r>
            </a:p>
            <a:p>
              <a:pPr eaLnBrk="1" hangingPunct="1">
                <a:lnSpc>
                  <a:spcPct val="30000"/>
                </a:lnSpc>
                <a:spcBef>
                  <a:spcPct val="50000"/>
                </a:spcBef>
                <a:defRPr/>
              </a:pPr>
              <a:r>
                <a:rPr lang="en-US" altLang="en-US" sz="1100"/>
                <a:t>        Investigation</a:t>
              </a:r>
            </a:p>
            <a:p>
              <a:pPr eaLnBrk="1" hangingPunct="1">
                <a:lnSpc>
                  <a:spcPct val="30000"/>
                </a:lnSpc>
                <a:spcBef>
                  <a:spcPct val="50000"/>
                </a:spcBef>
                <a:defRPr/>
              </a:pPr>
              <a:r>
                <a:rPr lang="en-US" altLang="en-US" sz="1100"/>
                <a:t>        Records</a:t>
              </a:r>
            </a:p>
            <a:p>
              <a:pPr eaLnBrk="1" hangingPunct="1">
                <a:lnSpc>
                  <a:spcPct val="30000"/>
                </a:lnSpc>
                <a:spcBef>
                  <a:spcPct val="50000"/>
                </a:spcBef>
                <a:defRPr/>
              </a:pPr>
              <a:r>
                <a:rPr lang="en-US" altLang="en-US" sz="1100"/>
                <a:t>        Awards</a:t>
              </a:r>
              <a:endParaRPr lang="en-US" altLang="en-US" sz="2200" i="1" u="sng">
                <a:effectLst>
                  <a:outerShdw blurRad="38100" dist="38100" dir="2700000" algn="tl">
                    <a:srgbClr val="FFFFFF"/>
                  </a:outerShdw>
                </a:effectLst>
              </a:endParaRPr>
            </a:p>
          </p:txBody>
        </p:sp>
        <p:sp>
          <p:nvSpPr>
            <p:cNvPr id="140355" name="Text Box 67"/>
            <p:cNvSpPr txBox="1">
              <a:spLocks noChangeArrowheads="1"/>
            </p:cNvSpPr>
            <p:nvPr/>
          </p:nvSpPr>
          <p:spPr bwMode="auto">
            <a:xfrm>
              <a:off x="1392" y="2899"/>
              <a:ext cx="1008" cy="11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lnSpc>
                  <a:spcPct val="30000"/>
                </a:lnSpc>
                <a:spcBef>
                  <a:spcPct val="50000"/>
                </a:spcBef>
                <a:defRPr/>
              </a:pPr>
              <a:endParaRPr lang="en-US" altLang="en-US" sz="1300">
                <a:latin typeface="Times New Roman" panose="02020603050405020304" pitchFamily="18" charset="0"/>
              </a:endParaRPr>
            </a:p>
            <a:p>
              <a:pPr algn="ctr" eaLnBrk="1" hangingPunct="1">
                <a:lnSpc>
                  <a:spcPct val="30000"/>
                </a:lnSpc>
                <a:spcBef>
                  <a:spcPct val="50000"/>
                </a:spcBef>
                <a:defRPr/>
              </a:pPr>
              <a:r>
                <a:rPr lang="en-US" altLang="en-US" sz="1300"/>
                <a:t>Medical</a:t>
              </a:r>
            </a:p>
            <a:p>
              <a:pPr algn="ctr" eaLnBrk="1" hangingPunct="1">
                <a:lnSpc>
                  <a:spcPct val="30000"/>
                </a:lnSpc>
                <a:spcBef>
                  <a:spcPct val="50000"/>
                </a:spcBef>
                <a:defRPr/>
              </a:pPr>
              <a:r>
                <a:rPr lang="en-US" altLang="en-US" sz="1300"/>
                <a:t>Division</a:t>
              </a:r>
            </a:p>
            <a:p>
              <a:pPr eaLnBrk="1" hangingPunct="1">
                <a:lnSpc>
                  <a:spcPct val="30000"/>
                </a:lnSpc>
                <a:spcBef>
                  <a:spcPct val="50000"/>
                </a:spcBef>
                <a:defRPr/>
              </a:pPr>
              <a:endParaRPr lang="en-US" altLang="en-US" sz="1300"/>
            </a:p>
            <a:p>
              <a:pPr eaLnBrk="1" hangingPunct="1">
                <a:lnSpc>
                  <a:spcPct val="30000"/>
                </a:lnSpc>
                <a:spcBef>
                  <a:spcPct val="50000"/>
                </a:spcBef>
                <a:defRPr/>
              </a:pPr>
              <a:r>
                <a:rPr lang="en-US" altLang="en-US" sz="1100"/>
                <a:t>     Examinations</a:t>
              </a:r>
            </a:p>
            <a:p>
              <a:pPr eaLnBrk="1" hangingPunct="1">
                <a:lnSpc>
                  <a:spcPct val="30000"/>
                </a:lnSpc>
                <a:spcBef>
                  <a:spcPct val="50000"/>
                </a:spcBef>
                <a:defRPr/>
              </a:pPr>
              <a:r>
                <a:rPr lang="en-US" altLang="en-US" sz="1100"/>
                <a:t>     First Aid</a:t>
              </a:r>
            </a:p>
            <a:p>
              <a:pPr eaLnBrk="1" hangingPunct="1">
                <a:lnSpc>
                  <a:spcPct val="30000"/>
                </a:lnSpc>
                <a:spcBef>
                  <a:spcPct val="50000"/>
                </a:spcBef>
                <a:defRPr/>
              </a:pPr>
              <a:r>
                <a:rPr lang="en-US" altLang="en-US" sz="1100"/>
                <a:t>     Medical</a:t>
              </a:r>
            </a:p>
            <a:p>
              <a:pPr eaLnBrk="1" hangingPunct="1">
                <a:lnSpc>
                  <a:spcPct val="30000"/>
                </a:lnSpc>
                <a:spcBef>
                  <a:spcPct val="50000"/>
                </a:spcBef>
                <a:defRPr/>
              </a:pPr>
              <a:r>
                <a:rPr lang="en-US" altLang="en-US" sz="1100"/>
                <a:t>          Facilities</a:t>
              </a:r>
            </a:p>
            <a:p>
              <a:pPr eaLnBrk="1" hangingPunct="1">
                <a:lnSpc>
                  <a:spcPct val="30000"/>
                </a:lnSpc>
                <a:spcBef>
                  <a:spcPct val="50000"/>
                </a:spcBef>
                <a:defRPr/>
              </a:pPr>
              <a:r>
                <a:rPr lang="en-US" altLang="en-US" sz="1100"/>
                <a:t>     Health Program</a:t>
              </a:r>
            </a:p>
            <a:p>
              <a:pPr eaLnBrk="1" hangingPunct="1">
                <a:lnSpc>
                  <a:spcPct val="30000"/>
                </a:lnSpc>
                <a:spcBef>
                  <a:spcPct val="50000"/>
                </a:spcBef>
                <a:defRPr/>
              </a:pPr>
              <a:r>
                <a:rPr lang="en-US" altLang="en-US" sz="1100"/>
                <a:t>     Treatment and</a:t>
              </a:r>
            </a:p>
            <a:p>
              <a:pPr eaLnBrk="1" hangingPunct="1">
                <a:lnSpc>
                  <a:spcPct val="30000"/>
                </a:lnSpc>
                <a:spcBef>
                  <a:spcPct val="50000"/>
                </a:spcBef>
                <a:defRPr/>
              </a:pPr>
              <a:r>
                <a:rPr lang="en-US" altLang="en-US" sz="1100"/>
                <a:t>           Services</a:t>
              </a:r>
              <a:endParaRPr lang="en-US" altLang="en-US" sz="2200" i="1" u="sng">
                <a:effectLst>
                  <a:outerShdw blurRad="38100" dist="38100" dir="2700000" algn="tl">
                    <a:srgbClr val="FFFFFF"/>
                  </a:outerShdw>
                </a:effectLst>
              </a:endParaRPr>
            </a:p>
          </p:txBody>
        </p:sp>
        <p:sp>
          <p:nvSpPr>
            <p:cNvPr id="140356" name="Text Box 68"/>
            <p:cNvSpPr txBox="1">
              <a:spLocks noChangeArrowheads="1"/>
            </p:cNvSpPr>
            <p:nvPr/>
          </p:nvSpPr>
          <p:spPr bwMode="auto">
            <a:xfrm>
              <a:off x="2587" y="2851"/>
              <a:ext cx="1219" cy="1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1" hangingPunct="1">
                <a:lnSpc>
                  <a:spcPct val="30000"/>
                </a:lnSpc>
                <a:spcBef>
                  <a:spcPct val="50000"/>
                </a:spcBef>
                <a:defRPr/>
              </a:pPr>
              <a:endParaRPr lang="en-US" altLang="en-US" sz="1300">
                <a:latin typeface="Times New Roman" panose="02020603050405020304" pitchFamily="18" charset="0"/>
              </a:endParaRPr>
            </a:p>
            <a:p>
              <a:pPr algn="ctr" eaLnBrk="1" hangingPunct="1">
                <a:lnSpc>
                  <a:spcPct val="30000"/>
                </a:lnSpc>
                <a:spcBef>
                  <a:spcPct val="50000"/>
                </a:spcBef>
                <a:defRPr/>
              </a:pPr>
              <a:r>
                <a:rPr lang="en-US" altLang="en-US" sz="1300"/>
                <a:t>Personnel Research</a:t>
              </a:r>
            </a:p>
            <a:p>
              <a:pPr algn="ctr" eaLnBrk="1" hangingPunct="1">
                <a:lnSpc>
                  <a:spcPct val="30000"/>
                </a:lnSpc>
                <a:spcBef>
                  <a:spcPct val="50000"/>
                </a:spcBef>
                <a:defRPr/>
              </a:pPr>
              <a:r>
                <a:rPr lang="en-US" altLang="en-US" sz="1300"/>
                <a:t>Division</a:t>
              </a:r>
            </a:p>
            <a:p>
              <a:pPr algn="ctr" eaLnBrk="1" hangingPunct="1">
                <a:lnSpc>
                  <a:spcPct val="30000"/>
                </a:lnSpc>
                <a:spcBef>
                  <a:spcPct val="50000"/>
                </a:spcBef>
                <a:defRPr/>
              </a:pPr>
              <a:endParaRPr lang="en-US" altLang="en-US" sz="1300"/>
            </a:p>
            <a:p>
              <a:pPr algn="ctr" eaLnBrk="1" hangingPunct="1">
                <a:lnSpc>
                  <a:spcPct val="30000"/>
                </a:lnSpc>
                <a:spcBef>
                  <a:spcPct val="50000"/>
                </a:spcBef>
                <a:defRPr/>
              </a:pPr>
              <a:r>
                <a:rPr lang="en-US" altLang="en-US" sz="1100"/>
                <a:t>Records and Reports</a:t>
              </a:r>
            </a:p>
            <a:p>
              <a:pPr algn="ctr" eaLnBrk="1" hangingPunct="1">
                <a:lnSpc>
                  <a:spcPct val="30000"/>
                </a:lnSpc>
                <a:spcBef>
                  <a:spcPct val="50000"/>
                </a:spcBef>
                <a:defRPr/>
              </a:pPr>
              <a:r>
                <a:rPr lang="en-US" altLang="en-US" sz="1100"/>
                <a:t>Statistical Analysis</a:t>
              </a:r>
            </a:p>
            <a:p>
              <a:pPr algn="ctr" eaLnBrk="1" hangingPunct="1">
                <a:lnSpc>
                  <a:spcPct val="30000"/>
                </a:lnSpc>
                <a:spcBef>
                  <a:spcPct val="50000"/>
                </a:spcBef>
                <a:defRPr/>
              </a:pPr>
              <a:r>
                <a:rPr lang="en-US" altLang="en-US" sz="1100"/>
                <a:t>Manuals</a:t>
              </a:r>
            </a:p>
            <a:p>
              <a:pPr algn="ctr" eaLnBrk="1" hangingPunct="1">
                <a:lnSpc>
                  <a:spcPct val="30000"/>
                </a:lnSpc>
                <a:spcBef>
                  <a:spcPct val="50000"/>
                </a:spcBef>
                <a:defRPr/>
              </a:pPr>
              <a:r>
                <a:rPr lang="en-US" altLang="en-US" sz="1100"/>
                <a:t>Systems and Procedures</a:t>
              </a:r>
            </a:p>
            <a:p>
              <a:pPr algn="ctr" eaLnBrk="1" hangingPunct="1">
                <a:lnSpc>
                  <a:spcPct val="30000"/>
                </a:lnSpc>
                <a:spcBef>
                  <a:spcPct val="50000"/>
                </a:spcBef>
                <a:defRPr/>
              </a:pPr>
              <a:r>
                <a:rPr lang="en-US" altLang="en-US" sz="1100"/>
                <a:t>Policies</a:t>
              </a:r>
            </a:p>
            <a:p>
              <a:pPr algn="ctr" eaLnBrk="1" hangingPunct="1">
                <a:lnSpc>
                  <a:spcPct val="30000"/>
                </a:lnSpc>
                <a:spcBef>
                  <a:spcPct val="50000"/>
                </a:spcBef>
                <a:defRPr/>
              </a:pPr>
              <a:r>
                <a:rPr lang="en-US" altLang="en-US" sz="1100"/>
                <a:t>Personnel Audits</a:t>
              </a:r>
            </a:p>
            <a:p>
              <a:pPr algn="ctr" eaLnBrk="1" hangingPunct="1">
                <a:lnSpc>
                  <a:spcPct val="30000"/>
                </a:lnSpc>
                <a:spcBef>
                  <a:spcPct val="50000"/>
                </a:spcBef>
                <a:defRPr/>
              </a:pPr>
              <a:r>
                <a:rPr lang="en-US" altLang="en-US" sz="1100"/>
                <a:t>Opinion surveys</a:t>
              </a:r>
              <a:endParaRPr lang="en-US" altLang="en-US" sz="1300"/>
            </a:p>
            <a:p>
              <a:pPr algn="ctr" eaLnBrk="1" hangingPunct="1">
                <a:lnSpc>
                  <a:spcPct val="30000"/>
                </a:lnSpc>
                <a:spcBef>
                  <a:spcPct val="50000"/>
                </a:spcBef>
                <a:defRPr/>
              </a:pPr>
              <a:r>
                <a:rPr lang="en-US" altLang="en-US" sz="1100"/>
                <a:t>     </a:t>
              </a:r>
              <a:endParaRPr lang="en-US" altLang="en-US" sz="2200" i="1" u="sng">
                <a:effectLst>
                  <a:outerShdw blurRad="38100" dist="38100" dir="2700000" algn="tl">
                    <a:srgbClr val="FFFFFF"/>
                  </a:outerShdw>
                </a:effectLst>
              </a:endParaRPr>
            </a:p>
          </p:txBody>
        </p:sp>
        <p:sp>
          <p:nvSpPr>
            <p:cNvPr id="140357" name="Text Box 69"/>
            <p:cNvSpPr txBox="1">
              <a:spLocks noChangeArrowheads="1"/>
            </p:cNvSpPr>
            <p:nvPr/>
          </p:nvSpPr>
          <p:spPr bwMode="auto">
            <a:xfrm>
              <a:off x="3984" y="2735"/>
              <a:ext cx="864" cy="17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lnSpc>
                  <a:spcPct val="30000"/>
                </a:lnSpc>
                <a:spcBef>
                  <a:spcPct val="50000"/>
                </a:spcBef>
                <a:defRPr/>
              </a:pPr>
              <a:endParaRPr lang="en-US" altLang="en-US" sz="1300">
                <a:latin typeface="Times New Roman" panose="02020603050405020304" pitchFamily="18" charset="0"/>
              </a:endParaRPr>
            </a:p>
            <a:p>
              <a:pPr algn="ctr" eaLnBrk="1" hangingPunct="1">
                <a:lnSpc>
                  <a:spcPct val="80000"/>
                </a:lnSpc>
                <a:spcBef>
                  <a:spcPct val="50000"/>
                </a:spcBef>
                <a:defRPr/>
              </a:pPr>
              <a:r>
                <a:rPr lang="en-US" altLang="en-US" sz="1300"/>
                <a:t>Employee Benefits</a:t>
              </a:r>
            </a:p>
            <a:p>
              <a:pPr algn="ctr" eaLnBrk="1" hangingPunct="1">
                <a:lnSpc>
                  <a:spcPct val="30000"/>
                </a:lnSpc>
                <a:spcBef>
                  <a:spcPct val="50000"/>
                </a:spcBef>
                <a:defRPr/>
              </a:pPr>
              <a:r>
                <a:rPr lang="en-US" altLang="en-US" sz="1300"/>
                <a:t>Division</a:t>
              </a:r>
            </a:p>
            <a:p>
              <a:pPr eaLnBrk="1" hangingPunct="1">
                <a:lnSpc>
                  <a:spcPct val="30000"/>
                </a:lnSpc>
                <a:spcBef>
                  <a:spcPct val="50000"/>
                </a:spcBef>
                <a:defRPr/>
              </a:pPr>
              <a:endParaRPr lang="en-US" altLang="en-US" sz="1300"/>
            </a:p>
            <a:p>
              <a:pPr eaLnBrk="1" hangingPunct="1">
                <a:lnSpc>
                  <a:spcPct val="30000"/>
                </a:lnSpc>
                <a:spcBef>
                  <a:spcPct val="50000"/>
                </a:spcBef>
                <a:defRPr/>
              </a:pPr>
              <a:r>
                <a:rPr lang="en-US" altLang="en-US" sz="1100"/>
                <a:t>   Pensions</a:t>
              </a:r>
            </a:p>
            <a:p>
              <a:pPr eaLnBrk="1" hangingPunct="1">
                <a:lnSpc>
                  <a:spcPct val="30000"/>
                </a:lnSpc>
                <a:spcBef>
                  <a:spcPct val="50000"/>
                </a:spcBef>
                <a:defRPr/>
              </a:pPr>
              <a:r>
                <a:rPr lang="en-US" altLang="en-US" sz="1100"/>
                <a:t>   Profit</a:t>
              </a:r>
            </a:p>
            <a:p>
              <a:pPr eaLnBrk="1" hangingPunct="1">
                <a:lnSpc>
                  <a:spcPct val="30000"/>
                </a:lnSpc>
                <a:spcBef>
                  <a:spcPct val="50000"/>
                </a:spcBef>
                <a:defRPr/>
              </a:pPr>
              <a:r>
                <a:rPr lang="en-US" altLang="en-US" sz="1100"/>
                <a:t>       Sharing</a:t>
              </a:r>
            </a:p>
            <a:p>
              <a:pPr eaLnBrk="1" hangingPunct="1">
                <a:lnSpc>
                  <a:spcPct val="30000"/>
                </a:lnSpc>
                <a:spcBef>
                  <a:spcPct val="50000"/>
                </a:spcBef>
                <a:defRPr/>
              </a:pPr>
              <a:r>
                <a:rPr lang="en-US" altLang="en-US" sz="1100"/>
                <a:t>   Savings</a:t>
              </a:r>
            </a:p>
            <a:p>
              <a:pPr eaLnBrk="1" hangingPunct="1">
                <a:lnSpc>
                  <a:spcPct val="30000"/>
                </a:lnSpc>
                <a:spcBef>
                  <a:spcPct val="50000"/>
                </a:spcBef>
                <a:defRPr/>
              </a:pPr>
              <a:r>
                <a:rPr lang="en-US" altLang="en-US" sz="1100"/>
                <a:t>   Insurance</a:t>
              </a:r>
            </a:p>
            <a:p>
              <a:pPr eaLnBrk="1" hangingPunct="1">
                <a:lnSpc>
                  <a:spcPct val="30000"/>
                </a:lnSpc>
                <a:spcBef>
                  <a:spcPct val="50000"/>
                </a:spcBef>
                <a:defRPr/>
              </a:pPr>
              <a:r>
                <a:rPr lang="en-US" altLang="en-US" sz="1100"/>
                <a:t>   Cafeteria</a:t>
              </a:r>
            </a:p>
            <a:p>
              <a:pPr eaLnBrk="1" hangingPunct="1">
                <a:lnSpc>
                  <a:spcPct val="30000"/>
                </a:lnSpc>
                <a:spcBef>
                  <a:spcPct val="50000"/>
                </a:spcBef>
                <a:defRPr/>
              </a:pPr>
              <a:r>
                <a:rPr lang="en-US" altLang="en-US" sz="1100"/>
                <a:t>   Publications</a:t>
              </a:r>
            </a:p>
            <a:p>
              <a:pPr eaLnBrk="1" hangingPunct="1">
                <a:lnSpc>
                  <a:spcPct val="30000"/>
                </a:lnSpc>
                <a:spcBef>
                  <a:spcPct val="50000"/>
                </a:spcBef>
                <a:defRPr/>
              </a:pPr>
              <a:r>
                <a:rPr lang="en-US" altLang="en-US" sz="1100"/>
                <a:t>   Recreation</a:t>
              </a:r>
            </a:p>
            <a:p>
              <a:pPr eaLnBrk="1" hangingPunct="1">
                <a:lnSpc>
                  <a:spcPct val="30000"/>
                </a:lnSpc>
                <a:spcBef>
                  <a:spcPct val="50000"/>
                </a:spcBef>
                <a:defRPr/>
              </a:pPr>
              <a:r>
                <a:rPr lang="en-US" altLang="en-US" sz="1100"/>
                <a:t>   Counseling</a:t>
              </a:r>
            </a:p>
            <a:p>
              <a:pPr eaLnBrk="1" hangingPunct="1">
                <a:lnSpc>
                  <a:spcPct val="30000"/>
                </a:lnSpc>
                <a:spcBef>
                  <a:spcPct val="50000"/>
                </a:spcBef>
                <a:defRPr/>
              </a:pPr>
              <a:r>
                <a:rPr lang="en-US" altLang="en-US" sz="1100"/>
                <a:t>   Parking</a:t>
              </a:r>
            </a:p>
            <a:p>
              <a:pPr eaLnBrk="1" hangingPunct="1">
                <a:lnSpc>
                  <a:spcPct val="30000"/>
                </a:lnSpc>
                <a:spcBef>
                  <a:spcPct val="50000"/>
                </a:spcBef>
                <a:defRPr/>
              </a:pPr>
              <a:r>
                <a:rPr lang="en-US" altLang="en-US" sz="1100"/>
                <a:t>   Miscellaneous</a:t>
              </a:r>
              <a:endParaRPr lang="en-US" altLang="en-US" sz="2200" i="1" u="sng">
                <a:effectLst>
                  <a:outerShdw blurRad="38100" dist="38100" dir="2700000" algn="tl">
                    <a:srgbClr val="FFFFFF"/>
                  </a:outerShdw>
                </a:effectLst>
              </a:endParaRPr>
            </a:p>
          </p:txBody>
        </p:sp>
        <p:sp>
          <p:nvSpPr>
            <p:cNvPr id="140358" name="Text Box 70"/>
            <p:cNvSpPr txBox="1">
              <a:spLocks noChangeArrowheads="1"/>
            </p:cNvSpPr>
            <p:nvPr/>
          </p:nvSpPr>
          <p:spPr bwMode="auto">
            <a:xfrm>
              <a:off x="5040" y="2899"/>
              <a:ext cx="1104" cy="14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1" hangingPunct="1">
                <a:lnSpc>
                  <a:spcPct val="30000"/>
                </a:lnSpc>
                <a:spcBef>
                  <a:spcPct val="50000"/>
                </a:spcBef>
                <a:defRPr/>
              </a:pPr>
              <a:endParaRPr lang="en-US" altLang="en-US" sz="1300">
                <a:latin typeface="Times New Roman" panose="02020603050405020304" pitchFamily="18" charset="0"/>
              </a:endParaRPr>
            </a:p>
            <a:p>
              <a:pPr algn="ctr" eaLnBrk="1" hangingPunct="1">
                <a:lnSpc>
                  <a:spcPct val="40000"/>
                </a:lnSpc>
                <a:spcBef>
                  <a:spcPct val="50000"/>
                </a:spcBef>
                <a:defRPr/>
              </a:pPr>
              <a:r>
                <a:rPr lang="en-US" altLang="en-US" sz="1300"/>
                <a:t>Equal</a:t>
              </a:r>
            </a:p>
            <a:p>
              <a:pPr algn="ctr" eaLnBrk="1" hangingPunct="1">
                <a:lnSpc>
                  <a:spcPct val="40000"/>
                </a:lnSpc>
                <a:spcBef>
                  <a:spcPct val="50000"/>
                </a:spcBef>
                <a:defRPr/>
              </a:pPr>
              <a:r>
                <a:rPr lang="en-US" altLang="en-US" sz="1300"/>
                <a:t> Opportunity</a:t>
              </a:r>
            </a:p>
            <a:p>
              <a:pPr algn="ctr" eaLnBrk="1" hangingPunct="1">
                <a:lnSpc>
                  <a:spcPct val="40000"/>
                </a:lnSpc>
                <a:spcBef>
                  <a:spcPct val="50000"/>
                </a:spcBef>
                <a:defRPr/>
              </a:pPr>
              <a:r>
                <a:rPr lang="en-US" altLang="en-US" sz="1300"/>
                <a:t>Employer</a:t>
              </a:r>
            </a:p>
            <a:p>
              <a:pPr algn="ctr" eaLnBrk="1" hangingPunct="1">
                <a:lnSpc>
                  <a:spcPct val="20000"/>
                </a:lnSpc>
                <a:spcBef>
                  <a:spcPct val="50000"/>
                </a:spcBef>
                <a:defRPr/>
              </a:pPr>
              <a:endParaRPr lang="en-US" altLang="en-US" sz="1300"/>
            </a:p>
            <a:p>
              <a:pPr algn="ctr" eaLnBrk="1" hangingPunct="1">
                <a:lnSpc>
                  <a:spcPct val="20000"/>
                </a:lnSpc>
                <a:spcBef>
                  <a:spcPct val="50000"/>
                </a:spcBef>
                <a:defRPr/>
              </a:pPr>
              <a:endParaRPr lang="en-US" altLang="en-US" sz="1100"/>
            </a:p>
            <a:p>
              <a:pPr eaLnBrk="1" hangingPunct="1">
                <a:lnSpc>
                  <a:spcPct val="30000"/>
                </a:lnSpc>
                <a:spcBef>
                  <a:spcPct val="50000"/>
                </a:spcBef>
                <a:defRPr/>
              </a:pPr>
              <a:r>
                <a:rPr lang="en-US" altLang="en-US" sz="1100"/>
                <a:t>   Affirmative</a:t>
              </a:r>
            </a:p>
            <a:p>
              <a:pPr eaLnBrk="1" hangingPunct="1">
                <a:lnSpc>
                  <a:spcPct val="30000"/>
                </a:lnSpc>
                <a:spcBef>
                  <a:spcPct val="50000"/>
                </a:spcBef>
                <a:defRPr/>
              </a:pPr>
              <a:r>
                <a:rPr lang="en-US" altLang="en-US" sz="1100"/>
                <a:t>      Action Planning</a:t>
              </a:r>
            </a:p>
            <a:p>
              <a:pPr eaLnBrk="1" hangingPunct="1">
                <a:lnSpc>
                  <a:spcPct val="30000"/>
                </a:lnSpc>
                <a:spcBef>
                  <a:spcPct val="50000"/>
                </a:spcBef>
                <a:defRPr/>
              </a:pPr>
              <a:r>
                <a:rPr lang="en-US" altLang="en-US" sz="1100"/>
                <a:t>   Records</a:t>
              </a:r>
            </a:p>
            <a:p>
              <a:pPr eaLnBrk="1" hangingPunct="1">
                <a:lnSpc>
                  <a:spcPct val="30000"/>
                </a:lnSpc>
                <a:spcBef>
                  <a:spcPct val="50000"/>
                </a:spcBef>
                <a:defRPr/>
              </a:pPr>
              <a:r>
                <a:rPr lang="en-US" altLang="en-US" sz="1100"/>
                <a:t>   Discrimination</a:t>
              </a:r>
            </a:p>
            <a:p>
              <a:pPr eaLnBrk="1" hangingPunct="1">
                <a:lnSpc>
                  <a:spcPct val="30000"/>
                </a:lnSpc>
                <a:spcBef>
                  <a:spcPct val="50000"/>
                </a:spcBef>
                <a:defRPr/>
              </a:pPr>
              <a:r>
                <a:rPr lang="en-US" altLang="en-US" sz="1100"/>
                <a:t>       Complaints</a:t>
              </a:r>
            </a:p>
            <a:p>
              <a:pPr eaLnBrk="1" hangingPunct="1">
                <a:lnSpc>
                  <a:spcPct val="30000"/>
                </a:lnSpc>
                <a:spcBef>
                  <a:spcPct val="50000"/>
                </a:spcBef>
                <a:defRPr/>
              </a:pPr>
              <a:r>
                <a:rPr lang="en-US" altLang="en-US" sz="1100"/>
                <a:t>   Counseling and</a:t>
              </a:r>
            </a:p>
            <a:p>
              <a:pPr eaLnBrk="1" hangingPunct="1">
                <a:lnSpc>
                  <a:spcPct val="30000"/>
                </a:lnSpc>
                <a:spcBef>
                  <a:spcPct val="50000"/>
                </a:spcBef>
                <a:defRPr/>
              </a:pPr>
              <a:r>
                <a:rPr lang="en-US" altLang="en-US" sz="1100"/>
                <a:t>       Liaison</a:t>
              </a:r>
            </a:p>
            <a:p>
              <a:pPr eaLnBrk="1" hangingPunct="1">
                <a:lnSpc>
                  <a:spcPct val="30000"/>
                </a:lnSpc>
                <a:spcBef>
                  <a:spcPct val="50000"/>
                </a:spcBef>
                <a:defRPr/>
              </a:pPr>
              <a:endParaRPr lang="en-US" altLang="en-US" sz="1100" i="1" u="sng">
                <a:effectLst>
                  <a:outerShdw blurRad="38100" dist="38100" dir="2700000" algn="tl">
                    <a:srgbClr val="FFFFFF"/>
                  </a:outerShdw>
                </a:effectLst>
              </a:endParaRPr>
            </a:p>
          </p:txBody>
        </p:sp>
        <p:sp>
          <p:nvSpPr>
            <p:cNvPr id="48164" name="Rectangle 71"/>
            <p:cNvSpPr>
              <a:spLocks noChangeArrowheads="1"/>
            </p:cNvSpPr>
            <p:nvPr/>
          </p:nvSpPr>
          <p:spPr bwMode="auto">
            <a:xfrm>
              <a:off x="144" y="2851"/>
              <a:ext cx="1008" cy="1488"/>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65" name="Rectangle 72"/>
            <p:cNvSpPr>
              <a:spLocks noChangeArrowheads="1"/>
            </p:cNvSpPr>
            <p:nvPr/>
          </p:nvSpPr>
          <p:spPr bwMode="auto">
            <a:xfrm>
              <a:off x="1392" y="2851"/>
              <a:ext cx="1008" cy="1488"/>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66" name="Rectangle 73"/>
            <p:cNvSpPr>
              <a:spLocks noChangeArrowheads="1"/>
            </p:cNvSpPr>
            <p:nvPr/>
          </p:nvSpPr>
          <p:spPr bwMode="auto">
            <a:xfrm>
              <a:off x="2592" y="2851"/>
              <a:ext cx="1200" cy="1488"/>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67" name="Rectangle 75"/>
            <p:cNvSpPr>
              <a:spLocks noChangeArrowheads="1"/>
            </p:cNvSpPr>
            <p:nvPr/>
          </p:nvSpPr>
          <p:spPr bwMode="auto">
            <a:xfrm>
              <a:off x="4944" y="2851"/>
              <a:ext cx="1200" cy="1488"/>
            </a:xfrm>
            <a:prstGeom prst="rect">
              <a:avLst/>
            </a:prstGeom>
            <a:noFill/>
            <a:ln w="12700">
              <a:solidFill>
                <a:schemeClr val="tx1"/>
              </a:solidFill>
              <a:miter lim="800000"/>
              <a:headEnd type="none" w="sm" len="sm"/>
              <a:tailEnd type="none" w="sm" len="sm"/>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endParaRPr lang="en-GB" altLang="en-US"/>
            </a:p>
          </p:txBody>
        </p:sp>
        <p:sp>
          <p:nvSpPr>
            <p:cNvPr id="48168" name="Line 81"/>
            <p:cNvSpPr>
              <a:spLocks noChangeShapeType="1"/>
            </p:cNvSpPr>
            <p:nvPr/>
          </p:nvSpPr>
          <p:spPr bwMode="auto">
            <a:xfrm>
              <a:off x="768" y="2766"/>
              <a:ext cx="0" cy="85"/>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69" name="Line 82"/>
            <p:cNvSpPr>
              <a:spLocks noChangeShapeType="1"/>
            </p:cNvSpPr>
            <p:nvPr/>
          </p:nvSpPr>
          <p:spPr bwMode="auto">
            <a:xfrm>
              <a:off x="1872" y="2766"/>
              <a:ext cx="0" cy="85"/>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70" name="Line 83"/>
            <p:cNvSpPr>
              <a:spLocks noChangeShapeType="1"/>
            </p:cNvSpPr>
            <p:nvPr/>
          </p:nvSpPr>
          <p:spPr bwMode="auto">
            <a:xfrm>
              <a:off x="3168" y="2766"/>
              <a:ext cx="0" cy="85"/>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71" name="Line 84"/>
            <p:cNvSpPr>
              <a:spLocks noChangeShapeType="1"/>
            </p:cNvSpPr>
            <p:nvPr/>
          </p:nvSpPr>
          <p:spPr bwMode="auto">
            <a:xfrm>
              <a:off x="4368" y="2766"/>
              <a:ext cx="0" cy="96"/>
            </a:xfrm>
            <a:prstGeom prst="line">
              <a:avLst/>
            </a:prstGeom>
            <a:noFill/>
            <a:ln w="127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172" name="Text Box 85"/>
            <p:cNvSpPr txBox="1">
              <a:spLocks noChangeArrowheads="1"/>
            </p:cNvSpPr>
            <p:nvPr/>
          </p:nvSpPr>
          <p:spPr bwMode="auto">
            <a:xfrm>
              <a:off x="0" y="720"/>
              <a:ext cx="6336" cy="3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eaLnBrk="1" hangingPunct="1">
                <a:lnSpc>
                  <a:spcPct val="100000"/>
                </a:lnSpc>
              </a:pPr>
              <a:r>
                <a:rPr lang="en-US" altLang="en-US" sz="2200" b="0" i="1" u="sng">
                  <a:solidFill>
                    <a:schemeClr val="tx1"/>
                  </a:solidFill>
                </a:rPr>
                <a:t>Human Resources Manager</a:t>
              </a:r>
            </a:p>
          </p:txBody>
        </p:sp>
      </p:grpSp>
    </p:spTree>
    <p:extLst>
      <p:ext uri="{BB962C8B-B14F-4D97-AF65-F5344CB8AC3E}">
        <p14:creationId xmlns:p14="http://schemas.microsoft.com/office/powerpoint/2010/main" val="977529161"/>
      </p:ext>
    </p:extLst>
  </p:cSld>
  <p:clrMapOvr>
    <a:masterClrMapping/>
  </p:clrMapOvr>
  <p:transition spd="med">
    <p:random/>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0" y="173691"/>
            <a:ext cx="9144000" cy="575703"/>
          </a:xfrm>
        </p:spPr>
        <p:txBody>
          <a:bodyPr/>
          <a:lstStyle/>
          <a:p>
            <a:pPr eaLnBrk="1" hangingPunct="1"/>
            <a:r>
              <a:rPr lang="en-US" altLang="en-US" sz="3200"/>
              <a:t>Qualifications for a Career in HRM</a:t>
            </a:r>
          </a:p>
        </p:txBody>
      </p:sp>
      <p:sp>
        <p:nvSpPr>
          <p:cNvPr id="49155" name="Rectangle 3"/>
          <p:cNvSpPr>
            <a:spLocks noGrp="1" noChangeArrowheads="1"/>
          </p:cNvSpPr>
          <p:nvPr>
            <p:ph type="body" sz="half" idx="1"/>
          </p:nvPr>
        </p:nvSpPr>
        <p:spPr>
          <a:xfrm>
            <a:off x="277091" y="806824"/>
            <a:ext cx="4849091" cy="5219140"/>
          </a:xfrm>
        </p:spPr>
        <p:txBody>
          <a:bodyPr/>
          <a:lstStyle/>
          <a:p>
            <a:pPr eaLnBrk="1" hangingPunct="1">
              <a:lnSpc>
                <a:spcPct val="90000"/>
              </a:lnSpc>
              <a:buFontTx/>
              <a:buNone/>
            </a:pPr>
            <a:r>
              <a:rPr lang="en-US" altLang="en-US" sz="1800" b="1"/>
              <a:t>Academic Training Courses</a:t>
            </a:r>
          </a:p>
          <a:p>
            <a:pPr eaLnBrk="1" hangingPunct="1">
              <a:lnSpc>
                <a:spcPct val="90000"/>
              </a:lnSpc>
            </a:pPr>
            <a:r>
              <a:rPr lang="en-US" altLang="en-US" sz="1800"/>
              <a:t>General education (behavioral sciences, English, communications, psychology, mathematics, and business courses including accounting, marketing, and others)</a:t>
            </a:r>
          </a:p>
          <a:p>
            <a:pPr eaLnBrk="1" hangingPunct="1">
              <a:lnSpc>
                <a:spcPct val="90000"/>
              </a:lnSpc>
            </a:pPr>
            <a:r>
              <a:rPr lang="en-US" altLang="en-US" sz="1800"/>
              <a:t>Human resources management</a:t>
            </a:r>
          </a:p>
          <a:p>
            <a:pPr eaLnBrk="1" hangingPunct="1">
              <a:lnSpc>
                <a:spcPct val="90000"/>
              </a:lnSpc>
            </a:pPr>
            <a:r>
              <a:rPr lang="en-US" altLang="en-US" sz="1800"/>
              <a:t>Supervision</a:t>
            </a:r>
          </a:p>
          <a:p>
            <a:pPr eaLnBrk="1" hangingPunct="1">
              <a:lnSpc>
                <a:spcPct val="90000"/>
              </a:lnSpc>
            </a:pPr>
            <a:r>
              <a:rPr lang="en-US" altLang="en-US" sz="1800"/>
              <a:t>Labor relations</a:t>
            </a:r>
          </a:p>
          <a:p>
            <a:pPr eaLnBrk="1" hangingPunct="1">
              <a:lnSpc>
                <a:spcPct val="90000"/>
              </a:lnSpc>
            </a:pPr>
            <a:r>
              <a:rPr lang="en-US" altLang="en-US" sz="1800"/>
              <a:t>Organizational behavior</a:t>
            </a:r>
          </a:p>
          <a:p>
            <a:pPr eaLnBrk="1" hangingPunct="1">
              <a:lnSpc>
                <a:spcPct val="90000"/>
              </a:lnSpc>
            </a:pPr>
            <a:r>
              <a:rPr lang="en-US" altLang="en-US" sz="1800"/>
              <a:t>Personnel and organizational psychology</a:t>
            </a:r>
          </a:p>
          <a:p>
            <a:pPr eaLnBrk="1" hangingPunct="1">
              <a:lnSpc>
                <a:spcPct val="90000"/>
              </a:lnSpc>
            </a:pPr>
            <a:r>
              <a:rPr lang="en-US" altLang="en-US" sz="1800"/>
              <a:t>Sociology</a:t>
            </a:r>
          </a:p>
          <a:p>
            <a:pPr eaLnBrk="1" hangingPunct="1">
              <a:lnSpc>
                <a:spcPct val="90000"/>
              </a:lnSpc>
            </a:pPr>
            <a:r>
              <a:rPr lang="en-US" altLang="en-US" sz="1800"/>
              <a:t>Law</a:t>
            </a:r>
          </a:p>
          <a:p>
            <a:pPr eaLnBrk="1" hangingPunct="1">
              <a:lnSpc>
                <a:spcPct val="90000"/>
              </a:lnSpc>
            </a:pPr>
            <a:r>
              <a:rPr lang="en-US" altLang="en-US" sz="1800"/>
              <a:t>Electronic data processing</a:t>
            </a:r>
          </a:p>
          <a:p>
            <a:pPr eaLnBrk="1" hangingPunct="1">
              <a:lnSpc>
                <a:spcPct val="90000"/>
              </a:lnSpc>
            </a:pPr>
            <a:r>
              <a:rPr lang="en-US" altLang="en-US" sz="1800"/>
              <a:t>Statistics</a:t>
            </a:r>
          </a:p>
          <a:p>
            <a:pPr eaLnBrk="1" hangingPunct="1">
              <a:lnSpc>
                <a:spcPct val="90000"/>
              </a:lnSpc>
            </a:pPr>
            <a:r>
              <a:rPr lang="en-US" altLang="en-US" sz="1800"/>
              <a:t>Economics</a:t>
            </a:r>
          </a:p>
          <a:p>
            <a:pPr eaLnBrk="1" hangingPunct="1">
              <a:lnSpc>
                <a:spcPct val="90000"/>
              </a:lnSpc>
            </a:pPr>
            <a:r>
              <a:rPr lang="en-US" altLang="en-US" sz="1800"/>
              <a:t>Industrial engineering</a:t>
            </a:r>
          </a:p>
        </p:txBody>
      </p:sp>
      <p:sp>
        <p:nvSpPr>
          <p:cNvPr id="49156" name="Rectangle 4"/>
          <p:cNvSpPr>
            <a:spLocks noGrp="1" noChangeArrowheads="1"/>
          </p:cNvSpPr>
          <p:nvPr>
            <p:ph type="body" sz="half" idx="2"/>
          </p:nvPr>
        </p:nvSpPr>
        <p:spPr>
          <a:xfrm>
            <a:off x="5472546" y="806824"/>
            <a:ext cx="2658341" cy="4621026"/>
          </a:xfrm>
        </p:spPr>
        <p:txBody>
          <a:bodyPr/>
          <a:lstStyle/>
          <a:p>
            <a:pPr eaLnBrk="1" hangingPunct="1">
              <a:buFontTx/>
              <a:buNone/>
            </a:pPr>
            <a:r>
              <a:rPr lang="en-US" altLang="en-US" sz="1800" b="1"/>
              <a:t>Extracurricular</a:t>
            </a:r>
          </a:p>
          <a:p>
            <a:pPr eaLnBrk="1" hangingPunct="1">
              <a:buFontTx/>
              <a:buNone/>
            </a:pPr>
            <a:r>
              <a:rPr lang="en-US" altLang="en-US" sz="1800" b="1"/>
              <a:t>Activities</a:t>
            </a:r>
          </a:p>
          <a:p>
            <a:pPr eaLnBrk="1" hangingPunct="1"/>
            <a:r>
              <a:rPr lang="en-US" altLang="en-US" sz="1800"/>
              <a:t>Professional organizations</a:t>
            </a:r>
          </a:p>
          <a:p>
            <a:pPr eaLnBrk="1" hangingPunct="1"/>
            <a:r>
              <a:rPr lang="en-US" altLang="en-US" sz="1800"/>
              <a:t>Publications staffs</a:t>
            </a:r>
          </a:p>
          <a:p>
            <a:pPr eaLnBrk="1" hangingPunct="1"/>
            <a:r>
              <a:rPr lang="en-US" altLang="en-US" sz="1800"/>
              <a:t>Student Personnel Association</a:t>
            </a:r>
          </a:p>
          <a:p>
            <a:pPr eaLnBrk="1" hangingPunct="1"/>
            <a:r>
              <a:rPr lang="en-US" altLang="en-US" sz="1800"/>
              <a:t>Leadership roles in organizations</a:t>
            </a:r>
          </a:p>
        </p:txBody>
      </p:sp>
    </p:spTree>
    <p:extLst>
      <p:ext uri="{BB962C8B-B14F-4D97-AF65-F5344CB8AC3E}">
        <p14:creationId xmlns:p14="http://schemas.microsoft.com/office/powerpoint/2010/main" val="105444033"/>
      </p:ext>
    </p:extLst>
  </p:cSld>
  <p:clrMapOvr>
    <a:masterClrMapping/>
  </p:clrMapOvr>
  <p:transition spd="med">
    <p:random/>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0" y="134471"/>
            <a:ext cx="9144000" cy="575703"/>
          </a:xfrm>
        </p:spPr>
        <p:txBody>
          <a:bodyPr/>
          <a:lstStyle/>
          <a:p>
            <a:pPr eaLnBrk="1" hangingPunct="1"/>
            <a:r>
              <a:rPr lang="en-US" altLang="en-US" sz="3200"/>
              <a:t>Qualifications for a Career in HRM</a:t>
            </a:r>
          </a:p>
        </p:txBody>
      </p:sp>
      <p:sp>
        <p:nvSpPr>
          <p:cNvPr id="50179" name="Rectangle 3"/>
          <p:cNvSpPr>
            <a:spLocks noGrp="1" noChangeArrowheads="1"/>
          </p:cNvSpPr>
          <p:nvPr>
            <p:ph type="body" sz="half" idx="1"/>
          </p:nvPr>
        </p:nvSpPr>
        <p:spPr>
          <a:xfrm>
            <a:off x="207819" y="806824"/>
            <a:ext cx="4626841" cy="5219140"/>
          </a:xfrm>
        </p:spPr>
        <p:txBody>
          <a:bodyPr/>
          <a:lstStyle/>
          <a:p>
            <a:pPr eaLnBrk="1" hangingPunct="1">
              <a:lnSpc>
                <a:spcPct val="90000"/>
              </a:lnSpc>
              <a:buFontTx/>
              <a:buNone/>
            </a:pPr>
            <a:r>
              <a:rPr lang="en-US" altLang="en-US" sz="1800" b="1"/>
              <a:t>Personal Qualifications</a:t>
            </a:r>
          </a:p>
          <a:p>
            <a:pPr eaLnBrk="1" hangingPunct="1">
              <a:lnSpc>
                <a:spcPct val="90000"/>
              </a:lnSpc>
            </a:pPr>
            <a:r>
              <a:rPr lang="en-US" altLang="en-US" sz="1800"/>
              <a:t>Integrity</a:t>
            </a:r>
          </a:p>
          <a:p>
            <a:pPr eaLnBrk="1" hangingPunct="1">
              <a:lnSpc>
                <a:spcPct val="90000"/>
              </a:lnSpc>
            </a:pPr>
            <a:r>
              <a:rPr lang="en-US" altLang="en-US" sz="1800"/>
              <a:t>Determination</a:t>
            </a:r>
          </a:p>
          <a:p>
            <a:pPr eaLnBrk="1" hangingPunct="1">
              <a:lnSpc>
                <a:spcPct val="90000"/>
              </a:lnSpc>
            </a:pPr>
            <a:r>
              <a:rPr lang="en-US" altLang="en-US" sz="1800"/>
              <a:t>Competency</a:t>
            </a:r>
          </a:p>
          <a:p>
            <a:pPr eaLnBrk="1" hangingPunct="1">
              <a:lnSpc>
                <a:spcPct val="90000"/>
              </a:lnSpc>
            </a:pPr>
            <a:r>
              <a:rPr lang="en-US" altLang="en-US" sz="1800"/>
              <a:t>Dependability</a:t>
            </a:r>
          </a:p>
          <a:p>
            <a:pPr eaLnBrk="1" hangingPunct="1">
              <a:lnSpc>
                <a:spcPct val="90000"/>
              </a:lnSpc>
            </a:pPr>
            <a:r>
              <a:rPr lang="en-US" altLang="en-US" sz="1800"/>
              <a:t>Fair-mindedness</a:t>
            </a:r>
          </a:p>
          <a:p>
            <a:pPr eaLnBrk="1" hangingPunct="1">
              <a:lnSpc>
                <a:spcPct val="90000"/>
              </a:lnSpc>
            </a:pPr>
            <a:r>
              <a:rPr lang="en-US" altLang="en-US" sz="1800"/>
              <a:t>Good mental health</a:t>
            </a:r>
          </a:p>
          <a:p>
            <a:pPr eaLnBrk="1" hangingPunct="1">
              <a:lnSpc>
                <a:spcPct val="90000"/>
              </a:lnSpc>
            </a:pPr>
            <a:r>
              <a:rPr lang="en-US" altLang="en-US" sz="1800"/>
              <a:t>A sense of humor</a:t>
            </a:r>
          </a:p>
          <a:p>
            <a:pPr eaLnBrk="1" hangingPunct="1">
              <a:lnSpc>
                <a:spcPct val="90000"/>
              </a:lnSpc>
            </a:pPr>
            <a:r>
              <a:rPr lang="en-US" altLang="en-US" sz="1800"/>
              <a:t>Ability to tolerate frustration</a:t>
            </a:r>
          </a:p>
          <a:p>
            <a:pPr eaLnBrk="1" hangingPunct="1">
              <a:lnSpc>
                <a:spcPct val="90000"/>
              </a:lnSpc>
            </a:pPr>
            <a:r>
              <a:rPr lang="en-US" altLang="en-US" sz="1800"/>
              <a:t>A flexible approach to problems</a:t>
            </a:r>
          </a:p>
          <a:p>
            <a:pPr eaLnBrk="1" hangingPunct="1">
              <a:lnSpc>
                <a:spcPct val="90000"/>
              </a:lnSpc>
            </a:pPr>
            <a:r>
              <a:rPr lang="en-US" altLang="en-US" sz="1800"/>
              <a:t>Ability to communicate effectively</a:t>
            </a:r>
          </a:p>
          <a:p>
            <a:pPr eaLnBrk="1" hangingPunct="1">
              <a:lnSpc>
                <a:spcPct val="90000"/>
              </a:lnSpc>
            </a:pPr>
            <a:r>
              <a:rPr lang="en-US" altLang="en-US" sz="1800"/>
              <a:t>Patience</a:t>
            </a:r>
          </a:p>
          <a:p>
            <a:pPr eaLnBrk="1" hangingPunct="1">
              <a:lnSpc>
                <a:spcPct val="90000"/>
              </a:lnSpc>
            </a:pPr>
            <a:r>
              <a:rPr lang="en-US" altLang="en-US" sz="1800"/>
              <a:t>Objectivity towards others</a:t>
            </a:r>
          </a:p>
          <a:p>
            <a:pPr eaLnBrk="1" hangingPunct="1">
              <a:lnSpc>
                <a:spcPct val="90000"/>
              </a:lnSpc>
            </a:pPr>
            <a:r>
              <a:rPr lang="en-US" altLang="en-US" sz="1800"/>
              <a:t>Cooperative and understanding attitude</a:t>
            </a:r>
          </a:p>
          <a:p>
            <a:pPr eaLnBrk="1" hangingPunct="1">
              <a:lnSpc>
                <a:spcPct val="90000"/>
              </a:lnSpc>
            </a:pPr>
            <a:r>
              <a:rPr lang="en-US" altLang="en-US" sz="1800"/>
              <a:t>Ability to listen effectively</a:t>
            </a:r>
          </a:p>
          <a:p>
            <a:pPr eaLnBrk="1" hangingPunct="1">
              <a:lnSpc>
                <a:spcPct val="90000"/>
              </a:lnSpc>
            </a:pPr>
            <a:r>
              <a:rPr lang="en-US" altLang="en-US" sz="1800"/>
              <a:t>Human Relations skills</a:t>
            </a:r>
          </a:p>
        </p:txBody>
      </p:sp>
      <p:sp>
        <p:nvSpPr>
          <p:cNvPr id="50180" name="Rectangle 4"/>
          <p:cNvSpPr>
            <a:spLocks noGrp="1" noChangeArrowheads="1"/>
          </p:cNvSpPr>
          <p:nvPr>
            <p:ph type="body" sz="half" idx="2"/>
          </p:nvPr>
        </p:nvSpPr>
        <p:spPr>
          <a:xfrm>
            <a:off x="4557569" y="806824"/>
            <a:ext cx="3443432" cy="2550739"/>
          </a:xfrm>
          <a:noFill/>
        </p:spPr>
        <p:txBody>
          <a:bodyPr lIns="90264"/>
          <a:lstStyle/>
          <a:p>
            <a:pPr eaLnBrk="1" hangingPunct="1">
              <a:buFontTx/>
              <a:buNone/>
            </a:pPr>
            <a:r>
              <a:rPr lang="en-US" altLang="en-US" sz="1800" b="1"/>
              <a:t>Desirable</a:t>
            </a:r>
          </a:p>
          <a:p>
            <a:pPr eaLnBrk="1" hangingPunct="1">
              <a:buFontTx/>
              <a:buNone/>
            </a:pPr>
            <a:r>
              <a:rPr lang="en-US" altLang="en-US" sz="1800" b="1"/>
              <a:t>Employment</a:t>
            </a:r>
          </a:p>
          <a:p>
            <a:pPr eaLnBrk="1" hangingPunct="1">
              <a:buFontTx/>
              <a:buNone/>
            </a:pPr>
            <a:r>
              <a:rPr lang="en-US" altLang="en-US" sz="1800" b="1"/>
              <a:t>Experiences</a:t>
            </a:r>
          </a:p>
          <a:p>
            <a:pPr eaLnBrk="1" hangingPunct="1"/>
            <a:r>
              <a:rPr lang="en-US" altLang="en-US" sz="1800"/>
              <a:t>Experience at the operating level</a:t>
            </a:r>
          </a:p>
          <a:p>
            <a:pPr eaLnBrk="1" hangingPunct="1"/>
            <a:r>
              <a:rPr lang="en-US" altLang="en-US" sz="1800"/>
              <a:t>Experience in positions of leadership</a:t>
            </a:r>
          </a:p>
          <a:p>
            <a:pPr eaLnBrk="1" hangingPunct="1">
              <a:buFontTx/>
              <a:buNone/>
            </a:pPr>
            <a:endParaRPr lang="en-US" altLang="en-US" sz="1800"/>
          </a:p>
        </p:txBody>
      </p:sp>
      <p:sp>
        <p:nvSpPr>
          <p:cNvPr id="50181" name="Text Box 7"/>
          <p:cNvSpPr txBox="1">
            <a:spLocks noChangeArrowheads="1"/>
          </p:cNvSpPr>
          <p:nvPr/>
        </p:nvSpPr>
        <p:spPr bwMode="auto">
          <a:xfrm>
            <a:off x="4197769" y="4866154"/>
            <a:ext cx="3895595" cy="929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1429" tIns="45714" rIns="91429" bIns="45714">
            <a:spAutoFit/>
          </a:bodyPr>
          <a:lstStyle>
            <a:lvl1pPr algn="ctr">
              <a:lnSpc>
                <a:spcPct val="90000"/>
              </a:lnSpc>
              <a:spcBef>
                <a:spcPct val="50000"/>
              </a:spcBef>
              <a:defRPr sz="1600" b="1">
                <a:solidFill>
                  <a:schemeClr val="bg1"/>
                </a:solidFill>
                <a:latin typeface="Arial" charset="0"/>
              </a:defRPr>
            </a:lvl1pPr>
            <a:lvl2pPr marL="742950" indent="-285750" algn="ctr">
              <a:lnSpc>
                <a:spcPct val="90000"/>
              </a:lnSpc>
              <a:spcBef>
                <a:spcPct val="50000"/>
              </a:spcBef>
              <a:defRPr sz="1600" b="1">
                <a:solidFill>
                  <a:schemeClr val="bg1"/>
                </a:solidFill>
                <a:latin typeface="Arial" charset="0"/>
              </a:defRPr>
            </a:lvl2pPr>
            <a:lvl3pPr marL="1143000" indent="-228600" algn="ctr">
              <a:lnSpc>
                <a:spcPct val="90000"/>
              </a:lnSpc>
              <a:spcBef>
                <a:spcPct val="50000"/>
              </a:spcBef>
              <a:defRPr sz="1600" b="1">
                <a:solidFill>
                  <a:schemeClr val="bg1"/>
                </a:solidFill>
                <a:latin typeface="Arial" charset="0"/>
              </a:defRPr>
            </a:lvl3pPr>
            <a:lvl4pPr marL="1600200" indent="-228600" algn="ctr">
              <a:lnSpc>
                <a:spcPct val="90000"/>
              </a:lnSpc>
              <a:spcBef>
                <a:spcPct val="50000"/>
              </a:spcBef>
              <a:defRPr sz="1600" b="1">
                <a:solidFill>
                  <a:schemeClr val="bg1"/>
                </a:solidFill>
                <a:latin typeface="Arial" charset="0"/>
              </a:defRPr>
            </a:lvl4pPr>
            <a:lvl5pPr marL="2057400" indent="-228600" algn="ctr">
              <a:lnSpc>
                <a:spcPct val="90000"/>
              </a:lnSpc>
              <a:spcBef>
                <a:spcPct val="50000"/>
              </a:spcBef>
              <a:defRPr sz="1600" b="1">
                <a:solidFill>
                  <a:schemeClr val="bg1"/>
                </a:solidFill>
                <a:latin typeface="Arial" charset="0"/>
              </a:defRPr>
            </a:lvl5pPr>
            <a:lvl6pPr marL="2514600" indent="-228600" algn="ctr" eaLnBrk="0" fontAlgn="base" hangingPunct="0">
              <a:lnSpc>
                <a:spcPct val="90000"/>
              </a:lnSpc>
              <a:spcBef>
                <a:spcPct val="50000"/>
              </a:spcBef>
              <a:spcAft>
                <a:spcPct val="0"/>
              </a:spcAft>
              <a:defRPr sz="1600" b="1">
                <a:solidFill>
                  <a:schemeClr val="bg1"/>
                </a:solidFill>
                <a:latin typeface="Arial" charset="0"/>
              </a:defRPr>
            </a:lvl6pPr>
            <a:lvl7pPr marL="2971800" indent="-228600" algn="ctr" eaLnBrk="0" fontAlgn="base" hangingPunct="0">
              <a:lnSpc>
                <a:spcPct val="90000"/>
              </a:lnSpc>
              <a:spcBef>
                <a:spcPct val="50000"/>
              </a:spcBef>
              <a:spcAft>
                <a:spcPct val="0"/>
              </a:spcAft>
              <a:defRPr sz="1600" b="1">
                <a:solidFill>
                  <a:schemeClr val="bg1"/>
                </a:solidFill>
                <a:latin typeface="Arial" charset="0"/>
              </a:defRPr>
            </a:lvl7pPr>
            <a:lvl8pPr marL="3429000" indent="-228600" algn="ctr" eaLnBrk="0" fontAlgn="base" hangingPunct="0">
              <a:lnSpc>
                <a:spcPct val="90000"/>
              </a:lnSpc>
              <a:spcBef>
                <a:spcPct val="50000"/>
              </a:spcBef>
              <a:spcAft>
                <a:spcPct val="0"/>
              </a:spcAft>
              <a:defRPr sz="1600" b="1">
                <a:solidFill>
                  <a:schemeClr val="bg1"/>
                </a:solidFill>
                <a:latin typeface="Arial" charset="0"/>
              </a:defRPr>
            </a:lvl8pPr>
            <a:lvl9pPr marL="3886200" indent="-228600" algn="ctr" eaLnBrk="0" fontAlgn="base" hangingPunct="0">
              <a:lnSpc>
                <a:spcPct val="90000"/>
              </a:lnSpc>
              <a:spcBef>
                <a:spcPct val="50000"/>
              </a:spcBef>
              <a:spcAft>
                <a:spcPct val="0"/>
              </a:spcAft>
              <a:defRPr sz="1600" b="1">
                <a:solidFill>
                  <a:schemeClr val="bg1"/>
                </a:solidFill>
                <a:latin typeface="Arial" charset="0"/>
              </a:defRPr>
            </a:lvl9pPr>
          </a:lstStyle>
          <a:p>
            <a:pPr algn="r" eaLnBrk="1" hangingPunct="1">
              <a:lnSpc>
                <a:spcPct val="100000"/>
              </a:lnSpc>
              <a:spcBef>
                <a:spcPct val="20000"/>
              </a:spcBef>
            </a:pPr>
            <a:r>
              <a:rPr lang="en-US" altLang="en-US">
                <a:solidFill>
                  <a:schemeClr val="tx1"/>
                </a:solidFill>
                <a:latin typeface="Verdana" pitchFamily="34" charset="0"/>
                <a:hlinkClick r:id="rId2"/>
              </a:rPr>
              <a:t>SHRM: HR Jobs</a:t>
            </a:r>
            <a:endParaRPr lang="en-US" altLang="en-US">
              <a:solidFill>
                <a:schemeClr val="tx1"/>
              </a:solidFill>
              <a:latin typeface="Verdana" pitchFamily="34" charset="0"/>
            </a:endParaRPr>
          </a:p>
          <a:p>
            <a:pPr algn="r" eaLnBrk="1" hangingPunct="1">
              <a:lnSpc>
                <a:spcPct val="100000"/>
              </a:lnSpc>
              <a:spcBef>
                <a:spcPct val="20000"/>
              </a:spcBef>
            </a:pPr>
            <a:r>
              <a:rPr lang="en-US" altLang="en-US">
                <a:solidFill>
                  <a:schemeClr val="tx1"/>
                </a:solidFill>
                <a:latin typeface="Verdana" pitchFamily="34" charset="0"/>
                <a:hlinkClick r:id="rId3"/>
              </a:rPr>
              <a:t>SHRM: HR News Online</a:t>
            </a:r>
            <a:endParaRPr lang="en-US" altLang="en-US">
              <a:solidFill>
                <a:schemeClr val="tx1"/>
              </a:solidFill>
              <a:latin typeface="Verdana" pitchFamily="34" charset="0"/>
            </a:endParaRPr>
          </a:p>
          <a:p>
            <a:pPr algn="r" eaLnBrk="1" hangingPunct="1">
              <a:lnSpc>
                <a:spcPct val="100000"/>
              </a:lnSpc>
              <a:spcBef>
                <a:spcPct val="20000"/>
              </a:spcBef>
            </a:pPr>
            <a:r>
              <a:rPr lang="en-US" altLang="en-US">
                <a:solidFill>
                  <a:schemeClr val="tx1"/>
                </a:solidFill>
                <a:latin typeface="Verdana" pitchFamily="34" charset="0"/>
                <a:hlinkClick r:id="rId4"/>
              </a:rPr>
              <a:t>Occupational Outlook Handbook</a:t>
            </a:r>
            <a:endParaRPr lang="en-US" altLang="en-US">
              <a:solidFill>
                <a:schemeClr val="tx1"/>
              </a:solidFill>
              <a:latin typeface="Verdana" pitchFamily="34" charset="0"/>
            </a:endParaRPr>
          </a:p>
        </p:txBody>
      </p:sp>
    </p:spTree>
    <p:extLst>
      <p:ext uri="{BB962C8B-B14F-4D97-AF65-F5344CB8AC3E}">
        <p14:creationId xmlns:p14="http://schemas.microsoft.com/office/powerpoint/2010/main" val="1971143820"/>
      </p:ext>
    </p:extLst>
  </p:cSld>
  <p:clrMapOvr>
    <a:masterClrMapping/>
  </p:clrMapOvr>
  <p:transition spd="med">
    <p:random/>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9D59C-6081-AF74-A762-7C1F3046A6DE}"/>
              </a:ext>
            </a:extLst>
          </p:cNvPr>
          <p:cNvSpPr>
            <a:spLocks noGrp="1"/>
          </p:cNvSpPr>
          <p:nvPr>
            <p:ph type="title"/>
          </p:nvPr>
        </p:nvSpPr>
        <p:spPr>
          <a:xfrm>
            <a:off x="457200" y="274638"/>
            <a:ext cx="8229600" cy="1143000"/>
          </a:xfrm>
        </p:spPr>
        <p:txBody>
          <a:bodyPr wrap="square" anchor="ctr">
            <a:normAutofit/>
          </a:bodyPr>
          <a:lstStyle/>
          <a:p>
            <a:r>
              <a:rPr lang="en-GB" dirty="0"/>
              <a:t>Explore CIPD </a:t>
            </a:r>
          </a:p>
        </p:txBody>
      </p:sp>
      <p:sp>
        <p:nvSpPr>
          <p:cNvPr id="3" name="Content Placeholder 2">
            <a:extLst>
              <a:ext uri="{FF2B5EF4-FFF2-40B4-BE49-F238E27FC236}">
                <a16:creationId xmlns:a16="http://schemas.microsoft.com/office/drawing/2014/main" id="{26D8CD1F-A08E-12CA-C54F-2361129AC2A5}"/>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dirty="0"/>
              <a:t>Take some time and explore </a:t>
            </a:r>
            <a:r>
              <a:rPr lang="en-GB" dirty="0">
                <a:hlinkClick r:id="rId2"/>
              </a:rPr>
              <a:t>https://www.cipd.org/uk/the-people-profession/the-profession-map/faqs/</a:t>
            </a:r>
            <a:endParaRPr lang="en-GB" dirty="0"/>
          </a:p>
        </p:txBody>
      </p:sp>
      <p:pic>
        <p:nvPicPr>
          <p:cNvPr id="6" name="Content Placeholder 5" descr="A close-up of a logo&#10;&#10;Description automatically generated">
            <a:extLst>
              <a:ext uri="{FF2B5EF4-FFF2-40B4-BE49-F238E27FC236}">
                <a16:creationId xmlns:a16="http://schemas.microsoft.com/office/drawing/2014/main" id="{30770625-7C0D-65A8-4917-3A4D2ECD92F4}"/>
              </a:ext>
            </a:extLst>
          </p:cNvPr>
          <p:cNvPicPr>
            <a:picLocks noGrp="1" noChangeAspect="1"/>
          </p:cNvPicPr>
          <p:nvPr>
            <p:ph sz="half" idx="2"/>
          </p:nvPr>
        </p:nvPicPr>
        <p:blipFill>
          <a:blip r:embed="rId3"/>
          <a:stretch>
            <a:fillRect/>
          </a:stretch>
        </p:blipFill>
        <p:spPr>
          <a:xfrm>
            <a:off x="4648200" y="2446799"/>
            <a:ext cx="4038600" cy="2295844"/>
          </a:xfrm>
          <a:prstGeom prst="rect">
            <a:avLst/>
          </a:prstGeom>
          <a:noFill/>
        </p:spPr>
      </p:pic>
      <p:sp>
        <p:nvSpPr>
          <p:cNvPr id="4" name="Date Placeholder 3">
            <a:extLst>
              <a:ext uri="{FF2B5EF4-FFF2-40B4-BE49-F238E27FC236}">
                <a16:creationId xmlns:a16="http://schemas.microsoft.com/office/drawing/2014/main" id="{7A5FCA85-E7A3-1175-330A-52D5A1B589C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10/02/2026</a:t>
            </a:fld>
            <a:endParaRPr lang="en-GB" altLang="en-US" sz="900"/>
          </a:p>
        </p:txBody>
      </p:sp>
      <p:sp>
        <p:nvSpPr>
          <p:cNvPr id="5" name="Slide Number Placeholder 4">
            <a:extLst>
              <a:ext uri="{FF2B5EF4-FFF2-40B4-BE49-F238E27FC236}">
                <a16:creationId xmlns:a16="http://schemas.microsoft.com/office/drawing/2014/main" id="{A28C6B25-E430-8620-00FE-C2082EF9707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42</a:t>
            </a:fld>
            <a:endParaRPr lang="en-GB" altLang="en-US"/>
          </a:p>
        </p:txBody>
      </p:sp>
    </p:spTree>
    <p:extLst>
      <p:ext uri="{BB962C8B-B14F-4D97-AF65-F5344CB8AC3E}">
        <p14:creationId xmlns:p14="http://schemas.microsoft.com/office/powerpoint/2010/main" val="31037374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D263D-6300-210F-BF62-715902843C08}"/>
              </a:ext>
            </a:extLst>
          </p:cNvPr>
          <p:cNvSpPr>
            <a:spLocks noGrp="1"/>
          </p:cNvSpPr>
          <p:nvPr>
            <p:ph type="title"/>
          </p:nvPr>
        </p:nvSpPr>
        <p:spPr/>
        <p:txBody>
          <a:bodyPr/>
          <a:lstStyle/>
          <a:p>
            <a:r>
              <a:rPr lang="en-GB" dirty="0"/>
              <a:t>End of day Activity </a:t>
            </a:r>
          </a:p>
        </p:txBody>
      </p:sp>
      <p:sp>
        <p:nvSpPr>
          <p:cNvPr id="3" name="Content Placeholder 2">
            <a:extLst>
              <a:ext uri="{FF2B5EF4-FFF2-40B4-BE49-F238E27FC236}">
                <a16:creationId xmlns:a16="http://schemas.microsoft.com/office/drawing/2014/main" id="{47FC88D5-59D9-6076-A171-EFDDD6140E4E}"/>
              </a:ext>
            </a:extLst>
          </p:cNvPr>
          <p:cNvSpPr>
            <a:spLocks noGrp="1"/>
          </p:cNvSpPr>
          <p:nvPr>
            <p:ph idx="1"/>
          </p:nvPr>
        </p:nvSpPr>
        <p:spPr/>
        <p:txBody>
          <a:bodyPr/>
          <a:lstStyle/>
          <a:p>
            <a:pPr marL="0" indent="0">
              <a:buNone/>
            </a:pPr>
            <a:r>
              <a:rPr lang="en-GB" dirty="0"/>
              <a:t>Discuss and share your HR experience with the class </a:t>
            </a:r>
          </a:p>
          <a:p>
            <a:pPr>
              <a:buFont typeface="Wingdings" panose="05000000000000000000" pitchFamily="2" charset="2"/>
              <a:buChar char="Ø"/>
            </a:pPr>
            <a:r>
              <a:rPr lang="en-GB" dirty="0"/>
              <a:t>What are the HR roles and responsibilities in your organisation ?</a:t>
            </a:r>
          </a:p>
        </p:txBody>
      </p:sp>
      <p:sp>
        <p:nvSpPr>
          <p:cNvPr id="4" name="Date Placeholder 3">
            <a:extLst>
              <a:ext uri="{FF2B5EF4-FFF2-40B4-BE49-F238E27FC236}">
                <a16:creationId xmlns:a16="http://schemas.microsoft.com/office/drawing/2014/main" id="{23F8B59C-1D51-34B3-1B2C-85805E5416B7}"/>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8D6E28AA-9171-7712-355C-6E5E84B7A204}"/>
              </a:ext>
            </a:extLst>
          </p:cNvPr>
          <p:cNvSpPr>
            <a:spLocks noGrp="1"/>
          </p:cNvSpPr>
          <p:nvPr>
            <p:ph type="sldNum" sz="quarter" idx="12"/>
          </p:nvPr>
        </p:nvSpPr>
        <p:spPr/>
        <p:txBody>
          <a:bodyPr/>
          <a:lstStyle/>
          <a:p>
            <a:pPr>
              <a:defRPr/>
            </a:pPr>
            <a:fld id="{6550E941-99E4-4403-A917-B30FF69A9617}" type="slidenum">
              <a:rPr lang="en-GB" altLang="en-US" smtClean="0"/>
              <a:pPr>
                <a:defRPr/>
              </a:pPr>
              <a:t>43</a:t>
            </a:fld>
            <a:endParaRPr lang="en-GB" altLang="en-US"/>
          </a:p>
        </p:txBody>
      </p:sp>
    </p:spTree>
    <p:extLst>
      <p:ext uri="{BB962C8B-B14F-4D97-AF65-F5344CB8AC3E}">
        <p14:creationId xmlns:p14="http://schemas.microsoft.com/office/powerpoint/2010/main" val="2917654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9152-69C4-B58F-34D4-5B7DC5D38BD6}"/>
              </a:ext>
            </a:extLst>
          </p:cNvPr>
          <p:cNvSpPr>
            <a:spLocks noGrp="1"/>
          </p:cNvSpPr>
          <p:nvPr>
            <p:ph type="title"/>
          </p:nvPr>
        </p:nvSpPr>
        <p:spPr>
          <a:xfrm>
            <a:off x="457200" y="274638"/>
            <a:ext cx="8229600" cy="1143000"/>
          </a:xfrm>
        </p:spPr>
        <p:txBody>
          <a:bodyPr wrap="square" anchor="ctr">
            <a:normAutofit/>
          </a:bodyPr>
          <a:lstStyle/>
          <a:p>
            <a:r>
              <a:rPr lang="en-GB" dirty="0"/>
              <a:t>Thank you </a:t>
            </a:r>
          </a:p>
        </p:txBody>
      </p:sp>
      <p:sp>
        <p:nvSpPr>
          <p:cNvPr id="10" name="Text Placeholder 2">
            <a:extLst>
              <a:ext uri="{FF2B5EF4-FFF2-40B4-BE49-F238E27FC236}">
                <a16:creationId xmlns:a16="http://schemas.microsoft.com/office/drawing/2014/main" id="{36B24997-40CA-F6A4-32B9-6B01E9D122EA}"/>
              </a:ext>
            </a:extLst>
          </p:cNvPr>
          <p:cNvSpPr>
            <a:spLocks noGrp="1"/>
          </p:cNvSpPr>
          <p:nvPr>
            <p:ph type="body" idx="1"/>
          </p:nvPr>
        </p:nvSpPr>
        <p:spPr>
          <a:xfrm>
            <a:off x="457200" y="1535113"/>
            <a:ext cx="4040188" cy="639762"/>
          </a:xfrm>
        </p:spPr>
        <p:txBody>
          <a:bodyPr/>
          <a:lstStyle/>
          <a:p>
            <a:r>
              <a:rPr lang="en-US" dirty="0"/>
              <a:t>Next week Plan </a:t>
            </a:r>
          </a:p>
        </p:txBody>
      </p:sp>
      <p:sp>
        <p:nvSpPr>
          <p:cNvPr id="3" name="Content Placeholder 2">
            <a:extLst>
              <a:ext uri="{FF2B5EF4-FFF2-40B4-BE49-F238E27FC236}">
                <a16:creationId xmlns:a16="http://schemas.microsoft.com/office/drawing/2014/main" id="{C239720E-9436-CE01-1060-038DD380959E}"/>
              </a:ext>
            </a:extLst>
          </p:cNvPr>
          <p:cNvSpPr>
            <a:spLocks noGrp="1"/>
          </p:cNvSpPr>
          <p:nvPr>
            <p:ph sz="half" idx="2"/>
          </p:nvPr>
        </p:nvSpPr>
        <p:spPr>
          <a:xfrm>
            <a:off x="457200" y="2174875"/>
            <a:ext cx="4040188" cy="3414365"/>
          </a:xfrm>
        </p:spPr>
        <p:txBody>
          <a:bodyPr wrap="square" anchor="t">
            <a:normAutofit/>
          </a:bodyPr>
          <a:lstStyle/>
          <a:p>
            <a:r>
              <a:rPr lang="en-GB" dirty="0"/>
              <a:t>Week 2 will focus on HR planning and factors involved in HR planning </a:t>
            </a:r>
          </a:p>
          <a:p>
            <a:r>
              <a:rPr lang="en-GB" dirty="0"/>
              <a:t>Thank you and see you next week </a:t>
            </a:r>
          </a:p>
        </p:txBody>
      </p:sp>
      <p:sp>
        <p:nvSpPr>
          <p:cNvPr id="12" name="Text Placeholder 4">
            <a:extLst>
              <a:ext uri="{FF2B5EF4-FFF2-40B4-BE49-F238E27FC236}">
                <a16:creationId xmlns:a16="http://schemas.microsoft.com/office/drawing/2014/main" id="{AE04015B-197A-E1C5-017B-DF6E9FD3A26C}"/>
              </a:ext>
            </a:extLst>
          </p:cNvPr>
          <p:cNvSpPr>
            <a:spLocks noGrp="1"/>
          </p:cNvSpPr>
          <p:nvPr>
            <p:ph type="body" sz="quarter" idx="3"/>
          </p:nvPr>
        </p:nvSpPr>
        <p:spPr>
          <a:xfrm>
            <a:off x="4645025" y="1535113"/>
            <a:ext cx="4041775" cy="639762"/>
          </a:xfrm>
        </p:spPr>
        <p:txBody>
          <a:bodyPr/>
          <a:lstStyle/>
          <a:p>
            <a:r>
              <a:rPr lang="en-US" dirty="0"/>
              <a:t>Quote of the day </a:t>
            </a:r>
          </a:p>
        </p:txBody>
      </p:sp>
      <p:pic>
        <p:nvPicPr>
          <p:cNvPr id="6" name="Content Placeholder 5">
            <a:extLst>
              <a:ext uri="{FF2B5EF4-FFF2-40B4-BE49-F238E27FC236}">
                <a16:creationId xmlns:a16="http://schemas.microsoft.com/office/drawing/2014/main" id="{71D4CDBB-21BC-B606-2FFA-6375BC1B18D4}"/>
              </a:ext>
            </a:extLst>
          </p:cNvPr>
          <p:cNvPicPr>
            <a:picLocks noGrp="1" noChangeAspect="1"/>
          </p:cNvPicPr>
          <p:nvPr>
            <p:ph sz="quarter" idx="4"/>
          </p:nvPr>
        </p:nvPicPr>
        <p:blipFill>
          <a:blip r:embed="rId2"/>
          <a:stretch>
            <a:fillRect/>
          </a:stretch>
        </p:blipFill>
        <p:spPr>
          <a:xfrm>
            <a:off x="4645025" y="2821266"/>
            <a:ext cx="4041775" cy="2121931"/>
          </a:xfrm>
          <a:prstGeom prst="rect">
            <a:avLst/>
          </a:prstGeom>
        </p:spPr>
      </p:pic>
      <p:sp>
        <p:nvSpPr>
          <p:cNvPr id="4" name="Date Placeholder 3">
            <a:extLst>
              <a:ext uri="{FF2B5EF4-FFF2-40B4-BE49-F238E27FC236}">
                <a16:creationId xmlns:a16="http://schemas.microsoft.com/office/drawing/2014/main" id="{8C0C7A4A-0597-5805-78FC-096440D324F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10/02/2026</a:t>
            </a:fld>
            <a:endParaRPr lang="en-GB" altLang="en-US" sz="900"/>
          </a:p>
        </p:txBody>
      </p:sp>
      <p:sp>
        <p:nvSpPr>
          <p:cNvPr id="5" name="Slide Number Placeholder 4">
            <a:extLst>
              <a:ext uri="{FF2B5EF4-FFF2-40B4-BE49-F238E27FC236}">
                <a16:creationId xmlns:a16="http://schemas.microsoft.com/office/drawing/2014/main" id="{0D5B0B4A-15B0-71A9-A8DB-25F9059450D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44</a:t>
            </a:fld>
            <a:endParaRPr lang="en-GB" altLang="en-US"/>
          </a:p>
        </p:txBody>
      </p:sp>
    </p:spTree>
    <p:extLst>
      <p:ext uri="{BB962C8B-B14F-4D97-AF65-F5344CB8AC3E}">
        <p14:creationId xmlns:p14="http://schemas.microsoft.com/office/powerpoint/2010/main" val="1012371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800" kern="0" dirty="0">
                <a:solidFill>
                  <a:srgbClr val="000000"/>
                </a:solidFill>
                <a:effectLst/>
                <a:latin typeface="Arial" panose="020B0604020202020204" pitchFamily="34" charset="0"/>
                <a:ea typeface="Times New Roman" panose="02020603050405020304" pitchFamily="18" charset="0"/>
              </a:rPr>
              <a:t>Armstrong, M. (2020) </a:t>
            </a:r>
            <a:r>
              <a:rPr lang="en-GB" sz="1800" i="1" kern="0" dirty="0">
                <a:solidFill>
                  <a:srgbClr val="000000"/>
                </a:solidFill>
                <a:effectLst/>
                <a:latin typeface="Arial" panose="020B0604020202020204" pitchFamily="34" charset="0"/>
                <a:ea typeface="Times New Roman" panose="02020603050405020304" pitchFamily="18" charset="0"/>
              </a:rPr>
              <a:t>Armstrong’s handbook of human resource management practice.</a:t>
            </a:r>
            <a:r>
              <a:rPr lang="en-GB" sz="1800" kern="0" dirty="0">
                <a:solidFill>
                  <a:srgbClr val="000000"/>
                </a:solidFill>
                <a:effectLst/>
                <a:latin typeface="Arial" panose="020B0604020202020204" pitchFamily="34" charset="0"/>
                <a:ea typeface="Times New Roman" panose="02020603050405020304" pitchFamily="18" charset="0"/>
              </a:rPr>
              <a:t> Fifteen edition., London, England; New York, New York; New Delhi India: Kogan Page.  </a:t>
            </a:r>
          </a:p>
          <a:p>
            <a:r>
              <a:rPr lang="en-GB" sz="1800" kern="0" dirty="0">
                <a:solidFill>
                  <a:srgbClr val="000000"/>
                </a:solidFill>
                <a:effectLst/>
                <a:latin typeface="Arial" panose="020B0604020202020204" pitchFamily="34" charset="0"/>
                <a:ea typeface="Times New Roman" panose="02020603050405020304" pitchFamily="18" charset="0"/>
              </a:rPr>
              <a:t>Mullins, L.J. (2019) </a:t>
            </a:r>
            <a:r>
              <a:rPr lang="en-GB" sz="1800" i="1" kern="0" dirty="0">
                <a:solidFill>
                  <a:srgbClr val="000000"/>
                </a:solidFill>
                <a:effectLst/>
                <a:latin typeface="Arial" panose="020B0604020202020204" pitchFamily="34" charset="0"/>
                <a:ea typeface="Times New Roman" panose="02020603050405020304" pitchFamily="18" charset="0"/>
              </a:rPr>
              <a:t>Organisational behaviour in the workplace.</a:t>
            </a:r>
            <a:r>
              <a:rPr lang="en-GB" sz="1800" kern="0" dirty="0">
                <a:solidFill>
                  <a:srgbClr val="000000"/>
                </a:solidFill>
                <a:effectLst/>
                <a:latin typeface="Arial" panose="020B0604020202020204" pitchFamily="34" charset="0"/>
                <a:ea typeface="Times New Roman" panose="02020603050405020304" pitchFamily="18" charset="0"/>
              </a:rPr>
              <a:t> Twelfth edition. Harlow, United Kingdom: Pearson Education Limited.  </a:t>
            </a:r>
            <a:endParaRPr lang="en-GB" dirty="0"/>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10/02/2026</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45</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1700</TotalTime>
  <Words>2339</Words>
  <Application>Microsoft Office PowerPoint</Application>
  <PresentationFormat>On-screen Show (4:3)</PresentationFormat>
  <Paragraphs>377</Paragraphs>
  <Slides>45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Aharoni</vt:lpstr>
      <vt:lpstr>Arial</vt:lpstr>
      <vt:lpstr>Calibri</vt:lpstr>
      <vt:lpstr>Myriad Pro</vt:lpstr>
      <vt:lpstr>Times New Roman</vt:lpstr>
      <vt:lpstr>Verdana</vt:lpstr>
      <vt:lpstr>Wingdings</vt:lpstr>
      <vt:lpstr>20140311PresentationUWTSDTemplate</vt:lpstr>
      <vt:lpstr>LCLM5002</vt:lpstr>
      <vt:lpstr>Welcome </vt:lpstr>
      <vt:lpstr>Let’s get to know each other </vt:lpstr>
      <vt:lpstr>Class Management </vt:lpstr>
      <vt:lpstr>Developing and Managing Individuals and Teams </vt:lpstr>
      <vt:lpstr>Aim of the Unit </vt:lpstr>
      <vt:lpstr>Learning outcome </vt:lpstr>
      <vt:lpstr>Indicative content </vt:lpstr>
      <vt:lpstr>Indicative content </vt:lpstr>
      <vt:lpstr>Study Time Allocation </vt:lpstr>
      <vt:lpstr>Assessment </vt:lpstr>
      <vt:lpstr>Guidance to Completing the assessment </vt:lpstr>
      <vt:lpstr>Formative Feedback </vt:lpstr>
      <vt:lpstr>Recommended Reading textbook </vt:lpstr>
      <vt:lpstr>Do you have any question as yet ?</vt:lpstr>
      <vt:lpstr>Break </vt:lpstr>
      <vt:lpstr>Session 2 </vt:lpstr>
      <vt:lpstr>The Module name </vt:lpstr>
      <vt:lpstr>Class discussion </vt:lpstr>
      <vt:lpstr>The essence of HRM </vt:lpstr>
      <vt:lpstr>Human Resource Management </vt:lpstr>
      <vt:lpstr>HR Architecture</vt:lpstr>
      <vt:lpstr>HRM Functions in an organisation </vt:lpstr>
      <vt:lpstr>The HR System</vt:lpstr>
      <vt:lpstr>An HR System</vt:lpstr>
      <vt:lpstr>Components of HR system </vt:lpstr>
      <vt:lpstr>Ten-point Value statement</vt:lpstr>
      <vt:lpstr>Ten-point Value statement Ctnd. </vt:lpstr>
      <vt:lpstr>Ten-point Value statement ctnd. </vt:lpstr>
      <vt:lpstr>HR Practices </vt:lpstr>
      <vt:lpstr>HR Practices </vt:lpstr>
      <vt:lpstr>HR Practices </vt:lpstr>
      <vt:lpstr>HR Practices </vt:lpstr>
      <vt:lpstr>HR Practices </vt:lpstr>
      <vt:lpstr>HR Practices </vt:lpstr>
      <vt:lpstr>HRM philosophy </vt:lpstr>
      <vt:lpstr>People Management philosophy </vt:lpstr>
      <vt:lpstr>The impact of people management </vt:lpstr>
      <vt:lpstr>Organization of Human Resources Department</vt:lpstr>
      <vt:lpstr>Qualifications for a Career in HRM</vt:lpstr>
      <vt:lpstr>Qualifications for a Career in HRM</vt:lpstr>
      <vt:lpstr>Explore CIPD </vt:lpstr>
      <vt:lpstr>End of day Activity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93</cp:revision>
  <cp:lastPrinted>2018-07-09T15:27:01Z</cp:lastPrinted>
  <dcterms:created xsi:type="dcterms:W3CDTF">2002-10-07T19:43:58Z</dcterms:created>
  <dcterms:modified xsi:type="dcterms:W3CDTF">2026-02-10T09:55:06Z</dcterms:modified>
</cp:coreProperties>
</file>