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webextensions/webextension1.xml" ContentType="application/vnd.ms-office.webextension+xml"/>
  <Override PartName="/ppt/webextensions/webextension2.xml" ContentType="application/vnd.ms-office.webextension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5" r:id="rId10"/>
    <p:sldId id="266" r:id="rId11"/>
    <p:sldId id="261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3101B5-8970-486A-9B8E-5A4A75AE677F}" v="2" dt="2022-02-25T15:00:07.028"/>
    <p1510:client id="{4B0993C7-F1D7-081F-2D46-EF6F24BFAAA2}" v="5" dt="2022-02-26T23:31:48.520"/>
    <p1510:client id="{4D15C592-B5A3-49A8-A5BB-E24374295093}" v="542" dt="2022-02-25T12:52:26.487"/>
    <p1510:client id="{A0A2C597-1B4C-081D-B1F4-755FC72B1217}" v="3" dt="2022-02-25T14:33:39.080"/>
    <p1510:client id="{B445ECA2-C0FC-4678-BA60-B49BD55BFB4F}" v="7" dt="2022-02-26T01:57:03.620"/>
    <p1510:client id="{EA2E7440-32BC-4083-89A4-CFF0154A9B67}" v="2185" dt="2022-02-25T14:47:42.038"/>
    <p1510:client id="{FF803B58-1639-5190-27AE-1C620C448D13}" v="41" dt="2022-02-25T13:44:39.5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70322E-4FEF-4037-B985-610233D48B4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9B6C78D-A4A5-43A2-8B31-D63FB47DA302}">
      <dgm:prSet/>
      <dgm:spPr/>
      <dgm:t>
        <a:bodyPr/>
        <a:lstStyle/>
        <a:p>
          <a:r>
            <a:rPr lang="en-GB" b="0" i="0"/>
            <a:t>Ethical consideration in research are a set of principles that guide the research designs and practices. We will adhere to a certain code of conduct when we will collect data from people.</a:t>
          </a:r>
          <a:endParaRPr lang="en-US"/>
        </a:p>
      </dgm:t>
    </dgm:pt>
    <dgm:pt modelId="{764DB8F2-9F70-46DC-8DAC-FA332F36BFD1}" type="parTrans" cxnId="{40E34DFE-5732-4D5D-A71D-4CB0D13D65B8}">
      <dgm:prSet/>
      <dgm:spPr/>
      <dgm:t>
        <a:bodyPr/>
        <a:lstStyle/>
        <a:p>
          <a:endParaRPr lang="en-US"/>
        </a:p>
      </dgm:t>
    </dgm:pt>
    <dgm:pt modelId="{94C988B5-9B31-4105-A2D3-B39C077A8D44}" type="sibTrans" cxnId="{40E34DFE-5732-4D5D-A71D-4CB0D13D65B8}">
      <dgm:prSet/>
      <dgm:spPr/>
      <dgm:t>
        <a:bodyPr/>
        <a:lstStyle/>
        <a:p>
          <a:endParaRPr lang="en-US"/>
        </a:p>
      </dgm:t>
    </dgm:pt>
    <dgm:pt modelId="{DF6AC92D-3EC0-4F21-96F9-76EB39F7C4DE}">
      <dgm:prSet/>
      <dgm:spPr/>
      <dgm:t>
        <a:bodyPr/>
        <a:lstStyle/>
        <a:p>
          <a:r>
            <a:rPr lang="en-GB" b="0" i="0"/>
            <a:t>We will make sure that the following principles will apply: voluntary participation, informed consent, anonymity, confidentiality, potential for harm, and results communication.</a:t>
          </a:r>
          <a:endParaRPr lang="en-US"/>
        </a:p>
      </dgm:t>
    </dgm:pt>
    <dgm:pt modelId="{3C869143-1E80-4450-8FE1-B844AF5C70D1}" type="parTrans" cxnId="{9C3BBBBB-F566-43A6-9CB8-97B333D1B9DB}">
      <dgm:prSet/>
      <dgm:spPr/>
      <dgm:t>
        <a:bodyPr/>
        <a:lstStyle/>
        <a:p>
          <a:endParaRPr lang="en-US"/>
        </a:p>
      </dgm:t>
    </dgm:pt>
    <dgm:pt modelId="{E3B43A06-9C2C-4191-A7C9-C8D4B5BC08D5}" type="sibTrans" cxnId="{9C3BBBBB-F566-43A6-9CB8-97B333D1B9DB}">
      <dgm:prSet/>
      <dgm:spPr/>
      <dgm:t>
        <a:bodyPr/>
        <a:lstStyle/>
        <a:p>
          <a:endParaRPr lang="en-US"/>
        </a:p>
      </dgm:t>
    </dgm:pt>
    <dgm:pt modelId="{27B6DBEC-613B-4A39-814B-A289E15EA17C}" type="pres">
      <dgm:prSet presAssocID="{AE70322E-4FEF-4037-B985-610233D48B43}" presName="linear" presStyleCnt="0">
        <dgm:presLayoutVars>
          <dgm:animLvl val="lvl"/>
          <dgm:resizeHandles val="exact"/>
        </dgm:presLayoutVars>
      </dgm:prSet>
      <dgm:spPr/>
    </dgm:pt>
    <dgm:pt modelId="{623B0B3F-C04A-4389-90FE-B62462668A53}" type="pres">
      <dgm:prSet presAssocID="{39B6C78D-A4A5-43A2-8B31-D63FB47DA30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F97719E-E747-4141-B35C-1EB447278E48}" type="pres">
      <dgm:prSet presAssocID="{94C988B5-9B31-4105-A2D3-B39C077A8D44}" presName="spacer" presStyleCnt="0"/>
      <dgm:spPr/>
    </dgm:pt>
    <dgm:pt modelId="{669D2C48-C12E-4903-87C7-0F2C9387B9D2}" type="pres">
      <dgm:prSet presAssocID="{DF6AC92D-3EC0-4F21-96F9-76EB39F7C4D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5BE4D5E-04C8-4E91-A531-D8750DA81A26}" type="presOf" srcId="{AE70322E-4FEF-4037-B985-610233D48B43}" destId="{27B6DBEC-613B-4A39-814B-A289E15EA17C}" srcOrd="0" destOrd="0" presId="urn:microsoft.com/office/officeart/2005/8/layout/vList2"/>
    <dgm:cxn modelId="{783CE16E-0AB0-4102-9208-0EE9C5E1E778}" type="presOf" srcId="{39B6C78D-A4A5-43A2-8B31-D63FB47DA302}" destId="{623B0B3F-C04A-4389-90FE-B62462668A53}" srcOrd="0" destOrd="0" presId="urn:microsoft.com/office/officeart/2005/8/layout/vList2"/>
    <dgm:cxn modelId="{9C3BBBBB-F566-43A6-9CB8-97B333D1B9DB}" srcId="{AE70322E-4FEF-4037-B985-610233D48B43}" destId="{DF6AC92D-3EC0-4F21-96F9-76EB39F7C4DE}" srcOrd="1" destOrd="0" parTransId="{3C869143-1E80-4450-8FE1-B844AF5C70D1}" sibTransId="{E3B43A06-9C2C-4191-A7C9-C8D4B5BC08D5}"/>
    <dgm:cxn modelId="{B61F39DE-CBB4-42EC-B4EE-722AE93DECB3}" type="presOf" srcId="{DF6AC92D-3EC0-4F21-96F9-76EB39F7C4DE}" destId="{669D2C48-C12E-4903-87C7-0F2C9387B9D2}" srcOrd="0" destOrd="0" presId="urn:microsoft.com/office/officeart/2005/8/layout/vList2"/>
    <dgm:cxn modelId="{40E34DFE-5732-4D5D-A71D-4CB0D13D65B8}" srcId="{AE70322E-4FEF-4037-B985-610233D48B43}" destId="{39B6C78D-A4A5-43A2-8B31-D63FB47DA302}" srcOrd="0" destOrd="0" parTransId="{764DB8F2-9F70-46DC-8DAC-FA332F36BFD1}" sibTransId="{94C988B5-9B31-4105-A2D3-B39C077A8D44}"/>
    <dgm:cxn modelId="{C4565DC3-0B4D-428C-9AD8-9D7E6ED3FF7A}" type="presParOf" srcId="{27B6DBEC-613B-4A39-814B-A289E15EA17C}" destId="{623B0B3F-C04A-4389-90FE-B62462668A53}" srcOrd="0" destOrd="0" presId="urn:microsoft.com/office/officeart/2005/8/layout/vList2"/>
    <dgm:cxn modelId="{1AFB367D-7171-4773-B4CA-2DF9C603C089}" type="presParOf" srcId="{27B6DBEC-613B-4A39-814B-A289E15EA17C}" destId="{7F97719E-E747-4141-B35C-1EB447278E48}" srcOrd="1" destOrd="0" presId="urn:microsoft.com/office/officeart/2005/8/layout/vList2"/>
    <dgm:cxn modelId="{09485A40-6DB9-4F56-BD36-F8042FCC8C02}" type="presParOf" srcId="{27B6DBEC-613B-4A39-814B-A289E15EA17C}" destId="{669D2C48-C12E-4903-87C7-0F2C9387B9D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B0B3F-C04A-4389-90FE-B62462668A53}">
      <dsp:nvSpPr>
        <dsp:cNvPr id="0" name=""/>
        <dsp:cNvSpPr/>
      </dsp:nvSpPr>
      <dsp:spPr>
        <a:xfrm>
          <a:off x="0" y="144000"/>
          <a:ext cx="6496050" cy="2106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Ethical consideration in research are a set of principles that guide the research designs and practices. We will adhere to a certain code of conduct when we will collect data from people.</a:t>
          </a:r>
          <a:endParaRPr lang="en-US" sz="2500" kern="1200"/>
        </a:p>
      </dsp:txBody>
      <dsp:txXfrm>
        <a:off x="102806" y="246806"/>
        <a:ext cx="6290438" cy="1900388"/>
      </dsp:txXfrm>
    </dsp:sp>
    <dsp:sp modelId="{669D2C48-C12E-4903-87C7-0F2C9387B9D2}">
      <dsp:nvSpPr>
        <dsp:cNvPr id="0" name=""/>
        <dsp:cNvSpPr/>
      </dsp:nvSpPr>
      <dsp:spPr>
        <a:xfrm>
          <a:off x="0" y="2322000"/>
          <a:ext cx="6496050" cy="2106000"/>
        </a:xfrm>
        <a:prstGeom prst="roundRect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We will make sure that the following principles will apply: voluntary participation, informed consent, anonymity, confidentiality, potential for harm, and results communication.</a:t>
          </a:r>
          <a:endParaRPr lang="en-US" sz="2500" kern="1200"/>
        </a:p>
      </dsp:txBody>
      <dsp:txXfrm>
        <a:off x="102806" y="2424806"/>
        <a:ext cx="6290438" cy="19003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3C5EE-DECA-4E81-BE3A-9602DDA7081A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025F3-B83A-4621-9CA7-BF5F55909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553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506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600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776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818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431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926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905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082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662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876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164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66585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4717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029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2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1236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907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498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matters.in/article/appraisal-season/fundamentals-of-a-constructive-feedback-17519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ibbr.com/methodology/research-ethic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E85526-B7C1-4823-92F2-A12DB5A24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6857" y="3457820"/>
            <a:ext cx="2746740" cy="2850053"/>
          </a:xfrm>
        </p:spPr>
        <p:txBody>
          <a:bodyPr>
            <a:normAutofit/>
          </a:bodyPr>
          <a:lstStyle/>
          <a:p>
            <a:r>
              <a:rPr lang="en-GB" sz="1200" b="1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IONUT MARIUS PANAIT(21232939) </a:t>
            </a:r>
            <a:endParaRPr lang="en-US" sz="1200" b="1">
              <a:solidFill>
                <a:schemeClr val="accent3">
                  <a:lumMod val="60000"/>
                  <a:lumOff val="40000"/>
                </a:schemeClr>
              </a:solidFill>
              <a:ea typeface="+mj-lt"/>
              <a:cs typeface="+mj-lt"/>
            </a:endParaRPr>
          </a:p>
          <a:p>
            <a:r>
              <a:rPr lang="en-GB" sz="1200" b="1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JAWAD MUHIEMIN(2112069) </a:t>
            </a:r>
          </a:p>
          <a:p>
            <a:r>
              <a:rPr lang="en-GB" sz="1200" b="1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LAMIN MANNEH(2026260)</a:t>
            </a:r>
            <a:endParaRPr lang="en-GB" sz="1200" b="1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6250F-0019-40D4-9493-E782420194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187" y="1226682"/>
            <a:ext cx="8518451" cy="1676913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4800">
                <a:latin typeface="Arial Black" panose="020B0A04020102020204" pitchFamily="34" charset="0"/>
                <a:cs typeface="Arial"/>
              </a:rPr>
              <a:t>Using technology to collaborate at university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A picture containing text, electronics, computer, vector graphics&#10;&#10;Description automatically generated">
            <a:extLst>
              <a:ext uri="{FF2B5EF4-FFF2-40B4-BE49-F238E27FC236}">
                <a16:creationId xmlns:a16="http://schemas.microsoft.com/office/drawing/2014/main" id="{3FC507ED-C85B-49D9-8C30-2DB36217A9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5266" y="4764333"/>
            <a:ext cx="2743200" cy="15430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CA6AB099-2B1D-4B66-9A22-3F7DF7373E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553" y="3552092"/>
            <a:ext cx="926124" cy="9261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07CD49E9-BA2C-485B-B0D6-5921764F66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8899" y="4164745"/>
            <a:ext cx="599588" cy="5995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10">
            <a:extLst>
              <a:ext uri="{FF2B5EF4-FFF2-40B4-BE49-F238E27FC236}">
                <a16:creationId xmlns:a16="http://schemas.microsoft.com/office/drawing/2014/main" id="{F39B859C-186D-4229-8B85-D2C6B34A51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939" y="4883443"/>
            <a:ext cx="945662" cy="5298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2" descr="Icon&#10;&#10;Description automatically generated">
            <a:extLst>
              <a:ext uri="{FF2B5EF4-FFF2-40B4-BE49-F238E27FC236}">
                <a16:creationId xmlns:a16="http://schemas.microsoft.com/office/drawing/2014/main" id="{2F8B6F3D-63F5-426D-8EA7-DD490DDC94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477" y="5363552"/>
            <a:ext cx="1053123" cy="5856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4" descr="Icon&#10;&#10;Description automatically generated">
            <a:extLst>
              <a:ext uri="{FF2B5EF4-FFF2-40B4-BE49-F238E27FC236}">
                <a16:creationId xmlns:a16="http://schemas.microsoft.com/office/drawing/2014/main" id="{74497D97-81E1-461C-86FF-986F7300C9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577" y="5768731"/>
            <a:ext cx="752231" cy="7522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000967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35BB6-59C2-45F7-8761-796B3B840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 will cover the following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C0805-0904-4C8F-B64A-E6E95AC0A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43149"/>
            <a:ext cx="8946541" cy="42052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Rationale</a:t>
            </a:r>
          </a:p>
          <a:p>
            <a:r>
              <a:rPr lang="en-GB" dirty="0"/>
              <a:t>Method</a:t>
            </a:r>
          </a:p>
          <a:p>
            <a:r>
              <a:rPr lang="en-GB" dirty="0"/>
              <a:t>Ethical Consideration</a:t>
            </a:r>
          </a:p>
          <a:p>
            <a:r>
              <a:rPr lang="en-GB" dirty="0"/>
              <a:t>Research timeline </a:t>
            </a:r>
          </a:p>
          <a:p>
            <a:r>
              <a:rPr lang="en-GB" dirty="0"/>
              <a:t>Hypothesis</a:t>
            </a:r>
          </a:p>
          <a:p>
            <a:r>
              <a:rPr lang="en-GB" dirty="0"/>
              <a:t>Reference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742331-E0B7-4A9A-AD51-466AD90E6E76}"/>
              </a:ext>
            </a:extLst>
          </p:cNvPr>
          <p:cNvSpPr txBox="1"/>
          <p:nvPr/>
        </p:nvSpPr>
        <p:spPr>
          <a:xfrm>
            <a:off x="9560169" y="638516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150610-FF10-4558-9208-64614B8DC0B8}"/>
              </a:ext>
            </a:extLst>
          </p:cNvPr>
          <p:cNvSpPr txBox="1"/>
          <p:nvPr/>
        </p:nvSpPr>
        <p:spPr>
          <a:xfrm>
            <a:off x="9908198" y="6371737"/>
            <a:ext cx="274319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Jawad </a:t>
            </a:r>
            <a:r>
              <a:rPr lang="en-US" sz="1600" b="1" err="1"/>
              <a:t>Muhiemin</a:t>
            </a:r>
            <a:endParaRPr lang="en-US" sz="1600" b="1"/>
          </a:p>
        </p:txBody>
      </p:sp>
    </p:spTree>
    <p:extLst>
      <p:ext uri="{BB962C8B-B14F-4D97-AF65-F5344CB8AC3E}">
        <p14:creationId xmlns:p14="http://schemas.microsoft.com/office/powerpoint/2010/main" val="16122705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A1D96-EA5B-4459-B7AC-D8B75B6C7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C410E-A763-4435-8BE8-67DB8B82F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839080" cy="11279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When used correctly, learning technology can assist in adding communication, collaboration and co-creation to students learning.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0FC528-63B8-4724-A978-5BBF4FD35CBF}"/>
              </a:ext>
            </a:extLst>
          </p:cNvPr>
          <p:cNvSpPr txBox="1"/>
          <p:nvPr/>
        </p:nvSpPr>
        <p:spPr>
          <a:xfrm>
            <a:off x="846017" y="3190631"/>
            <a:ext cx="6621582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/>
          </a:p>
          <a:p>
            <a:endParaRPr lang="en-US" sz="2800"/>
          </a:p>
          <a:p>
            <a:r>
              <a:rPr lang="en-US" sz="2800"/>
              <a:t>Is there a need to provide training on how to use technology to collaborate at UWTSD?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182DA7-FC02-40FC-886C-CB8E2298AA2B}"/>
              </a:ext>
            </a:extLst>
          </p:cNvPr>
          <p:cNvSpPr txBox="1"/>
          <p:nvPr/>
        </p:nvSpPr>
        <p:spPr>
          <a:xfrm>
            <a:off x="9458960" y="6329680"/>
            <a:ext cx="21234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Jawad </a:t>
            </a:r>
            <a:r>
              <a:rPr lang="en-US" sz="1600" b="1" err="1"/>
              <a:t>Muhiemin</a:t>
            </a:r>
            <a:endParaRPr lang="en-US" sz="1600" b="1"/>
          </a:p>
        </p:txBody>
      </p:sp>
    </p:spTree>
    <p:extLst>
      <p:ext uri="{BB962C8B-B14F-4D97-AF65-F5344CB8AC3E}">
        <p14:creationId xmlns:p14="http://schemas.microsoft.com/office/powerpoint/2010/main" val="2125349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59013-706A-449B-A97B-385F09FC8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Rationale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E472B-ADF8-480A-BB6B-FF9ED9029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39515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GB"/>
              <a:t>We examined some current literature regarding using technology to collaborate and these are some conclusions: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  Students can take control of their education and direct their own learning when they have increased access to resources, information and tools and therefore, they achieve more and build a better rapport with university staff.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With technology, student collaboration and collaborative learning is much easier to facilitate, helping students to work together outside classroom.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FFB9F7-A4A5-48A8-99A1-3C23334023CF}"/>
              </a:ext>
            </a:extLst>
          </p:cNvPr>
          <p:cNvSpPr txBox="1"/>
          <p:nvPr/>
        </p:nvSpPr>
        <p:spPr>
          <a:xfrm>
            <a:off x="9519920" y="6248399"/>
            <a:ext cx="23368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Jawad </a:t>
            </a:r>
            <a:r>
              <a:rPr lang="en-US" sz="1600" b="1" err="1"/>
              <a:t>Muhiemin</a:t>
            </a:r>
            <a:endParaRPr lang="en-US" sz="1600" b="1"/>
          </a:p>
        </p:txBody>
      </p:sp>
    </p:spTree>
    <p:extLst>
      <p:ext uri="{BB962C8B-B14F-4D97-AF65-F5344CB8AC3E}">
        <p14:creationId xmlns:p14="http://schemas.microsoft.com/office/powerpoint/2010/main" val="2869251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1">
            <a:extLst>
              <a:ext uri="{FF2B5EF4-FFF2-40B4-BE49-F238E27FC236}">
                <a16:creationId xmlns:a16="http://schemas.microsoft.com/office/drawing/2014/main" id="{C39CE6CD-8F49-4535-8B44-6FA74E6A52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-140276"/>
            <a:ext cx="12191980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D489E29-742E-4D34-AB08-CE3217805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6053153" y="1320127"/>
            <a:ext cx="4812846" cy="4195481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26915-6D5A-4B80-B544-28D19EC8F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887" y="1641860"/>
            <a:ext cx="4204298" cy="1034728"/>
          </a:xfrm>
        </p:spPr>
        <p:txBody>
          <a:bodyPr>
            <a:normAutofit/>
          </a:bodyPr>
          <a:lstStyle/>
          <a:p>
            <a:r>
              <a:rPr lang="en-GB" sz="2800"/>
              <a:t>Method</a:t>
            </a: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330B2-E801-4A04-9AED-8FD4E8F6A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886" y="2809812"/>
            <a:ext cx="4169380" cy="238406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/>
              <a:t>We will be using Microsoft Forms to create surveys to collect feedback from students and university staff.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6AF593-0D56-41E0-B720-B48605331C1B}"/>
              </a:ext>
            </a:extLst>
          </p:cNvPr>
          <p:cNvSpPr txBox="1"/>
          <p:nvPr/>
        </p:nvSpPr>
        <p:spPr>
          <a:xfrm>
            <a:off x="982785" y="3200400"/>
            <a:ext cx="64848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564006-B079-4A9A-BA70-8488A9004D77}"/>
              </a:ext>
            </a:extLst>
          </p:cNvPr>
          <p:cNvSpPr txBox="1"/>
          <p:nvPr/>
        </p:nvSpPr>
        <p:spPr>
          <a:xfrm>
            <a:off x="4724400" y="4200525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3C351D-C30F-428C-9A2B-22D983E50CF7}"/>
              </a:ext>
            </a:extLst>
          </p:cNvPr>
          <p:cNvSpPr txBox="1"/>
          <p:nvPr/>
        </p:nvSpPr>
        <p:spPr>
          <a:xfrm>
            <a:off x="10685744" y="6348382"/>
            <a:ext cx="1717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70C0"/>
                </a:solidFill>
              </a:rPr>
              <a:t>Ionut Panait</a:t>
            </a:r>
          </a:p>
        </p:txBody>
      </p:sp>
    </p:spTree>
    <p:extLst>
      <p:ext uri="{BB962C8B-B14F-4D97-AF65-F5344CB8AC3E}">
        <p14:creationId xmlns:p14="http://schemas.microsoft.com/office/powerpoint/2010/main" val="23000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DA333-FCE9-454D-ADFB-8D72AE919F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75246F-B955-469C-BE97-2161654A9E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4" name="Add-in 3" title="Forms">
                <a:extLst>
                  <a:ext uri="{FF2B5EF4-FFF2-40B4-BE49-F238E27FC236}">
                    <a16:creationId xmlns:a16="http://schemas.microsoft.com/office/drawing/2014/main" id="{4A542951-207F-44D4-A49A-86C1BE631724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0" y="0"/>
              <a:ext cx="12192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4" name="Add-in 3" title="Forms">
                <a:extLst>
                  <a:ext uri="{FF2B5EF4-FFF2-40B4-BE49-F238E27FC236}">
                    <a16:creationId xmlns:a16="http://schemas.microsoft.com/office/drawing/2014/main" id="{4A542951-207F-44D4-A49A-86C1BE63172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>
                <a:clrChange>
                  <a:clrFrom>
                    <a:prstClr val="black"/>
                  </a:clrFrom>
                  <a:clrTo>
                    <a:prstClr val="black">
                      <a:alpha val="0"/>
                    </a:prstClr>
                  </a:clrTo>
                </a:clrChange>
              </a:blip>
              <a:stretch>
                <a:fillRect/>
              </a:stretch>
            </p:blipFill>
            <p:spPr>
              <a:xfrm>
                <a:off x="0" y="0"/>
                <a:ext cx="12192000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874756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6FE9-F56D-4FFE-9DFB-7E2D973C1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E258B-9440-471B-9BBF-5E7F162725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4" name="Add-in 3" title="Forms">
                <a:extLst>
                  <a:ext uri="{FF2B5EF4-FFF2-40B4-BE49-F238E27FC236}">
                    <a16:creationId xmlns:a16="http://schemas.microsoft.com/office/drawing/2014/main" id="{51403500-564A-4AD0-A1AA-DB691082756E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0" y="0"/>
              <a:ext cx="12192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4" name="Add-in 3" title="Forms">
                <a:extLst>
                  <a:ext uri="{FF2B5EF4-FFF2-40B4-BE49-F238E27FC236}">
                    <a16:creationId xmlns:a16="http://schemas.microsoft.com/office/drawing/2014/main" id="{51403500-564A-4AD0-A1AA-DB691082756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2192000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55151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73E1A-5B20-4333-8FEE-4F8AD547B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Ethical Consideration</a:t>
            </a:r>
            <a:br>
              <a:rPr lang="en-GB" sz="3200">
                <a:solidFill>
                  <a:srgbClr val="F2F2F2"/>
                </a:solidFill>
              </a:rPr>
            </a:br>
            <a:endParaRPr lang="en-GB" sz="3200">
              <a:solidFill>
                <a:srgbClr val="F2F2F2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06FC4B-D312-47C0-B3A1-F7A83E7E88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895858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E26D8A1-B13D-4CC5-ADEC-5318C008AD4C}"/>
              </a:ext>
            </a:extLst>
          </p:cNvPr>
          <p:cNvSpPr txBox="1"/>
          <p:nvPr/>
        </p:nvSpPr>
        <p:spPr>
          <a:xfrm>
            <a:off x="10048240" y="6380480"/>
            <a:ext cx="169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70C0"/>
                </a:solidFill>
              </a:rPr>
              <a:t>Ionut Panait</a:t>
            </a:r>
          </a:p>
        </p:txBody>
      </p:sp>
    </p:spTree>
    <p:extLst>
      <p:ext uri="{BB962C8B-B14F-4D97-AF65-F5344CB8AC3E}">
        <p14:creationId xmlns:p14="http://schemas.microsoft.com/office/powerpoint/2010/main" val="528848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4DB05-5020-431C-B590-266BC87C7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Research timeline </a:t>
            </a:r>
            <a:br>
              <a:rPr lang="en-GB" sz="3300">
                <a:solidFill>
                  <a:srgbClr val="EBEBEB"/>
                </a:solidFill>
              </a:rPr>
            </a:br>
            <a:endParaRPr lang="en-GB" sz="3300">
              <a:solidFill>
                <a:srgbClr val="EBEBEB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6C44277-E0CC-4BAB-8B34-30FDCD202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0824012"/>
              </p:ext>
            </p:extLst>
          </p:nvPr>
        </p:nvGraphicFramePr>
        <p:xfrm>
          <a:off x="648930" y="2913325"/>
          <a:ext cx="10895372" cy="3198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9182">
                  <a:extLst>
                    <a:ext uri="{9D8B030D-6E8A-4147-A177-3AD203B41FA5}">
                      <a16:colId xmlns:a16="http://schemas.microsoft.com/office/drawing/2014/main" val="424051125"/>
                    </a:ext>
                  </a:extLst>
                </a:gridCol>
                <a:gridCol w="2729182">
                  <a:extLst>
                    <a:ext uri="{9D8B030D-6E8A-4147-A177-3AD203B41FA5}">
                      <a16:colId xmlns:a16="http://schemas.microsoft.com/office/drawing/2014/main" val="584174021"/>
                    </a:ext>
                  </a:extLst>
                </a:gridCol>
                <a:gridCol w="2835957">
                  <a:extLst>
                    <a:ext uri="{9D8B030D-6E8A-4147-A177-3AD203B41FA5}">
                      <a16:colId xmlns:a16="http://schemas.microsoft.com/office/drawing/2014/main" val="4140000244"/>
                    </a:ext>
                  </a:extLst>
                </a:gridCol>
                <a:gridCol w="2601051">
                  <a:extLst>
                    <a:ext uri="{9D8B030D-6E8A-4147-A177-3AD203B41FA5}">
                      <a16:colId xmlns:a16="http://schemas.microsoft.com/office/drawing/2014/main" val="3001954612"/>
                    </a:ext>
                  </a:extLst>
                </a:gridCol>
              </a:tblGrid>
              <a:tr h="676530"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Week 6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Week 7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Week 8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Week 9</a:t>
                      </a:r>
                    </a:p>
                  </a:txBody>
                  <a:tcPr marL="153757" marR="153757" marT="76878" marB="76878"/>
                </a:tc>
                <a:extLst>
                  <a:ext uri="{0D108BD9-81ED-4DB2-BD59-A6C34878D82A}">
                    <a16:rowId xmlns:a16="http://schemas.microsoft.com/office/drawing/2014/main" val="1481378188"/>
                  </a:ext>
                </a:extLst>
              </a:tr>
              <a:tr h="2521610"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Designing and planning the research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Collecting data from students and university staff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Analysing data received from the participants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Write up the research findings and results</a:t>
                      </a:r>
                    </a:p>
                  </a:txBody>
                  <a:tcPr marL="153757" marR="153757" marT="76878" marB="76878"/>
                </a:tc>
                <a:extLst>
                  <a:ext uri="{0D108BD9-81ED-4DB2-BD59-A6C34878D82A}">
                    <a16:rowId xmlns:a16="http://schemas.microsoft.com/office/drawing/2014/main" val="141221373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9614404-D159-4763-A297-D43AEC540005}"/>
              </a:ext>
            </a:extLst>
          </p:cNvPr>
          <p:cNvSpPr txBox="1"/>
          <p:nvPr/>
        </p:nvSpPr>
        <p:spPr>
          <a:xfrm>
            <a:off x="10139680" y="6462617"/>
            <a:ext cx="258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>
                <a:ea typeface="+mj-lt"/>
                <a:cs typeface="+mj-lt"/>
              </a:rPr>
              <a:t>LAMIN MANNEH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9312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89F0FF-EA47-42D2-A465-F813E1C52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solidFill>
                  <a:schemeClr val="tx1"/>
                </a:solidFill>
              </a:rPr>
              <a:t>Hypothesis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81522-1838-4C9C-8A6E-1F83CA1F2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800"/>
              <a:t>Our hypothesis is that there is a high need to provide training to use technology to collaborate. By doing this students achievements will improve. Knowing how to use technology will make learning more engaging and collaborative.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660666-3F11-49D9-84ED-CD033E546479}"/>
              </a:ext>
            </a:extLst>
          </p:cNvPr>
          <p:cNvSpPr txBox="1"/>
          <p:nvPr/>
        </p:nvSpPr>
        <p:spPr>
          <a:xfrm>
            <a:off x="9448800" y="6471920"/>
            <a:ext cx="233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>
                <a:solidFill>
                  <a:schemeClr val="accent3">
                    <a:lumMod val="60000"/>
                    <a:lumOff val="40000"/>
                  </a:schemeClr>
                </a:solidFill>
                <a:highlight>
                  <a:srgbClr val="000000"/>
                </a:highlight>
                <a:ea typeface="+mj-lt"/>
                <a:cs typeface="+mj-lt"/>
              </a:rPr>
              <a:t>LAMIN MANNEH</a:t>
            </a:r>
            <a:endParaRPr lang="en-GB">
              <a:highlight>
                <a:srgbClr val="00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52717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2EAE2-85C6-4F44-9C23-0E0F65A44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8F113-94F7-467A-A72E-021D61A51B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>
                <a:latin typeface="+mn-lt"/>
              </a:rPr>
              <a:t>Bhandari, P. (2021), </a:t>
            </a:r>
            <a:r>
              <a:rPr lang="en-GB" i="0">
                <a:effectLst/>
                <a:latin typeface="+mn-lt"/>
              </a:rPr>
              <a:t>Ethical Considerations in Research | Types &amp; Examples, </a:t>
            </a:r>
            <a:r>
              <a:rPr lang="en-GB" i="0">
                <a:effectLst/>
                <a:latin typeface="+mn-lt"/>
                <a:hlinkClick r:id="rId2"/>
              </a:rPr>
              <a:t>https://www.scribbr.com/methodology/research-ethics/</a:t>
            </a:r>
            <a:endParaRPr lang="en-GB" i="0">
              <a:effectLst/>
              <a:latin typeface="+mn-lt"/>
            </a:endParaRPr>
          </a:p>
          <a:p>
            <a:r>
              <a:rPr lang="en-GB" i="0">
                <a:effectLst/>
                <a:latin typeface="+mn-lt"/>
              </a:rPr>
              <a:t>San</a:t>
            </a:r>
            <a:r>
              <a:rPr lang="en-GB">
                <a:latin typeface="+mn-lt"/>
              </a:rPr>
              <a:t>ders, J,(2016), Why Student Collaboration is more effective with Tech</a:t>
            </a:r>
          </a:p>
          <a:p>
            <a:r>
              <a:rPr lang="en-GB" i="0">
                <a:effectLst/>
                <a:latin typeface="+mn-lt"/>
              </a:rPr>
              <a:t>Ellucian, (2016), </a:t>
            </a:r>
            <a:r>
              <a:rPr lang="en-GB">
                <a:latin typeface="+mn-lt"/>
              </a:rPr>
              <a:t>Why the modern campus will rely on collaboration technology</a:t>
            </a:r>
          </a:p>
          <a:p>
            <a:endParaRPr lang="en-GB" i="0">
              <a:effectLst/>
              <a:latin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1312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webextension1.xml><?xml version="1.0" encoding="utf-8"?>
<we:webextension xmlns:we="http://schemas.microsoft.com/office/webextensions/webextension/2010/11" id="{04391B84-2EDA-4651-A251-8C8E5956549D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bnbUfMAR_1BtiSLHbSxCcNURUVMQVZaMFdHMkg2QktaOEpXM1hGMkw5MS4u&quot;"/>
  </we:properties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FC862440-6CC9-4293-AEED-F2B6F0AAE516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bnbUfMAR_1BtiSLHbSxCcNURU9PQTVOUzJWOVlUR1EzMVhOR0VQOEk5Qi4u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0" ma:contentTypeDescription="Create a new document." ma:contentTypeScope="" ma:versionID="bf0ebf7c5eabaabd71b7b7a99829edf9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154d1c28ff6baa1249d319d9d477b3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91A94F2-8D70-4B40-ACB7-A92D0F8E44C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27F7119-284A-487E-ABCB-360FC143BD1D}">
  <ds:schemaRefs>
    <ds:schemaRef ds:uri="http://purl.org/dc/dcmitype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8F2E294F-0433-4C19-9639-61ED154D87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387</Words>
  <Application>Microsoft Office PowerPoint</Application>
  <PresentationFormat>Widescreen</PresentationFormat>
  <Paragraphs>52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Using technology to collaborate at university</vt:lpstr>
      <vt:lpstr>We will cover the following</vt:lpstr>
      <vt:lpstr>Introduction </vt:lpstr>
      <vt:lpstr>Rationale </vt:lpstr>
      <vt:lpstr>Method </vt:lpstr>
      <vt:lpstr>PowerPoint Presentation</vt:lpstr>
      <vt:lpstr>PowerPoint Presentation</vt:lpstr>
      <vt:lpstr>Ethical Consideration </vt:lpstr>
      <vt:lpstr>Research timeline  </vt:lpstr>
      <vt:lpstr>Hypothesis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there a need to provide training on how to use technology to collaborate at uwtsd  </dc:title>
  <dc:creator>Jawad Al Muhiemin (2112069)</dc:creator>
  <cp:lastModifiedBy>Jawad Al Muhiemin (2112069)</cp:lastModifiedBy>
  <cp:revision>4</cp:revision>
  <dcterms:created xsi:type="dcterms:W3CDTF">2022-02-23T16:20:52Z</dcterms:created>
  <dcterms:modified xsi:type="dcterms:W3CDTF">2022-02-26T23:32:22Z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