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ia Bakari" userId="9bdac7c0a0108118" providerId="LiveId" clId="{645CABF9-901E-4BDD-91A6-EDC863CB9086}"/>
    <pc:docChg chg="modSld">
      <pc:chgData name="Asia Bakari" userId="9bdac7c0a0108118" providerId="LiveId" clId="{645CABF9-901E-4BDD-91A6-EDC863CB9086}" dt="2025-10-19T10:13:58.134" v="62" actId="20577"/>
      <pc:docMkLst>
        <pc:docMk/>
      </pc:docMkLst>
      <pc:sldChg chg="modSp mod">
        <pc:chgData name="Asia Bakari" userId="9bdac7c0a0108118" providerId="LiveId" clId="{645CABF9-901E-4BDD-91A6-EDC863CB9086}" dt="2025-10-19T10:13:58.134" v="62" actId="20577"/>
        <pc:sldMkLst>
          <pc:docMk/>
          <pc:sldMk cId="4013994749" sldId="257"/>
        </pc:sldMkLst>
        <pc:spChg chg="mod">
          <ac:chgData name="Asia Bakari" userId="9bdac7c0a0108118" providerId="LiveId" clId="{645CABF9-901E-4BDD-91A6-EDC863CB9086}" dt="2025-10-19T10:13:58.134" v="62" actId="20577"/>
          <ac:spMkLst>
            <pc:docMk/>
            <pc:sldMk cId="4013994749" sldId="257"/>
            <ac:spMk id="3" creationId="{7742C76B-BC4F-3900-D52A-E946F32E1D3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96360-D7EA-3826-CCC5-F2BC094F20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B8E82B-46DF-4744-3B0E-CA1565DB60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46E02-6BE0-8BFF-8495-860F9007D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8050A0-C76D-6F37-C5B2-068AC483E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C3A4E-8760-8AEE-8BEC-296179729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0216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667CB-5299-783E-0C53-ECB84C097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05F42-0A05-929D-BAEA-0B6FDA8B1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6D32B-0F56-7F03-797C-C987E2F1A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AB033-A061-8941-3D00-4A1284763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22650-12B1-3A26-DC46-9A0132EB5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2684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9106E-159D-EBA0-A80B-2858E4B23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1066C-F330-C2C8-F8DA-6D9690020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5FB36-F6F2-A765-6620-9C4E7FE22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B403F-170B-76EA-871A-67F262186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B5F66-241D-5366-C80C-46AC9B3BB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0572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AF21D-F7FC-C6A3-5A56-9555CC8ED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E94AB-A539-32E9-9DA7-C29FB7DCB4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DC8BD8-E47A-3362-A591-58144213E3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4D621-3D6F-8A94-E6FC-EC8CFFF88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63F16-A087-D298-103D-66869CDA2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9CE67-5EA5-1F1D-FDAD-3F2BB6384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8961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088F1-1EE6-EFA4-C22B-C98EA61A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10CA6-B443-369A-3E19-83EED28024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2FB10-54B0-0F80-E36B-C60744DB39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AE3296-D3AA-E873-9ACB-0D062D7DE5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3A7EA4-159C-423E-4823-2177ACDFF3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49C3A9-D93B-E98A-FE0C-9E8362B3A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47DB15-D440-0FA5-3E10-D192276F9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F487DC-78D8-3387-DF11-68CB76D86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0820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711CD-3622-D6F7-B57A-8B8A21E01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8B89AE-A252-7CE5-4579-F04D3BAE7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74289-FD15-B802-8E0B-A39FD9836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1ED10E-0502-657A-5858-1A92BE663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44383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347CAF-08A4-806C-F150-20652BA5B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7BCA33-0945-427B-9A61-C9ADA08E2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D3E67-99AC-8FD1-C653-6A088FC94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3343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9A476-9DF6-6584-5764-6AF7CA07C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ECD9E-526A-0CC8-D83C-2834F4BDD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F7037C-093B-D195-47BC-27B40DE68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0E995-12F3-A571-275A-C730AB2A8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E1C15-8429-25AE-10B0-9F4AED837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841FA8-7B10-3758-92C7-12BEF4FC7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8292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28192-E505-1FBF-5838-B1D7697DB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E05F2-A569-FC5F-095B-09434543EC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D3A92D-1034-636E-354E-2CD7F8146C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CE871B-27CF-ACA9-BE26-017903671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0ADE8E-800A-5D9A-DD01-9A764D5B8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547BB-7CBB-5AB0-990F-9161F779F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863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F2A1-1269-3EF5-D237-BD066076C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BD7CB5-51AB-5913-643E-1D772797F9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D015B-FDC8-6609-125F-4AA59DF9C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A0E5B-7F1A-9E8A-405E-99DFCEDDB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5F36F-8186-2564-3758-410DB44C0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403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4AF94C-0700-E567-C1B8-EA181DE733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4F6A42-835C-1243-3345-EB4F589AC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DE30D-1203-A394-F50F-DAF1EEEC2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BAD2D-872F-F658-E7B4-3C1C51888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0840B-E968-6ED8-DCDB-6613643A4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9448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EC392A-FA3A-9452-ECDE-2D0652368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5A78C-6C1D-3067-CE85-31031C78DA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FA4A-18FC-E899-6554-453745C94B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37E545-FF2F-41EC-BF8B-41CD051A25E9}" type="datetimeFigureOut">
              <a:rPr lang="en-IN" smtClean="0"/>
              <a:t>19-10-2025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70D42-A5A7-8328-9F98-3B5F660427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5CA53-2248-75F8-98EC-39072D5CFF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64046-8E0B-44FB-B94E-42162948157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50206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7371" y="3846286"/>
            <a:ext cx="840470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NAME : ASIA BAKARI                    </a:t>
            </a:r>
            <a:endParaRPr lang="en-US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MODULE CODE :  LCHS4009_BIRM2025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STUDENT NUMBER:  2419862</a:t>
            </a:r>
            <a:endParaRPr lang="en-US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MODULE TITTLE  :   PROFESSIONAL DEVELOPMENT IN HEALTH AND SOCIAL CARE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LECTURER NAME :</a:t>
            </a:r>
            <a:r>
              <a:rPr lang="en-GB" sz="2000" b="1" dirty="0"/>
              <a:t> VIVIAN OSOCHUKWU</a:t>
            </a:r>
            <a:endParaRPr lang="en-US" sz="20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ASSIGNMENT : SELFAWARENESS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836191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42C76B-BC4F-3900-D52A-E946F32E1D39}"/>
              </a:ext>
            </a:extLst>
          </p:cNvPr>
          <p:cNvSpPr txBox="1"/>
          <p:nvPr/>
        </p:nvSpPr>
        <p:spPr>
          <a:xfrm>
            <a:off x="443145" y="650144"/>
            <a:ext cx="9256440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i="0" dirty="0">
                <a:solidFill>
                  <a:schemeClr val="accent6">
                    <a:lumMod val="50000"/>
                  </a:schemeClr>
                </a:solidFill>
                <a:effectLst/>
                <a:latin typeface="Cooper Black" panose="0208090404030B020404" pitchFamily="18" charset="0"/>
              </a:rPr>
              <a:t>INTRODUCTION</a:t>
            </a:r>
            <a:b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b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My name is Asia.   I am currently studying Health and Social Care as well as being a working Community Support Worker within the UK. This presentation gives my own personal SWOT analysis and how I can </a:t>
            </a:r>
            <a:r>
              <a:rPr lang="en-US" sz="20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utilise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my skills and experiences </a:t>
            </a:r>
            <a:r>
              <a:rPr lang="en-US" sz="20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in order  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to</a:t>
            </a:r>
            <a:r>
              <a:rPr lang="en-US" sz="20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further develop professionally and progress within the UK Health and Social Care industry.</a:t>
            </a:r>
            <a:b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E1E36C-46FE-09BC-AF6A-394BA8458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918" y="3062640"/>
            <a:ext cx="4480948" cy="29187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F740AF-5FA4-7C4A-1F8E-8FB4D9CDBF34}"/>
              </a:ext>
            </a:extLst>
          </p:cNvPr>
          <p:cNvSpPr txBox="1"/>
          <p:nvPr/>
        </p:nvSpPr>
        <p:spPr>
          <a:xfrm>
            <a:off x="6699750" y="6023190"/>
            <a:ext cx="66959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Carter, 2020</a:t>
            </a:r>
            <a:endParaRPr lang="en-IN" i="1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3994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D74B0D-00BC-79D0-3429-E0165FFDEF06}"/>
              </a:ext>
            </a:extLst>
          </p:cNvPr>
          <p:cNvSpPr txBox="1"/>
          <p:nvPr/>
        </p:nvSpPr>
        <p:spPr>
          <a:xfrm>
            <a:off x="379536" y="810480"/>
            <a:ext cx="6929377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i="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STRENGTHS</a:t>
            </a:r>
            <a:br>
              <a:rPr lang="en-US" b="0" i="0" dirty="0">
                <a:solidFill>
                  <a:schemeClr val="accent6">
                    <a:lumMod val="50000"/>
                  </a:schemeClr>
                </a:solidFill>
                <a:effectLst/>
                <a:latin typeface="Open Sans" panose="020B0606030504020204" pitchFamily="34" charset="0"/>
              </a:rPr>
            </a:br>
            <a:br>
              <a:rPr lang="en-US" b="0" i="0" dirty="0">
                <a:solidFill>
                  <a:schemeClr val="accent6">
                    <a:lumMod val="50000"/>
                  </a:schemeClr>
                </a:solidFill>
                <a:effectLst/>
                <a:latin typeface="Open Sans" panose="020B0606030504020204" pitchFamily="34" charset="0"/>
              </a:rPr>
            </a:br>
            <a:r>
              <a:rPr lang="en-US" b="0" i="0" dirty="0">
                <a:solidFill>
                  <a:schemeClr val="accent6">
                    <a:lumMod val="50000"/>
                  </a:schemeClr>
                </a:solidFill>
                <a:effectLst/>
                <a:latin typeface="Open Sans" panose="020B0606030504020204" pitchFamily="34" charset="0"/>
              </a:rPr>
              <a:t> </a:t>
            </a: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One of my main strengths is listening actively, as this allows me to be aware of individual needs of the service user and provide tailored support. 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 also </a:t>
            </a:r>
            <a:r>
              <a:rPr lang="en-US" sz="200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demonstrate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problem-solving skills, especially when assisting clients who possess complex social or emotional issues.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I am also adaptable, remaining calm and flexible in unpredictable community settings. </a:t>
            </a: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These are my strengths that allow me to build trust, facilitate autonomy, and deliver compassionate (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Hosseinnejad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et al., 2022).</a:t>
            </a: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951ABB-7C6D-8B93-1437-FD1BA65C0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0693" y="810480"/>
            <a:ext cx="815411" cy="68585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AE2077-4543-B1F9-FB9F-A64DE1EEE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3450" y="969261"/>
            <a:ext cx="3800682" cy="37321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37317A8-24BC-8482-C37A-DB4581E4EEAA}"/>
              </a:ext>
            </a:extLst>
          </p:cNvPr>
          <p:cNvSpPr txBox="1"/>
          <p:nvPr/>
        </p:nvSpPr>
        <p:spPr>
          <a:xfrm>
            <a:off x="7716129" y="4896015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DepositPhotos</a:t>
            </a:r>
            <a:r>
              <a:rPr lang="en-IN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2024</a:t>
            </a:r>
            <a:endParaRPr lang="en-IN" i="1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943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173A04-9FB4-441E-6612-04735C4A7A5D}"/>
              </a:ext>
            </a:extLst>
          </p:cNvPr>
          <p:cNvSpPr txBox="1"/>
          <p:nvPr/>
        </p:nvSpPr>
        <p:spPr>
          <a:xfrm>
            <a:off x="521793" y="747960"/>
            <a:ext cx="11041315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i="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WEAKNESSES</a:t>
            </a:r>
            <a:b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endParaRPr lang="en-US" b="0" i="0" dirty="0">
              <a:solidFill>
                <a:srgbClr val="172B4D"/>
              </a:solidFill>
              <a:effectLst/>
              <a:latin typeface="Open Sans" panose="020B0606030504020204" pitchFamily="34" charset="0"/>
            </a:endParaRPr>
          </a:p>
          <a:p>
            <a:endParaRPr lang="en-US" b="0" i="0" dirty="0">
              <a:solidFill>
                <a:srgbClr val="172B4D"/>
              </a:solidFill>
              <a:effectLst/>
              <a:latin typeface="Open Sans" panose="020B0606030504020204" pitchFamily="34" charset="0"/>
            </a:endParaRPr>
          </a:p>
          <a:p>
            <a:r>
              <a:rPr lang="en-US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</a:t>
            </a: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   </a:t>
            </a: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  Limited digital confidence is one of my weaknesses, especially when working with newly introduced electronic care record systems. At times, I spend longer than expected to update reports or notes. </a:t>
            </a: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       Another weakness is setting professional boundaries as I naturally want to assist all people. To overcome this, I am employing my problem-solving and adaptability skills to practice with technology and follow strict professional guidelines when assisting clients. 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This way, I am gaining confidence in technology while ensuring proper relationships and work-based emotional stability.</a:t>
            </a:r>
            <a:b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547918-107C-6AA2-626C-D00549163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109" y="747960"/>
            <a:ext cx="762066" cy="6477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9D21BC-7E13-BD3C-7D0C-740317A17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19" y="1773073"/>
            <a:ext cx="523786" cy="8660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E15664-5105-CFB0-3A11-953EF500B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793" y="3664219"/>
            <a:ext cx="1002238" cy="70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16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0E7079-8E73-30B2-378A-3536E3ED4D07}"/>
              </a:ext>
            </a:extLst>
          </p:cNvPr>
          <p:cNvSpPr txBox="1"/>
          <p:nvPr/>
        </p:nvSpPr>
        <p:spPr>
          <a:xfrm>
            <a:off x="609474" y="772580"/>
            <a:ext cx="1158252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i="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OPPORTUNITIES</a:t>
            </a:r>
            <a:b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Numerous opportunities for growth are present in my </a:t>
            </a:r>
            <a:r>
              <a:rPr lang="en-US" sz="20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organisation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I am able to access training in digital literacy, mental health awareness, and adult safeguarding. </a:t>
            </a:r>
          </a:p>
          <a:p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C4619A-01FD-54BF-E221-89746E7DBF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789" y="689967"/>
            <a:ext cx="723963" cy="6629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B3681A-8B42-A15E-7A2E-0995449B5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256" y="2485208"/>
            <a:ext cx="4237824" cy="26423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E3DA422-40A3-B8A0-702B-D89326A1F091}"/>
              </a:ext>
            </a:extLst>
          </p:cNvPr>
          <p:cNvSpPr txBox="1"/>
          <p:nvPr/>
        </p:nvSpPr>
        <p:spPr>
          <a:xfrm>
            <a:off x="4923786" y="4716510"/>
            <a:ext cx="692495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The strategic use of opportunities can turn personal development into long-term career success.</a:t>
            </a:r>
            <a:b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D99688-E6B6-A2BC-3224-1B6FB57F1E1F}"/>
              </a:ext>
            </a:extLst>
          </p:cNvPr>
          <p:cNvSpPr txBox="1"/>
          <p:nvPr/>
        </p:nvSpPr>
        <p:spPr>
          <a:xfrm>
            <a:off x="4923788" y="2526906"/>
            <a:ext cx="651199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Career progression routes into senior support or social work are also available from the local council (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Raji, 2024)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</a:t>
            </a: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My listening and adaptability skills will be </a:t>
            </a:r>
            <a:r>
              <a:rPr lang="en-US" sz="20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utilised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to fully participate in training, to disseminate learning to colleagues, and to translate into practice.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1E8C0E-CA8A-0561-F216-984B8B18E124}"/>
              </a:ext>
            </a:extLst>
          </p:cNvPr>
          <p:cNvSpPr txBox="1"/>
          <p:nvPr/>
        </p:nvSpPr>
        <p:spPr>
          <a:xfrm>
            <a:off x="306666" y="5362841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Istockphoto.com, 2025</a:t>
            </a:r>
            <a:endParaRPr lang="en-IN" i="1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2695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A6E9D0-3DFC-B959-F9E8-6F795F3DB627}"/>
              </a:ext>
            </a:extLst>
          </p:cNvPr>
          <p:cNvSpPr txBox="1"/>
          <p:nvPr/>
        </p:nvSpPr>
        <p:spPr>
          <a:xfrm>
            <a:off x="647559" y="634407"/>
            <a:ext cx="9896977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i="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THREATS</a:t>
            </a:r>
            <a:b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br>
              <a:rPr lang="en-US" b="0" i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endParaRPr lang="en-US" b="0" i="0" dirty="0">
              <a:solidFill>
                <a:srgbClr val="172B4D"/>
              </a:solidFill>
              <a:effectLst/>
              <a:latin typeface="Open Sans" panose="020B0606030504020204" pitchFamily="34" charset="0"/>
            </a:endParaRPr>
          </a:p>
          <a:p>
            <a:r>
              <a:rPr lang="en-US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</a:t>
            </a: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Community work has risks such as safety risks, isolation, and emotional burnout from dealing with clients' complicated problems. </a:t>
            </a:r>
            <a:b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Budget cuts to services may also cut back finances available.</a:t>
            </a: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 will </a:t>
            </a:r>
            <a:r>
              <a:rPr lang="en-US" sz="20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utilise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my problem-solving and communication skills in reaction to these dangers—by adhering to lone-working procedures, keeping in contact with my peers, and viewing supervision regularly (</a:t>
            </a:r>
            <a:r>
              <a:rPr lang="en-IN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Piotie</a:t>
            </a:r>
            <a:r>
              <a:rPr lang="en-IN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et al., 2022)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</a:t>
            </a:r>
          </a:p>
          <a:p>
            <a:endParaRPr lang="en-US" sz="2000" b="0" i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These actions keep me motivated, handle stress, and keep providing high-quality, safe care for vulnerable adults.</a:t>
            </a: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448225-4546-7204-79AC-13D392225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6852" y="614150"/>
            <a:ext cx="769687" cy="7239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547EC9-2021-301C-81C3-8AC774E4F9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577" y="1558032"/>
            <a:ext cx="727773" cy="7925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4AFC0D-F975-D135-81D4-3ECC9C9C2B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7574" y="2500289"/>
            <a:ext cx="850374" cy="79254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03101C7-EC99-5EE5-7FF9-BBA9963F46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44536" y="3429000"/>
            <a:ext cx="1044269" cy="99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41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1F917D-182B-3237-B495-7E483C3AAE90}"/>
              </a:ext>
            </a:extLst>
          </p:cNvPr>
          <p:cNvSpPr txBox="1"/>
          <p:nvPr/>
        </p:nvSpPr>
        <p:spPr>
          <a:xfrm>
            <a:off x="694977" y="651208"/>
            <a:ext cx="890043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i="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ACTION PLAN AND CONCLUSION</a:t>
            </a:r>
            <a:br>
              <a:rPr lang="en-US" sz="3600" b="0" i="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</a:br>
            <a:endParaRPr lang="en-US" sz="36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D89B4E-D8CD-C84A-E76E-B2987B4F2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67" y="1851537"/>
            <a:ext cx="3680779" cy="24462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360FE8-BA1D-0782-C79C-7711BF03C81B}"/>
              </a:ext>
            </a:extLst>
          </p:cNvPr>
          <p:cNvSpPr txBox="1"/>
          <p:nvPr/>
        </p:nvSpPr>
        <p:spPr>
          <a:xfrm>
            <a:off x="245963" y="4413182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Shutterstock, 2023</a:t>
            </a:r>
            <a:endParaRPr lang="en-IN" i="1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2EE87F-7B7A-21A8-08C4-72E9517B35A8}"/>
              </a:ext>
            </a:extLst>
          </p:cNvPr>
          <p:cNvSpPr txBox="1"/>
          <p:nvPr/>
        </p:nvSpPr>
        <p:spPr>
          <a:xfrm>
            <a:off x="4545957" y="1851537"/>
            <a:ext cx="615194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Finally, I will </a:t>
            </a:r>
            <a:r>
              <a:rPr lang="en-US" sz="20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utilise</a:t>
            </a: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active listening, problem-solving, and flexibility skills in overcoming digital skills and professional boundaries weaknesses.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 intend to apply digital training, reflective supervision, and mental health workshops.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My aspiration is to keep growing as a competent and confident community support worker who empowers individuals to live independent lives.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Through blending my skills with continuous learning, I intend to transition to improved positions in the UK Health and Social Care.</a:t>
            </a: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297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320AE7-27F7-B24E-3C87-44666C3E70B0}"/>
              </a:ext>
            </a:extLst>
          </p:cNvPr>
          <p:cNvSpPr txBox="1"/>
          <p:nvPr/>
        </p:nvSpPr>
        <p:spPr>
          <a:xfrm>
            <a:off x="558478" y="643622"/>
            <a:ext cx="10078655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REFERENCES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Hosseinnejad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A., Rassouli, M., Jahani, S., Elahi, N. and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Molavynejad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S., 2022. Requirements for creating a position for community health nursing within the Iranian primary health care system: a SWOT analysis. Frontiers in Public Health, 9, p.793973.</a:t>
            </a:r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IN" sz="2000" b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IN" sz="2000" b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Piotie</a:t>
            </a:r>
            <a:r>
              <a:rPr lang="en-IN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P.N., </a:t>
            </a:r>
            <a:r>
              <a:rPr lang="en-IN" sz="2000" b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Filmalter</a:t>
            </a:r>
            <a:r>
              <a:rPr lang="en-IN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C., Mohlala, M.G., Zulu, N., Segale, A., </a:t>
            </a:r>
            <a:r>
              <a:rPr lang="en-IN" sz="2000" b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Koenaite</a:t>
            </a:r>
            <a:r>
              <a:rPr lang="en-IN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C., Muchiri, J.W., Webb, E.M. and </a:t>
            </a:r>
            <a:r>
              <a:rPr lang="en-IN" sz="2000" b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Rheeder</a:t>
            </a:r>
            <a:r>
              <a:rPr lang="en-IN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P., 2022. Factors affecting the implementation of a complex health intervention to improve insulin management in primary care: A SWOT analysis. African Journal of Primary Health Care &amp; Family Medicine, 14(1), p.3467.</a:t>
            </a:r>
          </a:p>
          <a:p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Raji, H., 2024, April. The Impact of Technology in Healthcare Supply Chain Performance: A SWOT Analysis. In 2024 International Conference on Connected Innovation and Technology (ICCITX) (pp. 1-8). IEEE.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IN" sz="2000" dirty="0">
              <a:solidFill>
                <a:schemeClr val="tx1">
                  <a:lumMod val="85000"/>
                  <a:lumOff val="1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143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46567F-775B-980A-CA8F-16FADEDE1D45}"/>
              </a:ext>
            </a:extLst>
          </p:cNvPr>
          <p:cNvSpPr txBox="1"/>
          <p:nvPr/>
        </p:nvSpPr>
        <p:spPr>
          <a:xfrm>
            <a:off x="778398" y="876004"/>
            <a:ext cx="104721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IN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4A8216-129B-E060-5B06-691A03FFE278}"/>
              </a:ext>
            </a:extLst>
          </p:cNvPr>
          <p:cNvSpPr txBox="1"/>
          <p:nvPr/>
        </p:nvSpPr>
        <p:spPr>
          <a:xfrm>
            <a:off x="581628" y="762141"/>
            <a:ext cx="992818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Carter, C. (2020). Social workers warned to prepare for longer home care visits and ‘extra admin’ as coronavirus spreads - Community Care. [online] Community Care. Available at: https://www.communitycare.co.uk/2020/03/09/social-workers-warned-prepare-longer-home-care-visits-extra-admin-coronavirus-spreads/ [Accessed 4 Oct. 2025].</a:t>
            </a:r>
          </a:p>
          <a:p>
            <a:pPr algn="l">
              <a:buNone/>
            </a:pPr>
            <a:endParaRPr lang="en-US" sz="2000" b="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IN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DepositPhotos</a:t>
            </a:r>
            <a:r>
              <a:rPr lang="en-IN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(2024). Caregiver baby Stock Photos, Royalty Free Caregiver baby Images | </a:t>
            </a:r>
            <a:r>
              <a:rPr lang="en-IN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DepositPhotos</a:t>
            </a:r>
            <a:r>
              <a:rPr lang="en-IN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[online] Available at: https://depositphotos.com/photos/caregiver-baby.html [Accessed 5 Oct. 2025].</a:t>
            </a:r>
          </a:p>
          <a:p>
            <a:pPr algn="l">
              <a:buNone/>
            </a:pPr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pPr algn="l">
              <a:buNone/>
            </a:pPr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B6F3A3-EFBF-8812-A2CD-E3498D802808}"/>
              </a:ext>
            </a:extLst>
          </p:cNvPr>
          <p:cNvSpPr txBox="1"/>
          <p:nvPr/>
        </p:nvSpPr>
        <p:spPr>
          <a:xfrm>
            <a:off x="581628" y="3645993"/>
            <a:ext cx="10101804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Istockphoto.com. (2025). Available at: https://www.istockphoto.com/photos/healthcare-training [Accessed 5 Oct. 2025].</a:t>
            </a:r>
          </a:p>
          <a:p>
            <a:pPr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06E635-8192-65E8-0FEE-3EEDC7CE6234}"/>
              </a:ext>
            </a:extLst>
          </p:cNvPr>
          <p:cNvSpPr txBox="1"/>
          <p:nvPr/>
        </p:nvSpPr>
        <p:spPr>
          <a:xfrm>
            <a:off x="581628" y="4454667"/>
            <a:ext cx="10101805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2000" b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Shutterstock. (2023). 23+ Thousand Medical Goals Royalty-Free Images, Stock Photos &amp; Pictures | Shutterstock. [online] Available at: https://www.shutterstock.com/search/medical-goals [Accessed 4 Oct. 2025].</a:t>
            </a:r>
          </a:p>
          <a:p>
            <a:pPr algn="l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087833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1510</TotalTime>
  <Words>944</Words>
  <Application>Microsoft Office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Calibri Light</vt:lpstr>
      <vt:lpstr>Cooper Black</vt:lpstr>
      <vt:lpstr>Microsoft Sans Serif</vt:lpstr>
      <vt:lpstr>Open Sans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praveenapj952@gmail.com</dc:creator>
  <cp:lastModifiedBy>Asia Bakari</cp:lastModifiedBy>
  <cp:revision>20</cp:revision>
  <dcterms:created xsi:type="dcterms:W3CDTF">2025-10-05T11:46:01Z</dcterms:created>
  <dcterms:modified xsi:type="dcterms:W3CDTF">2025-10-19T10:14:02Z</dcterms:modified>
</cp:coreProperties>
</file>