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62" r:id="rId4"/>
    <p:sldId id="258" r:id="rId5"/>
    <p:sldId id="266" r:id="rId6"/>
    <p:sldId id="263" r:id="rId7"/>
    <p:sldId id="264" r:id="rId8"/>
    <p:sldId id="267" r:id="rId9"/>
    <p:sldId id="259" r:id="rId10"/>
    <p:sldId id="359" r:id="rId11"/>
    <p:sldId id="360" r:id="rId12"/>
    <p:sldId id="361" r:id="rId13"/>
    <p:sldId id="366" r:id="rId14"/>
    <p:sldId id="362" r:id="rId15"/>
    <p:sldId id="488" r:id="rId16"/>
    <p:sldId id="364" r:id="rId17"/>
    <p:sldId id="365" r:id="rId18"/>
    <p:sldId id="367"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09:22.993"/>
    </inkml:context>
    <inkml:brush xml:id="br0">
      <inkml:brushProperty name="width" value="0.1" units="cm"/>
      <inkml:brushProperty name="height" value="0.1" units="cm"/>
    </inkml:brush>
  </inkml:definitions>
  <inkml:trace contextRef="#ctx0" brushRef="#br0">1 1 24575,'9'0'0,"0"1"0,0 0 0,-1 0 0,1 1 0,0 1 0,0-1 0,-1 1 0,1 1 0,-1-1 0,0 2 0,0-1 0,-1 1 0,1 0 0,-1 0 0,0 1 0,11 11 0,3 4 0,177 183 0,-188-190 0,-1-1 0,14 29 0,-17-29 0,1 0 0,0-1 0,1 0 0,15 18 0,-11-18 0,16 16 0,-2 2 0,-1 0 0,-1 1 0,24 43 0,-23-36 0,-19-30 0,0 0 0,0 1 0,6 15 0,4 16 0,1 2 0,37 67 0,26 7 0,-69-97 0,15 40 0,0 1 0,19 16 0,5 8 0,-14 9 0,-27-66 0,1-1 0,18 34 0,-24-54 0,15 25 0,-2 2 0,23 58 0,-9 29 0,-27-92 0,0 0 0,-1 48 0,-3-47 0,2 0 0,7 43 0,-2-30-455,-1 1 0,0 83 0,-6-100-6371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08.967"/>
    </inkml:context>
    <inkml:brush xml:id="br0">
      <inkml:brushProperty name="width" value="0.1" units="cm"/>
      <inkml:brushProperty name="height" value="0.1" units="cm"/>
    </inkml:brush>
  </inkml:definitions>
  <inkml:trace contextRef="#ctx0" brushRef="#br0">1 445 24575,'3'-1'0,"1"1"0,-1-1 0,1 0 0,-1-1 0,0 1 0,1 0 0,-1-1 0,0 0 0,0 0 0,0 0 0,3-2 0,12-8 0,249-117 0,-240 115 0,-7 4 0,37-14 0,-42 18 0,-1 0 0,20-12 0,24-10 0,-1 0 0,-48 22 0,1 0 0,1 1 0,-1 1 0,1-1 0,0 2 0,17-5 0,-12 5 0,0-2 0,0 0 0,-1 0 0,0-1 0,0-1 0,18-12 0,9-3 0,47-12-1365,-71 26-5461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0.534"/>
    </inkml:context>
    <inkml:brush xml:id="br0">
      <inkml:brushProperty name="width" value="0.1" units="cm"/>
      <inkml:brushProperty name="height" value="0.1" units="cm"/>
    </inkml:brush>
  </inkml:definitions>
  <inkml:trace contextRef="#ctx0" brushRef="#br0">0 415 24575,'14'-13'0,"1"0"0,0 1 0,1 1 0,1 0 0,-1 1 0,1 1 0,1 1 0,0 0 0,0 1 0,1 1 0,-1 1 0,27-4 0,145-20 0,-45 8 0,-120 15 0,0 0 0,-1-2 0,41-19 0,-32 13 0,0 1 0,0 1 0,1 2 0,41-7 0,101-22 0,-56 11 0,141-14 0,-246 41 95,-10 1-199,0 0-1,-1 0 1,1-1 0,-1 1-1,1-1 1,-1 0 0,1-1 0,-1 1-1,1-1 1,-1 1 0,0-1 0,0-1-1,5-2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1.984"/>
    </inkml:context>
    <inkml:brush xml:id="br0">
      <inkml:brushProperty name="width" value="0.1" units="cm"/>
      <inkml:brushProperty name="height" value="0.1" units="cm"/>
    </inkml:brush>
  </inkml:definitions>
  <inkml:trace contextRef="#ctx0" brushRef="#br0">0 110 24575,'6'-1'0,"-1"1"0,1-1 0,0-1 0,-1 1 0,1-1 0,-1 0 0,8-4 0,7-3 0,10 0 0,0 0 0,1 2 0,-1 2 0,53-4 0,129 10 0,-97 1 0,446-2 0,-498-2 0,-1-3 0,76-17 0,-90 8-1365,-30 7-5461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3.316"/>
    </inkml:context>
    <inkml:brush xml:id="br0">
      <inkml:brushProperty name="width" value="0.1" units="cm"/>
      <inkml:brushProperty name="height" value="0.1" units="cm"/>
    </inkml:brush>
  </inkml:definitions>
  <inkml:trace contextRef="#ctx0" brushRef="#br0">0 93 24575,'5'-4'0,"0"1"0,0-1 0,0 1 0,0 0 0,0 0 0,1 0 0,-1 1 0,8-3 0,49-10 0,-59 14 0,104-18 0,194-8 0,114 26 0,-194 4 0,40-3-1365,-235 0-5461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4.635"/>
    </inkml:context>
    <inkml:brush xml:id="br0">
      <inkml:brushProperty name="width" value="0.1" units="cm"/>
      <inkml:brushProperty name="height" value="0.1" units="cm"/>
    </inkml:brush>
  </inkml:definitions>
  <inkml:trace contextRef="#ctx0" brushRef="#br0">0 64 24575,'11'-2'0,"0"1"0,-1-1 0,1-1 0,-1 0 0,13-6 0,4 0 0,8 0 0,1 1 0,1 1 0,54-2 0,111 8 0,-135 2 0,29-2 0,85 4 0,-169-1 0,0 1 0,-1 0 0,1 0 0,-1 1 0,17 9 0,-15-7 0,1 0 0,26 6 0,23 0 0,-33-8 0,45 14 0,-46-9-341,0-1 0,0-1-1,48 5 1,-51-11-6485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6.166"/>
    </inkml:context>
    <inkml:brush xml:id="br0">
      <inkml:brushProperty name="width" value="0.1" units="cm"/>
      <inkml:brushProperty name="height" value="0.1" units="cm"/>
    </inkml:brush>
  </inkml:definitions>
  <inkml:trace contextRef="#ctx0" brushRef="#br0">0 2 24575,'109'-2'0,"118"5"0,-101 16 0,-96-14 0,87 25 0,-82-19 0,71 12 0,-101-23 0,19 2 0,-1 1 0,1 1 0,-1 1 0,0 1 0,42 18 0,-39-13 0,0-1 0,1-1 0,45 10 0,-36-10 0,0 2 0,0 1 0,37 20 0,-10-5 0,86 25 0,-113-40 0,0 2 0,56 28 0,-64-28-1365,-4-3-5461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7.828"/>
    </inkml:context>
    <inkml:brush xml:id="br0">
      <inkml:brushProperty name="width" value="0.1" units="cm"/>
      <inkml:brushProperty name="height" value="0.1" units="cm"/>
    </inkml:brush>
  </inkml:definitions>
  <inkml:trace contextRef="#ctx0" brushRef="#br0">1 0 24575,'16'0'0,"0"1"0,0 1 0,0 0 0,0 1 0,0 1 0,-1 0 0,1 1 0,20 10 0,26 11 0,-28-14 0,54 30 0,10 6 0,-40-22 0,-27-13 0,-24-11 0,-1 0 0,1 1 0,-1 0 0,1 0 0,-1 1 0,0-1 0,5 6 0,5 2 0,0 0 0,1 0 0,0-2 0,34 14 0,-32-15 0,254 123 0,-143-57 0,-60-32 0,-58-36 0,-1-1 0,1-1 0,0 0 0,15 3 0,31 11 0,51 31-1365,-89-39-5461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19.388"/>
    </inkml:context>
    <inkml:brush xml:id="br0">
      <inkml:brushProperty name="width" value="0.1" units="cm"/>
      <inkml:brushProperty name="height" value="0.1" units="cm"/>
    </inkml:brush>
  </inkml:definitions>
  <inkml:trace contextRef="#ctx0" brushRef="#br0">0 1 24575,'121'57'0,"43"22"0,-131-61 0,-1 1 0,53 43 0,-56-36 0,-20-17 0,1 0 0,0-1 0,0 0 0,1 0 0,0-1 0,13 6 0,23 6 0,-2 3 0,0 2 0,-1 2 0,70 55 0,-65-43 0,80 47 0,-42-29 0,-50-26 331,-27-22-897,-1 0 1,18 11 0,-7-8-6261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9:10:20.744"/>
    </inkml:context>
    <inkml:brush xml:id="br0">
      <inkml:brushProperty name="width" value="0.1" units="cm"/>
      <inkml:brushProperty name="height" value="0.1" units="cm"/>
    </inkml:brush>
  </inkml:definitions>
  <inkml:trace contextRef="#ctx0" brushRef="#br0">1 0 24575,'4'1'0,"0"0"0,0 0 0,0 1 0,0-1 0,0 1 0,0 0 0,-1 0 0,1 0 0,0 1 0,5 4 0,1 1 0,72 52 0,24 16 0,-71-56 0,62 42 0,-75-47 0,39 21 0,-37-24 0,31 23 0,-36-22 0,1-1 0,0-1 0,44 16 0,-41-18 0,1 1 0,-2 1 0,22 14 0,-39-21 57,0 0-1,-1 1 1,1-1 0,-1 1-1,4 6 1,-4-6-398,0 0 0,0 0 0,1 0 0,6 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EF077F-280E-4B36-AA02-3DB6A82DEA09}" type="datetimeFigureOut">
              <a:rPr lang="en-GB" smtClean="0"/>
              <a:t>31/01/2023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4C082B-4261-43D4-B9C5-3D89E625B131}" type="slidenum">
              <a:rPr lang="en-GB" smtClean="0"/>
              <a:t>‹#›</a:t>
            </a:fld>
            <a:endParaRPr lang="en-GB"/>
          </a:p>
        </p:txBody>
      </p:sp>
    </p:spTree>
    <p:extLst>
      <p:ext uri="{BB962C8B-B14F-4D97-AF65-F5344CB8AC3E}">
        <p14:creationId xmlns:p14="http://schemas.microsoft.com/office/powerpoint/2010/main" val="1680062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9AE30511-F8F5-983B-EDF7-45CEE7334C76}"/>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5FA5040-1ED2-4048-9244-390967E86808}" type="slidenum">
              <a:rPr lang="en-GB" altLang="en-US"/>
              <a:pPr eaLnBrk="1" hangingPunct="1"/>
              <a:t>10</a:t>
            </a:fld>
            <a:endParaRPr lang="en-GB" altLang="en-US"/>
          </a:p>
        </p:txBody>
      </p:sp>
      <p:sp>
        <p:nvSpPr>
          <p:cNvPr id="90115" name="Rectangle 2">
            <a:extLst>
              <a:ext uri="{FF2B5EF4-FFF2-40B4-BE49-F238E27FC236}">
                <a16:creationId xmlns:a16="http://schemas.microsoft.com/office/drawing/2014/main" id="{FAE829FD-A18C-5159-334D-402C1CA6D792}"/>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13460BD2-46F4-05C6-569D-CD788C480EFD}"/>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7E5396A2-CB2A-27F4-EDBD-5A20183AFE0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F3F529-D85E-4583-8C54-A2C154EFA307}" type="slidenum">
              <a:rPr lang="en-GB" altLang="en-US"/>
              <a:pPr eaLnBrk="1" hangingPunct="1"/>
              <a:t>11</a:t>
            </a:fld>
            <a:endParaRPr lang="en-GB" altLang="en-US"/>
          </a:p>
        </p:txBody>
      </p:sp>
      <p:sp>
        <p:nvSpPr>
          <p:cNvPr id="91139" name="Rectangle 2">
            <a:extLst>
              <a:ext uri="{FF2B5EF4-FFF2-40B4-BE49-F238E27FC236}">
                <a16:creationId xmlns:a16="http://schemas.microsoft.com/office/drawing/2014/main" id="{A3787325-C0EA-8B63-35E7-0D2433768728}"/>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3DE01BFD-EAC5-5C11-2145-4489684241DB}"/>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B05AEF13-25A7-0069-6428-BDF7DBDCC4C6}"/>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E521AE4-77C6-4AD6-9A00-4C5C8096FB04}" type="slidenum">
              <a:rPr lang="en-GB" altLang="en-US"/>
              <a:pPr eaLnBrk="1" hangingPunct="1"/>
              <a:t>12</a:t>
            </a:fld>
            <a:endParaRPr lang="en-GB" altLang="en-US"/>
          </a:p>
        </p:txBody>
      </p:sp>
      <p:sp>
        <p:nvSpPr>
          <p:cNvPr id="92163" name="Rectangle 2">
            <a:extLst>
              <a:ext uri="{FF2B5EF4-FFF2-40B4-BE49-F238E27FC236}">
                <a16:creationId xmlns:a16="http://schemas.microsoft.com/office/drawing/2014/main" id="{F22BE569-0BFD-F3B0-7C97-EA5ABC11BAC1}"/>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D8CC4CE8-C680-0F95-884A-E43C0B2F407E}"/>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a:extLst>
              <a:ext uri="{FF2B5EF4-FFF2-40B4-BE49-F238E27FC236}">
                <a16:creationId xmlns:a16="http://schemas.microsoft.com/office/drawing/2014/main" id="{973ECBFC-8C51-72B6-C40D-994FC5C3593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D38012-E213-4734-BBAF-5A9AB159572C}" type="slidenum">
              <a:rPr lang="en-GB" altLang="en-US"/>
              <a:pPr eaLnBrk="1" hangingPunct="1"/>
              <a:t>13</a:t>
            </a:fld>
            <a:endParaRPr lang="en-GB" altLang="en-US"/>
          </a:p>
        </p:txBody>
      </p:sp>
      <p:sp>
        <p:nvSpPr>
          <p:cNvPr id="93187" name="Rectangle 2">
            <a:extLst>
              <a:ext uri="{FF2B5EF4-FFF2-40B4-BE49-F238E27FC236}">
                <a16:creationId xmlns:a16="http://schemas.microsoft.com/office/drawing/2014/main" id="{9217EDF6-070B-5F41-C90F-AE90D9401BF9}"/>
              </a:ext>
            </a:extLst>
          </p:cNvPr>
          <p:cNvSpPr>
            <a:spLocks noGrp="1" noRot="1" noChangeAspect="1" noChangeArrowheads="1" noTextEdit="1"/>
          </p:cNvSpPr>
          <p:nvPr>
            <p:ph type="sldImg"/>
          </p:nvPr>
        </p:nvSpPr>
        <p:spPr>
          <a:ln/>
        </p:spPr>
      </p:sp>
      <p:sp>
        <p:nvSpPr>
          <p:cNvPr id="93188" name="Rectangle 3">
            <a:extLst>
              <a:ext uri="{FF2B5EF4-FFF2-40B4-BE49-F238E27FC236}">
                <a16:creationId xmlns:a16="http://schemas.microsoft.com/office/drawing/2014/main" id="{7F761DBE-43B0-B081-5F91-71AC7BE6C2A2}"/>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2D868C77-C618-67AC-C463-2398E7DBB36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C0292D1-A947-4111-B8EF-38B4E0C8F8AE}" type="slidenum">
              <a:rPr lang="en-GB" altLang="en-US"/>
              <a:pPr eaLnBrk="1" hangingPunct="1"/>
              <a:t>14</a:t>
            </a:fld>
            <a:endParaRPr lang="en-GB" altLang="en-US"/>
          </a:p>
        </p:txBody>
      </p:sp>
      <p:sp>
        <p:nvSpPr>
          <p:cNvPr id="94211" name="Rectangle 2">
            <a:extLst>
              <a:ext uri="{FF2B5EF4-FFF2-40B4-BE49-F238E27FC236}">
                <a16:creationId xmlns:a16="http://schemas.microsoft.com/office/drawing/2014/main" id="{3DDDB600-619B-CB1A-FAC4-88B6C2864C62}"/>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E7E20A9C-6633-BECD-2F3E-FED38D822075}"/>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a:extLst>
              <a:ext uri="{FF2B5EF4-FFF2-40B4-BE49-F238E27FC236}">
                <a16:creationId xmlns:a16="http://schemas.microsoft.com/office/drawing/2014/main" id="{04BD754D-EDA8-5386-8F7E-29A0889260F9}"/>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CFA24A4-EE06-4E56-9A09-961D1E4D197E}" type="slidenum">
              <a:rPr lang="en-GB" altLang="en-US"/>
              <a:pPr eaLnBrk="1" hangingPunct="1"/>
              <a:t>15</a:t>
            </a:fld>
            <a:endParaRPr lang="en-GB" altLang="en-US"/>
          </a:p>
        </p:txBody>
      </p:sp>
      <p:sp>
        <p:nvSpPr>
          <p:cNvPr id="95235" name="Rectangle 2">
            <a:extLst>
              <a:ext uri="{FF2B5EF4-FFF2-40B4-BE49-F238E27FC236}">
                <a16:creationId xmlns:a16="http://schemas.microsoft.com/office/drawing/2014/main" id="{D6C27BEF-84E0-983D-F3B8-C93DA6DA5588}"/>
              </a:ext>
            </a:extLst>
          </p:cNvPr>
          <p:cNvSpPr>
            <a:spLocks noGrp="1" noRot="1" noChangeAspect="1" noChangeArrowheads="1" noTextEdit="1"/>
          </p:cNvSpPr>
          <p:nvPr>
            <p:ph type="sldImg"/>
          </p:nvPr>
        </p:nvSpPr>
        <p:spPr>
          <a:ln/>
        </p:spPr>
      </p:sp>
      <p:sp>
        <p:nvSpPr>
          <p:cNvPr id="95236" name="Rectangle 3">
            <a:extLst>
              <a:ext uri="{FF2B5EF4-FFF2-40B4-BE49-F238E27FC236}">
                <a16:creationId xmlns:a16="http://schemas.microsoft.com/office/drawing/2014/main" id="{17CCF962-5653-996C-9FE9-29929291295F}"/>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BC2E662E-0C1C-EF9A-1AB9-0BEF91631AAF}"/>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42ACD7D-A280-4B8D-BBDC-E3DBF654A7E0}" type="slidenum">
              <a:rPr lang="en-GB" altLang="en-US"/>
              <a:pPr eaLnBrk="1" hangingPunct="1"/>
              <a:t>16</a:t>
            </a:fld>
            <a:endParaRPr lang="en-GB" altLang="en-US"/>
          </a:p>
        </p:txBody>
      </p:sp>
      <p:sp>
        <p:nvSpPr>
          <p:cNvPr id="96259" name="Rectangle 2">
            <a:extLst>
              <a:ext uri="{FF2B5EF4-FFF2-40B4-BE49-F238E27FC236}">
                <a16:creationId xmlns:a16="http://schemas.microsoft.com/office/drawing/2014/main" id="{79C91857-C717-C828-4541-FECB86722B65}"/>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1A6D0976-4770-6549-4F4C-17D09A681644}"/>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a:extLst>
              <a:ext uri="{FF2B5EF4-FFF2-40B4-BE49-F238E27FC236}">
                <a16:creationId xmlns:a16="http://schemas.microsoft.com/office/drawing/2014/main" id="{D9300CCC-052F-6B77-FDCD-6E3823FF79A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7505CB-38A2-4409-8CD9-83608DD390F0}" type="slidenum">
              <a:rPr lang="en-GB" altLang="en-US"/>
              <a:pPr eaLnBrk="1" hangingPunct="1"/>
              <a:t>17</a:t>
            </a:fld>
            <a:endParaRPr lang="en-GB" altLang="en-US"/>
          </a:p>
        </p:txBody>
      </p:sp>
      <p:sp>
        <p:nvSpPr>
          <p:cNvPr id="97283" name="Rectangle 2">
            <a:extLst>
              <a:ext uri="{FF2B5EF4-FFF2-40B4-BE49-F238E27FC236}">
                <a16:creationId xmlns:a16="http://schemas.microsoft.com/office/drawing/2014/main" id="{BD271911-183B-344B-7FD5-0049F8B0F9CE}"/>
              </a:ext>
            </a:extLst>
          </p:cNvPr>
          <p:cNvSpPr>
            <a:spLocks noGrp="1" noRot="1" noChangeAspect="1" noChangeArrowheads="1" noTextEdit="1"/>
          </p:cNvSpPr>
          <p:nvPr>
            <p:ph type="sldImg"/>
          </p:nvPr>
        </p:nvSpPr>
        <p:spPr>
          <a:ln/>
        </p:spPr>
      </p:sp>
      <p:sp>
        <p:nvSpPr>
          <p:cNvPr id="97284" name="Rectangle 3">
            <a:extLst>
              <a:ext uri="{FF2B5EF4-FFF2-40B4-BE49-F238E27FC236}">
                <a16:creationId xmlns:a16="http://schemas.microsoft.com/office/drawing/2014/main" id="{EF0ABEDA-FF53-061B-BB20-DBAD994308AE}"/>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96305101-B53C-26B2-4609-42EBB1E74C1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883346-741F-4635-A0D8-36CE0BDFD073}" type="slidenum">
              <a:rPr lang="en-GB" altLang="en-US"/>
              <a:pPr eaLnBrk="1" hangingPunct="1"/>
              <a:t>18</a:t>
            </a:fld>
            <a:endParaRPr lang="en-GB" altLang="en-US"/>
          </a:p>
        </p:txBody>
      </p:sp>
      <p:sp>
        <p:nvSpPr>
          <p:cNvPr id="98307" name="Rectangle 2">
            <a:extLst>
              <a:ext uri="{FF2B5EF4-FFF2-40B4-BE49-F238E27FC236}">
                <a16:creationId xmlns:a16="http://schemas.microsoft.com/office/drawing/2014/main" id="{11786C2F-DF5B-BBB0-CF8E-EE611C3A4DF9}"/>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1D14314F-EC15-CBE3-38B9-C274732BA78C}"/>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424D7-C189-64AC-39C8-CC52063C9C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880094-3BF5-352F-5553-74C8B124AC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51F651-0858-1B7F-038A-101B5086011F}"/>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D60F945B-BA49-3810-5ACB-516A8C77CD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C8860E-C9CF-C56D-7964-B02639B368F8}"/>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250184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8152A-9B3D-45DA-CC66-E974E65A2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4E2852-9145-86D8-1891-F2EBD02276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6F7686-21C8-552A-00D6-B48EFDDD5E46}"/>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481E871C-A38D-02A2-E15A-069DBBC17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0F481-C2BC-41BC-AB6D-C1951EA28A46}"/>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923411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020AC-A605-D430-A275-FF64B448A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1275D0-374F-BCA3-06A4-E956F6AFEA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9432AF-AE71-12CB-79FD-3B268B5FCA7C}"/>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6D042222-1A0B-F8C3-F24D-0CAD7A0311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988A4-FCF1-3BA6-94D2-C64E47DBA582}"/>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396331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E55D-9197-AE26-064B-08C8B1D7C6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298386-B37D-C4B0-1A0E-B2788E7B83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00AC7A-E1F1-DBD6-66A4-B0E4E4D9D8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B8AD3A-FECB-237E-5A0D-ACE88AC3F18F}"/>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6" name="Footer Placeholder 5">
            <a:extLst>
              <a:ext uri="{FF2B5EF4-FFF2-40B4-BE49-F238E27FC236}">
                <a16:creationId xmlns:a16="http://schemas.microsoft.com/office/drawing/2014/main" id="{0E37EB1B-7511-2D69-D02B-249EF9CAEE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1ADFD2-A621-3440-E159-C865A35AA6E0}"/>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849638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2A93E-A939-98DB-BDC1-465B091D22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9AF415-DBEA-535A-6515-9F7CFE4DB8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9F0FEC-6FAC-6589-A69E-59462B34A2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3EA4AE-17D6-B10D-57AC-C8B2A394E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BD110-B849-2425-7951-0E8A6274DD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23011E-0B47-57BF-6ABE-683742AF9091}"/>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8" name="Footer Placeholder 7">
            <a:extLst>
              <a:ext uri="{FF2B5EF4-FFF2-40B4-BE49-F238E27FC236}">
                <a16:creationId xmlns:a16="http://schemas.microsoft.com/office/drawing/2014/main" id="{CCA75444-8ED8-7332-3FB0-43DCA46577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8009F2-1D74-9FA5-81A7-757582F6B776}"/>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3204396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55FD-58A5-A98C-F9B5-50A13A29F3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46AB45-56EB-F8D1-DEF3-23902F8C6DB0}"/>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4" name="Footer Placeholder 3">
            <a:extLst>
              <a:ext uri="{FF2B5EF4-FFF2-40B4-BE49-F238E27FC236}">
                <a16:creationId xmlns:a16="http://schemas.microsoft.com/office/drawing/2014/main" id="{FF0E98CD-86FD-8C25-7DBE-049041A057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AD8216-B144-3B3A-7671-34C12BF9E732}"/>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2188140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EB681A-B403-AAF1-5421-0EC94C493685}"/>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3" name="Footer Placeholder 2">
            <a:extLst>
              <a:ext uri="{FF2B5EF4-FFF2-40B4-BE49-F238E27FC236}">
                <a16:creationId xmlns:a16="http://schemas.microsoft.com/office/drawing/2014/main" id="{3DFA19D5-4E90-FFCC-3D2E-A3BF882B0D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ECA7F1-876A-8FC0-DC49-50048D06F222}"/>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486690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41418-51F2-14D7-508D-27684D9FED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436754-99CA-24E4-2E31-D988F5C0F1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ABA044-5E96-E44C-F418-5EBE2D43DF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2FB698-B415-83AA-1E9E-E37440B533E5}"/>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6" name="Footer Placeholder 5">
            <a:extLst>
              <a:ext uri="{FF2B5EF4-FFF2-40B4-BE49-F238E27FC236}">
                <a16:creationId xmlns:a16="http://schemas.microsoft.com/office/drawing/2014/main" id="{49CC33AC-E495-EC3C-D9CD-AEECA1E24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7F3AA-3C2E-4D26-B59F-F30E266CC826}"/>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2884432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9BDA-9355-90AF-7FCD-94790B50B8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F1D31E-BAAE-10F2-3D7A-14396DBF33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DA5F11-CBF6-E547-4751-92AD694294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D83082-02D7-EB60-94B8-3466F26A2FCA}"/>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6" name="Footer Placeholder 5">
            <a:extLst>
              <a:ext uri="{FF2B5EF4-FFF2-40B4-BE49-F238E27FC236}">
                <a16:creationId xmlns:a16="http://schemas.microsoft.com/office/drawing/2014/main" id="{364B26D8-C6BE-566D-9846-B7F81879D1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B3150-9CAA-95C5-A3F8-28E6A8E565FB}"/>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3344131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AEEF-3FC9-61A4-CC61-E638773576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C4A8B6-D0CB-A6F1-0848-CA3DF50DC4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3922FC-2FA2-A4E2-E8D2-2CE20D89C643}"/>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1A8A9965-0046-2AE8-5B6F-E82C487BE3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950C4-B814-B9D0-8ED6-DC2CF3412F1F}"/>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4053189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BF8560-A87F-F977-114F-FCF40A19F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725EB0-A070-05E8-395F-879626939C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3FBB1-76F8-72A8-8FAA-56566E685CF8}"/>
              </a:ext>
            </a:extLst>
          </p:cNvPr>
          <p:cNvSpPr>
            <a:spLocks noGrp="1"/>
          </p:cNvSpPr>
          <p:nvPr>
            <p:ph type="dt" sz="half" idx="10"/>
          </p:nvPr>
        </p:nvSpPr>
        <p:spPr/>
        <p:txBody>
          <a:body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8F345C7B-2734-BFFC-986B-7A724CD6D5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7B8D3-84DC-FDA8-0D39-6E26C590F186}"/>
              </a:ext>
            </a:extLst>
          </p:cNvPr>
          <p:cNvSpPr>
            <a:spLocks noGrp="1"/>
          </p:cNvSpPr>
          <p:nvPr>
            <p:ph type="sldNum" sz="quarter" idx="12"/>
          </p:nvPr>
        </p:nvSpPr>
        <p:spPr/>
        <p:txBody>
          <a:bodyPr/>
          <a:lstStyle/>
          <a:p>
            <a:fld id="{FFF97C8B-DFCF-4CBB-A8D9-93ED0CC08FA1}" type="slidenum">
              <a:rPr lang="en-GB" smtClean="0"/>
              <a:t>‹#›</a:t>
            </a:fld>
            <a:endParaRPr lang="en-GB"/>
          </a:p>
        </p:txBody>
      </p:sp>
    </p:spTree>
    <p:extLst>
      <p:ext uri="{BB962C8B-B14F-4D97-AF65-F5344CB8AC3E}">
        <p14:creationId xmlns:p14="http://schemas.microsoft.com/office/powerpoint/2010/main" val="390935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315087-1BEB-E5A9-89F8-AB057BA1D5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9EFFF8-C71E-5A8F-671C-4710470B79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FC4273-CBF4-A06D-8098-10ECD46716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73B7B3-EBFF-43D5-BD64-78DCBCC9CCA4}" type="datetimeFigureOut">
              <a:rPr lang="en-GB" smtClean="0"/>
              <a:t>31/01/2023</a:t>
            </a:fld>
            <a:endParaRPr lang="en-GB"/>
          </a:p>
        </p:txBody>
      </p:sp>
      <p:sp>
        <p:nvSpPr>
          <p:cNvPr id="5" name="Footer Placeholder 4">
            <a:extLst>
              <a:ext uri="{FF2B5EF4-FFF2-40B4-BE49-F238E27FC236}">
                <a16:creationId xmlns:a16="http://schemas.microsoft.com/office/drawing/2014/main" id="{58043375-A293-FA64-D84E-3B0E807D6E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00F9258-FDEE-1281-72BD-C217484953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F97C8B-DFCF-4CBB-A8D9-93ED0CC08FA1}" type="slidenum">
              <a:rPr lang="en-GB" smtClean="0"/>
              <a:t>‹#›</a:t>
            </a:fld>
            <a:endParaRPr lang="en-GB"/>
          </a:p>
        </p:txBody>
      </p:sp>
    </p:spTree>
    <p:extLst>
      <p:ext uri="{BB962C8B-B14F-4D97-AF65-F5344CB8AC3E}">
        <p14:creationId xmlns:p14="http://schemas.microsoft.com/office/powerpoint/2010/main" val="39032831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customXml" Target="../ink/ink6.xml"/><Relationship Id="rId18" Type="http://schemas.openxmlformats.org/officeDocument/2006/relationships/image" Target="../media/image14.png"/><Relationship Id="rId3" Type="http://schemas.openxmlformats.org/officeDocument/2006/relationships/image" Target="../media/image6.png"/><Relationship Id="rId21" Type="http://schemas.openxmlformats.org/officeDocument/2006/relationships/customXml" Target="../ink/ink10.xml"/><Relationship Id="rId7" Type="http://schemas.openxmlformats.org/officeDocument/2006/relationships/customXml" Target="../ink/ink3.xml"/><Relationship Id="rId12" Type="http://schemas.openxmlformats.org/officeDocument/2006/relationships/image" Target="../media/image11.png"/><Relationship Id="rId17" Type="http://schemas.openxmlformats.org/officeDocument/2006/relationships/customXml" Target="../ink/ink8.xml"/><Relationship Id="rId2" Type="http://schemas.openxmlformats.org/officeDocument/2006/relationships/customXml" Target="../ink/ink1.xml"/><Relationship Id="rId16" Type="http://schemas.openxmlformats.org/officeDocument/2006/relationships/image" Target="../media/image13.png"/><Relationship Id="rId20"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0.png"/><Relationship Id="rId19" Type="http://schemas.openxmlformats.org/officeDocument/2006/relationships/customXml" Target="../ink/ink9.xml"/><Relationship Id="rId4" Type="http://schemas.openxmlformats.org/officeDocument/2006/relationships/image" Target="../media/image7.png"/><Relationship Id="rId9" Type="http://schemas.openxmlformats.org/officeDocument/2006/relationships/customXml" Target="../ink/ink4.xml"/><Relationship Id="rId14" Type="http://schemas.openxmlformats.org/officeDocument/2006/relationships/image" Target="../media/image12.png"/><Relationship Id="rId22"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studywell.com/kinematics/suvat-equations/" TargetMode="External"/><Relationship Id="rId7" Type="http://schemas.openxmlformats.org/officeDocument/2006/relationships/hyperlink" Target="https://www.bbc.co.uk/bitesize/guides/zrsdmp3/revision/2" TargetMode="External"/><Relationship Id="rId2" Type="http://schemas.openxmlformats.org/officeDocument/2006/relationships/hyperlink" Target="https://mmerevise.co.uk/a-level-maths-revision/suvat-equations/" TargetMode="External"/><Relationship Id="rId1" Type="http://schemas.openxmlformats.org/officeDocument/2006/relationships/slideLayout" Target="../slideLayouts/slideLayout2.xml"/><Relationship Id="rId6" Type="http://schemas.openxmlformats.org/officeDocument/2006/relationships/hyperlink" Target="https://byjus.com/physics/projectile-motion/" TargetMode="External"/><Relationship Id="rId5" Type="http://schemas.openxmlformats.org/officeDocument/2006/relationships/hyperlink" Target="https://www.bbc.co.uk/bitesize/guides/z29dqty/revision/4" TargetMode="External"/><Relationship Id="rId4" Type="http://schemas.openxmlformats.org/officeDocument/2006/relationships/hyperlink" Target="https://www.bbc.co.uk/bitesize/guides/znpp92p/revision/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80CE2-C360-2D29-AA32-BC88214A4EAE}"/>
              </a:ext>
            </a:extLst>
          </p:cNvPr>
          <p:cNvSpPr>
            <a:spLocks noGrp="1"/>
          </p:cNvSpPr>
          <p:nvPr>
            <p:ph type="ctrTitle"/>
          </p:nvPr>
        </p:nvSpPr>
        <p:spPr>
          <a:xfrm>
            <a:off x="1524000" y="1041400"/>
            <a:ext cx="9144000" cy="2387600"/>
          </a:xfrm>
        </p:spPr>
        <p:txBody>
          <a:bodyPr/>
          <a:lstStyle/>
          <a:p>
            <a:r>
              <a:rPr lang="en-GB" b="1" dirty="0"/>
              <a:t>4 Motion under constant acceleration</a:t>
            </a:r>
          </a:p>
        </p:txBody>
      </p:sp>
      <p:sp>
        <p:nvSpPr>
          <p:cNvPr id="3" name="Subtitle 2">
            <a:extLst>
              <a:ext uri="{FF2B5EF4-FFF2-40B4-BE49-F238E27FC236}">
                <a16:creationId xmlns:a16="http://schemas.microsoft.com/office/drawing/2014/main" id="{7E06537B-22D5-CF81-4C9A-D8A1B68E566A}"/>
              </a:ext>
            </a:extLst>
          </p:cNvPr>
          <p:cNvSpPr>
            <a:spLocks noGrp="1"/>
          </p:cNvSpPr>
          <p:nvPr>
            <p:ph type="subTitle" idx="1"/>
          </p:nvPr>
        </p:nvSpPr>
        <p:spPr>
          <a:xfrm>
            <a:off x="4082143" y="3602038"/>
            <a:ext cx="9144000" cy="1655762"/>
          </a:xfrm>
        </p:spPr>
        <p:txBody>
          <a:bodyPr>
            <a:normAutofit/>
          </a:bodyPr>
          <a:lstStyle/>
          <a:p>
            <a:pPr marL="342900" indent="-342900" algn="l">
              <a:buFont typeface="Arial" panose="020B0604020202020204" pitchFamily="34" charset="0"/>
              <a:buChar char="•"/>
            </a:pPr>
            <a:r>
              <a:rPr lang="en-GB" dirty="0"/>
              <a:t>SUVAT equations</a:t>
            </a:r>
          </a:p>
          <a:p>
            <a:pPr marL="342900" indent="-342900" algn="l">
              <a:buFont typeface="Arial" panose="020B0604020202020204" pitchFamily="34" charset="0"/>
              <a:buChar char="•"/>
            </a:pPr>
            <a:r>
              <a:rPr lang="en-GB" dirty="0"/>
              <a:t>Velocity/displacement time graphs</a:t>
            </a:r>
          </a:p>
          <a:p>
            <a:pPr marL="342900" indent="-342900" algn="l">
              <a:buFont typeface="Arial" panose="020B0604020202020204" pitchFamily="34" charset="0"/>
              <a:buChar char="•"/>
            </a:pPr>
            <a:r>
              <a:rPr lang="en-GB" dirty="0"/>
              <a:t>Projectile motion</a:t>
            </a:r>
          </a:p>
        </p:txBody>
      </p:sp>
    </p:spTree>
    <p:extLst>
      <p:ext uri="{BB962C8B-B14F-4D97-AF65-F5344CB8AC3E}">
        <p14:creationId xmlns:p14="http://schemas.microsoft.com/office/powerpoint/2010/main" val="992810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4F79A-77FF-F79D-497B-75FC791040C2}"/>
              </a:ext>
            </a:extLst>
          </p:cNvPr>
          <p:cNvSpPr>
            <a:spLocks noGrp="1"/>
          </p:cNvSpPr>
          <p:nvPr>
            <p:ph type="title"/>
          </p:nvPr>
        </p:nvSpPr>
        <p:spPr/>
        <p:txBody>
          <a:bodyPr/>
          <a:lstStyle/>
          <a:p>
            <a:r>
              <a:rPr lang="en-GB" b="1" dirty="0"/>
              <a:t>SUVAT equations</a:t>
            </a:r>
          </a:p>
        </p:txBody>
      </p:sp>
      <p:sp>
        <p:nvSpPr>
          <p:cNvPr id="3" name="Content Placeholder 2">
            <a:extLst>
              <a:ext uri="{FF2B5EF4-FFF2-40B4-BE49-F238E27FC236}">
                <a16:creationId xmlns:a16="http://schemas.microsoft.com/office/drawing/2014/main" id="{071F7B3A-A3C7-DE8F-2E33-930C82CF7D7F}"/>
              </a:ext>
            </a:extLst>
          </p:cNvPr>
          <p:cNvSpPr>
            <a:spLocks noGrp="1"/>
          </p:cNvSpPr>
          <p:nvPr>
            <p:ph idx="1"/>
          </p:nvPr>
        </p:nvSpPr>
        <p:spPr/>
        <p:txBody>
          <a:bodyPr/>
          <a:lstStyle/>
          <a:p>
            <a:pPr marL="0" indent="0">
              <a:buNone/>
            </a:pPr>
            <a:r>
              <a:rPr lang="en-GB" dirty="0"/>
              <a:t>S = displacement</a:t>
            </a:r>
          </a:p>
          <a:p>
            <a:pPr marL="0" indent="0">
              <a:buNone/>
            </a:pPr>
            <a:r>
              <a:rPr lang="en-GB" dirty="0"/>
              <a:t>U=initial velocity</a:t>
            </a:r>
          </a:p>
          <a:p>
            <a:pPr marL="0" indent="0">
              <a:buNone/>
            </a:pPr>
            <a:r>
              <a:rPr lang="en-GB" dirty="0"/>
              <a:t>V=final velocity</a:t>
            </a:r>
          </a:p>
          <a:p>
            <a:pPr marL="0" indent="0">
              <a:buNone/>
            </a:pPr>
            <a:r>
              <a:rPr lang="en-GB" dirty="0"/>
              <a:t>A = acceleration</a:t>
            </a:r>
          </a:p>
          <a:p>
            <a:pPr marL="0" indent="0">
              <a:buNone/>
            </a:pPr>
            <a:r>
              <a:rPr lang="en-GB" dirty="0"/>
              <a:t>T=time</a:t>
            </a:r>
          </a:p>
          <a:p>
            <a:pPr marL="0" indent="0">
              <a:buNone/>
            </a:pPr>
            <a:endParaRPr lang="en-GB" dirty="0"/>
          </a:p>
        </p:txBody>
      </p:sp>
      <p:pic>
        <p:nvPicPr>
          <p:cNvPr id="5" name="Picture 4">
            <a:extLst>
              <a:ext uri="{FF2B5EF4-FFF2-40B4-BE49-F238E27FC236}">
                <a16:creationId xmlns:a16="http://schemas.microsoft.com/office/drawing/2014/main" id="{376111AB-72E0-1E4F-25FB-FB117E25C51C}"/>
              </a:ext>
            </a:extLst>
          </p:cNvPr>
          <p:cNvPicPr>
            <a:picLocks noChangeAspect="1"/>
          </p:cNvPicPr>
          <p:nvPr/>
        </p:nvPicPr>
        <p:blipFill>
          <a:blip r:embed="rId2"/>
          <a:stretch>
            <a:fillRect/>
          </a:stretch>
        </p:blipFill>
        <p:spPr>
          <a:xfrm>
            <a:off x="4319566" y="1487817"/>
            <a:ext cx="3735861" cy="3882365"/>
          </a:xfrm>
          <a:prstGeom prst="rect">
            <a:avLst/>
          </a:prstGeom>
        </p:spPr>
      </p:pic>
    </p:spTree>
    <p:extLst>
      <p:ext uri="{BB962C8B-B14F-4D97-AF65-F5344CB8AC3E}">
        <p14:creationId xmlns:p14="http://schemas.microsoft.com/office/powerpoint/2010/main" val="527229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9828E-4A04-4FB9-D685-380149CD87DB}"/>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3E49D869-32CA-ADE1-AC05-C65B3D6AC7A6}"/>
              </a:ext>
            </a:extLst>
          </p:cNvPr>
          <p:cNvSpPr>
            <a:spLocks noGrp="1"/>
          </p:cNvSpPr>
          <p:nvPr>
            <p:ph idx="1"/>
          </p:nvPr>
        </p:nvSpPr>
        <p:spPr/>
        <p:txBody>
          <a:bodyPr/>
          <a:lstStyle/>
          <a:p>
            <a:pPr marL="514350" indent="-514350">
              <a:buAutoNum type="arabicPeriod"/>
            </a:pPr>
            <a:r>
              <a:rPr lang="en-GB" dirty="0"/>
              <a:t>An object accelerates at a constant acceleration of 1ms^-2 starting from rest. What velocity does it reach after 10s.</a:t>
            </a:r>
          </a:p>
          <a:p>
            <a:pPr marL="514350" indent="-514350">
              <a:buAutoNum type="arabicPeriod"/>
            </a:pPr>
            <a:r>
              <a:rPr lang="en-GB" dirty="0"/>
              <a:t>Find the displacement of an object accelerating at 9.8ms^-2 from rest after 10s.</a:t>
            </a:r>
          </a:p>
          <a:p>
            <a:pPr marL="514350" indent="-514350">
              <a:buAutoNum type="arabicPeriod"/>
            </a:pPr>
            <a:r>
              <a:rPr lang="en-GB" dirty="0"/>
              <a:t>Find the velocity of an object that accelerated from </a:t>
            </a:r>
            <a:r>
              <a:rPr lang="en-GB"/>
              <a:t>rest at 2ms^-2 after </a:t>
            </a:r>
            <a:r>
              <a:rPr lang="en-GB" dirty="0"/>
              <a:t>it has travelled 10m.</a:t>
            </a:r>
          </a:p>
          <a:p>
            <a:pPr marL="514350" indent="-514350">
              <a:buAutoNum type="arabicPeriod"/>
            </a:pPr>
            <a:r>
              <a:rPr lang="en-GB" dirty="0"/>
              <a:t>Find the distance travelled by an object that has accelerated from 1m/s to 10m/s over 5s.</a:t>
            </a:r>
          </a:p>
        </p:txBody>
      </p:sp>
    </p:spTree>
    <p:extLst>
      <p:ext uri="{BB962C8B-B14F-4D97-AF65-F5344CB8AC3E}">
        <p14:creationId xmlns:p14="http://schemas.microsoft.com/office/powerpoint/2010/main" val="2478329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DC7C5-5D0D-AFDA-AD46-EA4B3AB2FEAB}"/>
              </a:ext>
            </a:extLst>
          </p:cNvPr>
          <p:cNvSpPr>
            <a:spLocks noGrp="1"/>
          </p:cNvSpPr>
          <p:nvPr>
            <p:ph type="title"/>
          </p:nvPr>
        </p:nvSpPr>
        <p:spPr/>
        <p:txBody>
          <a:bodyPr/>
          <a:lstStyle/>
          <a:p>
            <a:r>
              <a:rPr lang="en-GB" b="1" dirty="0"/>
              <a:t>Velocity/Displacement vs Time graphs</a:t>
            </a:r>
          </a:p>
        </p:txBody>
      </p:sp>
      <p:pic>
        <p:nvPicPr>
          <p:cNvPr id="5" name="Picture 4">
            <a:extLst>
              <a:ext uri="{FF2B5EF4-FFF2-40B4-BE49-F238E27FC236}">
                <a16:creationId xmlns:a16="http://schemas.microsoft.com/office/drawing/2014/main" id="{5A4B4C5B-92F0-0D0F-67A1-5D0BBE24F0F9}"/>
              </a:ext>
            </a:extLst>
          </p:cNvPr>
          <p:cNvPicPr>
            <a:picLocks noChangeAspect="1"/>
          </p:cNvPicPr>
          <p:nvPr/>
        </p:nvPicPr>
        <p:blipFill>
          <a:blip r:embed="rId2"/>
          <a:stretch>
            <a:fillRect/>
          </a:stretch>
        </p:blipFill>
        <p:spPr>
          <a:xfrm>
            <a:off x="2851406" y="2122177"/>
            <a:ext cx="7664844" cy="3245017"/>
          </a:xfrm>
          <a:prstGeom prst="rect">
            <a:avLst/>
          </a:prstGeom>
        </p:spPr>
      </p:pic>
      <p:sp>
        <p:nvSpPr>
          <p:cNvPr id="6" name="TextBox 5">
            <a:extLst>
              <a:ext uri="{FF2B5EF4-FFF2-40B4-BE49-F238E27FC236}">
                <a16:creationId xmlns:a16="http://schemas.microsoft.com/office/drawing/2014/main" id="{6839432F-E0D8-58C6-2F3A-9B395573E509}"/>
              </a:ext>
            </a:extLst>
          </p:cNvPr>
          <p:cNvSpPr txBox="1"/>
          <p:nvPr/>
        </p:nvSpPr>
        <p:spPr>
          <a:xfrm>
            <a:off x="370114" y="3283020"/>
            <a:ext cx="2764972" cy="461665"/>
          </a:xfrm>
          <a:prstGeom prst="rect">
            <a:avLst/>
          </a:prstGeom>
          <a:noFill/>
        </p:spPr>
        <p:txBody>
          <a:bodyPr wrap="square" rtlCol="0">
            <a:spAutoFit/>
          </a:bodyPr>
          <a:lstStyle/>
          <a:p>
            <a:r>
              <a:rPr lang="en-GB" sz="2400" b="1" dirty="0"/>
              <a:t>Displacement(m)</a:t>
            </a:r>
            <a:endParaRPr lang="en-GB" b="1" dirty="0"/>
          </a:p>
        </p:txBody>
      </p:sp>
      <p:sp>
        <p:nvSpPr>
          <p:cNvPr id="7" name="TextBox 6">
            <a:extLst>
              <a:ext uri="{FF2B5EF4-FFF2-40B4-BE49-F238E27FC236}">
                <a16:creationId xmlns:a16="http://schemas.microsoft.com/office/drawing/2014/main" id="{F516211D-29CA-FBFC-6931-9BFB6840E8D0}"/>
              </a:ext>
            </a:extLst>
          </p:cNvPr>
          <p:cNvSpPr txBox="1"/>
          <p:nvPr/>
        </p:nvSpPr>
        <p:spPr>
          <a:xfrm>
            <a:off x="6096000" y="5481934"/>
            <a:ext cx="2764972" cy="461665"/>
          </a:xfrm>
          <a:prstGeom prst="rect">
            <a:avLst/>
          </a:prstGeom>
          <a:noFill/>
        </p:spPr>
        <p:txBody>
          <a:bodyPr wrap="square" rtlCol="0">
            <a:spAutoFit/>
          </a:bodyPr>
          <a:lstStyle/>
          <a:p>
            <a:r>
              <a:rPr lang="en-GB" sz="2400" b="1" dirty="0"/>
              <a:t>Time(s)</a:t>
            </a:r>
            <a:endParaRPr lang="en-GB" b="1" dirty="0"/>
          </a:p>
        </p:txBody>
      </p:sp>
      <p:sp>
        <p:nvSpPr>
          <p:cNvPr id="8" name="TextBox 7">
            <a:extLst>
              <a:ext uri="{FF2B5EF4-FFF2-40B4-BE49-F238E27FC236}">
                <a16:creationId xmlns:a16="http://schemas.microsoft.com/office/drawing/2014/main" id="{D8DBEF49-A774-FF56-09EE-3F1497363471}"/>
              </a:ext>
            </a:extLst>
          </p:cNvPr>
          <p:cNvSpPr txBox="1"/>
          <p:nvPr/>
        </p:nvSpPr>
        <p:spPr>
          <a:xfrm>
            <a:off x="587829" y="5367194"/>
            <a:ext cx="3418114" cy="1200329"/>
          </a:xfrm>
          <a:prstGeom prst="rect">
            <a:avLst/>
          </a:prstGeom>
          <a:noFill/>
        </p:spPr>
        <p:txBody>
          <a:bodyPr wrap="square" rtlCol="0">
            <a:spAutoFit/>
          </a:bodyPr>
          <a:lstStyle/>
          <a:p>
            <a:r>
              <a:rPr lang="en-GB" sz="2400" b="1" dirty="0"/>
              <a:t>The gradient of this graph give the velocity at each point</a:t>
            </a:r>
          </a:p>
        </p:txBody>
      </p:sp>
    </p:spTree>
    <p:extLst>
      <p:ext uri="{BB962C8B-B14F-4D97-AF65-F5344CB8AC3E}">
        <p14:creationId xmlns:p14="http://schemas.microsoft.com/office/powerpoint/2010/main" val="3930940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E337A-DD0F-65C6-317B-BECE1F9FD87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D5F11D8-01F1-A890-E5C6-7596FD1B218A}"/>
              </a:ext>
            </a:extLst>
          </p:cNvPr>
          <p:cNvSpPr>
            <a:spLocks noGrp="1"/>
          </p:cNvSpPr>
          <p:nvPr>
            <p:ph idx="1"/>
          </p:nvPr>
        </p:nvSpPr>
        <p:spPr>
          <a:xfrm>
            <a:off x="838200" y="815974"/>
            <a:ext cx="10515600" cy="4351338"/>
          </a:xfrm>
        </p:spPr>
        <p:txBody>
          <a:bodyPr/>
          <a:lstStyle/>
          <a:p>
            <a:pPr marL="0" indent="0">
              <a:buNone/>
            </a:pPr>
            <a:r>
              <a:rPr lang="en-GB" dirty="0"/>
              <a:t>This is the corresponding velocity time graph</a:t>
            </a:r>
          </a:p>
        </p:txBody>
      </p:sp>
      <p:pic>
        <p:nvPicPr>
          <p:cNvPr id="5" name="Picture 4">
            <a:extLst>
              <a:ext uri="{FF2B5EF4-FFF2-40B4-BE49-F238E27FC236}">
                <a16:creationId xmlns:a16="http://schemas.microsoft.com/office/drawing/2014/main" id="{07B29E5D-57F4-7E3F-B44F-9B6ED4213C7C}"/>
              </a:ext>
            </a:extLst>
          </p:cNvPr>
          <p:cNvPicPr>
            <a:picLocks noChangeAspect="1"/>
          </p:cNvPicPr>
          <p:nvPr/>
        </p:nvPicPr>
        <p:blipFill>
          <a:blip r:embed="rId2"/>
          <a:stretch>
            <a:fillRect/>
          </a:stretch>
        </p:blipFill>
        <p:spPr>
          <a:xfrm>
            <a:off x="3503787" y="1690688"/>
            <a:ext cx="5576312" cy="3734912"/>
          </a:xfrm>
          <a:prstGeom prst="rect">
            <a:avLst/>
          </a:prstGeom>
        </p:spPr>
      </p:pic>
      <p:sp>
        <p:nvSpPr>
          <p:cNvPr id="6" name="TextBox 5">
            <a:extLst>
              <a:ext uri="{FF2B5EF4-FFF2-40B4-BE49-F238E27FC236}">
                <a16:creationId xmlns:a16="http://schemas.microsoft.com/office/drawing/2014/main" id="{F4E06EB7-D7F8-AC7D-E265-2EE963D97CAF}"/>
              </a:ext>
            </a:extLst>
          </p:cNvPr>
          <p:cNvSpPr txBox="1"/>
          <p:nvPr/>
        </p:nvSpPr>
        <p:spPr>
          <a:xfrm>
            <a:off x="1662688" y="2554586"/>
            <a:ext cx="2764972" cy="461665"/>
          </a:xfrm>
          <a:prstGeom prst="rect">
            <a:avLst/>
          </a:prstGeom>
          <a:noFill/>
        </p:spPr>
        <p:txBody>
          <a:bodyPr wrap="square" rtlCol="0">
            <a:spAutoFit/>
          </a:bodyPr>
          <a:lstStyle/>
          <a:p>
            <a:r>
              <a:rPr lang="en-GB" sz="2400" b="1" dirty="0"/>
              <a:t>Velocity(m/s)</a:t>
            </a:r>
            <a:endParaRPr lang="en-GB" b="1" dirty="0"/>
          </a:p>
        </p:txBody>
      </p:sp>
      <p:sp>
        <p:nvSpPr>
          <p:cNvPr id="7" name="TextBox 6">
            <a:extLst>
              <a:ext uri="{FF2B5EF4-FFF2-40B4-BE49-F238E27FC236}">
                <a16:creationId xmlns:a16="http://schemas.microsoft.com/office/drawing/2014/main" id="{D8D42047-342E-AE08-DFF3-B6F470ECFAE2}"/>
              </a:ext>
            </a:extLst>
          </p:cNvPr>
          <p:cNvSpPr txBox="1"/>
          <p:nvPr/>
        </p:nvSpPr>
        <p:spPr>
          <a:xfrm>
            <a:off x="9244798" y="3327311"/>
            <a:ext cx="2764972" cy="461665"/>
          </a:xfrm>
          <a:prstGeom prst="rect">
            <a:avLst/>
          </a:prstGeom>
          <a:noFill/>
        </p:spPr>
        <p:txBody>
          <a:bodyPr wrap="square" rtlCol="0">
            <a:spAutoFit/>
          </a:bodyPr>
          <a:lstStyle/>
          <a:p>
            <a:r>
              <a:rPr lang="en-GB" sz="2400" b="1" dirty="0"/>
              <a:t>Time(s)</a:t>
            </a:r>
            <a:endParaRPr lang="en-GB" b="1" dirty="0"/>
          </a:p>
        </p:txBody>
      </p:sp>
      <p:sp>
        <p:nvSpPr>
          <p:cNvPr id="8" name="TextBox 7">
            <a:extLst>
              <a:ext uri="{FF2B5EF4-FFF2-40B4-BE49-F238E27FC236}">
                <a16:creationId xmlns:a16="http://schemas.microsoft.com/office/drawing/2014/main" id="{1B147DED-EB37-3806-0794-DF0B3623C26F}"/>
              </a:ext>
            </a:extLst>
          </p:cNvPr>
          <p:cNvSpPr txBox="1"/>
          <p:nvPr/>
        </p:nvSpPr>
        <p:spPr>
          <a:xfrm>
            <a:off x="4833257" y="5678535"/>
            <a:ext cx="3494314" cy="1200329"/>
          </a:xfrm>
          <a:prstGeom prst="rect">
            <a:avLst/>
          </a:prstGeom>
          <a:noFill/>
        </p:spPr>
        <p:txBody>
          <a:bodyPr wrap="square" rtlCol="0">
            <a:spAutoFit/>
          </a:bodyPr>
          <a:lstStyle/>
          <a:p>
            <a:r>
              <a:rPr lang="en-GB" sz="2400" b="1" dirty="0"/>
              <a:t>The area under this graph gives you the displacement</a:t>
            </a:r>
          </a:p>
        </p:txBody>
      </p:sp>
    </p:spTree>
    <p:extLst>
      <p:ext uri="{BB962C8B-B14F-4D97-AF65-F5344CB8AC3E}">
        <p14:creationId xmlns:p14="http://schemas.microsoft.com/office/powerpoint/2010/main" val="276442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9BD94B-7326-437D-451F-301879419571}"/>
              </a:ext>
            </a:extLst>
          </p:cNvPr>
          <p:cNvPicPr>
            <a:picLocks noChangeAspect="1"/>
          </p:cNvPicPr>
          <p:nvPr/>
        </p:nvPicPr>
        <p:blipFill>
          <a:blip r:embed="rId2"/>
          <a:stretch>
            <a:fillRect/>
          </a:stretch>
        </p:blipFill>
        <p:spPr>
          <a:xfrm>
            <a:off x="1719292" y="1697634"/>
            <a:ext cx="7664844" cy="3245017"/>
          </a:xfrm>
          <a:prstGeom prst="rect">
            <a:avLst/>
          </a:prstGeom>
        </p:spPr>
      </p:pic>
      <p:sp>
        <p:nvSpPr>
          <p:cNvPr id="5" name="TextBox 4">
            <a:extLst>
              <a:ext uri="{FF2B5EF4-FFF2-40B4-BE49-F238E27FC236}">
                <a16:creationId xmlns:a16="http://schemas.microsoft.com/office/drawing/2014/main" id="{80550097-EAA6-C60C-B1CB-5B3927618212}"/>
              </a:ext>
            </a:extLst>
          </p:cNvPr>
          <p:cNvSpPr txBox="1"/>
          <p:nvPr/>
        </p:nvSpPr>
        <p:spPr>
          <a:xfrm>
            <a:off x="0" y="2858477"/>
            <a:ext cx="2764972" cy="461665"/>
          </a:xfrm>
          <a:prstGeom prst="rect">
            <a:avLst/>
          </a:prstGeom>
          <a:noFill/>
        </p:spPr>
        <p:txBody>
          <a:bodyPr wrap="square" rtlCol="0">
            <a:spAutoFit/>
          </a:bodyPr>
          <a:lstStyle/>
          <a:p>
            <a:r>
              <a:rPr lang="en-GB" sz="2400" b="1" dirty="0"/>
              <a:t>Velocity(m/s)</a:t>
            </a:r>
            <a:endParaRPr lang="en-GB" b="1" dirty="0"/>
          </a:p>
        </p:txBody>
      </p:sp>
      <p:sp>
        <p:nvSpPr>
          <p:cNvPr id="6" name="TextBox 5">
            <a:extLst>
              <a:ext uri="{FF2B5EF4-FFF2-40B4-BE49-F238E27FC236}">
                <a16:creationId xmlns:a16="http://schemas.microsoft.com/office/drawing/2014/main" id="{53E4BCC0-981E-DC9D-03DC-7CD5E77CD1D9}"/>
              </a:ext>
            </a:extLst>
          </p:cNvPr>
          <p:cNvSpPr txBox="1"/>
          <p:nvPr/>
        </p:nvSpPr>
        <p:spPr>
          <a:xfrm>
            <a:off x="4909457" y="5160366"/>
            <a:ext cx="2764972" cy="461665"/>
          </a:xfrm>
          <a:prstGeom prst="rect">
            <a:avLst/>
          </a:prstGeom>
          <a:noFill/>
        </p:spPr>
        <p:txBody>
          <a:bodyPr wrap="square" rtlCol="0">
            <a:spAutoFit/>
          </a:bodyPr>
          <a:lstStyle/>
          <a:p>
            <a:r>
              <a:rPr lang="en-GB" sz="2400" b="1" dirty="0"/>
              <a:t>Time(s)</a:t>
            </a:r>
            <a:endParaRPr lang="en-GB" b="1" dirty="0"/>
          </a:p>
        </p:txBody>
      </p:sp>
      <p:sp>
        <p:nvSpPr>
          <p:cNvPr id="7" name="TextBox 6">
            <a:extLst>
              <a:ext uri="{FF2B5EF4-FFF2-40B4-BE49-F238E27FC236}">
                <a16:creationId xmlns:a16="http://schemas.microsoft.com/office/drawing/2014/main" id="{3C5D519D-2F81-CE63-D4BD-4521528E6C94}"/>
              </a:ext>
            </a:extLst>
          </p:cNvPr>
          <p:cNvSpPr txBox="1"/>
          <p:nvPr/>
        </p:nvSpPr>
        <p:spPr>
          <a:xfrm>
            <a:off x="859971" y="468086"/>
            <a:ext cx="5094515" cy="461665"/>
          </a:xfrm>
          <a:prstGeom prst="rect">
            <a:avLst/>
          </a:prstGeom>
          <a:noFill/>
        </p:spPr>
        <p:txBody>
          <a:bodyPr wrap="square" rtlCol="0">
            <a:spAutoFit/>
          </a:bodyPr>
          <a:lstStyle/>
          <a:p>
            <a:r>
              <a:rPr lang="en-GB" sz="2400" b="1" dirty="0"/>
              <a:t>Consider this Velocity time graph.</a:t>
            </a:r>
            <a:endParaRPr lang="en-GB" b="1" dirty="0"/>
          </a:p>
        </p:txBody>
      </p:sp>
    </p:spTree>
    <p:extLst>
      <p:ext uri="{BB962C8B-B14F-4D97-AF65-F5344CB8AC3E}">
        <p14:creationId xmlns:p14="http://schemas.microsoft.com/office/powerpoint/2010/main" val="2560358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A4B3F-E3DD-2910-2BC0-B77B51F677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0D384D-C54D-5D5D-E807-62E0DEA5D664}"/>
              </a:ext>
            </a:extLst>
          </p:cNvPr>
          <p:cNvSpPr>
            <a:spLocks noGrp="1"/>
          </p:cNvSpPr>
          <p:nvPr>
            <p:ph idx="1"/>
          </p:nvPr>
        </p:nvSpPr>
        <p:spPr/>
        <p:txBody>
          <a:bodyPr/>
          <a:lstStyle/>
          <a:p>
            <a:pPr marL="0" indent="0">
              <a:buNone/>
            </a:pPr>
            <a:r>
              <a:rPr lang="en-GB" dirty="0"/>
              <a:t>Exercise: sketch the displacement time graph, for the above velocity time graph.</a:t>
            </a:r>
          </a:p>
        </p:txBody>
      </p:sp>
      <p:pic>
        <p:nvPicPr>
          <p:cNvPr id="5" name="Picture 4">
            <a:extLst>
              <a:ext uri="{FF2B5EF4-FFF2-40B4-BE49-F238E27FC236}">
                <a16:creationId xmlns:a16="http://schemas.microsoft.com/office/drawing/2014/main" id="{A4430014-435C-CE19-D74C-53F783644B80}"/>
              </a:ext>
            </a:extLst>
          </p:cNvPr>
          <p:cNvPicPr>
            <a:picLocks noChangeAspect="1"/>
          </p:cNvPicPr>
          <p:nvPr/>
        </p:nvPicPr>
        <p:blipFill>
          <a:blip r:embed="rId2"/>
          <a:stretch>
            <a:fillRect/>
          </a:stretch>
        </p:blipFill>
        <p:spPr>
          <a:xfrm>
            <a:off x="3735647" y="2694421"/>
            <a:ext cx="5430123" cy="3798454"/>
          </a:xfrm>
          <a:prstGeom prst="rect">
            <a:avLst/>
          </a:prstGeom>
        </p:spPr>
      </p:pic>
      <p:sp>
        <p:nvSpPr>
          <p:cNvPr id="6" name="TextBox 5">
            <a:extLst>
              <a:ext uri="{FF2B5EF4-FFF2-40B4-BE49-F238E27FC236}">
                <a16:creationId xmlns:a16="http://schemas.microsoft.com/office/drawing/2014/main" id="{E1707E6F-8D60-201E-B745-5AC77E05F8D0}"/>
              </a:ext>
            </a:extLst>
          </p:cNvPr>
          <p:cNvSpPr txBox="1"/>
          <p:nvPr/>
        </p:nvSpPr>
        <p:spPr>
          <a:xfrm>
            <a:off x="1415143" y="3026229"/>
            <a:ext cx="1894114" cy="584775"/>
          </a:xfrm>
          <a:prstGeom prst="rect">
            <a:avLst/>
          </a:prstGeom>
          <a:noFill/>
        </p:spPr>
        <p:txBody>
          <a:bodyPr wrap="square" rtlCol="0">
            <a:spAutoFit/>
          </a:bodyPr>
          <a:lstStyle/>
          <a:p>
            <a:r>
              <a:rPr lang="en-GB" sz="3200" b="1" dirty="0"/>
              <a:t>Solution:</a:t>
            </a:r>
            <a:endParaRPr lang="en-GB" b="1" dirty="0"/>
          </a:p>
        </p:txBody>
      </p:sp>
      <p:sp>
        <p:nvSpPr>
          <p:cNvPr id="8" name="TextBox 7">
            <a:extLst>
              <a:ext uri="{FF2B5EF4-FFF2-40B4-BE49-F238E27FC236}">
                <a16:creationId xmlns:a16="http://schemas.microsoft.com/office/drawing/2014/main" id="{8A7BEFFF-2761-2A4F-07C4-772FC0127AA5}"/>
              </a:ext>
            </a:extLst>
          </p:cNvPr>
          <p:cNvSpPr txBox="1"/>
          <p:nvPr/>
        </p:nvSpPr>
        <p:spPr>
          <a:xfrm>
            <a:off x="1099457" y="4197421"/>
            <a:ext cx="2764972" cy="461665"/>
          </a:xfrm>
          <a:prstGeom prst="rect">
            <a:avLst/>
          </a:prstGeom>
          <a:noFill/>
        </p:spPr>
        <p:txBody>
          <a:bodyPr wrap="square" rtlCol="0">
            <a:spAutoFit/>
          </a:bodyPr>
          <a:lstStyle/>
          <a:p>
            <a:r>
              <a:rPr lang="en-GB" sz="2400" b="1" dirty="0"/>
              <a:t>Displacement(m)</a:t>
            </a:r>
            <a:endParaRPr lang="en-GB" b="1" dirty="0"/>
          </a:p>
        </p:txBody>
      </p:sp>
      <p:sp>
        <p:nvSpPr>
          <p:cNvPr id="9" name="TextBox 8">
            <a:extLst>
              <a:ext uri="{FF2B5EF4-FFF2-40B4-BE49-F238E27FC236}">
                <a16:creationId xmlns:a16="http://schemas.microsoft.com/office/drawing/2014/main" id="{ECD8362E-F887-4F14-B95B-AEE9DE17B5CF}"/>
              </a:ext>
            </a:extLst>
          </p:cNvPr>
          <p:cNvSpPr txBox="1"/>
          <p:nvPr/>
        </p:nvSpPr>
        <p:spPr>
          <a:xfrm>
            <a:off x="6825343" y="6396335"/>
            <a:ext cx="2764972" cy="461665"/>
          </a:xfrm>
          <a:prstGeom prst="rect">
            <a:avLst/>
          </a:prstGeom>
          <a:noFill/>
        </p:spPr>
        <p:txBody>
          <a:bodyPr wrap="square" rtlCol="0">
            <a:spAutoFit/>
          </a:bodyPr>
          <a:lstStyle/>
          <a:p>
            <a:r>
              <a:rPr lang="en-GB" sz="2400" b="1" dirty="0"/>
              <a:t>Time(s)</a:t>
            </a:r>
            <a:endParaRPr lang="en-GB" b="1" dirty="0"/>
          </a:p>
        </p:txBody>
      </p:sp>
    </p:spTree>
    <p:extLst>
      <p:ext uri="{BB962C8B-B14F-4D97-AF65-F5344CB8AC3E}">
        <p14:creationId xmlns:p14="http://schemas.microsoft.com/office/powerpoint/2010/main" val="73712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62F52-1DEE-F560-8FE5-7982BBF4AA05}"/>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B7F2B65E-E58F-2DEB-AC54-29DB9DC77289}"/>
              </a:ext>
            </a:extLst>
          </p:cNvPr>
          <p:cNvPicPr>
            <a:picLocks noGrp="1" noChangeAspect="1"/>
          </p:cNvPicPr>
          <p:nvPr>
            <p:ph idx="1"/>
          </p:nvPr>
        </p:nvPicPr>
        <p:blipFill>
          <a:blip r:embed="rId2"/>
          <a:stretch>
            <a:fillRect/>
          </a:stretch>
        </p:blipFill>
        <p:spPr>
          <a:xfrm>
            <a:off x="838200" y="656087"/>
            <a:ext cx="9354834" cy="5287514"/>
          </a:xfrm>
        </p:spPr>
      </p:pic>
    </p:spTree>
    <p:extLst>
      <p:ext uri="{BB962C8B-B14F-4D97-AF65-F5344CB8AC3E}">
        <p14:creationId xmlns:p14="http://schemas.microsoft.com/office/powerpoint/2010/main" val="380996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11031-232C-1257-39B7-BF4D553EBA8F}"/>
              </a:ext>
            </a:extLst>
          </p:cNvPr>
          <p:cNvSpPr>
            <a:spLocks noGrp="1"/>
          </p:cNvSpPr>
          <p:nvPr>
            <p:ph type="title"/>
          </p:nvPr>
        </p:nvSpPr>
        <p:spPr/>
        <p:txBody>
          <a:bodyPr/>
          <a:lstStyle/>
          <a:p>
            <a:r>
              <a:rPr lang="en-GB" b="1" dirty="0"/>
              <a:t>Projectile motion</a:t>
            </a:r>
          </a:p>
        </p:txBody>
      </p:sp>
      <p:sp>
        <p:nvSpPr>
          <p:cNvPr id="3" name="Content Placeholder 2">
            <a:extLst>
              <a:ext uri="{FF2B5EF4-FFF2-40B4-BE49-F238E27FC236}">
                <a16:creationId xmlns:a16="http://schemas.microsoft.com/office/drawing/2014/main" id="{4C26EF61-4F21-2EE0-EB1B-8311E38DAC44}"/>
              </a:ext>
            </a:extLst>
          </p:cNvPr>
          <p:cNvSpPr>
            <a:spLocks noGrp="1"/>
          </p:cNvSpPr>
          <p:nvPr>
            <p:ph idx="1"/>
          </p:nvPr>
        </p:nvSpPr>
        <p:spPr>
          <a:xfrm>
            <a:off x="784577" y="1485093"/>
            <a:ext cx="10515600" cy="4351338"/>
          </a:xfrm>
        </p:spPr>
        <p:txBody>
          <a:bodyPr/>
          <a:lstStyle/>
          <a:p>
            <a:pPr marL="0" indent="0">
              <a:buNone/>
            </a:pPr>
            <a:r>
              <a:rPr lang="en-GB" dirty="0"/>
              <a:t>In projectile motion we want to predict the distance travelled or time of travel or the velocity of projectiles that start at a particular velocity at a specified angle to the horizontal.</a:t>
            </a:r>
          </a:p>
        </p:txBody>
      </p:sp>
      <p:sp>
        <p:nvSpPr>
          <p:cNvPr id="4" name="Rectangle 3">
            <a:extLst>
              <a:ext uri="{FF2B5EF4-FFF2-40B4-BE49-F238E27FC236}">
                <a16:creationId xmlns:a16="http://schemas.microsoft.com/office/drawing/2014/main" id="{C322E946-CD61-2DEB-D4C4-C801F722A8EE}"/>
              </a:ext>
            </a:extLst>
          </p:cNvPr>
          <p:cNvSpPr/>
          <p:nvPr/>
        </p:nvSpPr>
        <p:spPr>
          <a:xfrm>
            <a:off x="1328057" y="5431971"/>
            <a:ext cx="5159829" cy="17417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3D429A6-E7AD-516B-C387-186D9EFC742E}"/>
              </a:ext>
            </a:extLst>
          </p:cNvPr>
          <p:cNvSpPr/>
          <p:nvPr/>
        </p:nvSpPr>
        <p:spPr>
          <a:xfrm>
            <a:off x="1186543" y="4953000"/>
            <a:ext cx="489857" cy="478971"/>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9A2FAD64-1002-7AF1-DE96-8BF0904CD60A}"/>
              </a:ext>
            </a:extLst>
          </p:cNvPr>
          <p:cNvCxnSpPr/>
          <p:nvPr/>
        </p:nvCxnSpPr>
        <p:spPr>
          <a:xfrm flipV="1">
            <a:off x="1431471" y="3581400"/>
            <a:ext cx="1768929" cy="1611085"/>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2AB26FB-828E-3D25-A11B-E97C25A7E676}"/>
              </a:ext>
            </a:extLst>
          </p:cNvPr>
          <p:cNvSpPr txBox="1"/>
          <p:nvPr/>
        </p:nvSpPr>
        <p:spPr>
          <a:xfrm>
            <a:off x="2710543" y="3045767"/>
            <a:ext cx="2775857" cy="461665"/>
          </a:xfrm>
          <a:prstGeom prst="rect">
            <a:avLst/>
          </a:prstGeom>
          <a:noFill/>
        </p:spPr>
        <p:txBody>
          <a:bodyPr wrap="square" rtlCol="0">
            <a:spAutoFit/>
          </a:bodyPr>
          <a:lstStyle/>
          <a:p>
            <a:r>
              <a:rPr lang="en-GB" sz="2400" b="1" dirty="0"/>
              <a:t>Initial Velocity u</a:t>
            </a:r>
          </a:p>
        </p:txBody>
      </p:sp>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E1AB34F7-BFD6-BCEC-63A6-DBA5118C9F9D}"/>
                  </a:ext>
                </a:extLst>
              </p14:cNvPr>
              <p14:cNvContentPartPr/>
              <p14:nvPr/>
            </p14:nvContentPartPr>
            <p14:xfrm>
              <a:off x="2166137" y="4561080"/>
              <a:ext cx="447120" cy="837000"/>
            </p14:xfrm>
          </p:contentPart>
        </mc:Choice>
        <mc:Fallback xmlns="">
          <p:pic>
            <p:nvPicPr>
              <p:cNvPr id="10" name="Ink 9">
                <a:extLst>
                  <a:ext uri="{FF2B5EF4-FFF2-40B4-BE49-F238E27FC236}">
                    <a16:creationId xmlns:a16="http://schemas.microsoft.com/office/drawing/2014/main" id="{E1AB34F7-BFD6-BCEC-63A6-DBA5118C9F9D}"/>
                  </a:ext>
                </a:extLst>
              </p:cNvPr>
              <p:cNvPicPr/>
              <p:nvPr/>
            </p:nvPicPr>
            <p:blipFill>
              <a:blip r:embed="rId3"/>
              <a:stretch>
                <a:fillRect/>
              </a:stretch>
            </p:blipFill>
            <p:spPr>
              <a:xfrm>
                <a:off x="2148497" y="4543440"/>
                <a:ext cx="482760" cy="872640"/>
              </a:xfrm>
              <a:prstGeom prst="rect">
                <a:avLst/>
              </a:prstGeom>
            </p:spPr>
          </p:pic>
        </mc:Fallback>
      </mc:AlternateContent>
      <p:pic>
        <p:nvPicPr>
          <p:cNvPr id="12" name="Picture 11">
            <a:extLst>
              <a:ext uri="{FF2B5EF4-FFF2-40B4-BE49-F238E27FC236}">
                <a16:creationId xmlns:a16="http://schemas.microsoft.com/office/drawing/2014/main" id="{0F7C0C64-75A5-8E33-22D4-97B9C9E3E86B}"/>
              </a:ext>
            </a:extLst>
          </p:cNvPr>
          <p:cNvPicPr>
            <a:picLocks noChangeAspect="1"/>
          </p:cNvPicPr>
          <p:nvPr/>
        </p:nvPicPr>
        <p:blipFill>
          <a:blip r:embed="rId4"/>
          <a:stretch>
            <a:fillRect/>
          </a:stretch>
        </p:blipFill>
        <p:spPr>
          <a:xfrm>
            <a:off x="2601549" y="4444545"/>
            <a:ext cx="501445" cy="740228"/>
          </a:xfrm>
          <a:prstGeom prst="rect">
            <a:avLst/>
          </a:prstGeom>
        </p:spPr>
      </p:pic>
      <p:grpSp>
        <p:nvGrpSpPr>
          <p:cNvPr id="22" name="Group 21">
            <a:extLst>
              <a:ext uri="{FF2B5EF4-FFF2-40B4-BE49-F238E27FC236}">
                <a16:creationId xmlns:a16="http://schemas.microsoft.com/office/drawing/2014/main" id="{13775C80-E056-7272-EE94-BAE8242BFD06}"/>
              </a:ext>
            </a:extLst>
          </p:cNvPr>
          <p:cNvGrpSpPr/>
          <p:nvPr/>
        </p:nvGrpSpPr>
        <p:grpSpPr>
          <a:xfrm>
            <a:off x="2154977" y="3831000"/>
            <a:ext cx="6423840" cy="1010880"/>
            <a:chOff x="2154977" y="3831000"/>
            <a:chExt cx="6423840" cy="1010880"/>
          </a:xfrm>
        </p:grpSpPr>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162D7F19-2234-FE6A-0766-E010BB253ED6}"/>
                    </a:ext>
                  </a:extLst>
                </p14:cNvPr>
                <p14:cNvContentPartPr/>
                <p14:nvPr/>
              </p14:nvContentPartPr>
              <p14:xfrm>
                <a:off x="2154977" y="4368480"/>
                <a:ext cx="351360" cy="160560"/>
              </p14:xfrm>
            </p:contentPart>
          </mc:Choice>
          <mc:Fallback xmlns="">
            <p:pic>
              <p:nvPicPr>
                <p:cNvPr id="13" name="Ink 12">
                  <a:extLst>
                    <a:ext uri="{FF2B5EF4-FFF2-40B4-BE49-F238E27FC236}">
                      <a16:creationId xmlns:a16="http://schemas.microsoft.com/office/drawing/2014/main" id="{162D7F19-2234-FE6A-0766-E010BB253ED6}"/>
                    </a:ext>
                  </a:extLst>
                </p:cNvPr>
                <p:cNvPicPr/>
                <p:nvPr/>
              </p:nvPicPr>
              <p:blipFill>
                <a:blip r:embed="rId6"/>
                <a:stretch>
                  <a:fillRect/>
                </a:stretch>
              </p:blipFill>
              <p:spPr>
                <a:xfrm>
                  <a:off x="2137337" y="4350480"/>
                  <a:ext cx="387000" cy="196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45E1094F-9E9D-E640-5AF1-8068C4489CF5}"/>
                    </a:ext>
                  </a:extLst>
                </p14:cNvPr>
                <p14:cNvContentPartPr/>
                <p14:nvPr/>
              </p14:nvContentPartPr>
              <p14:xfrm>
                <a:off x="2873537" y="4020000"/>
                <a:ext cx="564480" cy="149760"/>
              </p14:xfrm>
            </p:contentPart>
          </mc:Choice>
          <mc:Fallback xmlns="">
            <p:pic>
              <p:nvPicPr>
                <p:cNvPr id="14" name="Ink 13">
                  <a:extLst>
                    <a:ext uri="{FF2B5EF4-FFF2-40B4-BE49-F238E27FC236}">
                      <a16:creationId xmlns:a16="http://schemas.microsoft.com/office/drawing/2014/main" id="{45E1094F-9E9D-E640-5AF1-8068C4489CF5}"/>
                    </a:ext>
                  </a:extLst>
                </p:cNvPr>
                <p:cNvPicPr/>
                <p:nvPr/>
              </p:nvPicPr>
              <p:blipFill>
                <a:blip r:embed="rId8"/>
                <a:stretch>
                  <a:fillRect/>
                </a:stretch>
              </p:blipFill>
              <p:spPr>
                <a:xfrm>
                  <a:off x="2855537" y="4002360"/>
                  <a:ext cx="600120" cy="1854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A3898D00-9003-AD39-900D-DF9F97182340}"/>
                    </a:ext>
                  </a:extLst>
                </p14:cNvPr>
                <p14:cNvContentPartPr/>
                <p14:nvPr/>
              </p14:nvContentPartPr>
              <p14:xfrm>
                <a:off x="3701177" y="3933600"/>
                <a:ext cx="537840" cy="39960"/>
              </p14:xfrm>
            </p:contentPart>
          </mc:Choice>
          <mc:Fallback xmlns="">
            <p:pic>
              <p:nvPicPr>
                <p:cNvPr id="15" name="Ink 14">
                  <a:extLst>
                    <a:ext uri="{FF2B5EF4-FFF2-40B4-BE49-F238E27FC236}">
                      <a16:creationId xmlns:a16="http://schemas.microsoft.com/office/drawing/2014/main" id="{A3898D00-9003-AD39-900D-DF9F97182340}"/>
                    </a:ext>
                  </a:extLst>
                </p:cNvPr>
                <p:cNvPicPr/>
                <p:nvPr/>
              </p:nvPicPr>
              <p:blipFill>
                <a:blip r:embed="rId10"/>
                <a:stretch>
                  <a:fillRect/>
                </a:stretch>
              </p:blipFill>
              <p:spPr>
                <a:xfrm>
                  <a:off x="3683177" y="3915600"/>
                  <a:ext cx="57348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201D136D-C66B-6A62-2C39-1B8716FC8D12}"/>
                    </a:ext>
                  </a:extLst>
                </p14:cNvPr>
                <p14:cNvContentPartPr/>
                <p14:nvPr/>
              </p14:nvContentPartPr>
              <p14:xfrm>
                <a:off x="4745897" y="3831000"/>
                <a:ext cx="522360" cy="33840"/>
              </p14:xfrm>
            </p:contentPart>
          </mc:Choice>
          <mc:Fallback xmlns="">
            <p:pic>
              <p:nvPicPr>
                <p:cNvPr id="16" name="Ink 15">
                  <a:extLst>
                    <a:ext uri="{FF2B5EF4-FFF2-40B4-BE49-F238E27FC236}">
                      <a16:creationId xmlns:a16="http://schemas.microsoft.com/office/drawing/2014/main" id="{201D136D-C66B-6A62-2C39-1B8716FC8D12}"/>
                    </a:ext>
                  </a:extLst>
                </p:cNvPr>
                <p:cNvPicPr/>
                <p:nvPr/>
              </p:nvPicPr>
              <p:blipFill>
                <a:blip r:embed="rId12"/>
                <a:stretch>
                  <a:fillRect/>
                </a:stretch>
              </p:blipFill>
              <p:spPr>
                <a:xfrm>
                  <a:off x="4727897" y="3813000"/>
                  <a:ext cx="558000" cy="694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D7AEF33A-18F9-563F-D6C4-FFA87C9CBFF6}"/>
                    </a:ext>
                  </a:extLst>
                </p14:cNvPr>
                <p14:cNvContentPartPr/>
                <p14:nvPr/>
              </p14:nvContentPartPr>
              <p14:xfrm>
                <a:off x="5649497" y="3852240"/>
                <a:ext cx="489600" cy="45720"/>
              </p14:xfrm>
            </p:contentPart>
          </mc:Choice>
          <mc:Fallback xmlns="">
            <p:pic>
              <p:nvPicPr>
                <p:cNvPr id="17" name="Ink 16">
                  <a:extLst>
                    <a:ext uri="{FF2B5EF4-FFF2-40B4-BE49-F238E27FC236}">
                      <a16:creationId xmlns:a16="http://schemas.microsoft.com/office/drawing/2014/main" id="{D7AEF33A-18F9-563F-D6C4-FFA87C9CBFF6}"/>
                    </a:ext>
                  </a:extLst>
                </p:cNvPr>
                <p:cNvPicPr/>
                <p:nvPr/>
              </p:nvPicPr>
              <p:blipFill>
                <a:blip r:embed="rId14"/>
                <a:stretch>
                  <a:fillRect/>
                </a:stretch>
              </p:blipFill>
              <p:spPr>
                <a:xfrm>
                  <a:off x="5631497" y="3834600"/>
                  <a:ext cx="525240" cy="813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C15C2EC4-CD72-B3B9-8A88-71C4180F4C9A}"/>
                    </a:ext>
                  </a:extLst>
                </p14:cNvPr>
                <p14:cNvContentPartPr/>
                <p14:nvPr/>
              </p14:nvContentPartPr>
              <p14:xfrm>
                <a:off x="6498737" y="3994080"/>
                <a:ext cx="611280" cy="151200"/>
              </p14:xfrm>
            </p:contentPart>
          </mc:Choice>
          <mc:Fallback xmlns="">
            <p:pic>
              <p:nvPicPr>
                <p:cNvPr id="18" name="Ink 17">
                  <a:extLst>
                    <a:ext uri="{FF2B5EF4-FFF2-40B4-BE49-F238E27FC236}">
                      <a16:creationId xmlns:a16="http://schemas.microsoft.com/office/drawing/2014/main" id="{C15C2EC4-CD72-B3B9-8A88-71C4180F4C9A}"/>
                    </a:ext>
                  </a:extLst>
                </p:cNvPr>
                <p:cNvPicPr/>
                <p:nvPr/>
              </p:nvPicPr>
              <p:blipFill>
                <a:blip r:embed="rId16"/>
                <a:stretch>
                  <a:fillRect/>
                </a:stretch>
              </p:blipFill>
              <p:spPr>
                <a:xfrm>
                  <a:off x="6480737" y="3976080"/>
                  <a:ext cx="646920" cy="1868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A60C69A8-D692-CEE1-A334-96B8CA786A0E}"/>
                    </a:ext>
                  </a:extLst>
                </p14:cNvPr>
                <p14:cNvContentPartPr/>
                <p14:nvPr/>
              </p14:nvContentPartPr>
              <p14:xfrm>
                <a:off x="7390817" y="4234200"/>
                <a:ext cx="525960" cy="236160"/>
              </p14:xfrm>
            </p:contentPart>
          </mc:Choice>
          <mc:Fallback xmlns="">
            <p:pic>
              <p:nvPicPr>
                <p:cNvPr id="19" name="Ink 18">
                  <a:extLst>
                    <a:ext uri="{FF2B5EF4-FFF2-40B4-BE49-F238E27FC236}">
                      <a16:creationId xmlns:a16="http://schemas.microsoft.com/office/drawing/2014/main" id="{A60C69A8-D692-CEE1-A334-96B8CA786A0E}"/>
                    </a:ext>
                  </a:extLst>
                </p:cNvPr>
                <p:cNvPicPr/>
                <p:nvPr/>
              </p:nvPicPr>
              <p:blipFill>
                <a:blip r:embed="rId18"/>
                <a:stretch>
                  <a:fillRect/>
                </a:stretch>
              </p:blipFill>
              <p:spPr>
                <a:xfrm>
                  <a:off x="7373177" y="4216200"/>
                  <a:ext cx="561600" cy="2718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BAF4E380-779A-E723-92BF-BF25A337FB4C}"/>
                    </a:ext>
                  </a:extLst>
                </p14:cNvPr>
                <p14:cNvContentPartPr/>
                <p14:nvPr/>
              </p14:nvContentPartPr>
              <p14:xfrm>
                <a:off x="8142137" y="4571520"/>
                <a:ext cx="436680" cy="270360"/>
              </p14:xfrm>
            </p:contentPart>
          </mc:Choice>
          <mc:Fallback xmlns="">
            <p:pic>
              <p:nvPicPr>
                <p:cNvPr id="21" name="Ink 20">
                  <a:extLst>
                    <a:ext uri="{FF2B5EF4-FFF2-40B4-BE49-F238E27FC236}">
                      <a16:creationId xmlns:a16="http://schemas.microsoft.com/office/drawing/2014/main" id="{BAF4E380-779A-E723-92BF-BF25A337FB4C}"/>
                    </a:ext>
                  </a:extLst>
                </p:cNvPr>
                <p:cNvPicPr/>
                <p:nvPr/>
              </p:nvPicPr>
              <p:blipFill>
                <a:blip r:embed="rId20"/>
                <a:stretch>
                  <a:fillRect/>
                </a:stretch>
              </p:blipFill>
              <p:spPr>
                <a:xfrm>
                  <a:off x="8124137" y="4553880"/>
                  <a:ext cx="472320" cy="30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1">
            <p14:nvContentPartPr>
              <p14:cNvPr id="23" name="Ink 22">
                <a:extLst>
                  <a:ext uri="{FF2B5EF4-FFF2-40B4-BE49-F238E27FC236}">
                    <a16:creationId xmlns:a16="http://schemas.microsoft.com/office/drawing/2014/main" id="{BE62BB25-37DF-5AA1-B102-85F9102FBABA}"/>
                  </a:ext>
                </a:extLst>
              </p14:cNvPr>
              <p14:cNvContentPartPr/>
              <p14:nvPr/>
            </p14:nvContentPartPr>
            <p14:xfrm>
              <a:off x="8828297" y="5050680"/>
              <a:ext cx="300960" cy="190440"/>
            </p14:xfrm>
          </p:contentPart>
        </mc:Choice>
        <mc:Fallback xmlns="">
          <p:pic>
            <p:nvPicPr>
              <p:cNvPr id="23" name="Ink 22">
                <a:extLst>
                  <a:ext uri="{FF2B5EF4-FFF2-40B4-BE49-F238E27FC236}">
                    <a16:creationId xmlns:a16="http://schemas.microsoft.com/office/drawing/2014/main" id="{BE62BB25-37DF-5AA1-B102-85F9102FBABA}"/>
                  </a:ext>
                </a:extLst>
              </p:cNvPr>
              <p:cNvPicPr/>
              <p:nvPr/>
            </p:nvPicPr>
            <p:blipFill>
              <a:blip r:embed="rId22"/>
              <a:stretch>
                <a:fillRect/>
              </a:stretch>
            </p:blipFill>
            <p:spPr>
              <a:xfrm>
                <a:off x="8810657" y="5032680"/>
                <a:ext cx="336600" cy="226080"/>
              </a:xfrm>
              <a:prstGeom prst="rect">
                <a:avLst/>
              </a:prstGeom>
            </p:spPr>
          </p:pic>
        </mc:Fallback>
      </mc:AlternateContent>
      <p:sp>
        <p:nvSpPr>
          <p:cNvPr id="24" name="Rectangle 23">
            <a:extLst>
              <a:ext uri="{FF2B5EF4-FFF2-40B4-BE49-F238E27FC236}">
                <a16:creationId xmlns:a16="http://schemas.microsoft.com/office/drawing/2014/main" id="{5C13D689-C4F1-68DB-DE1C-D82A1327F8AA}"/>
              </a:ext>
            </a:extLst>
          </p:cNvPr>
          <p:cNvSpPr/>
          <p:nvPr/>
        </p:nvSpPr>
        <p:spPr>
          <a:xfrm>
            <a:off x="5998902" y="5431971"/>
            <a:ext cx="5159829" cy="17417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26" name="Straight Arrow Connector 25">
            <a:extLst>
              <a:ext uri="{FF2B5EF4-FFF2-40B4-BE49-F238E27FC236}">
                <a16:creationId xmlns:a16="http://schemas.microsoft.com/office/drawing/2014/main" id="{94F21776-1E3B-6584-5BC3-27F61E0A6C61}"/>
              </a:ext>
            </a:extLst>
          </p:cNvPr>
          <p:cNvCxnSpPr/>
          <p:nvPr/>
        </p:nvCxnSpPr>
        <p:spPr>
          <a:xfrm>
            <a:off x="1431471" y="5900057"/>
            <a:ext cx="7788729"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AAD48691-4718-3DDF-4018-DB6C4496633C}"/>
              </a:ext>
            </a:extLst>
          </p:cNvPr>
          <p:cNvSpPr txBox="1"/>
          <p:nvPr/>
        </p:nvSpPr>
        <p:spPr>
          <a:xfrm>
            <a:off x="4604657" y="6063343"/>
            <a:ext cx="881743" cy="523220"/>
          </a:xfrm>
          <a:prstGeom prst="rect">
            <a:avLst/>
          </a:prstGeom>
          <a:noFill/>
        </p:spPr>
        <p:txBody>
          <a:bodyPr wrap="square" rtlCol="0">
            <a:spAutoFit/>
          </a:bodyPr>
          <a:lstStyle/>
          <a:p>
            <a:r>
              <a:rPr lang="en-GB" sz="2800" b="1" dirty="0"/>
              <a:t>s</a:t>
            </a:r>
            <a:endParaRPr lang="en-GB" b="1" dirty="0"/>
          </a:p>
        </p:txBody>
      </p:sp>
      <p:sp>
        <p:nvSpPr>
          <p:cNvPr id="28" name="TextBox 27">
            <a:extLst>
              <a:ext uri="{FF2B5EF4-FFF2-40B4-BE49-F238E27FC236}">
                <a16:creationId xmlns:a16="http://schemas.microsoft.com/office/drawing/2014/main" id="{059D259D-F443-9950-9F99-D8331F469D92}"/>
              </a:ext>
            </a:extLst>
          </p:cNvPr>
          <p:cNvSpPr txBox="1"/>
          <p:nvPr/>
        </p:nvSpPr>
        <p:spPr>
          <a:xfrm>
            <a:off x="4239017" y="4234200"/>
            <a:ext cx="2042040" cy="954107"/>
          </a:xfrm>
          <a:prstGeom prst="rect">
            <a:avLst/>
          </a:prstGeom>
          <a:noFill/>
        </p:spPr>
        <p:txBody>
          <a:bodyPr wrap="square" rtlCol="0">
            <a:spAutoFit/>
          </a:bodyPr>
          <a:lstStyle/>
          <a:p>
            <a:r>
              <a:rPr lang="en-GB" sz="2800" b="1" dirty="0"/>
              <a:t>t time of travel</a:t>
            </a:r>
          </a:p>
        </p:txBody>
      </p:sp>
      <p:cxnSp>
        <p:nvCxnSpPr>
          <p:cNvPr id="30" name="Straight Arrow Connector 29">
            <a:extLst>
              <a:ext uri="{FF2B5EF4-FFF2-40B4-BE49-F238E27FC236}">
                <a16:creationId xmlns:a16="http://schemas.microsoft.com/office/drawing/2014/main" id="{3AE8632B-AC08-862C-ED56-EC6E74379DEA}"/>
              </a:ext>
            </a:extLst>
          </p:cNvPr>
          <p:cNvCxnSpPr/>
          <p:nvPr/>
        </p:nvCxnSpPr>
        <p:spPr>
          <a:xfrm>
            <a:off x="7916777" y="4234200"/>
            <a:ext cx="1303423" cy="100692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274FD698-A2FA-3661-753B-B15D013B81EC}"/>
              </a:ext>
            </a:extLst>
          </p:cNvPr>
          <p:cNvSpPr txBox="1"/>
          <p:nvPr/>
        </p:nvSpPr>
        <p:spPr>
          <a:xfrm>
            <a:off x="8404638" y="3789167"/>
            <a:ext cx="2775857" cy="461665"/>
          </a:xfrm>
          <a:prstGeom prst="rect">
            <a:avLst/>
          </a:prstGeom>
          <a:noFill/>
        </p:spPr>
        <p:txBody>
          <a:bodyPr wrap="square" rtlCol="0">
            <a:spAutoFit/>
          </a:bodyPr>
          <a:lstStyle/>
          <a:p>
            <a:r>
              <a:rPr lang="en-GB" sz="2400" b="1" dirty="0"/>
              <a:t>Final Velocity v</a:t>
            </a:r>
          </a:p>
        </p:txBody>
      </p:sp>
      <p:cxnSp>
        <p:nvCxnSpPr>
          <p:cNvPr id="33" name="Straight Arrow Connector 32">
            <a:extLst>
              <a:ext uri="{FF2B5EF4-FFF2-40B4-BE49-F238E27FC236}">
                <a16:creationId xmlns:a16="http://schemas.microsoft.com/office/drawing/2014/main" id="{6AF140AA-294D-5331-D720-D26B6F451EC0}"/>
              </a:ext>
            </a:extLst>
          </p:cNvPr>
          <p:cNvCxnSpPr/>
          <p:nvPr/>
        </p:nvCxnSpPr>
        <p:spPr>
          <a:xfrm>
            <a:off x="7390817" y="3167743"/>
            <a:ext cx="0" cy="68017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68FB1A91-3CB6-F3A4-A36F-CFFC611285D4}"/>
              </a:ext>
            </a:extLst>
          </p:cNvPr>
          <p:cNvSpPr txBox="1"/>
          <p:nvPr/>
        </p:nvSpPr>
        <p:spPr>
          <a:xfrm>
            <a:off x="7468739" y="2894894"/>
            <a:ext cx="525960" cy="523220"/>
          </a:xfrm>
          <a:prstGeom prst="rect">
            <a:avLst/>
          </a:prstGeom>
          <a:noFill/>
        </p:spPr>
        <p:txBody>
          <a:bodyPr wrap="square" rtlCol="0">
            <a:spAutoFit/>
          </a:bodyPr>
          <a:lstStyle/>
          <a:p>
            <a:r>
              <a:rPr lang="en-GB" sz="2800" b="1" dirty="0"/>
              <a:t>g</a:t>
            </a:r>
            <a:endParaRPr lang="en-GB" b="1" dirty="0"/>
          </a:p>
        </p:txBody>
      </p:sp>
    </p:spTree>
    <p:extLst>
      <p:ext uri="{BB962C8B-B14F-4D97-AF65-F5344CB8AC3E}">
        <p14:creationId xmlns:p14="http://schemas.microsoft.com/office/powerpoint/2010/main" val="22881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648BDF5-C9B2-A62A-652F-619311979194}"/>
              </a:ext>
            </a:extLst>
          </p:cNvPr>
          <p:cNvSpPr>
            <a:spLocks noGrp="1" noChangeArrowheads="1"/>
          </p:cNvSpPr>
          <p:nvPr>
            <p:ph type="title"/>
          </p:nvPr>
        </p:nvSpPr>
        <p:spPr/>
        <p:txBody>
          <a:bodyPr/>
          <a:lstStyle/>
          <a:p>
            <a:pPr eaLnBrk="1" hangingPunct="1"/>
            <a:r>
              <a:rPr lang="en-GB" altLang="en-US"/>
              <a:t>Example 1</a:t>
            </a:r>
          </a:p>
        </p:txBody>
      </p:sp>
      <p:sp>
        <p:nvSpPr>
          <p:cNvPr id="39939" name="Rectangle 3">
            <a:extLst>
              <a:ext uri="{FF2B5EF4-FFF2-40B4-BE49-F238E27FC236}">
                <a16:creationId xmlns:a16="http://schemas.microsoft.com/office/drawing/2014/main" id="{17BAB649-D072-08DA-F6F2-B5CEE36CCB68}"/>
              </a:ext>
            </a:extLst>
          </p:cNvPr>
          <p:cNvSpPr>
            <a:spLocks noGrp="1" noChangeArrowheads="1"/>
          </p:cNvSpPr>
          <p:nvPr>
            <p:ph type="body" idx="1"/>
          </p:nvPr>
        </p:nvSpPr>
        <p:spPr>
          <a:xfrm>
            <a:off x="2051051" y="1295400"/>
            <a:ext cx="4003675" cy="4567238"/>
          </a:xfrm>
        </p:spPr>
        <p:txBody>
          <a:bodyPr/>
          <a:lstStyle/>
          <a:p>
            <a:pPr marL="0" indent="0">
              <a:buNone/>
            </a:pPr>
            <a:r>
              <a:rPr lang="en-GB" altLang="en-US" sz="2400" i="1"/>
              <a:t>A stone is thrown horizontally at a speed of 8.0 ms</a:t>
            </a:r>
            <a:r>
              <a:rPr lang="en-GB" altLang="en-US" sz="2400" i="1" baseline="30000"/>
              <a:t>-1</a:t>
            </a:r>
            <a:r>
              <a:rPr lang="en-GB" altLang="en-US" sz="2400" i="1"/>
              <a:t> from the top of a vertical cliff. </a:t>
            </a:r>
          </a:p>
          <a:p>
            <a:pPr marL="0" indent="0">
              <a:buNone/>
            </a:pPr>
            <a:r>
              <a:rPr lang="en-GB" altLang="en-US" sz="2400" i="1"/>
              <a:t>If the stone falls vertically by 30m calculate the time taken for the stone to reach the bottom of the cliff and the horizontal distance travelled by the stone (called the ‘range’). </a:t>
            </a:r>
          </a:p>
          <a:p>
            <a:pPr marL="0" indent="0">
              <a:buNone/>
            </a:pPr>
            <a:r>
              <a:rPr lang="en-GB" altLang="en-US" sz="2400" i="1"/>
              <a:t>Neglect the effect of air resistance.</a:t>
            </a:r>
          </a:p>
        </p:txBody>
      </p:sp>
      <p:sp>
        <p:nvSpPr>
          <p:cNvPr id="39940" name="Rectangle 4" descr="White marble">
            <a:extLst>
              <a:ext uri="{FF2B5EF4-FFF2-40B4-BE49-F238E27FC236}">
                <a16:creationId xmlns:a16="http://schemas.microsoft.com/office/drawing/2014/main" id="{67869D13-AB2F-569D-F748-B14CEE322242}"/>
              </a:ext>
            </a:extLst>
          </p:cNvPr>
          <p:cNvSpPr>
            <a:spLocks noChangeArrowheads="1"/>
          </p:cNvSpPr>
          <p:nvPr/>
        </p:nvSpPr>
        <p:spPr bwMode="auto">
          <a:xfrm>
            <a:off x="6359526" y="2063750"/>
            <a:ext cx="581025" cy="3284538"/>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41" name="Rectangle 5" descr="Granite">
            <a:extLst>
              <a:ext uri="{FF2B5EF4-FFF2-40B4-BE49-F238E27FC236}">
                <a16:creationId xmlns:a16="http://schemas.microsoft.com/office/drawing/2014/main" id="{217ED685-5C7B-1164-141E-F5689B16F095}"/>
              </a:ext>
            </a:extLst>
          </p:cNvPr>
          <p:cNvSpPr>
            <a:spLocks noChangeArrowheads="1"/>
          </p:cNvSpPr>
          <p:nvPr/>
        </p:nvSpPr>
        <p:spPr bwMode="auto">
          <a:xfrm>
            <a:off x="6926263" y="5154614"/>
            <a:ext cx="2576512" cy="193675"/>
          </a:xfrm>
          <a:prstGeom prst="rect">
            <a:avLst/>
          </a:prstGeom>
          <a:blipFill dpi="0" rotWithShape="1">
            <a:blip r:embed="rId4"/>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42" name="Oval 6">
            <a:extLst>
              <a:ext uri="{FF2B5EF4-FFF2-40B4-BE49-F238E27FC236}">
                <a16:creationId xmlns:a16="http://schemas.microsoft.com/office/drawing/2014/main" id="{11B22454-441A-862B-89A9-9E37B86985F5}"/>
              </a:ext>
            </a:extLst>
          </p:cNvPr>
          <p:cNvSpPr>
            <a:spLocks noChangeArrowheads="1"/>
          </p:cNvSpPr>
          <p:nvPr/>
        </p:nvSpPr>
        <p:spPr bwMode="auto">
          <a:xfrm>
            <a:off x="6678614" y="1498601"/>
            <a:ext cx="123825" cy="13811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43" name="Oval 7">
            <a:extLst>
              <a:ext uri="{FF2B5EF4-FFF2-40B4-BE49-F238E27FC236}">
                <a16:creationId xmlns:a16="http://schemas.microsoft.com/office/drawing/2014/main" id="{49C6F994-F1D4-C71F-206D-04410195F6EB}"/>
              </a:ext>
            </a:extLst>
          </p:cNvPr>
          <p:cNvSpPr>
            <a:spLocks noChangeArrowheads="1"/>
          </p:cNvSpPr>
          <p:nvPr/>
        </p:nvSpPr>
        <p:spPr bwMode="auto">
          <a:xfrm>
            <a:off x="6664325" y="1633538"/>
            <a:ext cx="152400" cy="22225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9944" name="Line 8">
            <a:extLst>
              <a:ext uri="{FF2B5EF4-FFF2-40B4-BE49-F238E27FC236}">
                <a16:creationId xmlns:a16="http://schemas.microsoft.com/office/drawing/2014/main" id="{4D0A362D-B8C7-F4C0-3487-EF329038ED60}"/>
              </a:ext>
            </a:extLst>
          </p:cNvPr>
          <p:cNvSpPr>
            <a:spLocks noChangeShapeType="1"/>
          </p:cNvSpPr>
          <p:nvPr/>
        </p:nvSpPr>
        <p:spPr bwMode="auto">
          <a:xfrm flipH="1">
            <a:off x="6673851" y="1839914"/>
            <a:ext cx="42863" cy="1936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5" name="Line 9">
            <a:extLst>
              <a:ext uri="{FF2B5EF4-FFF2-40B4-BE49-F238E27FC236}">
                <a16:creationId xmlns:a16="http://schemas.microsoft.com/office/drawing/2014/main" id="{A9A93397-47AF-C665-6CA0-F7F4DCA46593}"/>
              </a:ext>
            </a:extLst>
          </p:cNvPr>
          <p:cNvSpPr>
            <a:spLocks noChangeShapeType="1"/>
          </p:cNvSpPr>
          <p:nvPr/>
        </p:nvSpPr>
        <p:spPr bwMode="auto">
          <a:xfrm>
            <a:off x="6761164" y="1855788"/>
            <a:ext cx="14287" cy="1952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6" name="Line 10">
            <a:extLst>
              <a:ext uri="{FF2B5EF4-FFF2-40B4-BE49-F238E27FC236}">
                <a16:creationId xmlns:a16="http://schemas.microsoft.com/office/drawing/2014/main" id="{529FF51B-32F5-F8D3-2C2D-ACDF1768A8D5}"/>
              </a:ext>
            </a:extLst>
          </p:cNvPr>
          <p:cNvSpPr>
            <a:spLocks noChangeShapeType="1"/>
          </p:cNvSpPr>
          <p:nvPr/>
        </p:nvSpPr>
        <p:spPr bwMode="auto">
          <a:xfrm>
            <a:off x="6775450" y="1670050"/>
            <a:ext cx="1651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7" name="Freeform 13">
            <a:extLst>
              <a:ext uri="{FF2B5EF4-FFF2-40B4-BE49-F238E27FC236}">
                <a16:creationId xmlns:a16="http://schemas.microsoft.com/office/drawing/2014/main" id="{0AF54196-3A40-A4C5-1AD6-8533B0FF0B93}"/>
              </a:ext>
            </a:extLst>
          </p:cNvPr>
          <p:cNvSpPr>
            <a:spLocks/>
          </p:cNvSpPr>
          <p:nvPr/>
        </p:nvSpPr>
        <p:spPr bwMode="auto">
          <a:xfrm>
            <a:off x="6924675" y="1657351"/>
            <a:ext cx="1866900" cy="3495675"/>
          </a:xfrm>
          <a:custGeom>
            <a:avLst/>
            <a:gdLst>
              <a:gd name="T0" fmla="*/ 0 w 1176"/>
              <a:gd name="T1" fmla="*/ 0 h 2202"/>
              <a:gd name="T2" fmla="*/ 790575 w 1176"/>
              <a:gd name="T3" fmla="*/ 428625 h 2202"/>
              <a:gd name="T4" fmla="*/ 1438275 w 1176"/>
              <a:gd name="T5" fmla="*/ 1352550 h 2202"/>
              <a:gd name="T6" fmla="*/ 1790700 w 1176"/>
              <a:gd name="T7" fmla="*/ 2781300 h 2202"/>
              <a:gd name="T8" fmla="*/ 1866900 w 1176"/>
              <a:gd name="T9" fmla="*/ 3495675 h 22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76" h="2202">
                <a:moveTo>
                  <a:pt x="0" y="0"/>
                </a:moveTo>
                <a:cubicBezTo>
                  <a:pt x="173" y="64"/>
                  <a:pt x="347" y="128"/>
                  <a:pt x="498" y="270"/>
                </a:cubicBezTo>
                <a:cubicBezTo>
                  <a:pt x="649" y="412"/>
                  <a:pt x="801" y="605"/>
                  <a:pt x="906" y="852"/>
                </a:cubicBezTo>
                <a:cubicBezTo>
                  <a:pt x="1011" y="1099"/>
                  <a:pt x="1083" y="1527"/>
                  <a:pt x="1128" y="1752"/>
                </a:cubicBezTo>
                <a:cubicBezTo>
                  <a:pt x="1173" y="1977"/>
                  <a:pt x="1174" y="2089"/>
                  <a:pt x="1176" y="2202"/>
                </a:cubicBezTo>
              </a:path>
            </a:pathLst>
          </a:custGeom>
          <a:noFill/>
          <a:ln w="28575" cap="flat" cmpd="sng">
            <a:solidFill>
              <a:schemeClr val="tx1"/>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8" name="Line 14">
            <a:extLst>
              <a:ext uri="{FF2B5EF4-FFF2-40B4-BE49-F238E27FC236}">
                <a16:creationId xmlns:a16="http://schemas.microsoft.com/office/drawing/2014/main" id="{6734016E-234D-11D5-F7C6-70AD6328A599}"/>
              </a:ext>
            </a:extLst>
          </p:cNvPr>
          <p:cNvSpPr>
            <a:spLocks noChangeShapeType="1"/>
          </p:cNvSpPr>
          <p:nvPr/>
        </p:nvSpPr>
        <p:spPr bwMode="auto">
          <a:xfrm>
            <a:off x="6924676" y="1657350"/>
            <a:ext cx="2524125" cy="0"/>
          </a:xfrm>
          <a:prstGeom prst="line">
            <a:avLst/>
          </a:prstGeom>
          <a:noFill/>
          <a:ln w="9525">
            <a:solidFill>
              <a:schemeClr val="tx1"/>
            </a:solidFill>
            <a:prstDash val="dash"/>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9" name="Line 15">
            <a:extLst>
              <a:ext uri="{FF2B5EF4-FFF2-40B4-BE49-F238E27FC236}">
                <a16:creationId xmlns:a16="http://schemas.microsoft.com/office/drawing/2014/main" id="{E8CB1137-9DC0-E252-5715-2709D6C441A3}"/>
              </a:ext>
            </a:extLst>
          </p:cNvPr>
          <p:cNvSpPr>
            <a:spLocks noChangeShapeType="1"/>
          </p:cNvSpPr>
          <p:nvPr/>
        </p:nvSpPr>
        <p:spPr bwMode="auto">
          <a:xfrm>
            <a:off x="9229726" y="1657351"/>
            <a:ext cx="9525" cy="3495675"/>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50" name="Line 16">
            <a:extLst>
              <a:ext uri="{FF2B5EF4-FFF2-40B4-BE49-F238E27FC236}">
                <a16:creationId xmlns:a16="http://schemas.microsoft.com/office/drawing/2014/main" id="{0E412CCF-CC49-CC42-7FD5-B66F1CBA9656}"/>
              </a:ext>
            </a:extLst>
          </p:cNvPr>
          <p:cNvSpPr>
            <a:spLocks noChangeShapeType="1"/>
          </p:cNvSpPr>
          <p:nvPr/>
        </p:nvSpPr>
        <p:spPr bwMode="auto">
          <a:xfrm>
            <a:off x="6943725" y="5105400"/>
            <a:ext cx="0" cy="7620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51" name="Line 17">
            <a:extLst>
              <a:ext uri="{FF2B5EF4-FFF2-40B4-BE49-F238E27FC236}">
                <a16:creationId xmlns:a16="http://schemas.microsoft.com/office/drawing/2014/main" id="{AC243754-479A-1B54-48C4-6E07AED2F68A}"/>
              </a:ext>
            </a:extLst>
          </p:cNvPr>
          <p:cNvSpPr>
            <a:spLocks noChangeShapeType="1"/>
          </p:cNvSpPr>
          <p:nvPr/>
        </p:nvSpPr>
        <p:spPr bwMode="auto">
          <a:xfrm>
            <a:off x="8801100" y="5162550"/>
            <a:ext cx="0" cy="7239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52" name="Line 18">
            <a:extLst>
              <a:ext uri="{FF2B5EF4-FFF2-40B4-BE49-F238E27FC236}">
                <a16:creationId xmlns:a16="http://schemas.microsoft.com/office/drawing/2014/main" id="{B864D419-CF4B-8714-C4A3-C72CF9E724B1}"/>
              </a:ext>
            </a:extLst>
          </p:cNvPr>
          <p:cNvSpPr>
            <a:spLocks noChangeShapeType="1"/>
          </p:cNvSpPr>
          <p:nvPr/>
        </p:nvSpPr>
        <p:spPr bwMode="auto">
          <a:xfrm>
            <a:off x="6943726" y="5686425"/>
            <a:ext cx="1857375"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53" name="Text Box 19">
            <a:extLst>
              <a:ext uri="{FF2B5EF4-FFF2-40B4-BE49-F238E27FC236}">
                <a16:creationId xmlns:a16="http://schemas.microsoft.com/office/drawing/2014/main" id="{5D7452B2-82C9-C729-2D5A-56C1272B2E20}"/>
              </a:ext>
            </a:extLst>
          </p:cNvPr>
          <p:cNvSpPr txBox="1">
            <a:spLocks noChangeArrowheads="1"/>
          </p:cNvSpPr>
          <p:nvPr/>
        </p:nvSpPr>
        <p:spPr bwMode="auto">
          <a:xfrm>
            <a:off x="7077075" y="3190875"/>
            <a:ext cx="12573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stone</a:t>
            </a:r>
          </a:p>
        </p:txBody>
      </p:sp>
      <p:sp>
        <p:nvSpPr>
          <p:cNvPr id="39954" name="Text Box 20">
            <a:extLst>
              <a:ext uri="{FF2B5EF4-FFF2-40B4-BE49-F238E27FC236}">
                <a16:creationId xmlns:a16="http://schemas.microsoft.com/office/drawing/2014/main" id="{5B0AE3BD-C790-87F6-CE5B-3111B78F76FA}"/>
              </a:ext>
            </a:extLst>
          </p:cNvPr>
          <p:cNvSpPr txBox="1">
            <a:spLocks noChangeArrowheads="1"/>
          </p:cNvSpPr>
          <p:nvPr/>
        </p:nvSpPr>
        <p:spPr bwMode="auto">
          <a:xfrm>
            <a:off x="7550150" y="5635626"/>
            <a:ext cx="1257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39955" name="Text Box 21">
            <a:extLst>
              <a:ext uri="{FF2B5EF4-FFF2-40B4-BE49-F238E27FC236}">
                <a16:creationId xmlns:a16="http://schemas.microsoft.com/office/drawing/2014/main" id="{5CCE5678-A7D5-9FCD-93A9-B3C6F307A949}"/>
              </a:ext>
            </a:extLst>
          </p:cNvPr>
          <p:cNvSpPr txBox="1">
            <a:spLocks noChangeArrowheads="1"/>
          </p:cNvSpPr>
          <p:nvPr/>
        </p:nvSpPr>
        <p:spPr bwMode="auto">
          <a:xfrm>
            <a:off x="8359775" y="1936750"/>
            <a:ext cx="10541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height of fall</a:t>
            </a:r>
            <a:endParaRPr lang="en-GB" altLang="en-US" b="1" i="1">
              <a:solidFill>
                <a:srgbClr val="FF3300"/>
              </a:solidFill>
            </a:endParaRPr>
          </a:p>
        </p:txBody>
      </p:sp>
      <p:sp>
        <p:nvSpPr>
          <p:cNvPr id="39956" name="Line 22">
            <a:extLst>
              <a:ext uri="{FF2B5EF4-FFF2-40B4-BE49-F238E27FC236}">
                <a16:creationId xmlns:a16="http://schemas.microsoft.com/office/drawing/2014/main" id="{0E00F1FE-B7B9-CEE8-813F-3CBF435520DA}"/>
              </a:ext>
            </a:extLst>
          </p:cNvPr>
          <p:cNvSpPr>
            <a:spLocks noChangeShapeType="1"/>
          </p:cNvSpPr>
          <p:nvPr/>
        </p:nvSpPr>
        <p:spPr bwMode="auto">
          <a:xfrm flipV="1">
            <a:off x="7848600" y="3238501"/>
            <a:ext cx="514350" cy="31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DA0EA42-DAAF-CB03-8E63-49A36ADEF98B}"/>
              </a:ext>
            </a:extLst>
          </p:cNvPr>
          <p:cNvSpPr>
            <a:spLocks noGrp="1" noChangeArrowheads="1"/>
          </p:cNvSpPr>
          <p:nvPr>
            <p:ph type="title"/>
          </p:nvPr>
        </p:nvSpPr>
        <p:spPr/>
        <p:txBody>
          <a:bodyPr/>
          <a:lstStyle/>
          <a:p>
            <a:pPr eaLnBrk="1" hangingPunct="1"/>
            <a:r>
              <a:rPr lang="en-GB" altLang="en-US"/>
              <a:t>Example 1</a:t>
            </a:r>
          </a:p>
        </p:txBody>
      </p:sp>
      <p:sp>
        <p:nvSpPr>
          <p:cNvPr id="260099" name="Rectangle 3">
            <a:extLst>
              <a:ext uri="{FF2B5EF4-FFF2-40B4-BE49-F238E27FC236}">
                <a16:creationId xmlns:a16="http://schemas.microsoft.com/office/drawing/2014/main" id="{08AA3A83-7AB1-9144-802C-E3723518B657}"/>
              </a:ext>
            </a:extLst>
          </p:cNvPr>
          <p:cNvSpPr>
            <a:spLocks noGrp="1" noChangeArrowheads="1"/>
          </p:cNvSpPr>
          <p:nvPr>
            <p:ph type="body" idx="1"/>
          </p:nvPr>
        </p:nvSpPr>
        <p:spPr>
          <a:xfrm>
            <a:off x="1981201" y="1600201"/>
            <a:ext cx="4238625" cy="4124325"/>
          </a:xfrm>
        </p:spPr>
        <p:txBody>
          <a:bodyPr/>
          <a:lstStyle/>
          <a:p>
            <a:pPr marL="0" indent="0">
              <a:buNone/>
            </a:pPr>
            <a:r>
              <a:rPr lang="en-GB" altLang="en-US" sz="2400" b="1"/>
              <a:t>Stage 1</a:t>
            </a:r>
          </a:p>
          <a:p>
            <a:pPr marL="0" indent="0">
              <a:buNone/>
            </a:pPr>
            <a:r>
              <a:rPr lang="en-GB" altLang="en-US" sz="2400">
                <a:solidFill>
                  <a:schemeClr val="accent2"/>
                </a:solidFill>
              </a:rPr>
              <a:t>Consider vertical motion only</a:t>
            </a:r>
          </a:p>
          <a:p>
            <a:pPr marL="0" indent="0">
              <a:buNone/>
            </a:pPr>
            <a:r>
              <a:rPr lang="en-GB" altLang="en-US" sz="2400" b="1" i="1">
                <a:solidFill>
                  <a:srgbClr val="FF3300"/>
                </a:solidFill>
              </a:rPr>
              <a:t>s = ut + ½ at</a:t>
            </a:r>
            <a:r>
              <a:rPr lang="en-GB" altLang="en-US" sz="2400" b="1" i="1" baseline="30000">
                <a:solidFill>
                  <a:srgbClr val="FF3300"/>
                </a:solidFill>
              </a:rPr>
              <a:t>2</a:t>
            </a:r>
            <a:endParaRPr lang="en-GB" altLang="en-US" sz="2400">
              <a:cs typeface="Arial" panose="020B0604020202020204" pitchFamily="34" charset="0"/>
            </a:endParaRPr>
          </a:p>
          <a:p>
            <a:pPr marL="0" indent="0">
              <a:spcBef>
                <a:spcPct val="0"/>
              </a:spcBef>
              <a:buNone/>
            </a:pPr>
            <a:r>
              <a:rPr lang="en-GB" altLang="en-US" sz="2400"/>
              <a:t>30 </a:t>
            </a:r>
            <a:r>
              <a:rPr lang="en-GB" altLang="en-US" sz="2400">
                <a:cs typeface="Arial" panose="020B0604020202020204" pitchFamily="34" charset="0"/>
              </a:rPr>
              <a:t>= (0 x </a:t>
            </a:r>
            <a:r>
              <a:rPr lang="en-GB" altLang="en-US" sz="2400" b="1" i="1">
                <a:solidFill>
                  <a:srgbClr val="FF3300"/>
                </a:solidFill>
              </a:rPr>
              <a:t>t</a:t>
            </a:r>
            <a:r>
              <a:rPr lang="en-GB" altLang="en-US" sz="2400">
                <a:cs typeface="Arial" panose="020B0604020202020204" pitchFamily="34" charset="0"/>
              </a:rPr>
              <a:t>) + ½ (9.81 x (</a:t>
            </a:r>
            <a:r>
              <a:rPr lang="en-GB" altLang="en-US" sz="2400" b="1" i="1">
                <a:solidFill>
                  <a:srgbClr val="FF3300"/>
                </a:solidFill>
              </a:rPr>
              <a:t>t</a:t>
            </a:r>
            <a:r>
              <a:rPr lang="en-GB" altLang="en-US" sz="2400">
                <a:cs typeface="Arial" panose="020B0604020202020204" pitchFamily="34" charset="0"/>
              </a:rPr>
              <a:t>)</a:t>
            </a:r>
            <a:r>
              <a:rPr lang="en-GB" altLang="en-US" sz="2400" baseline="30000">
                <a:cs typeface="Arial" panose="020B0604020202020204" pitchFamily="34" charset="0"/>
              </a:rPr>
              <a:t>2</a:t>
            </a:r>
            <a:r>
              <a:rPr lang="en-GB" altLang="en-US" sz="2400">
                <a:cs typeface="Arial" panose="020B0604020202020204" pitchFamily="34" charset="0"/>
              </a:rPr>
              <a:t>)</a:t>
            </a:r>
          </a:p>
          <a:p>
            <a:pPr marL="0" indent="0">
              <a:spcBef>
                <a:spcPct val="0"/>
              </a:spcBef>
              <a:buNone/>
            </a:pPr>
            <a:r>
              <a:rPr lang="en-GB" altLang="en-US" sz="2400"/>
              <a:t>30 </a:t>
            </a:r>
            <a:r>
              <a:rPr lang="en-GB" altLang="en-US" sz="2400">
                <a:cs typeface="Arial" panose="020B0604020202020204" pitchFamily="34" charset="0"/>
              </a:rPr>
              <a:t>= ½ (9.81 x (</a:t>
            </a:r>
            <a:r>
              <a:rPr lang="en-GB" altLang="en-US" sz="2400" b="1" i="1">
                <a:solidFill>
                  <a:srgbClr val="FF3300"/>
                </a:solidFill>
              </a:rPr>
              <a:t>t</a:t>
            </a:r>
            <a:r>
              <a:rPr lang="en-GB" altLang="en-US" sz="2400">
                <a:cs typeface="Arial" panose="020B0604020202020204" pitchFamily="34" charset="0"/>
              </a:rPr>
              <a:t>)</a:t>
            </a:r>
            <a:r>
              <a:rPr lang="en-GB" altLang="en-US" sz="2400" baseline="30000">
                <a:cs typeface="Arial" panose="020B0604020202020204" pitchFamily="34" charset="0"/>
              </a:rPr>
              <a:t>2</a:t>
            </a:r>
            <a:r>
              <a:rPr lang="en-GB" altLang="en-US" sz="2400">
                <a:cs typeface="Arial" panose="020B0604020202020204" pitchFamily="34" charset="0"/>
              </a:rPr>
              <a:t>)</a:t>
            </a:r>
          </a:p>
          <a:p>
            <a:pPr marL="0" indent="0">
              <a:spcBef>
                <a:spcPct val="0"/>
              </a:spcBef>
              <a:buNone/>
            </a:pPr>
            <a:r>
              <a:rPr lang="en-GB" altLang="en-US" sz="2400"/>
              <a:t>30 </a:t>
            </a:r>
            <a:r>
              <a:rPr lang="en-GB" altLang="en-US" sz="2400">
                <a:cs typeface="Arial" panose="020B0604020202020204" pitchFamily="34" charset="0"/>
              </a:rPr>
              <a:t>= 4.905 x </a:t>
            </a:r>
            <a:r>
              <a:rPr lang="en-GB" altLang="en-US" sz="2400" b="1" i="1">
                <a:solidFill>
                  <a:srgbClr val="FF3300"/>
                </a:solidFill>
              </a:rPr>
              <a:t>t</a:t>
            </a:r>
            <a:r>
              <a:rPr lang="en-GB" altLang="en-US" sz="2400" b="1" baseline="30000">
                <a:solidFill>
                  <a:srgbClr val="FF3300"/>
                </a:solidFill>
                <a:cs typeface="Arial" panose="020B0604020202020204" pitchFamily="34" charset="0"/>
              </a:rPr>
              <a:t>2</a:t>
            </a:r>
          </a:p>
          <a:p>
            <a:pPr marL="0" indent="0">
              <a:spcBef>
                <a:spcPct val="0"/>
              </a:spcBef>
              <a:buNone/>
            </a:pPr>
            <a:r>
              <a:rPr lang="en-GB" altLang="en-US" sz="2400" b="1" i="1">
                <a:solidFill>
                  <a:srgbClr val="FF3300"/>
                </a:solidFill>
              </a:rPr>
              <a:t>t</a:t>
            </a:r>
            <a:r>
              <a:rPr lang="en-GB" altLang="en-US" sz="2400" b="1" baseline="30000">
                <a:solidFill>
                  <a:srgbClr val="FF3300"/>
                </a:solidFill>
                <a:cs typeface="Arial" panose="020B0604020202020204" pitchFamily="34" charset="0"/>
              </a:rPr>
              <a:t>2</a:t>
            </a:r>
            <a:r>
              <a:rPr lang="en-GB" altLang="en-US" sz="2400">
                <a:solidFill>
                  <a:srgbClr val="FF3300"/>
                </a:solidFill>
                <a:cs typeface="Arial" panose="020B0604020202020204" pitchFamily="34" charset="0"/>
              </a:rPr>
              <a:t>  </a:t>
            </a:r>
            <a:r>
              <a:rPr lang="en-GB" altLang="en-US" sz="2400">
                <a:cs typeface="Arial" panose="020B0604020202020204" pitchFamily="34" charset="0"/>
              </a:rPr>
              <a:t>= 6.116</a:t>
            </a:r>
          </a:p>
          <a:p>
            <a:pPr marL="0" indent="0">
              <a:spcBef>
                <a:spcPct val="0"/>
              </a:spcBef>
              <a:buNone/>
            </a:pPr>
            <a:endParaRPr lang="en-GB" altLang="en-US" sz="2400" b="1">
              <a:solidFill>
                <a:srgbClr val="FF3300"/>
              </a:solidFill>
              <a:cs typeface="Arial" panose="020B0604020202020204" pitchFamily="34" charset="0"/>
            </a:endParaRPr>
          </a:p>
          <a:p>
            <a:pPr marL="0" indent="0">
              <a:spcBef>
                <a:spcPct val="0"/>
              </a:spcBef>
              <a:buNone/>
            </a:pPr>
            <a:r>
              <a:rPr lang="en-GB" altLang="en-US" sz="2400" b="1">
                <a:solidFill>
                  <a:srgbClr val="FF3300"/>
                </a:solidFill>
                <a:cs typeface="Arial" panose="020B0604020202020204" pitchFamily="34" charset="0"/>
              </a:rPr>
              <a:t>time of fall = 2.47 s</a:t>
            </a:r>
            <a:endParaRPr lang="en-GB" altLang="en-US" sz="2400"/>
          </a:p>
        </p:txBody>
      </p:sp>
      <p:sp>
        <p:nvSpPr>
          <p:cNvPr id="40964" name="Rectangle 5" descr="White marble">
            <a:extLst>
              <a:ext uri="{FF2B5EF4-FFF2-40B4-BE49-F238E27FC236}">
                <a16:creationId xmlns:a16="http://schemas.microsoft.com/office/drawing/2014/main" id="{2181F566-0282-151D-1626-153B876E5E51}"/>
              </a:ext>
            </a:extLst>
          </p:cNvPr>
          <p:cNvSpPr>
            <a:spLocks noChangeArrowheads="1"/>
          </p:cNvSpPr>
          <p:nvPr/>
        </p:nvSpPr>
        <p:spPr bwMode="auto">
          <a:xfrm>
            <a:off x="6359526" y="2063750"/>
            <a:ext cx="581025" cy="3284538"/>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965" name="Rectangle 6" descr="Granite">
            <a:extLst>
              <a:ext uri="{FF2B5EF4-FFF2-40B4-BE49-F238E27FC236}">
                <a16:creationId xmlns:a16="http://schemas.microsoft.com/office/drawing/2014/main" id="{6288B33C-30D7-36CA-01F1-24DAF8372E20}"/>
              </a:ext>
            </a:extLst>
          </p:cNvPr>
          <p:cNvSpPr>
            <a:spLocks noChangeArrowheads="1"/>
          </p:cNvSpPr>
          <p:nvPr/>
        </p:nvSpPr>
        <p:spPr bwMode="auto">
          <a:xfrm>
            <a:off x="6926263" y="5154614"/>
            <a:ext cx="2576512" cy="193675"/>
          </a:xfrm>
          <a:prstGeom prst="rect">
            <a:avLst/>
          </a:prstGeom>
          <a:blipFill dpi="0" rotWithShape="1">
            <a:blip r:embed="rId4"/>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966" name="Oval 7">
            <a:extLst>
              <a:ext uri="{FF2B5EF4-FFF2-40B4-BE49-F238E27FC236}">
                <a16:creationId xmlns:a16="http://schemas.microsoft.com/office/drawing/2014/main" id="{A34BF468-568F-AB22-9D9B-C7A9B907B194}"/>
              </a:ext>
            </a:extLst>
          </p:cNvPr>
          <p:cNvSpPr>
            <a:spLocks noChangeArrowheads="1"/>
          </p:cNvSpPr>
          <p:nvPr/>
        </p:nvSpPr>
        <p:spPr bwMode="auto">
          <a:xfrm>
            <a:off x="6678614" y="1498601"/>
            <a:ext cx="123825" cy="13811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967" name="Oval 8">
            <a:extLst>
              <a:ext uri="{FF2B5EF4-FFF2-40B4-BE49-F238E27FC236}">
                <a16:creationId xmlns:a16="http://schemas.microsoft.com/office/drawing/2014/main" id="{7AD621B0-1AFD-4C12-F764-BDEBB7693168}"/>
              </a:ext>
            </a:extLst>
          </p:cNvPr>
          <p:cNvSpPr>
            <a:spLocks noChangeArrowheads="1"/>
          </p:cNvSpPr>
          <p:nvPr/>
        </p:nvSpPr>
        <p:spPr bwMode="auto">
          <a:xfrm>
            <a:off x="6664325" y="1633538"/>
            <a:ext cx="152400" cy="22225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0968" name="Line 9">
            <a:extLst>
              <a:ext uri="{FF2B5EF4-FFF2-40B4-BE49-F238E27FC236}">
                <a16:creationId xmlns:a16="http://schemas.microsoft.com/office/drawing/2014/main" id="{2730E0EF-2B54-0304-06A2-3361A2FB2150}"/>
              </a:ext>
            </a:extLst>
          </p:cNvPr>
          <p:cNvSpPr>
            <a:spLocks noChangeShapeType="1"/>
          </p:cNvSpPr>
          <p:nvPr/>
        </p:nvSpPr>
        <p:spPr bwMode="auto">
          <a:xfrm flipH="1">
            <a:off x="6673851" y="1839914"/>
            <a:ext cx="42863" cy="1936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69" name="Line 10">
            <a:extLst>
              <a:ext uri="{FF2B5EF4-FFF2-40B4-BE49-F238E27FC236}">
                <a16:creationId xmlns:a16="http://schemas.microsoft.com/office/drawing/2014/main" id="{2C924A6B-C02A-9C8F-BDB0-C850B96C1E6A}"/>
              </a:ext>
            </a:extLst>
          </p:cNvPr>
          <p:cNvSpPr>
            <a:spLocks noChangeShapeType="1"/>
          </p:cNvSpPr>
          <p:nvPr/>
        </p:nvSpPr>
        <p:spPr bwMode="auto">
          <a:xfrm>
            <a:off x="6761164" y="1855788"/>
            <a:ext cx="14287" cy="19526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0" name="Line 11">
            <a:extLst>
              <a:ext uri="{FF2B5EF4-FFF2-40B4-BE49-F238E27FC236}">
                <a16:creationId xmlns:a16="http://schemas.microsoft.com/office/drawing/2014/main" id="{A0B825FB-CCEE-B412-644B-52ECC724F7DB}"/>
              </a:ext>
            </a:extLst>
          </p:cNvPr>
          <p:cNvSpPr>
            <a:spLocks noChangeShapeType="1"/>
          </p:cNvSpPr>
          <p:nvPr/>
        </p:nvSpPr>
        <p:spPr bwMode="auto">
          <a:xfrm>
            <a:off x="6775450" y="1670050"/>
            <a:ext cx="1651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1" name="Freeform 12">
            <a:extLst>
              <a:ext uri="{FF2B5EF4-FFF2-40B4-BE49-F238E27FC236}">
                <a16:creationId xmlns:a16="http://schemas.microsoft.com/office/drawing/2014/main" id="{6396C4E4-BDB6-8EDD-E49E-AD510733C29C}"/>
              </a:ext>
            </a:extLst>
          </p:cNvPr>
          <p:cNvSpPr>
            <a:spLocks/>
          </p:cNvSpPr>
          <p:nvPr/>
        </p:nvSpPr>
        <p:spPr bwMode="auto">
          <a:xfrm>
            <a:off x="6924675" y="1657351"/>
            <a:ext cx="1866900" cy="3495675"/>
          </a:xfrm>
          <a:custGeom>
            <a:avLst/>
            <a:gdLst>
              <a:gd name="T0" fmla="*/ 0 w 1176"/>
              <a:gd name="T1" fmla="*/ 0 h 2202"/>
              <a:gd name="T2" fmla="*/ 790575 w 1176"/>
              <a:gd name="T3" fmla="*/ 428625 h 2202"/>
              <a:gd name="T4" fmla="*/ 1438275 w 1176"/>
              <a:gd name="T5" fmla="*/ 1352550 h 2202"/>
              <a:gd name="T6" fmla="*/ 1790700 w 1176"/>
              <a:gd name="T7" fmla="*/ 2781300 h 2202"/>
              <a:gd name="T8" fmla="*/ 1866900 w 1176"/>
              <a:gd name="T9" fmla="*/ 3495675 h 22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76" h="2202">
                <a:moveTo>
                  <a:pt x="0" y="0"/>
                </a:moveTo>
                <a:cubicBezTo>
                  <a:pt x="173" y="64"/>
                  <a:pt x="347" y="128"/>
                  <a:pt x="498" y="270"/>
                </a:cubicBezTo>
                <a:cubicBezTo>
                  <a:pt x="649" y="412"/>
                  <a:pt x="801" y="605"/>
                  <a:pt x="906" y="852"/>
                </a:cubicBezTo>
                <a:cubicBezTo>
                  <a:pt x="1011" y="1099"/>
                  <a:pt x="1083" y="1527"/>
                  <a:pt x="1128" y="1752"/>
                </a:cubicBezTo>
                <a:cubicBezTo>
                  <a:pt x="1173" y="1977"/>
                  <a:pt x="1174" y="2089"/>
                  <a:pt x="1176" y="2202"/>
                </a:cubicBezTo>
              </a:path>
            </a:pathLst>
          </a:custGeom>
          <a:noFill/>
          <a:ln w="28575" cap="flat" cmpd="sng">
            <a:solidFill>
              <a:schemeClr val="tx1"/>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2" name="Line 13">
            <a:extLst>
              <a:ext uri="{FF2B5EF4-FFF2-40B4-BE49-F238E27FC236}">
                <a16:creationId xmlns:a16="http://schemas.microsoft.com/office/drawing/2014/main" id="{BD179B09-BECB-6BEC-B50F-C902DA788247}"/>
              </a:ext>
            </a:extLst>
          </p:cNvPr>
          <p:cNvSpPr>
            <a:spLocks noChangeShapeType="1"/>
          </p:cNvSpPr>
          <p:nvPr/>
        </p:nvSpPr>
        <p:spPr bwMode="auto">
          <a:xfrm>
            <a:off x="6924676" y="1657350"/>
            <a:ext cx="2524125" cy="0"/>
          </a:xfrm>
          <a:prstGeom prst="line">
            <a:avLst/>
          </a:prstGeom>
          <a:noFill/>
          <a:ln w="9525">
            <a:solidFill>
              <a:schemeClr val="tx1"/>
            </a:solidFill>
            <a:prstDash val="dash"/>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3" name="Line 14">
            <a:extLst>
              <a:ext uri="{FF2B5EF4-FFF2-40B4-BE49-F238E27FC236}">
                <a16:creationId xmlns:a16="http://schemas.microsoft.com/office/drawing/2014/main" id="{04AAFDE1-9B23-AF8D-E156-AA1E7100EACB}"/>
              </a:ext>
            </a:extLst>
          </p:cNvPr>
          <p:cNvSpPr>
            <a:spLocks noChangeShapeType="1"/>
          </p:cNvSpPr>
          <p:nvPr/>
        </p:nvSpPr>
        <p:spPr bwMode="auto">
          <a:xfrm>
            <a:off x="9229726" y="1657351"/>
            <a:ext cx="9525" cy="3495675"/>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4" name="Line 15">
            <a:extLst>
              <a:ext uri="{FF2B5EF4-FFF2-40B4-BE49-F238E27FC236}">
                <a16:creationId xmlns:a16="http://schemas.microsoft.com/office/drawing/2014/main" id="{8F903688-4EE0-E53B-57D9-FC2446BD6E04}"/>
              </a:ext>
            </a:extLst>
          </p:cNvPr>
          <p:cNvSpPr>
            <a:spLocks noChangeShapeType="1"/>
          </p:cNvSpPr>
          <p:nvPr/>
        </p:nvSpPr>
        <p:spPr bwMode="auto">
          <a:xfrm>
            <a:off x="6943725" y="5105400"/>
            <a:ext cx="0" cy="7620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5" name="Line 16">
            <a:extLst>
              <a:ext uri="{FF2B5EF4-FFF2-40B4-BE49-F238E27FC236}">
                <a16:creationId xmlns:a16="http://schemas.microsoft.com/office/drawing/2014/main" id="{F5D3D6C5-192F-6B6A-AE65-D20A8CAE4D37}"/>
              </a:ext>
            </a:extLst>
          </p:cNvPr>
          <p:cNvSpPr>
            <a:spLocks noChangeShapeType="1"/>
          </p:cNvSpPr>
          <p:nvPr/>
        </p:nvSpPr>
        <p:spPr bwMode="auto">
          <a:xfrm>
            <a:off x="8801100" y="5162550"/>
            <a:ext cx="0" cy="7239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6" name="Line 17">
            <a:extLst>
              <a:ext uri="{FF2B5EF4-FFF2-40B4-BE49-F238E27FC236}">
                <a16:creationId xmlns:a16="http://schemas.microsoft.com/office/drawing/2014/main" id="{0B2A297A-08F9-21C7-51AA-A237F0F01CD5}"/>
              </a:ext>
            </a:extLst>
          </p:cNvPr>
          <p:cNvSpPr>
            <a:spLocks noChangeShapeType="1"/>
          </p:cNvSpPr>
          <p:nvPr/>
        </p:nvSpPr>
        <p:spPr bwMode="auto">
          <a:xfrm>
            <a:off x="6943726" y="5686425"/>
            <a:ext cx="1857375"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0977" name="Text Box 18">
            <a:extLst>
              <a:ext uri="{FF2B5EF4-FFF2-40B4-BE49-F238E27FC236}">
                <a16:creationId xmlns:a16="http://schemas.microsoft.com/office/drawing/2014/main" id="{6845E3F3-9B80-CEDB-0786-E24E3990634E}"/>
              </a:ext>
            </a:extLst>
          </p:cNvPr>
          <p:cNvSpPr txBox="1">
            <a:spLocks noChangeArrowheads="1"/>
          </p:cNvSpPr>
          <p:nvPr/>
        </p:nvSpPr>
        <p:spPr bwMode="auto">
          <a:xfrm>
            <a:off x="7077075" y="3190875"/>
            <a:ext cx="12573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stone</a:t>
            </a:r>
          </a:p>
        </p:txBody>
      </p:sp>
      <p:sp>
        <p:nvSpPr>
          <p:cNvPr id="40978" name="Text Box 19">
            <a:extLst>
              <a:ext uri="{FF2B5EF4-FFF2-40B4-BE49-F238E27FC236}">
                <a16:creationId xmlns:a16="http://schemas.microsoft.com/office/drawing/2014/main" id="{3853C8D8-2376-4AA7-CA9F-90408A33E7E9}"/>
              </a:ext>
            </a:extLst>
          </p:cNvPr>
          <p:cNvSpPr txBox="1">
            <a:spLocks noChangeArrowheads="1"/>
          </p:cNvSpPr>
          <p:nvPr/>
        </p:nvSpPr>
        <p:spPr bwMode="auto">
          <a:xfrm>
            <a:off x="7550150" y="5635626"/>
            <a:ext cx="12573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40979" name="Text Box 20">
            <a:extLst>
              <a:ext uri="{FF2B5EF4-FFF2-40B4-BE49-F238E27FC236}">
                <a16:creationId xmlns:a16="http://schemas.microsoft.com/office/drawing/2014/main" id="{0B4EAE15-7E54-5420-D510-3C602E4361EB}"/>
              </a:ext>
            </a:extLst>
          </p:cNvPr>
          <p:cNvSpPr txBox="1">
            <a:spLocks noChangeArrowheads="1"/>
          </p:cNvSpPr>
          <p:nvPr/>
        </p:nvSpPr>
        <p:spPr bwMode="auto">
          <a:xfrm>
            <a:off x="8374063" y="1936750"/>
            <a:ext cx="10541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height of fall</a:t>
            </a:r>
            <a:endParaRPr lang="en-GB" altLang="en-US" b="1" i="1">
              <a:solidFill>
                <a:srgbClr val="FF3300"/>
              </a:solidFill>
            </a:endParaRPr>
          </a:p>
        </p:txBody>
      </p:sp>
      <p:sp>
        <p:nvSpPr>
          <p:cNvPr id="40980" name="Line 21">
            <a:extLst>
              <a:ext uri="{FF2B5EF4-FFF2-40B4-BE49-F238E27FC236}">
                <a16:creationId xmlns:a16="http://schemas.microsoft.com/office/drawing/2014/main" id="{B41CD159-8D16-0068-4FF1-A8CB6C445F2E}"/>
              </a:ext>
            </a:extLst>
          </p:cNvPr>
          <p:cNvSpPr>
            <a:spLocks noChangeShapeType="1"/>
          </p:cNvSpPr>
          <p:nvPr/>
        </p:nvSpPr>
        <p:spPr bwMode="auto">
          <a:xfrm flipV="1">
            <a:off x="7848600" y="3238501"/>
            <a:ext cx="514350" cy="31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009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00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0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00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6009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6009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600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432E3A85-20DF-5C85-722C-31A1343DFFD4}"/>
              </a:ext>
            </a:extLst>
          </p:cNvPr>
          <p:cNvSpPr>
            <a:spLocks noGrp="1" noChangeArrowheads="1"/>
          </p:cNvSpPr>
          <p:nvPr>
            <p:ph type="title"/>
          </p:nvPr>
        </p:nvSpPr>
        <p:spPr/>
        <p:txBody>
          <a:bodyPr/>
          <a:lstStyle/>
          <a:p>
            <a:pPr eaLnBrk="1" hangingPunct="1"/>
            <a:r>
              <a:rPr lang="en-GB" altLang="en-US"/>
              <a:t>Example 1</a:t>
            </a:r>
          </a:p>
        </p:txBody>
      </p:sp>
      <p:sp>
        <p:nvSpPr>
          <p:cNvPr id="262147" name="Rectangle 3">
            <a:extLst>
              <a:ext uri="{FF2B5EF4-FFF2-40B4-BE49-F238E27FC236}">
                <a16:creationId xmlns:a16="http://schemas.microsoft.com/office/drawing/2014/main" id="{7022C758-1BE4-0E6C-ACDD-9157C55C4A21}"/>
              </a:ext>
            </a:extLst>
          </p:cNvPr>
          <p:cNvSpPr>
            <a:spLocks noGrp="1" noChangeArrowheads="1"/>
          </p:cNvSpPr>
          <p:nvPr>
            <p:ph type="body" idx="1"/>
          </p:nvPr>
        </p:nvSpPr>
        <p:spPr>
          <a:xfrm>
            <a:off x="1981201" y="1600201"/>
            <a:ext cx="4238625" cy="4124325"/>
          </a:xfrm>
        </p:spPr>
        <p:txBody>
          <a:bodyPr>
            <a:normAutofit lnSpcReduction="10000"/>
          </a:bodyPr>
          <a:lstStyle/>
          <a:p>
            <a:pPr marL="0" indent="0">
              <a:lnSpc>
                <a:spcPct val="80000"/>
              </a:lnSpc>
              <a:buNone/>
            </a:pPr>
            <a:r>
              <a:rPr lang="en-GB" altLang="en-US" sz="2400" b="1"/>
              <a:t>Stage 2</a:t>
            </a:r>
          </a:p>
          <a:p>
            <a:pPr marL="0" indent="0">
              <a:lnSpc>
                <a:spcPct val="80000"/>
              </a:lnSpc>
              <a:buNone/>
            </a:pPr>
            <a:r>
              <a:rPr lang="en-GB" altLang="en-US" sz="2000">
                <a:solidFill>
                  <a:schemeClr val="accent2"/>
                </a:solidFill>
              </a:rPr>
              <a:t>Consider horizontal motion only</a:t>
            </a:r>
          </a:p>
          <a:p>
            <a:pPr marL="0" indent="0">
              <a:lnSpc>
                <a:spcPct val="80000"/>
              </a:lnSpc>
              <a:buNone/>
            </a:pPr>
            <a:endParaRPr lang="en-GB" altLang="en-US" sz="2000"/>
          </a:p>
          <a:p>
            <a:pPr marL="0" indent="0">
              <a:lnSpc>
                <a:spcPct val="80000"/>
              </a:lnSpc>
              <a:buNone/>
            </a:pPr>
            <a:r>
              <a:rPr lang="en-GB" altLang="en-US" sz="2000"/>
              <a:t>During the time 2.47 seconds the stone moves horizontally at a constant speed of 8.0 ms</a:t>
            </a:r>
            <a:r>
              <a:rPr lang="en-GB" altLang="en-US" sz="2000" baseline="30000"/>
              <a:t>-1</a:t>
            </a:r>
            <a:r>
              <a:rPr lang="en-GB" altLang="en-US" sz="2000"/>
              <a:t> </a:t>
            </a:r>
          </a:p>
          <a:p>
            <a:pPr marL="0" indent="0">
              <a:lnSpc>
                <a:spcPct val="80000"/>
              </a:lnSpc>
              <a:buNone/>
            </a:pPr>
            <a:r>
              <a:rPr lang="en-GB" altLang="en-US" sz="2000" b="1">
                <a:solidFill>
                  <a:srgbClr val="FF3300"/>
                </a:solidFill>
              </a:rPr>
              <a:t>speed = distance / time</a:t>
            </a:r>
          </a:p>
          <a:p>
            <a:pPr marL="0" indent="0">
              <a:lnSpc>
                <a:spcPct val="80000"/>
              </a:lnSpc>
              <a:buNone/>
            </a:pPr>
            <a:r>
              <a:rPr lang="en-GB" altLang="en-US" sz="2000"/>
              <a:t>becomes:</a:t>
            </a:r>
          </a:p>
          <a:p>
            <a:pPr marL="0" indent="0">
              <a:lnSpc>
                <a:spcPct val="80000"/>
              </a:lnSpc>
              <a:buNone/>
            </a:pPr>
            <a:r>
              <a:rPr lang="en-GB" altLang="en-US" sz="2000" b="1">
                <a:solidFill>
                  <a:srgbClr val="FF3300"/>
                </a:solidFill>
              </a:rPr>
              <a:t>distance = speed x time</a:t>
            </a:r>
          </a:p>
          <a:p>
            <a:pPr marL="0" indent="0">
              <a:lnSpc>
                <a:spcPct val="80000"/>
              </a:lnSpc>
              <a:buNone/>
            </a:pPr>
            <a:r>
              <a:rPr lang="en-GB" altLang="en-US" sz="2000"/>
              <a:t>= 8.0 x 2.47</a:t>
            </a:r>
          </a:p>
          <a:p>
            <a:pPr marL="0" indent="0">
              <a:lnSpc>
                <a:spcPct val="80000"/>
              </a:lnSpc>
              <a:buNone/>
            </a:pPr>
            <a:r>
              <a:rPr lang="en-GB" altLang="en-US" sz="2000"/>
              <a:t>= 19.8 </a:t>
            </a:r>
          </a:p>
          <a:p>
            <a:pPr marL="0" indent="0">
              <a:lnSpc>
                <a:spcPct val="80000"/>
              </a:lnSpc>
              <a:spcBef>
                <a:spcPct val="0"/>
              </a:spcBef>
              <a:buNone/>
            </a:pPr>
            <a:endParaRPr lang="en-GB" altLang="en-US" sz="2000" b="1">
              <a:solidFill>
                <a:srgbClr val="FF3300"/>
              </a:solidFill>
              <a:cs typeface="Arial" panose="020B0604020202020204" pitchFamily="34" charset="0"/>
            </a:endParaRPr>
          </a:p>
          <a:p>
            <a:pPr marL="0" indent="0">
              <a:lnSpc>
                <a:spcPct val="80000"/>
              </a:lnSpc>
              <a:spcBef>
                <a:spcPct val="0"/>
              </a:spcBef>
              <a:buNone/>
            </a:pPr>
            <a:r>
              <a:rPr lang="en-GB" altLang="en-US" sz="2000" b="1">
                <a:solidFill>
                  <a:srgbClr val="FF3300"/>
                </a:solidFill>
                <a:cs typeface="Arial" panose="020B0604020202020204" pitchFamily="34" charset="0"/>
              </a:rPr>
              <a:t>range = 19.8 m</a:t>
            </a:r>
          </a:p>
        </p:txBody>
      </p:sp>
      <p:sp>
        <p:nvSpPr>
          <p:cNvPr id="41988" name="Rectangle 5" descr="White marble">
            <a:extLst>
              <a:ext uri="{FF2B5EF4-FFF2-40B4-BE49-F238E27FC236}">
                <a16:creationId xmlns:a16="http://schemas.microsoft.com/office/drawing/2014/main" id="{E8AC0F58-DE46-D7C0-CAD9-C4FF10D2CA5B}"/>
              </a:ext>
            </a:extLst>
          </p:cNvPr>
          <p:cNvSpPr>
            <a:spLocks noChangeArrowheads="1"/>
          </p:cNvSpPr>
          <p:nvPr/>
        </p:nvSpPr>
        <p:spPr bwMode="auto">
          <a:xfrm>
            <a:off x="6359526" y="2078039"/>
            <a:ext cx="581025" cy="3284537"/>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1989" name="Rectangle 6" descr="Granite">
            <a:extLst>
              <a:ext uri="{FF2B5EF4-FFF2-40B4-BE49-F238E27FC236}">
                <a16:creationId xmlns:a16="http://schemas.microsoft.com/office/drawing/2014/main" id="{2D4B18C9-91B8-72D8-F0E7-6B2EB04ECF14}"/>
              </a:ext>
            </a:extLst>
          </p:cNvPr>
          <p:cNvSpPr>
            <a:spLocks noChangeArrowheads="1"/>
          </p:cNvSpPr>
          <p:nvPr/>
        </p:nvSpPr>
        <p:spPr bwMode="auto">
          <a:xfrm>
            <a:off x="6926263" y="5168901"/>
            <a:ext cx="2576512" cy="193675"/>
          </a:xfrm>
          <a:prstGeom prst="rect">
            <a:avLst/>
          </a:prstGeom>
          <a:blipFill dpi="0" rotWithShape="1">
            <a:blip r:embed="rId4"/>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1990" name="Oval 7">
            <a:extLst>
              <a:ext uri="{FF2B5EF4-FFF2-40B4-BE49-F238E27FC236}">
                <a16:creationId xmlns:a16="http://schemas.microsoft.com/office/drawing/2014/main" id="{C814083F-D68E-A9DC-6D3A-B107B89698E5}"/>
              </a:ext>
            </a:extLst>
          </p:cNvPr>
          <p:cNvSpPr>
            <a:spLocks noChangeArrowheads="1"/>
          </p:cNvSpPr>
          <p:nvPr/>
        </p:nvSpPr>
        <p:spPr bwMode="auto">
          <a:xfrm>
            <a:off x="6678614" y="1512888"/>
            <a:ext cx="123825" cy="13811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1991" name="Oval 8">
            <a:extLst>
              <a:ext uri="{FF2B5EF4-FFF2-40B4-BE49-F238E27FC236}">
                <a16:creationId xmlns:a16="http://schemas.microsoft.com/office/drawing/2014/main" id="{144C721C-EE2C-DFE5-917D-69CD643A29F7}"/>
              </a:ext>
            </a:extLst>
          </p:cNvPr>
          <p:cNvSpPr>
            <a:spLocks noChangeArrowheads="1"/>
          </p:cNvSpPr>
          <p:nvPr/>
        </p:nvSpPr>
        <p:spPr bwMode="auto">
          <a:xfrm>
            <a:off x="6664325" y="1647825"/>
            <a:ext cx="152400" cy="22225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1992" name="Line 9">
            <a:extLst>
              <a:ext uri="{FF2B5EF4-FFF2-40B4-BE49-F238E27FC236}">
                <a16:creationId xmlns:a16="http://schemas.microsoft.com/office/drawing/2014/main" id="{F170F5A1-DDB8-6353-4E8B-C3C7CA55EE95}"/>
              </a:ext>
            </a:extLst>
          </p:cNvPr>
          <p:cNvSpPr>
            <a:spLocks noChangeShapeType="1"/>
          </p:cNvSpPr>
          <p:nvPr/>
        </p:nvSpPr>
        <p:spPr bwMode="auto">
          <a:xfrm flipH="1">
            <a:off x="6673851" y="1854201"/>
            <a:ext cx="42863" cy="1936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3" name="Line 10">
            <a:extLst>
              <a:ext uri="{FF2B5EF4-FFF2-40B4-BE49-F238E27FC236}">
                <a16:creationId xmlns:a16="http://schemas.microsoft.com/office/drawing/2014/main" id="{0B10823D-92E5-8812-E7D5-AE5203ACDD3B}"/>
              </a:ext>
            </a:extLst>
          </p:cNvPr>
          <p:cNvSpPr>
            <a:spLocks noChangeShapeType="1"/>
          </p:cNvSpPr>
          <p:nvPr/>
        </p:nvSpPr>
        <p:spPr bwMode="auto">
          <a:xfrm>
            <a:off x="6761164" y="1870076"/>
            <a:ext cx="14287" cy="1952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4" name="Line 11">
            <a:extLst>
              <a:ext uri="{FF2B5EF4-FFF2-40B4-BE49-F238E27FC236}">
                <a16:creationId xmlns:a16="http://schemas.microsoft.com/office/drawing/2014/main" id="{2D516100-909A-4A92-E322-4E5C0CFF74AD}"/>
              </a:ext>
            </a:extLst>
          </p:cNvPr>
          <p:cNvSpPr>
            <a:spLocks noChangeShapeType="1"/>
          </p:cNvSpPr>
          <p:nvPr/>
        </p:nvSpPr>
        <p:spPr bwMode="auto">
          <a:xfrm>
            <a:off x="6775450" y="1684338"/>
            <a:ext cx="1651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5" name="Freeform 12">
            <a:extLst>
              <a:ext uri="{FF2B5EF4-FFF2-40B4-BE49-F238E27FC236}">
                <a16:creationId xmlns:a16="http://schemas.microsoft.com/office/drawing/2014/main" id="{8779379A-10D7-E88E-FA97-442862F8EB17}"/>
              </a:ext>
            </a:extLst>
          </p:cNvPr>
          <p:cNvSpPr>
            <a:spLocks/>
          </p:cNvSpPr>
          <p:nvPr/>
        </p:nvSpPr>
        <p:spPr bwMode="auto">
          <a:xfrm>
            <a:off x="6924675" y="1671639"/>
            <a:ext cx="1866900" cy="3495675"/>
          </a:xfrm>
          <a:custGeom>
            <a:avLst/>
            <a:gdLst>
              <a:gd name="T0" fmla="*/ 0 w 1176"/>
              <a:gd name="T1" fmla="*/ 0 h 2202"/>
              <a:gd name="T2" fmla="*/ 790575 w 1176"/>
              <a:gd name="T3" fmla="*/ 428625 h 2202"/>
              <a:gd name="T4" fmla="*/ 1438275 w 1176"/>
              <a:gd name="T5" fmla="*/ 1352550 h 2202"/>
              <a:gd name="T6" fmla="*/ 1790700 w 1176"/>
              <a:gd name="T7" fmla="*/ 2781300 h 2202"/>
              <a:gd name="T8" fmla="*/ 1866900 w 1176"/>
              <a:gd name="T9" fmla="*/ 3495675 h 22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76" h="2202">
                <a:moveTo>
                  <a:pt x="0" y="0"/>
                </a:moveTo>
                <a:cubicBezTo>
                  <a:pt x="173" y="64"/>
                  <a:pt x="347" y="128"/>
                  <a:pt x="498" y="270"/>
                </a:cubicBezTo>
                <a:cubicBezTo>
                  <a:pt x="649" y="412"/>
                  <a:pt x="801" y="605"/>
                  <a:pt x="906" y="852"/>
                </a:cubicBezTo>
                <a:cubicBezTo>
                  <a:pt x="1011" y="1099"/>
                  <a:pt x="1083" y="1527"/>
                  <a:pt x="1128" y="1752"/>
                </a:cubicBezTo>
                <a:cubicBezTo>
                  <a:pt x="1173" y="1977"/>
                  <a:pt x="1174" y="2089"/>
                  <a:pt x="1176" y="2202"/>
                </a:cubicBezTo>
              </a:path>
            </a:pathLst>
          </a:custGeom>
          <a:noFill/>
          <a:ln w="28575" cap="flat" cmpd="sng">
            <a:solidFill>
              <a:schemeClr val="tx1"/>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6" name="Line 13">
            <a:extLst>
              <a:ext uri="{FF2B5EF4-FFF2-40B4-BE49-F238E27FC236}">
                <a16:creationId xmlns:a16="http://schemas.microsoft.com/office/drawing/2014/main" id="{FB18FBFC-C946-97D8-15FC-D905757678AC}"/>
              </a:ext>
            </a:extLst>
          </p:cNvPr>
          <p:cNvSpPr>
            <a:spLocks noChangeShapeType="1"/>
          </p:cNvSpPr>
          <p:nvPr/>
        </p:nvSpPr>
        <p:spPr bwMode="auto">
          <a:xfrm>
            <a:off x="6924676" y="1671638"/>
            <a:ext cx="2524125" cy="0"/>
          </a:xfrm>
          <a:prstGeom prst="line">
            <a:avLst/>
          </a:prstGeom>
          <a:noFill/>
          <a:ln w="9525">
            <a:solidFill>
              <a:schemeClr val="tx1"/>
            </a:solidFill>
            <a:prstDash val="dash"/>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7" name="Line 14">
            <a:extLst>
              <a:ext uri="{FF2B5EF4-FFF2-40B4-BE49-F238E27FC236}">
                <a16:creationId xmlns:a16="http://schemas.microsoft.com/office/drawing/2014/main" id="{E2BDE5A0-67A8-846E-C79D-9ED70EAD6CB2}"/>
              </a:ext>
            </a:extLst>
          </p:cNvPr>
          <p:cNvSpPr>
            <a:spLocks noChangeShapeType="1"/>
          </p:cNvSpPr>
          <p:nvPr/>
        </p:nvSpPr>
        <p:spPr bwMode="auto">
          <a:xfrm>
            <a:off x="9229726" y="1671639"/>
            <a:ext cx="9525" cy="3495675"/>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8" name="Line 15">
            <a:extLst>
              <a:ext uri="{FF2B5EF4-FFF2-40B4-BE49-F238E27FC236}">
                <a16:creationId xmlns:a16="http://schemas.microsoft.com/office/drawing/2014/main" id="{1DA9C8CA-797E-06DC-1149-AEBDE9960327}"/>
              </a:ext>
            </a:extLst>
          </p:cNvPr>
          <p:cNvSpPr>
            <a:spLocks noChangeShapeType="1"/>
          </p:cNvSpPr>
          <p:nvPr/>
        </p:nvSpPr>
        <p:spPr bwMode="auto">
          <a:xfrm>
            <a:off x="6943725" y="5119688"/>
            <a:ext cx="0" cy="7620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9" name="Line 16">
            <a:extLst>
              <a:ext uri="{FF2B5EF4-FFF2-40B4-BE49-F238E27FC236}">
                <a16:creationId xmlns:a16="http://schemas.microsoft.com/office/drawing/2014/main" id="{D08C6A91-ED0C-9377-A697-E6194B8D0A3A}"/>
              </a:ext>
            </a:extLst>
          </p:cNvPr>
          <p:cNvSpPr>
            <a:spLocks noChangeShapeType="1"/>
          </p:cNvSpPr>
          <p:nvPr/>
        </p:nvSpPr>
        <p:spPr bwMode="auto">
          <a:xfrm>
            <a:off x="8801100" y="5176838"/>
            <a:ext cx="0" cy="7239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2000" name="Line 17">
            <a:extLst>
              <a:ext uri="{FF2B5EF4-FFF2-40B4-BE49-F238E27FC236}">
                <a16:creationId xmlns:a16="http://schemas.microsoft.com/office/drawing/2014/main" id="{C05B1BBF-0FD4-5584-416A-56957AF2148A}"/>
              </a:ext>
            </a:extLst>
          </p:cNvPr>
          <p:cNvSpPr>
            <a:spLocks noChangeShapeType="1"/>
          </p:cNvSpPr>
          <p:nvPr/>
        </p:nvSpPr>
        <p:spPr bwMode="auto">
          <a:xfrm>
            <a:off x="6943726" y="5700713"/>
            <a:ext cx="1857375"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2001" name="Text Box 18">
            <a:extLst>
              <a:ext uri="{FF2B5EF4-FFF2-40B4-BE49-F238E27FC236}">
                <a16:creationId xmlns:a16="http://schemas.microsoft.com/office/drawing/2014/main" id="{108C2E20-7CB8-4723-ACF5-64A72132F4BB}"/>
              </a:ext>
            </a:extLst>
          </p:cNvPr>
          <p:cNvSpPr txBox="1">
            <a:spLocks noChangeArrowheads="1"/>
          </p:cNvSpPr>
          <p:nvPr/>
        </p:nvSpPr>
        <p:spPr bwMode="auto">
          <a:xfrm>
            <a:off x="7077075" y="3205163"/>
            <a:ext cx="12573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stone</a:t>
            </a:r>
          </a:p>
        </p:txBody>
      </p:sp>
      <p:sp>
        <p:nvSpPr>
          <p:cNvPr id="42002" name="Text Box 19">
            <a:extLst>
              <a:ext uri="{FF2B5EF4-FFF2-40B4-BE49-F238E27FC236}">
                <a16:creationId xmlns:a16="http://schemas.microsoft.com/office/drawing/2014/main" id="{006A5C27-B66B-E287-B94D-652FD523C208}"/>
              </a:ext>
            </a:extLst>
          </p:cNvPr>
          <p:cNvSpPr txBox="1">
            <a:spLocks noChangeArrowheads="1"/>
          </p:cNvSpPr>
          <p:nvPr/>
        </p:nvSpPr>
        <p:spPr bwMode="auto">
          <a:xfrm>
            <a:off x="7550150" y="5649913"/>
            <a:ext cx="12573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42003" name="Text Box 20">
            <a:extLst>
              <a:ext uri="{FF2B5EF4-FFF2-40B4-BE49-F238E27FC236}">
                <a16:creationId xmlns:a16="http://schemas.microsoft.com/office/drawing/2014/main" id="{8375B08F-C20D-FFA4-9FA0-D37289817BCB}"/>
              </a:ext>
            </a:extLst>
          </p:cNvPr>
          <p:cNvSpPr txBox="1">
            <a:spLocks noChangeArrowheads="1"/>
          </p:cNvSpPr>
          <p:nvPr/>
        </p:nvSpPr>
        <p:spPr bwMode="auto">
          <a:xfrm>
            <a:off x="8361363" y="1951038"/>
            <a:ext cx="10541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height of fall</a:t>
            </a:r>
            <a:endParaRPr lang="en-GB" altLang="en-US" b="1" i="1">
              <a:solidFill>
                <a:srgbClr val="FF3300"/>
              </a:solidFill>
            </a:endParaRPr>
          </a:p>
        </p:txBody>
      </p:sp>
      <p:sp>
        <p:nvSpPr>
          <p:cNvPr id="42004" name="Line 21">
            <a:extLst>
              <a:ext uri="{FF2B5EF4-FFF2-40B4-BE49-F238E27FC236}">
                <a16:creationId xmlns:a16="http://schemas.microsoft.com/office/drawing/2014/main" id="{73FF9164-18B3-B57D-1DF1-6F7B55CCB673}"/>
              </a:ext>
            </a:extLst>
          </p:cNvPr>
          <p:cNvSpPr>
            <a:spLocks noChangeShapeType="1"/>
          </p:cNvSpPr>
          <p:nvPr/>
        </p:nvSpPr>
        <p:spPr bwMode="auto">
          <a:xfrm flipV="1">
            <a:off x="7848600" y="3252789"/>
            <a:ext cx="514350" cy="31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21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214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214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214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62147">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62147">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62147">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621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ED986080-3E2A-CB3F-23C3-53E5F1F3B2C1}"/>
              </a:ext>
            </a:extLst>
          </p:cNvPr>
          <p:cNvSpPr>
            <a:spLocks noGrp="1" noChangeArrowheads="1"/>
          </p:cNvSpPr>
          <p:nvPr>
            <p:ph type="title"/>
          </p:nvPr>
        </p:nvSpPr>
        <p:spPr/>
        <p:txBody>
          <a:bodyPr/>
          <a:lstStyle/>
          <a:p>
            <a:pPr eaLnBrk="1" hangingPunct="1"/>
            <a:r>
              <a:rPr lang="en-GB" altLang="en-US"/>
              <a:t>Further Questions</a:t>
            </a:r>
          </a:p>
        </p:txBody>
      </p:sp>
      <p:sp>
        <p:nvSpPr>
          <p:cNvPr id="272387" name="Rectangle 3">
            <a:extLst>
              <a:ext uri="{FF2B5EF4-FFF2-40B4-BE49-F238E27FC236}">
                <a16:creationId xmlns:a16="http://schemas.microsoft.com/office/drawing/2014/main" id="{DAA93DA7-86CD-3FA8-64DE-D0AC945821C1}"/>
              </a:ext>
            </a:extLst>
          </p:cNvPr>
          <p:cNvSpPr>
            <a:spLocks noGrp="1" noChangeArrowheads="1"/>
          </p:cNvSpPr>
          <p:nvPr>
            <p:ph type="body" idx="1"/>
          </p:nvPr>
        </p:nvSpPr>
        <p:spPr>
          <a:xfrm>
            <a:off x="1981201" y="1392239"/>
            <a:ext cx="4238625" cy="4124325"/>
          </a:xfrm>
        </p:spPr>
        <p:txBody>
          <a:bodyPr>
            <a:normAutofit lnSpcReduction="10000"/>
          </a:bodyPr>
          <a:lstStyle/>
          <a:p>
            <a:pPr marL="0" indent="0">
              <a:lnSpc>
                <a:spcPct val="80000"/>
              </a:lnSpc>
              <a:buNone/>
            </a:pPr>
            <a:r>
              <a:rPr lang="en-GB" altLang="en-US" sz="2400" i="1"/>
              <a:t>(a) Repeat this example this time for a cliff of height 40m with a stone thrown horizontally at 20 ms</a:t>
            </a:r>
            <a:r>
              <a:rPr lang="en-GB" altLang="en-US" sz="2400" i="1" baseline="30000"/>
              <a:t>-1</a:t>
            </a:r>
            <a:r>
              <a:rPr lang="en-GB" altLang="en-US" sz="2400" i="1"/>
              <a:t>. </a:t>
            </a:r>
          </a:p>
          <a:p>
            <a:pPr marL="0" indent="0">
              <a:lnSpc>
                <a:spcPct val="80000"/>
              </a:lnSpc>
              <a:buNone/>
            </a:pPr>
            <a:r>
              <a:rPr lang="en-GB" altLang="en-US" sz="2400" b="1">
                <a:solidFill>
                  <a:srgbClr val="FF3300"/>
                </a:solidFill>
                <a:cs typeface="Arial" panose="020B0604020202020204" pitchFamily="34" charset="0"/>
              </a:rPr>
              <a:t>time of fall = 2.83 s</a:t>
            </a:r>
            <a:endParaRPr lang="en-GB" altLang="en-US" sz="2400"/>
          </a:p>
          <a:p>
            <a:pPr marL="0" indent="0">
              <a:lnSpc>
                <a:spcPct val="80000"/>
              </a:lnSpc>
              <a:buNone/>
            </a:pPr>
            <a:r>
              <a:rPr lang="en-GB" altLang="en-US" sz="2400" b="1">
                <a:solidFill>
                  <a:srgbClr val="FF3300"/>
                </a:solidFill>
                <a:cs typeface="Arial" panose="020B0604020202020204" pitchFamily="34" charset="0"/>
              </a:rPr>
              <a:t>range = 56.6 m</a:t>
            </a:r>
          </a:p>
          <a:p>
            <a:pPr marL="0" indent="0">
              <a:lnSpc>
                <a:spcPct val="80000"/>
              </a:lnSpc>
              <a:buNone/>
            </a:pPr>
            <a:endParaRPr lang="en-GB" altLang="en-US" sz="2400"/>
          </a:p>
          <a:p>
            <a:pPr marL="0" indent="0">
              <a:lnSpc>
                <a:spcPct val="80000"/>
              </a:lnSpc>
              <a:buNone/>
            </a:pPr>
            <a:r>
              <a:rPr lang="en-GB" altLang="en-US" sz="2400" i="1"/>
              <a:t>(b) How would these values be changed if air resistance was significant?</a:t>
            </a:r>
          </a:p>
          <a:p>
            <a:pPr marL="0" indent="0">
              <a:lnSpc>
                <a:spcPct val="80000"/>
              </a:lnSpc>
              <a:buNone/>
            </a:pPr>
            <a:r>
              <a:rPr lang="en-GB" altLang="en-US" sz="2400" b="1">
                <a:solidFill>
                  <a:srgbClr val="FF3300"/>
                </a:solidFill>
              </a:rPr>
              <a:t>time of fall - longer</a:t>
            </a:r>
          </a:p>
          <a:p>
            <a:pPr marL="0" indent="0">
              <a:lnSpc>
                <a:spcPct val="80000"/>
              </a:lnSpc>
              <a:buNone/>
            </a:pPr>
            <a:r>
              <a:rPr lang="en-GB" altLang="en-US" sz="2400" b="1">
                <a:solidFill>
                  <a:srgbClr val="FF3300"/>
                </a:solidFill>
              </a:rPr>
              <a:t>range - smaller</a:t>
            </a:r>
          </a:p>
          <a:p>
            <a:pPr marL="0" indent="0">
              <a:lnSpc>
                <a:spcPct val="80000"/>
              </a:lnSpc>
              <a:spcBef>
                <a:spcPct val="0"/>
              </a:spcBef>
              <a:buNone/>
            </a:pPr>
            <a:endParaRPr lang="en-GB" altLang="en-US" sz="2400" b="1">
              <a:solidFill>
                <a:srgbClr val="FF3300"/>
              </a:solidFill>
              <a:cs typeface="Arial" panose="020B0604020202020204" pitchFamily="34" charset="0"/>
            </a:endParaRPr>
          </a:p>
          <a:p>
            <a:pPr marL="0" indent="0">
              <a:lnSpc>
                <a:spcPct val="80000"/>
              </a:lnSpc>
              <a:spcBef>
                <a:spcPct val="0"/>
              </a:spcBef>
              <a:buNone/>
            </a:pPr>
            <a:endParaRPr lang="en-GB" altLang="en-US" sz="2400" b="1">
              <a:solidFill>
                <a:srgbClr val="FF3300"/>
              </a:solidFill>
              <a:cs typeface="Arial" panose="020B0604020202020204" pitchFamily="34" charset="0"/>
            </a:endParaRPr>
          </a:p>
        </p:txBody>
      </p:sp>
      <p:sp>
        <p:nvSpPr>
          <p:cNvPr id="43012" name="Rectangle 4" descr="White marble">
            <a:extLst>
              <a:ext uri="{FF2B5EF4-FFF2-40B4-BE49-F238E27FC236}">
                <a16:creationId xmlns:a16="http://schemas.microsoft.com/office/drawing/2014/main" id="{7F7EDAE3-525F-27CB-AB89-59E3118597D2}"/>
              </a:ext>
            </a:extLst>
          </p:cNvPr>
          <p:cNvSpPr>
            <a:spLocks noChangeArrowheads="1"/>
          </p:cNvSpPr>
          <p:nvPr/>
        </p:nvSpPr>
        <p:spPr bwMode="auto">
          <a:xfrm>
            <a:off x="6359526" y="2078039"/>
            <a:ext cx="581025" cy="3284537"/>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3013" name="Rectangle 5" descr="Granite">
            <a:extLst>
              <a:ext uri="{FF2B5EF4-FFF2-40B4-BE49-F238E27FC236}">
                <a16:creationId xmlns:a16="http://schemas.microsoft.com/office/drawing/2014/main" id="{E311CC06-1F15-95B4-19E8-17F5F7D5E0A9}"/>
              </a:ext>
            </a:extLst>
          </p:cNvPr>
          <p:cNvSpPr>
            <a:spLocks noChangeArrowheads="1"/>
          </p:cNvSpPr>
          <p:nvPr/>
        </p:nvSpPr>
        <p:spPr bwMode="auto">
          <a:xfrm>
            <a:off x="6926263" y="5168901"/>
            <a:ext cx="2576512" cy="193675"/>
          </a:xfrm>
          <a:prstGeom prst="rect">
            <a:avLst/>
          </a:prstGeom>
          <a:blipFill dpi="0" rotWithShape="1">
            <a:blip r:embed="rId4"/>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3014" name="Oval 6">
            <a:extLst>
              <a:ext uri="{FF2B5EF4-FFF2-40B4-BE49-F238E27FC236}">
                <a16:creationId xmlns:a16="http://schemas.microsoft.com/office/drawing/2014/main" id="{F6B20EA4-5D00-829E-5774-A69168F5F8BA}"/>
              </a:ext>
            </a:extLst>
          </p:cNvPr>
          <p:cNvSpPr>
            <a:spLocks noChangeArrowheads="1"/>
          </p:cNvSpPr>
          <p:nvPr/>
        </p:nvSpPr>
        <p:spPr bwMode="auto">
          <a:xfrm>
            <a:off x="6678614" y="1512888"/>
            <a:ext cx="123825" cy="13811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3015" name="Oval 7">
            <a:extLst>
              <a:ext uri="{FF2B5EF4-FFF2-40B4-BE49-F238E27FC236}">
                <a16:creationId xmlns:a16="http://schemas.microsoft.com/office/drawing/2014/main" id="{0AB42276-B4A6-3531-B12A-71F65A9F7DA1}"/>
              </a:ext>
            </a:extLst>
          </p:cNvPr>
          <p:cNvSpPr>
            <a:spLocks noChangeArrowheads="1"/>
          </p:cNvSpPr>
          <p:nvPr/>
        </p:nvSpPr>
        <p:spPr bwMode="auto">
          <a:xfrm>
            <a:off x="6664325" y="1647825"/>
            <a:ext cx="152400" cy="22225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3016" name="Line 8">
            <a:extLst>
              <a:ext uri="{FF2B5EF4-FFF2-40B4-BE49-F238E27FC236}">
                <a16:creationId xmlns:a16="http://schemas.microsoft.com/office/drawing/2014/main" id="{BD703F48-7B54-89D4-E5CD-811D13964385}"/>
              </a:ext>
            </a:extLst>
          </p:cNvPr>
          <p:cNvSpPr>
            <a:spLocks noChangeShapeType="1"/>
          </p:cNvSpPr>
          <p:nvPr/>
        </p:nvSpPr>
        <p:spPr bwMode="auto">
          <a:xfrm flipH="1">
            <a:off x="6673851" y="1854201"/>
            <a:ext cx="42863" cy="1936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17" name="Line 9">
            <a:extLst>
              <a:ext uri="{FF2B5EF4-FFF2-40B4-BE49-F238E27FC236}">
                <a16:creationId xmlns:a16="http://schemas.microsoft.com/office/drawing/2014/main" id="{718D8101-1A45-8826-B900-514644ED7DCD}"/>
              </a:ext>
            </a:extLst>
          </p:cNvPr>
          <p:cNvSpPr>
            <a:spLocks noChangeShapeType="1"/>
          </p:cNvSpPr>
          <p:nvPr/>
        </p:nvSpPr>
        <p:spPr bwMode="auto">
          <a:xfrm>
            <a:off x="6761164" y="1870076"/>
            <a:ext cx="14287" cy="1952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18" name="Line 10">
            <a:extLst>
              <a:ext uri="{FF2B5EF4-FFF2-40B4-BE49-F238E27FC236}">
                <a16:creationId xmlns:a16="http://schemas.microsoft.com/office/drawing/2014/main" id="{8CCF3469-B0F6-069C-5EBF-879300279537}"/>
              </a:ext>
            </a:extLst>
          </p:cNvPr>
          <p:cNvSpPr>
            <a:spLocks noChangeShapeType="1"/>
          </p:cNvSpPr>
          <p:nvPr/>
        </p:nvSpPr>
        <p:spPr bwMode="auto">
          <a:xfrm>
            <a:off x="6775450" y="1684338"/>
            <a:ext cx="1651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19" name="Freeform 11">
            <a:extLst>
              <a:ext uri="{FF2B5EF4-FFF2-40B4-BE49-F238E27FC236}">
                <a16:creationId xmlns:a16="http://schemas.microsoft.com/office/drawing/2014/main" id="{9696943A-12DA-E4AD-3272-9B554B605B0F}"/>
              </a:ext>
            </a:extLst>
          </p:cNvPr>
          <p:cNvSpPr>
            <a:spLocks/>
          </p:cNvSpPr>
          <p:nvPr/>
        </p:nvSpPr>
        <p:spPr bwMode="auto">
          <a:xfrm>
            <a:off x="6924675" y="1671639"/>
            <a:ext cx="1866900" cy="3495675"/>
          </a:xfrm>
          <a:custGeom>
            <a:avLst/>
            <a:gdLst>
              <a:gd name="T0" fmla="*/ 0 w 1176"/>
              <a:gd name="T1" fmla="*/ 0 h 2202"/>
              <a:gd name="T2" fmla="*/ 790575 w 1176"/>
              <a:gd name="T3" fmla="*/ 428625 h 2202"/>
              <a:gd name="T4" fmla="*/ 1438275 w 1176"/>
              <a:gd name="T5" fmla="*/ 1352550 h 2202"/>
              <a:gd name="T6" fmla="*/ 1790700 w 1176"/>
              <a:gd name="T7" fmla="*/ 2781300 h 2202"/>
              <a:gd name="T8" fmla="*/ 1866900 w 1176"/>
              <a:gd name="T9" fmla="*/ 3495675 h 22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176" h="2202">
                <a:moveTo>
                  <a:pt x="0" y="0"/>
                </a:moveTo>
                <a:cubicBezTo>
                  <a:pt x="173" y="64"/>
                  <a:pt x="347" y="128"/>
                  <a:pt x="498" y="270"/>
                </a:cubicBezTo>
                <a:cubicBezTo>
                  <a:pt x="649" y="412"/>
                  <a:pt x="801" y="605"/>
                  <a:pt x="906" y="852"/>
                </a:cubicBezTo>
                <a:cubicBezTo>
                  <a:pt x="1011" y="1099"/>
                  <a:pt x="1083" y="1527"/>
                  <a:pt x="1128" y="1752"/>
                </a:cubicBezTo>
                <a:cubicBezTo>
                  <a:pt x="1173" y="1977"/>
                  <a:pt x="1174" y="2089"/>
                  <a:pt x="1176" y="2202"/>
                </a:cubicBezTo>
              </a:path>
            </a:pathLst>
          </a:custGeom>
          <a:noFill/>
          <a:ln w="28575" cap="flat" cmpd="sng">
            <a:solidFill>
              <a:schemeClr val="tx1"/>
            </a:solidFill>
            <a:prstDash val="sysDot"/>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0" name="Line 12">
            <a:extLst>
              <a:ext uri="{FF2B5EF4-FFF2-40B4-BE49-F238E27FC236}">
                <a16:creationId xmlns:a16="http://schemas.microsoft.com/office/drawing/2014/main" id="{925C2933-235E-80C8-66FD-F8BD483A880F}"/>
              </a:ext>
            </a:extLst>
          </p:cNvPr>
          <p:cNvSpPr>
            <a:spLocks noChangeShapeType="1"/>
          </p:cNvSpPr>
          <p:nvPr/>
        </p:nvSpPr>
        <p:spPr bwMode="auto">
          <a:xfrm>
            <a:off x="6924676" y="1671638"/>
            <a:ext cx="2524125" cy="0"/>
          </a:xfrm>
          <a:prstGeom prst="line">
            <a:avLst/>
          </a:prstGeom>
          <a:noFill/>
          <a:ln w="9525">
            <a:solidFill>
              <a:schemeClr val="tx1"/>
            </a:solidFill>
            <a:prstDash val="dash"/>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1" name="Line 13">
            <a:extLst>
              <a:ext uri="{FF2B5EF4-FFF2-40B4-BE49-F238E27FC236}">
                <a16:creationId xmlns:a16="http://schemas.microsoft.com/office/drawing/2014/main" id="{E89CEAEC-2A9F-3739-6B01-C89031444E1F}"/>
              </a:ext>
            </a:extLst>
          </p:cNvPr>
          <p:cNvSpPr>
            <a:spLocks noChangeShapeType="1"/>
          </p:cNvSpPr>
          <p:nvPr/>
        </p:nvSpPr>
        <p:spPr bwMode="auto">
          <a:xfrm>
            <a:off x="9229726" y="1671639"/>
            <a:ext cx="9525" cy="3495675"/>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2" name="Line 14">
            <a:extLst>
              <a:ext uri="{FF2B5EF4-FFF2-40B4-BE49-F238E27FC236}">
                <a16:creationId xmlns:a16="http://schemas.microsoft.com/office/drawing/2014/main" id="{D5B3F3F0-0F03-E4A5-8910-2C98A65BFDC1}"/>
              </a:ext>
            </a:extLst>
          </p:cNvPr>
          <p:cNvSpPr>
            <a:spLocks noChangeShapeType="1"/>
          </p:cNvSpPr>
          <p:nvPr/>
        </p:nvSpPr>
        <p:spPr bwMode="auto">
          <a:xfrm>
            <a:off x="6943725" y="5119688"/>
            <a:ext cx="0" cy="7620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3" name="Line 15">
            <a:extLst>
              <a:ext uri="{FF2B5EF4-FFF2-40B4-BE49-F238E27FC236}">
                <a16:creationId xmlns:a16="http://schemas.microsoft.com/office/drawing/2014/main" id="{9B4D9EF8-4524-FC44-9B79-B11DDDE88EA0}"/>
              </a:ext>
            </a:extLst>
          </p:cNvPr>
          <p:cNvSpPr>
            <a:spLocks noChangeShapeType="1"/>
          </p:cNvSpPr>
          <p:nvPr/>
        </p:nvSpPr>
        <p:spPr bwMode="auto">
          <a:xfrm>
            <a:off x="8801100" y="5176838"/>
            <a:ext cx="0" cy="72390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4" name="Line 16">
            <a:extLst>
              <a:ext uri="{FF2B5EF4-FFF2-40B4-BE49-F238E27FC236}">
                <a16:creationId xmlns:a16="http://schemas.microsoft.com/office/drawing/2014/main" id="{B3EA6CEC-0EA4-978B-1085-DF4993FA5B85}"/>
              </a:ext>
            </a:extLst>
          </p:cNvPr>
          <p:cNvSpPr>
            <a:spLocks noChangeShapeType="1"/>
          </p:cNvSpPr>
          <p:nvPr/>
        </p:nvSpPr>
        <p:spPr bwMode="auto">
          <a:xfrm>
            <a:off x="6943726" y="5700713"/>
            <a:ext cx="1857375"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3025" name="Text Box 17">
            <a:extLst>
              <a:ext uri="{FF2B5EF4-FFF2-40B4-BE49-F238E27FC236}">
                <a16:creationId xmlns:a16="http://schemas.microsoft.com/office/drawing/2014/main" id="{8BBFC67A-FD89-DFA4-E048-10B7742C1443}"/>
              </a:ext>
            </a:extLst>
          </p:cNvPr>
          <p:cNvSpPr txBox="1">
            <a:spLocks noChangeArrowheads="1"/>
          </p:cNvSpPr>
          <p:nvPr/>
        </p:nvSpPr>
        <p:spPr bwMode="auto">
          <a:xfrm>
            <a:off x="7077075" y="3205163"/>
            <a:ext cx="12573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stone</a:t>
            </a:r>
          </a:p>
        </p:txBody>
      </p:sp>
      <p:sp>
        <p:nvSpPr>
          <p:cNvPr id="43026" name="Text Box 18">
            <a:extLst>
              <a:ext uri="{FF2B5EF4-FFF2-40B4-BE49-F238E27FC236}">
                <a16:creationId xmlns:a16="http://schemas.microsoft.com/office/drawing/2014/main" id="{93E73EC3-3935-E8E7-BFAF-62881D5F7AAF}"/>
              </a:ext>
            </a:extLst>
          </p:cNvPr>
          <p:cNvSpPr txBox="1">
            <a:spLocks noChangeArrowheads="1"/>
          </p:cNvSpPr>
          <p:nvPr/>
        </p:nvSpPr>
        <p:spPr bwMode="auto">
          <a:xfrm>
            <a:off x="7550150" y="5649913"/>
            <a:ext cx="12573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43027" name="Text Box 19">
            <a:extLst>
              <a:ext uri="{FF2B5EF4-FFF2-40B4-BE49-F238E27FC236}">
                <a16:creationId xmlns:a16="http://schemas.microsoft.com/office/drawing/2014/main" id="{8CA7B8D0-1B6F-5FBA-AB59-358839448451}"/>
              </a:ext>
            </a:extLst>
          </p:cNvPr>
          <p:cNvSpPr txBox="1">
            <a:spLocks noChangeArrowheads="1"/>
          </p:cNvSpPr>
          <p:nvPr/>
        </p:nvSpPr>
        <p:spPr bwMode="auto">
          <a:xfrm>
            <a:off x="8361363" y="1951038"/>
            <a:ext cx="10541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height of fall</a:t>
            </a:r>
            <a:endParaRPr lang="en-GB" altLang="en-US" b="1" i="1">
              <a:solidFill>
                <a:srgbClr val="FF3300"/>
              </a:solidFill>
            </a:endParaRPr>
          </a:p>
        </p:txBody>
      </p:sp>
      <p:sp>
        <p:nvSpPr>
          <p:cNvPr id="43028" name="Line 20">
            <a:extLst>
              <a:ext uri="{FF2B5EF4-FFF2-40B4-BE49-F238E27FC236}">
                <a16:creationId xmlns:a16="http://schemas.microsoft.com/office/drawing/2014/main" id="{83B3CBE4-A750-6DD9-7B7B-F3F4C4FDF3FF}"/>
              </a:ext>
            </a:extLst>
          </p:cNvPr>
          <p:cNvSpPr>
            <a:spLocks noChangeShapeType="1"/>
          </p:cNvSpPr>
          <p:nvPr/>
        </p:nvSpPr>
        <p:spPr bwMode="auto">
          <a:xfrm flipV="1">
            <a:off x="7848600" y="3252789"/>
            <a:ext cx="514350" cy="3143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238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238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2387">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723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420108E-FE0C-82A1-78CB-8F422D05BDE7}"/>
              </a:ext>
            </a:extLst>
          </p:cNvPr>
          <p:cNvSpPr>
            <a:spLocks noGrp="1" noChangeArrowheads="1"/>
          </p:cNvSpPr>
          <p:nvPr>
            <p:ph type="title"/>
          </p:nvPr>
        </p:nvSpPr>
        <p:spPr/>
        <p:txBody>
          <a:bodyPr/>
          <a:lstStyle/>
          <a:p>
            <a:pPr eaLnBrk="1" hangingPunct="1"/>
            <a:r>
              <a:rPr lang="en-GB" altLang="en-US"/>
              <a:t>Example 2</a:t>
            </a:r>
          </a:p>
        </p:txBody>
      </p:sp>
      <p:sp>
        <p:nvSpPr>
          <p:cNvPr id="44035" name="Rectangle 3">
            <a:extLst>
              <a:ext uri="{FF2B5EF4-FFF2-40B4-BE49-F238E27FC236}">
                <a16:creationId xmlns:a16="http://schemas.microsoft.com/office/drawing/2014/main" id="{A2B9E3B0-0479-ADDE-FB47-C0F6D01059CC}"/>
              </a:ext>
            </a:extLst>
          </p:cNvPr>
          <p:cNvSpPr>
            <a:spLocks noGrp="1" noChangeArrowheads="1"/>
          </p:cNvSpPr>
          <p:nvPr>
            <p:ph type="body" idx="1"/>
          </p:nvPr>
        </p:nvSpPr>
        <p:spPr>
          <a:xfrm>
            <a:off x="1981201" y="1420814"/>
            <a:ext cx="8118475" cy="1741487"/>
          </a:xfrm>
        </p:spPr>
        <p:txBody>
          <a:bodyPr>
            <a:normAutofit fontScale="92500" lnSpcReduction="10000"/>
          </a:bodyPr>
          <a:lstStyle/>
          <a:p>
            <a:pPr marL="0" indent="0">
              <a:lnSpc>
                <a:spcPct val="80000"/>
              </a:lnSpc>
              <a:buNone/>
            </a:pPr>
            <a:r>
              <a:rPr lang="en-GB" altLang="en-US" sz="2400"/>
              <a:t>A shell is fired at 200 ms</a:t>
            </a:r>
            <a:r>
              <a:rPr lang="en-GB" altLang="en-US" sz="2400" baseline="30000"/>
              <a:t>-1</a:t>
            </a:r>
            <a:r>
              <a:rPr lang="en-GB" altLang="en-US" sz="2400"/>
              <a:t> at an angle of 30 degrees to the horizontal. Neglecting air resistance calculate: </a:t>
            </a:r>
          </a:p>
          <a:p>
            <a:pPr marL="0" indent="0">
              <a:lnSpc>
                <a:spcPct val="80000"/>
              </a:lnSpc>
              <a:buNone/>
            </a:pPr>
            <a:r>
              <a:rPr lang="en-GB" altLang="en-US" sz="2400"/>
              <a:t>(a) the maximum height reached by the shell</a:t>
            </a:r>
          </a:p>
          <a:p>
            <a:pPr marL="0" indent="0">
              <a:lnSpc>
                <a:spcPct val="80000"/>
              </a:lnSpc>
              <a:buNone/>
            </a:pPr>
            <a:r>
              <a:rPr lang="en-GB" altLang="en-US" sz="2400"/>
              <a:t>(b) the time of flight</a:t>
            </a:r>
          </a:p>
          <a:p>
            <a:pPr marL="0" indent="0">
              <a:lnSpc>
                <a:spcPct val="80000"/>
              </a:lnSpc>
              <a:buNone/>
            </a:pPr>
            <a:r>
              <a:rPr lang="en-GB" altLang="en-US" sz="2400"/>
              <a:t>(c) the range</a:t>
            </a:r>
          </a:p>
        </p:txBody>
      </p:sp>
      <p:grpSp>
        <p:nvGrpSpPr>
          <p:cNvPr id="44036" name="Group 29">
            <a:extLst>
              <a:ext uri="{FF2B5EF4-FFF2-40B4-BE49-F238E27FC236}">
                <a16:creationId xmlns:a16="http://schemas.microsoft.com/office/drawing/2014/main" id="{E5D95D03-BDE5-C563-750F-9D2D1F199066}"/>
              </a:ext>
            </a:extLst>
          </p:cNvPr>
          <p:cNvGrpSpPr>
            <a:grpSpLocks/>
          </p:cNvGrpSpPr>
          <p:nvPr/>
        </p:nvGrpSpPr>
        <p:grpSpPr bwMode="auto">
          <a:xfrm>
            <a:off x="2368550" y="2787650"/>
            <a:ext cx="7577138" cy="3282950"/>
            <a:chOff x="532" y="1756"/>
            <a:chExt cx="4773" cy="2068"/>
          </a:xfrm>
        </p:grpSpPr>
        <p:sp>
          <p:nvSpPr>
            <p:cNvPr id="44037" name="Rectangle 5" descr="Granite">
              <a:extLst>
                <a:ext uri="{FF2B5EF4-FFF2-40B4-BE49-F238E27FC236}">
                  <a16:creationId xmlns:a16="http://schemas.microsoft.com/office/drawing/2014/main" id="{D811437D-9A12-CA29-46BA-ACFBC0FEA326}"/>
                </a:ext>
              </a:extLst>
            </p:cNvPr>
            <p:cNvSpPr>
              <a:spLocks noChangeArrowheads="1"/>
            </p:cNvSpPr>
            <p:nvPr/>
          </p:nvSpPr>
          <p:spPr bwMode="auto">
            <a:xfrm>
              <a:off x="532" y="3298"/>
              <a:ext cx="4773" cy="122"/>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4038" name="Line 13">
              <a:extLst>
                <a:ext uri="{FF2B5EF4-FFF2-40B4-BE49-F238E27FC236}">
                  <a16:creationId xmlns:a16="http://schemas.microsoft.com/office/drawing/2014/main" id="{DC9D5F5C-699D-C3A4-C71A-60BC42E09B3B}"/>
                </a:ext>
              </a:extLst>
            </p:cNvPr>
            <p:cNvSpPr>
              <a:spLocks noChangeShapeType="1"/>
            </p:cNvSpPr>
            <p:nvPr/>
          </p:nvSpPr>
          <p:spPr bwMode="auto">
            <a:xfrm>
              <a:off x="2715" y="2247"/>
              <a:ext cx="6" cy="1042"/>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39" name="Line 14">
              <a:extLst>
                <a:ext uri="{FF2B5EF4-FFF2-40B4-BE49-F238E27FC236}">
                  <a16:creationId xmlns:a16="http://schemas.microsoft.com/office/drawing/2014/main" id="{6F001F99-E32E-6F84-0901-EF518DC1DB9D}"/>
                </a:ext>
              </a:extLst>
            </p:cNvPr>
            <p:cNvSpPr>
              <a:spLocks noChangeShapeType="1"/>
            </p:cNvSpPr>
            <p:nvPr/>
          </p:nvSpPr>
          <p:spPr bwMode="auto">
            <a:xfrm>
              <a:off x="875" y="3190"/>
              <a:ext cx="0" cy="48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0" name="Line 15">
              <a:extLst>
                <a:ext uri="{FF2B5EF4-FFF2-40B4-BE49-F238E27FC236}">
                  <a16:creationId xmlns:a16="http://schemas.microsoft.com/office/drawing/2014/main" id="{2E49770E-E1B0-5E86-64BE-4EFE7DA4C81F}"/>
                </a:ext>
              </a:extLst>
            </p:cNvPr>
            <p:cNvSpPr>
              <a:spLocks noChangeShapeType="1"/>
            </p:cNvSpPr>
            <p:nvPr/>
          </p:nvSpPr>
          <p:spPr bwMode="auto">
            <a:xfrm>
              <a:off x="4820" y="3164"/>
              <a:ext cx="0" cy="45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1" name="Line 16">
              <a:extLst>
                <a:ext uri="{FF2B5EF4-FFF2-40B4-BE49-F238E27FC236}">
                  <a16:creationId xmlns:a16="http://schemas.microsoft.com/office/drawing/2014/main" id="{9F8CB22F-0E6C-BCC1-ADA9-3A58BC12642E}"/>
                </a:ext>
              </a:extLst>
            </p:cNvPr>
            <p:cNvSpPr>
              <a:spLocks noChangeShapeType="1"/>
            </p:cNvSpPr>
            <p:nvPr/>
          </p:nvSpPr>
          <p:spPr bwMode="auto">
            <a:xfrm>
              <a:off x="892" y="3590"/>
              <a:ext cx="3919" cy="9"/>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2" name="Text Box 17">
              <a:extLst>
                <a:ext uri="{FF2B5EF4-FFF2-40B4-BE49-F238E27FC236}">
                  <a16:creationId xmlns:a16="http://schemas.microsoft.com/office/drawing/2014/main" id="{5F841E7D-03B3-3CB6-9FAB-A6C6E8BE9BB2}"/>
                </a:ext>
              </a:extLst>
            </p:cNvPr>
            <p:cNvSpPr txBox="1">
              <a:spLocks noChangeArrowheads="1"/>
            </p:cNvSpPr>
            <p:nvPr/>
          </p:nvSpPr>
          <p:spPr bwMode="auto">
            <a:xfrm>
              <a:off x="3227" y="1756"/>
              <a:ext cx="79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shell</a:t>
              </a:r>
            </a:p>
          </p:txBody>
        </p:sp>
        <p:sp>
          <p:nvSpPr>
            <p:cNvPr id="44043" name="Text Box 18">
              <a:extLst>
                <a:ext uri="{FF2B5EF4-FFF2-40B4-BE49-F238E27FC236}">
                  <a16:creationId xmlns:a16="http://schemas.microsoft.com/office/drawing/2014/main" id="{9D2D19B6-9238-B1C8-2C5B-83DA3B296B28}"/>
                </a:ext>
              </a:extLst>
            </p:cNvPr>
            <p:cNvSpPr txBox="1">
              <a:spLocks noChangeArrowheads="1"/>
            </p:cNvSpPr>
            <p:nvPr/>
          </p:nvSpPr>
          <p:spPr bwMode="auto">
            <a:xfrm>
              <a:off x="2496" y="3593"/>
              <a:ext cx="79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44044" name="Text Box 19">
              <a:extLst>
                <a:ext uri="{FF2B5EF4-FFF2-40B4-BE49-F238E27FC236}">
                  <a16:creationId xmlns:a16="http://schemas.microsoft.com/office/drawing/2014/main" id="{78FE74EA-261F-BC24-626A-6B806580AF4D}"/>
                </a:ext>
              </a:extLst>
            </p:cNvPr>
            <p:cNvSpPr txBox="1">
              <a:spLocks noChangeArrowheads="1"/>
            </p:cNvSpPr>
            <p:nvPr/>
          </p:nvSpPr>
          <p:spPr bwMode="auto">
            <a:xfrm>
              <a:off x="1967" y="2668"/>
              <a:ext cx="891"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maximum height</a:t>
              </a:r>
              <a:endParaRPr lang="en-GB" altLang="en-US" b="1" i="1">
                <a:solidFill>
                  <a:srgbClr val="FF3300"/>
                </a:solidFill>
              </a:endParaRPr>
            </a:p>
          </p:txBody>
        </p:sp>
        <p:sp>
          <p:nvSpPr>
            <p:cNvPr id="44045" name="Line 20">
              <a:extLst>
                <a:ext uri="{FF2B5EF4-FFF2-40B4-BE49-F238E27FC236}">
                  <a16:creationId xmlns:a16="http://schemas.microsoft.com/office/drawing/2014/main" id="{7B12D46B-D946-E177-3C53-9F2C8784842F}"/>
                </a:ext>
              </a:extLst>
            </p:cNvPr>
            <p:cNvSpPr>
              <a:spLocks noChangeShapeType="1"/>
            </p:cNvSpPr>
            <p:nvPr/>
          </p:nvSpPr>
          <p:spPr bwMode="auto">
            <a:xfrm flipH="1">
              <a:off x="3374" y="2176"/>
              <a:ext cx="69" cy="16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6" name="Rectangle 21">
              <a:extLst>
                <a:ext uri="{FF2B5EF4-FFF2-40B4-BE49-F238E27FC236}">
                  <a16:creationId xmlns:a16="http://schemas.microsoft.com/office/drawing/2014/main" id="{620AB9AF-6E31-7C23-C1B0-CBB3EF6F430F}"/>
                </a:ext>
              </a:extLst>
            </p:cNvPr>
            <p:cNvSpPr>
              <a:spLocks noChangeArrowheads="1"/>
            </p:cNvSpPr>
            <p:nvPr/>
          </p:nvSpPr>
          <p:spPr bwMode="auto">
            <a:xfrm rot="-1690715">
              <a:off x="645" y="3107"/>
              <a:ext cx="402" cy="61"/>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4047" name="Oval 22">
              <a:extLst>
                <a:ext uri="{FF2B5EF4-FFF2-40B4-BE49-F238E27FC236}">
                  <a16:creationId xmlns:a16="http://schemas.microsoft.com/office/drawing/2014/main" id="{E9BC03B9-D4D0-97E7-A9D2-7A9F9636BFFF}"/>
                </a:ext>
              </a:extLst>
            </p:cNvPr>
            <p:cNvSpPr>
              <a:spLocks noChangeArrowheads="1"/>
            </p:cNvSpPr>
            <p:nvPr/>
          </p:nvSpPr>
          <p:spPr bwMode="auto">
            <a:xfrm>
              <a:off x="724" y="3080"/>
              <a:ext cx="262" cy="21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4048" name="Freeform 23">
              <a:extLst>
                <a:ext uri="{FF2B5EF4-FFF2-40B4-BE49-F238E27FC236}">
                  <a16:creationId xmlns:a16="http://schemas.microsoft.com/office/drawing/2014/main" id="{3E5A8B61-E011-A21D-252B-0002D577A5C9}"/>
                </a:ext>
              </a:extLst>
            </p:cNvPr>
            <p:cNvSpPr>
              <a:spLocks/>
            </p:cNvSpPr>
            <p:nvPr/>
          </p:nvSpPr>
          <p:spPr bwMode="auto">
            <a:xfrm>
              <a:off x="1030" y="2213"/>
              <a:ext cx="3770" cy="1050"/>
            </a:xfrm>
            <a:custGeom>
              <a:avLst/>
              <a:gdLst>
                <a:gd name="T0" fmla="*/ 0 w 3770"/>
                <a:gd name="T1" fmla="*/ 824 h 1050"/>
                <a:gd name="T2" fmla="*/ 1745 w 3770"/>
                <a:gd name="T3" fmla="*/ 38 h 1050"/>
                <a:gd name="T4" fmla="*/ 3770 w 3770"/>
                <a:gd name="T5" fmla="*/ 1050 h 1050"/>
                <a:gd name="T6" fmla="*/ 0 60000 65536"/>
                <a:gd name="T7" fmla="*/ 0 60000 65536"/>
                <a:gd name="T8" fmla="*/ 0 60000 65536"/>
              </a:gdLst>
              <a:ahLst/>
              <a:cxnLst>
                <a:cxn ang="T6">
                  <a:pos x="T0" y="T1"/>
                </a:cxn>
                <a:cxn ang="T7">
                  <a:pos x="T2" y="T3"/>
                </a:cxn>
                <a:cxn ang="T8">
                  <a:pos x="T4" y="T5"/>
                </a:cxn>
              </a:cxnLst>
              <a:rect l="0" t="0" r="r" b="b"/>
              <a:pathLst>
                <a:path w="3770" h="1050">
                  <a:moveTo>
                    <a:pt x="0" y="824"/>
                  </a:moveTo>
                  <a:cubicBezTo>
                    <a:pt x="558" y="412"/>
                    <a:pt x="1117" y="0"/>
                    <a:pt x="1745" y="38"/>
                  </a:cubicBezTo>
                  <a:cubicBezTo>
                    <a:pt x="2373" y="76"/>
                    <a:pt x="3071" y="563"/>
                    <a:pt x="3770" y="1050"/>
                  </a:cubicBezTo>
                </a:path>
              </a:pathLst>
            </a:custGeom>
            <a:noFill/>
            <a:ln w="28575" cap="flat" cmpd="sng">
              <a:solidFill>
                <a:schemeClr val="tx1"/>
              </a:solidFill>
              <a:prstDash val="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49" name="Freeform 24">
              <a:extLst>
                <a:ext uri="{FF2B5EF4-FFF2-40B4-BE49-F238E27FC236}">
                  <a16:creationId xmlns:a16="http://schemas.microsoft.com/office/drawing/2014/main" id="{0505ACF0-313C-D239-6945-DD1F84A6EF23}"/>
                </a:ext>
              </a:extLst>
            </p:cNvPr>
            <p:cNvSpPr>
              <a:spLocks/>
            </p:cNvSpPr>
            <p:nvPr/>
          </p:nvSpPr>
          <p:spPr bwMode="auto">
            <a:xfrm>
              <a:off x="4669" y="3089"/>
              <a:ext cx="288" cy="210"/>
            </a:xfrm>
            <a:custGeom>
              <a:avLst/>
              <a:gdLst>
                <a:gd name="T0" fmla="*/ 74 w 271"/>
                <a:gd name="T1" fmla="*/ 210 h 201"/>
                <a:gd name="T2" fmla="*/ 0 w 271"/>
                <a:gd name="T3" fmla="*/ 81 h 201"/>
                <a:gd name="T4" fmla="*/ 92 w 271"/>
                <a:gd name="T5" fmla="*/ 127 h 201"/>
                <a:gd name="T6" fmla="*/ 102 w 271"/>
                <a:gd name="T7" fmla="*/ 0 h 201"/>
                <a:gd name="T8" fmla="*/ 167 w 271"/>
                <a:gd name="T9" fmla="*/ 100 h 201"/>
                <a:gd name="T10" fmla="*/ 269 w 271"/>
                <a:gd name="T11" fmla="*/ 64 h 201"/>
                <a:gd name="T12" fmla="*/ 223 w 271"/>
                <a:gd name="T13" fmla="*/ 146 h 201"/>
                <a:gd name="T14" fmla="*/ 288 w 271"/>
                <a:gd name="T15" fmla="*/ 164 h 201"/>
                <a:gd name="T16" fmla="*/ 223 w 271"/>
                <a:gd name="T17" fmla="*/ 191 h 201"/>
                <a:gd name="T18" fmla="*/ 74 w 271"/>
                <a:gd name="T19" fmla="*/ 210 h 2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71" h="201">
                  <a:moveTo>
                    <a:pt x="70" y="201"/>
                  </a:moveTo>
                  <a:lnTo>
                    <a:pt x="0" y="78"/>
                  </a:lnTo>
                  <a:lnTo>
                    <a:pt x="87" y="122"/>
                  </a:lnTo>
                  <a:lnTo>
                    <a:pt x="96" y="0"/>
                  </a:lnTo>
                  <a:lnTo>
                    <a:pt x="157" y="96"/>
                  </a:lnTo>
                  <a:lnTo>
                    <a:pt x="253" y="61"/>
                  </a:lnTo>
                  <a:lnTo>
                    <a:pt x="210" y="140"/>
                  </a:lnTo>
                  <a:lnTo>
                    <a:pt x="271" y="157"/>
                  </a:lnTo>
                  <a:lnTo>
                    <a:pt x="210" y="183"/>
                  </a:lnTo>
                  <a:lnTo>
                    <a:pt x="70" y="201"/>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0" name="Freeform 26">
              <a:extLst>
                <a:ext uri="{FF2B5EF4-FFF2-40B4-BE49-F238E27FC236}">
                  <a16:creationId xmlns:a16="http://schemas.microsoft.com/office/drawing/2014/main" id="{5A433B21-A6BC-99FB-6CBE-684695596679}"/>
                </a:ext>
              </a:extLst>
            </p:cNvPr>
            <p:cNvSpPr>
              <a:spLocks/>
            </p:cNvSpPr>
            <p:nvPr/>
          </p:nvSpPr>
          <p:spPr bwMode="auto">
            <a:xfrm>
              <a:off x="1248" y="2871"/>
              <a:ext cx="201" cy="419"/>
            </a:xfrm>
            <a:custGeom>
              <a:avLst/>
              <a:gdLst>
                <a:gd name="T0" fmla="*/ 201 w 201"/>
                <a:gd name="T1" fmla="*/ 419 h 419"/>
                <a:gd name="T2" fmla="*/ 157 w 201"/>
                <a:gd name="T3" fmla="*/ 157 h 419"/>
                <a:gd name="T4" fmla="*/ 0 w 201"/>
                <a:gd name="T5" fmla="*/ 0 h 419"/>
                <a:gd name="T6" fmla="*/ 0 60000 65536"/>
                <a:gd name="T7" fmla="*/ 0 60000 65536"/>
                <a:gd name="T8" fmla="*/ 0 60000 65536"/>
              </a:gdLst>
              <a:ahLst/>
              <a:cxnLst>
                <a:cxn ang="T6">
                  <a:pos x="T0" y="T1"/>
                </a:cxn>
                <a:cxn ang="T7">
                  <a:pos x="T2" y="T3"/>
                </a:cxn>
                <a:cxn ang="T8">
                  <a:pos x="T4" y="T5"/>
                </a:cxn>
              </a:cxnLst>
              <a:rect l="0" t="0" r="r" b="b"/>
              <a:pathLst>
                <a:path w="201" h="419">
                  <a:moveTo>
                    <a:pt x="201" y="419"/>
                  </a:moveTo>
                  <a:cubicBezTo>
                    <a:pt x="195" y="323"/>
                    <a:pt x="190" y="227"/>
                    <a:pt x="157" y="157"/>
                  </a:cubicBezTo>
                  <a:cubicBezTo>
                    <a:pt x="124" y="87"/>
                    <a:pt x="62" y="43"/>
                    <a:pt x="0" y="0"/>
                  </a:cubicBezTo>
                </a:path>
              </a:pathLst>
            </a:custGeom>
            <a:noFill/>
            <a:ln w="38100" cmpd="sng">
              <a:solidFill>
                <a:srgbClr val="FF00FF"/>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4051" name="Text Box 27">
              <a:extLst>
                <a:ext uri="{FF2B5EF4-FFF2-40B4-BE49-F238E27FC236}">
                  <a16:creationId xmlns:a16="http://schemas.microsoft.com/office/drawing/2014/main" id="{C51D22FC-D033-0546-CD09-E34BD8A98C0C}"/>
                </a:ext>
              </a:extLst>
            </p:cNvPr>
            <p:cNvSpPr txBox="1">
              <a:spLocks noChangeArrowheads="1"/>
            </p:cNvSpPr>
            <p:nvPr/>
          </p:nvSpPr>
          <p:spPr bwMode="auto">
            <a:xfrm>
              <a:off x="1402" y="2934"/>
              <a:ext cx="79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30</a:t>
              </a:r>
              <a:r>
                <a:rPr lang="en-US" altLang="en-US">
                  <a:cs typeface="Arial" panose="020B0604020202020204" pitchFamily="34" charset="0"/>
                </a:rPr>
                <a:t>°</a:t>
              </a:r>
              <a:endParaRPr lang="en-US" altLang="en-US" b="1" i="1">
                <a:solidFill>
                  <a:srgbClr val="FF3300"/>
                </a:solidFill>
                <a:cs typeface="Arial" panose="020B0604020202020204"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9B17E59-20F4-F790-B582-AE8B808B5125}"/>
              </a:ext>
            </a:extLst>
          </p:cNvPr>
          <p:cNvSpPr>
            <a:spLocks noGrp="1" noChangeArrowheads="1"/>
          </p:cNvSpPr>
          <p:nvPr>
            <p:ph type="title"/>
          </p:nvPr>
        </p:nvSpPr>
        <p:spPr/>
        <p:txBody>
          <a:bodyPr/>
          <a:lstStyle/>
          <a:p>
            <a:pPr eaLnBrk="1" hangingPunct="1"/>
            <a:r>
              <a:rPr lang="en-GB" altLang="en-US"/>
              <a:t>Example 2</a:t>
            </a:r>
          </a:p>
        </p:txBody>
      </p:sp>
      <p:sp>
        <p:nvSpPr>
          <p:cNvPr id="547843" name="Rectangle 3">
            <a:extLst>
              <a:ext uri="{FF2B5EF4-FFF2-40B4-BE49-F238E27FC236}">
                <a16:creationId xmlns:a16="http://schemas.microsoft.com/office/drawing/2014/main" id="{B7C97225-39A5-055D-46D2-8BED4DAC51FD}"/>
              </a:ext>
            </a:extLst>
          </p:cNvPr>
          <p:cNvSpPr>
            <a:spLocks noGrp="1" noChangeArrowheads="1"/>
          </p:cNvSpPr>
          <p:nvPr>
            <p:ph type="body" idx="1"/>
          </p:nvPr>
        </p:nvSpPr>
        <p:spPr>
          <a:xfrm>
            <a:off x="1981201" y="1281114"/>
            <a:ext cx="8201025" cy="4803775"/>
          </a:xfrm>
        </p:spPr>
        <p:txBody>
          <a:bodyPr>
            <a:normAutofit fontScale="92500" lnSpcReduction="10000"/>
          </a:bodyPr>
          <a:lstStyle/>
          <a:p>
            <a:pPr marL="0" indent="0">
              <a:lnSpc>
                <a:spcPct val="80000"/>
              </a:lnSpc>
              <a:buNone/>
            </a:pPr>
            <a:r>
              <a:rPr lang="en-GB" altLang="en-US" sz="2400" b="1"/>
              <a:t>Stage 1 - Part (a)</a:t>
            </a:r>
            <a:endParaRPr lang="en-GB" altLang="en-US" sz="2400"/>
          </a:p>
          <a:p>
            <a:pPr marL="0" indent="0">
              <a:lnSpc>
                <a:spcPct val="80000"/>
              </a:lnSpc>
              <a:buNone/>
            </a:pPr>
            <a:r>
              <a:rPr lang="en-GB" altLang="en-US" sz="2400">
                <a:solidFill>
                  <a:schemeClr val="accent2"/>
                </a:solidFill>
              </a:rPr>
              <a:t>Consider vertical motion only</a:t>
            </a:r>
            <a:r>
              <a:rPr lang="en-GB" altLang="en-US" sz="2400"/>
              <a:t> </a:t>
            </a:r>
          </a:p>
          <a:p>
            <a:pPr marL="0" indent="0">
              <a:lnSpc>
                <a:spcPct val="80000"/>
              </a:lnSpc>
              <a:buNone/>
            </a:pPr>
            <a:r>
              <a:rPr lang="en-GB" altLang="en-US" sz="2400"/>
              <a:t>At the maximum height, </a:t>
            </a:r>
            <a:r>
              <a:rPr lang="en-GB" altLang="en-US" sz="2400" b="1" i="1">
                <a:solidFill>
                  <a:srgbClr val="FF3300"/>
                </a:solidFill>
              </a:rPr>
              <a:t>s </a:t>
            </a:r>
          </a:p>
          <a:p>
            <a:pPr marL="0" indent="0">
              <a:lnSpc>
                <a:spcPct val="80000"/>
              </a:lnSpc>
              <a:buNone/>
            </a:pPr>
            <a:r>
              <a:rPr lang="en-GB" altLang="en-US" sz="2400"/>
              <a:t>The final VERTICAL velocity, </a:t>
            </a:r>
            <a:r>
              <a:rPr lang="en-GB" altLang="en-US" sz="2400" b="1" i="1">
                <a:solidFill>
                  <a:srgbClr val="FF3300"/>
                </a:solidFill>
              </a:rPr>
              <a:t>v</a:t>
            </a:r>
            <a:r>
              <a:rPr lang="en-GB" altLang="en-US" sz="2400"/>
              <a:t> = 0.</a:t>
            </a:r>
          </a:p>
          <a:p>
            <a:pPr marL="0" indent="0">
              <a:lnSpc>
                <a:spcPct val="80000"/>
              </a:lnSpc>
              <a:buNone/>
            </a:pPr>
            <a:r>
              <a:rPr lang="en-GB" altLang="en-US" sz="2400" b="1" i="1">
                <a:solidFill>
                  <a:srgbClr val="FF3300"/>
                </a:solidFill>
              </a:rPr>
              <a:t>v</a:t>
            </a:r>
            <a:r>
              <a:rPr lang="en-GB" altLang="en-US" sz="2400" b="1" i="1" baseline="30000">
                <a:solidFill>
                  <a:srgbClr val="FF3300"/>
                </a:solidFill>
              </a:rPr>
              <a:t>2</a:t>
            </a:r>
            <a:r>
              <a:rPr lang="en-GB" altLang="en-US" sz="2400" b="1" i="1">
                <a:solidFill>
                  <a:srgbClr val="FF3300"/>
                </a:solidFill>
              </a:rPr>
              <a:t> = u</a:t>
            </a:r>
            <a:r>
              <a:rPr lang="en-GB" altLang="en-US" sz="2400" b="1" i="1" baseline="30000">
                <a:solidFill>
                  <a:srgbClr val="FF3300"/>
                </a:solidFill>
              </a:rPr>
              <a:t>2</a:t>
            </a:r>
            <a:r>
              <a:rPr lang="en-GB" altLang="en-US" sz="2400" b="1" i="1">
                <a:solidFill>
                  <a:srgbClr val="FF3300"/>
                </a:solidFill>
              </a:rPr>
              <a:t> + 2as</a:t>
            </a:r>
            <a:endParaRPr lang="en-GB" altLang="en-US" sz="2400">
              <a:cs typeface="Arial" panose="020B0604020202020204" pitchFamily="34" charset="0"/>
            </a:endParaRPr>
          </a:p>
          <a:p>
            <a:pPr marL="0" indent="0">
              <a:lnSpc>
                <a:spcPct val="80000"/>
              </a:lnSpc>
              <a:buNone/>
            </a:pPr>
            <a:r>
              <a:rPr lang="en-GB" altLang="en-US" sz="2400"/>
              <a:t>0 = (200 sin 30</a:t>
            </a:r>
            <a:r>
              <a:rPr lang="en-US" altLang="en-US" sz="2400">
                <a:cs typeface="Arial" panose="020B0604020202020204" pitchFamily="34" charset="0"/>
              </a:rPr>
              <a:t>°)</a:t>
            </a:r>
            <a:r>
              <a:rPr lang="en-US" altLang="en-US" sz="2400" baseline="30000">
                <a:cs typeface="Arial" panose="020B0604020202020204" pitchFamily="34" charset="0"/>
              </a:rPr>
              <a:t>2</a:t>
            </a:r>
            <a:r>
              <a:rPr lang="en-US" altLang="en-US" sz="2400">
                <a:cs typeface="Arial" panose="020B0604020202020204" pitchFamily="34" charset="0"/>
              </a:rPr>
              <a:t> </a:t>
            </a:r>
            <a:r>
              <a:rPr lang="en-GB" altLang="en-US" sz="2400"/>
              <a:t>+ (2 x - 9.81 x </a:t>
            </a:r>
            <a:r>
              <a:rPr lang="en-GB" altLang="en-US" sz="2400" b="1" i="1">
                <a:solidFill>
                  <a:srgbClr val="FF3300"/>
                </a:solidFill>
              </a:rPr>
              <a:t>s</a:t>
            </a:r>
            <a:r>
              <a:rPr lang="en-GB" altLang="en-US" sz="2400"/>
              <a:t>)   [upwards +ve]</a:t>
            </a:r>
          </a:p>
          <a:p>
            <a:pPr marL="0" indent="0">
              <a:lnSpc>
                <a:spcPct val="80000"/>
              </a:lnSpc>
              <a:buNone/>
            </a:pPr>
            <a:r>
              <a:rPr lang="en-GB" altLang="en-US" sz="2400"/>
              <a:t>0 = (200 x 0.500)</a:t>
            </a:r>
            <a:r>
              <a:rPr lang="en-US" altLang="en-US" sz="2400" baseline="30000">
                <a:cs typeface="Arial" panose="020B0604020202020204" pitchFamily="34" charset="0"/>
              </a:rPr>
              <a:t>2</a:t>
            </a:r>
            <a:r>
              <a:rPr lang="en-US" altLang="en-US" sz="2400">
                <a:cs typeface="Arial" panose="020B0604020202020204" pitchFamily="34" charset="0"/>
              </a:rPr>
              <a:t> </a:t>
            </a:r>
            <a:r>
              <a:rPr lang="en-GB" altLang="en-US" sz="2400"/>
              <a:t>+ (-19.62 x </a:t>
            </a:r>
            <a:r>
              <a:rPr lang="en-GB" altLang="en-US" sz="2400" b="1" i="1">
                <a:solidFill>
                  <a:srgbClr val="FF3300"/>
                </a:solidFill>
              </a:rPr>
              <a:t>s</a:t>
            </a:r>
            <a:r>
              <a:rPr lang="en-GB" altLang="en-US" sz="2400"/>
              <a:t>)</a:t>
            </a:r>
          </a:p>
          <a:p>
            <a:pPr marL="0" indent="0">
              <a:lnSpc>
                <a:spcPct val="80000"/>
              </a:lnSpc>
              <a:buNone/>
            </a:pPr>
            <a:r>
              <a:rPr lang="en-GB" altLang="en-US" sz="2400"/>
              <a:t>0 = (100)</a:t>
            </a:r>
            <a:r>
              <a:rPr lang="en-US" altLang="en-US" sz="2400" baseline="30000">
                <a:cs typeface="Arial" panose="020B0604020202020204" pitchFamily="34" charset="0"/>
              </a:rPr>
              <a:t>2</a:t>
            </a:r>
            <a:r>
              <a:rPr lang="en-US" altLang="en-US" sz="2400">
                <a:cs typeface="Arial" panose="020B0604020202020204" pitchFamily="34" charset="0"/>
              </a:rPr>
              <a:t> </a:t>
            </a:r>
            <a:r>
              <a:rPr lang="en-GB" altLang="en-US" sz="2400"/>
              <a:t>+ (-19.62 x </a:t>
            </a:r>
            <a:r>
              <a:rPr lang="en-GB" altLang="en-US" sz="2400" b="1" i="1">
                <a:solidFill>
                  <a:srgbClr val="FF3300"/>
                </a:solidFill>
              </a:rPr>
              <a:t>s</a:t>
            </a:r>
            <a:r>
              <a:rPr lang="en-GB" altLang="en-US" sz="2400"/>
              <a:t>)</a:t>
            </a:r>
          </a:p>
          <a:p>
            <a:pPr marL="0" indent="0">
              <a:lnSpc>
                <a:spcPct val="80000"/>
              </a:lnSpc>
              <a:buNone/>
            </a:pPr>
            <a:r>
              <a:rPr lang="en-GB" altLang="en-US" sz="2400"/>
              <a:t>0 = 10000</a:t>
            </a:r>
            <a:r>
              <a:rPr lang="en-US" altLang="en-US" sz="2400">
                <a:cs typeface="Arial" panose="020B0604020202020204" pitchFamily="34" charset="0"/>
              </a:rPr>
              <a:t> </a:t>
            </a:r>
            <a:r>
              <a:rPr lang="en-GB" altLang="en-US" sz="2400"/>
              <a:t>- 19.62</a:t>
            </a:r>
            <a:r>
              <a:rPr lang="en-GB" altLang="en-US" sz="2400" b="1" i="1">
                <a:solidFill>
                  <a:srgbClr val="FF3300"/>
                </a:solidFill>
              </a:rPr>
              <a:t>s</a:t>
            </a:r>
          </a:p>
          <a:p>
            <a:pPr marL="0" indent="0">
              <a:lnSpc>
                <a:spcPct val="80000"/>
              </a:lnSpc>
              <a:buNone/>
            </a:pPr>
            <a:r>
              <a:rPr lang="en-GB" altLang="en-US" sz="2400"/>
              <a:t>- 10000 = - 19.62</a:t>
            </a:r>
            <a:r>
              <a:rPr lang="en-GB" altLang="en-US" sz="2400" b="1" i="1">
                <a:solidFill>
                  <a:srgbClr val="FF3300"/>
                </a:solidFill>
              </a:rPr>
              <a:t>s</a:t>
            </a:r>
          </a:p>
          <a:p>
            <a:pPr marL="0" indent="0">
              <a:lnSpc>
                <a:spcPct val="80000"/>
              </a:lnSpc>
              <a:buNone/>
            </a:pPr>
            <a:r>
              <a:rPr lang="en-GB" altLang="en-US" sz="2400" b="1" i="1">
                <a:solidFill>
                  <a:srgbClr val="FF3300"/>
                </a:solidFill>
              </a:rPr>
              <a:t>s</a:t>
            </a:r>
            <a:r>
              <a:rPr lang="en-GB" altLang="en-US" sz="2400"/>
              <a:t> = 10000</a:t>
            </a:r>
            <a:r>
              <a:rPr lang="en-US" altLang="en-US" sz="2400">
                <a:cs typeface="Arial" panose="020B0604020202020204" pitchFamily="34" charset="0"/>
              </a:rPr>
              <a:t> </a:t>
            </a:r>
            <a:r>
              <a:rPr lang="en-GB" altLang="en-US" sz="2400"/>
              <a:t>/ 19.62</a:t>
            </a:r>
          </a:p>
          <a:p>
            <a:pPr marL="0" indent="0">
              <a:lnSpc>
                <a:spcPct val="80000"/>
              </a:lnSpc>
              <a:buNone/>
            </a:pPr>
            <a:r>
              <a:rPr lang="en-GB" altLang="en-US" sz="2400" b="1" i="1">
                <a:solidFill>
                  <a:srgbClr val="FF3300"/>
                </a:solidFill>
              </a:rPr>
              <a:t>s</a:t>
            </a:r>
            <a:r>
              <a:rPr lang="en-GB" altLang="en-US" sz="2400"/>
              <a:t> = 509.7</a:t>
            </a:r>
            <a:endParaRPr lang="en-GB" altLang="en-US" sz="2400">
              <a:cs typeface="Arial" panose="020B0604020202020204" pitchFamily="34" charset="0"/>
            </a:endParaRPr>
          </a:p>
          <a:p>
            <a:pPr marL="0" indent="0">
              <a:lnSpc>
                <a:spcPct val="80000"/>
              </a:lnSpc>
              <a:buNone/>
            </a:pPr>
            <a:r>
              <a:rPr lang="en-GB" altLang="en-US" sz="2400" b="1">
                <a:solidFill>
                  <a:srgbClr val="FF3300"/>
                </a:solidFill>
              </a:rPr>
              <a:t>maximum height  = 510 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4784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47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47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478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4784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4784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4784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547843">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547843">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547843">
                                            <p:txEl>
                                              <p:pRg st="10" end="10"/>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547843">
                                            <p:txEl>
                                              <p:pRg st="11" end="11"/>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54784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CA4ACA58-A346-8EC4-D18B-F6ADC5BA3F63}"/>
              </a:ext>
            </a:extLst>
          </p:cNvPr>
          <p:cNvSpPr>
            <a:spLocks noGrp="1" noChangeArrowheads="1"/>
          </p:cNvSpPr>
          <p:nvPr>
            <p:ph type="title"/>
          </p:nvPr>
        </p:nvSpPr>
        <p:spPr/>
        <p:txBody>
          <a:bodyPr/>
          <a:lstStyle/>
          <a:p>
            <a:pPr eaLnBrk="1" hangingPunct="1"/>
            <a:r>
              <a:rPr lang="en-GB" altLang="en-US"/>
              <a:t>Example 2</a:t>
            </a:r>
          </a:p>
        </p:txBody>
      </p:sp>
      <p:sp>
        <p:nvSpPr>
          <p:cNvPr id="268291" name="Rectangle 3">
            <a:extLst>
              <a:ext uri="{FF2B5EF4-FFF2-40B4-BE49-F238E27FC236}">
                <a16:creationId xmlns:a16="http://schemas.microsoft.com/office/drawing/2014/main" id="{52318E58-62EE-5A33-3154-2B3D93EBD2A5}"/>
              </a:ext>
            </a:extLst>
          </p:cNvPr>
          <p:cNvSpPr>
            <a:spLocks noGrp="1" noChangeArrowheads="1"/>
          </p:cNvSpPr>
          <p:nvPr>
            <p:ph type="body" idx="1"/>
          </p:nvPr>
        </p:nvSpPr>
        <p:spPr>
          <a:xfrm>
            <a:off x="1981201" y="1281114"/>
            <a:ext cx="8201025" cy="4803775"/>
          </a:xfrm>
        </p:spPr>
        <p:txBody>
          <a:bodyPr/>
          <a:lstStyle/>
          <a:p>
            <a:pPr marL="0" indent="0">
              <a:lnSpc>
                <a:spcPct val="80000"/>
              </a:lnSpc>
              <a:buNone/>
            </a:pPr>
            <a:r>
              <a:rPr lang="en-GB" altLang="en-US" sz="2400" b="1"/>
              <a:t>Stage 2 – Part (b)</a:t>
            </a:r>
            <a:endParaRPr lang="en-GB" altLang="en-US" sz="2400"/>
          </a:p>
          <a:p>
            <a:pPr marL="0" indent="0">
              <a:lnSpc>
                <a:spcPct val="80000"/>
              </a:lnSpc>
              <a:buNone/>
            </a:pPr>
            <a:r>
              <a:rPr lang="en-GB" altLang="en-US" sz="2400">
                <a:solidFill>
                  <a:schemeClr val="accent2"/>
                </a:solidFill>
              </a:rPr>
              <a:t>Consider vertical motion only</a:t>
            </a:r>
            <a:r>
              <a:rPr lang="en-GB" altLang="en-US" sz="2400"/>
              <a:t> </a:t>
            </a:r>
          </a:p>
          <a:p>
            <a:pPr marL="0" indent="0">
              <a:lnSpc>
                <a:spcPct val="80000"/>
              </a:lnSpc>
              <a:spcBef>
                <a:spcPct val="0"/>
              </a:spcBef>
              <a:buNone/>
            </a:pPr>
            <a:r>
              <a:rPr lang="en-GB" altLang="en-US" sz="2400" b="1" i="1">
                <a:solidFill>
                  <a:srgbClr val="FF3300"/>
                </a:solidFill>
              </a:rPr>
              <a:t>v = u + at</a:t>
            </a:r>
            <a:r>
              <a:rPr lang="en-GB" altLang="en-US" sz="2400">
                <a:cs typeface="Arial" panose="020B0604020202020204" pitchFamily="34" charset="0"/>
              </a:rPr>
              <a:t> </a:t>
            </a:r>
          </a:p>
          <a:p>
            <a:pPr marL="0" indent="0">
              <a:lnSpc>
                <a:spcPct val="80000"/>
              </a:lnSpc>
              <a:spcBef>
                <a:spcPct val="0"/>
              </a:spcBef>
              <a:buNone/>
            </a:pPr>
            <a:r>
              <a:rPr lang="en-GB" altLang="en-US" sz="2400"/>
              <a:t>0</a:t>
            </a:r>
            <a:r>
              <a:rPr lang="en-GB" altLang="en-US" sz="2400">
                <a:cs typeface="Arial" panose="020B0604020202020204" pitchFamily="34" charset="0"/>
              </a:rPr>
              <a:t> = (</a:t>
            </a:r>
            <a:r>
              <a:rPr lang="en-GB" altLang="en-US" sz="2400"/>
              <a:t>200 sin 30</a:t>
            </a:r>
            <a:r>
              <a:rPr lang="en-US" altLang="en-US" sz="2400">
                <a:cs typeface="Arial" panose="020B0604020202020204" pitchFamily="34" charset="0"/>
              </a:rPr>
              <a:t>°)</a:t>
            </a:r>
            <a:r>
              <a:rPr lang="en-GB" altLang="en-US" sz="2400">
                <a:cs typeface="Arial" panose="020B0604020202020204" pitchFamily="34" charset="0"/>
              </a:rPr>
              <a:t> + (- 9.81 x </a:t>
            </a:r>
            <a:r>
              <a:rPr lang="en-GB" altLang="en-US" sz="2400" b="1" i="1">
                <a:solidFill>
                  <a:srgbClr val="FF3300"/>
                </a:solidFill>
              </a:rPr>
              <a:t>t</a:t>
            </a:r>
            <a:r>
              <a:rPr lang="en-GB" altLang="en-US" sz="2400">
                <a:cs typeface="Arial" panose="020B0604020202020204" pitchFamily="34" charset="0"/>
              </a:rPr>
              <a:t>)</a:t>
            </a:r>
          </a:p>
          <a:p>
            <a:pPr marL="0" indent="0">
              <a:lnSpc>
                <a:spcPct val="80000"/>
              </a:lnSpc>
              <a:spcBef>
                <a:spcPct val="0"/>
              </a:spcBef>
              <a:buNone/>
            </a:pPr>
            <a:r>
              <a:rPr lang="en-GB" altLang="en-US" sz="2400"/>
              <a:t>0</a:t>
            </a:r>
            <a:r>
              <a:rPr lang="en-GB" altLang="en-US" sz="2400">
                <a:cs typeface="Arial" panose="020B0604020202020204" pitchFamily="34" charset="0"/>
              </a:rPr>
              <a:t> = </a:t>
            </a:r>
            <a:r>
              <a:rPr lang="en-GB" altLang="en-US" sz="2400"/>
              <a:t>100</a:t>
            </a:r>
            <a:r>
              <a:rPr lang="en-GB" altLang="en-US" sz="2400">
                <a:cs typeface="Arial" panose="020B0604020202020204" pitchFamily="34" charset="0"/>
              </a:rPr>
              <a:t> - 9.81</a:t>
            </a:r>
            <a:r>
              <a:rPr lang="en-GB" altLang="en-US" sz="2400" b="1" i="1">
                <a:solidFill>
                  <a:srgbClr val="FF3300"/>
                </a:solidFill>
              </a:rPr>
              <a:t>t</a:t>
            </a:r>
          </a:p>
          <a:p>
            <a:pPr marL="0" indent="0">
              <a:lnSpc>
                <a:spcPct val="80000"/>
              </a:lnSpc>
              <a:spcBef>
                <a:spcPct val="0"/>
              </a:spcBef>
              <a:buNone/>
            </a:pPr>
            <a:r>
              <a:rPr lang="en-GB" altLang="en-US" sz="2400"/>
              <a:t>-100</a:t>
            </a:r>
            <a:r>
              <a:rPr lang="en-GB" altLang="en-US" sz="2400">
                <a:cs typeface="Arial" panose="020B0604020202020204" pitchFamily="34" charset="0"/>
              </a:rPr>
              <a:t> = - 9.81</a:t>
            </a:r>
            <a:r>
              <a:rPr lang="en-GB" altLang="en-US" sz="2400" b="1" i="1">
                <a:solidFill>
                  <a:srgbClr val="FF3300"/>
                </a:solidFill>
              </a:rPr>
              <a:t>t</a:t>
            </a:r>
          </a:p>
          <a:p>
            <a:pPr marL="0" indent="0">
              <a:lnSpc>
                <a:spcPct val="80000"/>
              </a:lnSpc>
              <a:spcBef>
                <a:spcPct val="0"/>
              </a:spcBef>
              <a:buNone/>
            </a:pPr>
            <a:r>
              <a:rPr lang="en-GB" altLang="en-US" sz="2400" b="1" i="1">
                <a:solidFill>
                  <a:srgbClr val="FF3300"/>
                </a:solidFill>
              </a:rPr>
              <a:t>t</a:t>
            </a:r>
            <a:r>
              <a:rPr lang="en-GB" altLang="en-US" sz="2400">
                <a:cs typeface="Arial" panose="020B0604020202020204" pitchFamily="34" charset="0"/>
              </a:rPr>
              <a:t> = </a:t>
            </a:r>
            <a:r>
              <a:rPr lang="en-GB" altLang="en-US" sz="2400"/>
              <a:t>100</a:t>
            </a:r>
            <a:r>
              <a:rPr lang="en-GB" altLang="en-US" sz="2400">
                <a:cs typeface="Arial" panose="020B0604020202020204" pitchFamily="34" charset="0"/>
              </a:rPr>
              <a:t> / 9.81</a:t>
            </a:r>
          </a:p>
          <a:p>
            <a:pPr marL="0" indent="0">
              <a:lnSpc>
                <a:spcPct val="80000"/>
              </a:lnSpc>
              <a:spcBef>
                <a:spcPct val="0"/>
              </a:spcBef>
              <a:buNone/>
            </a:pPr>
            <a:r>
              <a:rPr lang="en-GB" altLang="en-US" sz="2400" b="1" i="1">
                <a:solidFill>
                  <a:srgbClr val="FF3300"/>
                </a:solidFill>
              </a:rPr>
              <a:t>t</a:t>
            </a:r>
            <a:r>
              <a:rPr lang="en-GB" altLang="en-US" sz="2400">
                <a:cs typeface="Arial" panose="020B0604020202020204" pitchFamily="34" charset="0"/>
              </a:rPr>
              <a:t> = </a:t>
            </a:r>
            <a:r>
              <a:rPr lang="en-GB" altLang="en-US" sz="2400"/>
              <a:t>10.19</a:t>
            </a:r>
          </a:p>
          <a:p>
            <a:pPr marL="0" indent="0">
              <a:lnSpc>
                <a:spcPct val="80000"/>
              </a:lnSpc>
              <a:spcBef>
                <a:spcPct val="0"/>
              </a:spcBef>
              <a:buNone/>
            </a:pPr>
            <a:r>
              <a:rPr lang="en-GB" altLang="en-US" sz="2400"/>
              <a:t>Time to reach maximum height = 10.19 s</a:t>
            </a:r>
          </a:p>
          <a:p>
            <a:pPr marL="0" indent="0">
              <a:lnSpc>
                <a:spcPct val="80000"/>
              </a:lnSpc>
              <a:spcBef>
                <a:spcPct val="0"/>
              </a:spcBef>
              <a:buNone/>
            </a:pPr>
            <a:endParaRPr lang="en-GB" altLang="en-US" sz="2400"/>
          </a:p>
          <a:p>
            <a:pPr marL="0" indent="0">
              <a:lnSpc>
                <a:spcPct val="80000"/>
              </a:lnSpc>
              <a:spcBef>
                <a:spcPct val="0"/>
              </a:spcBef>
              <a:buNone/>
            </a:pPr>
            <a:r>
              <a:rPr lang="en-GB" altLang="en-US" sz="2400"/>
              <a:t>If air resistance can be neglected then this is also the time for the shell to fall to the ground again.</a:t>
            </a:r>
          </a:p>
          <a:p>
            <a:pPr marL="0" indent="0">
              <a:lnSpc>
                <a:spcPct val="80000"/>
              </a:lnSpc>
              <a:spcBef>
                <a:spcPct val="0"/>
              </a:spcBef>
              <a:buNone/>
            </a:pPr>
            <a:r>
              <a:rPr lang="en-GB" altLang="en-US" sz="2400"/>
              <a:t>Hence time of flight = 2 x 10.19</a:t>
            </a:r>
          </a:p>
          <a:p>
            <a:pPr marL="0" indent="0">
              <a:lnSpc>
                <a:spcPct val="80000"/>
              </a:lnSpc>
              <a:spcBef>
                <a:spcPct val="0"/>
              </a:spcBef>
              <a:buNone/>
            </a:pPr>
            <a:endParaRPr lang="en-GB" altLang="en-US" sz="2400" b="1">
              <a:solidFill>
                <a:srgbClr val="FF3300"/>
              </a:solidFill>
            </a:endParaRPr>
          </a:p>
          <a:p>
            <a:pPr marL="0" indent="0">
              <a:lnSpc>
                <a:spcPct val="80000"/>
              </a:lnSpc>
              <a:spcBef>
                <a:spcPct val="0"/>
              </a:spcBef>
              <a:buNone/>
            </a:pPr>
            <a:r>
              <a:rPr lang="en-GB" altLang="en-US" sz="2400" b="1">
                <a:solidFill>
                  <a:srgbClr val="FF3300"/>
                </a:solidFill>
              </a:rPr>
              <a:t>time of flight = 20.4 seconds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829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829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829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829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68291">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68291">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68291">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68291">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68291">
                                            <p:txEl>
                                              <p:pRg st="10" end="10"/>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68291">
                                            <p:txEl>
                                              <p:pRg st="11" end="11"/>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268291">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B55CB14E-81F6-443A-F465-95AB91EE7B23}"/>
              </a:ext>
            </a:extLst>
          </p:cNvPr>
          <p:cNvSpPr>
            <a:spLocks noGrp="1" noChangeArrowheads="1"/>
          </p:cNvSpPr>
          <p:nvPr>
            <p:ph type="title"/>
          </p:nvPr>
        </p:nvSpPr>
        <p:spPr/>
        <p:txBody>
          <a:bodyPr/>
          <a:lstStyle/>
          <a:p>
            <a:pPr eaLnBrk="1" hangingPunct="1"/>
            <a:r>
              <a:rPr lang="en-GB" altLang="en-US"/>
              <a:t>Example 2</a:t>
            </a:r>
          </a:p>
        </p:txBody>
      </p:sp>
      <p:sp>
        <p:nvSpPr>
          <p:cNvPr id="270339" name="Rectangle 3">
            <a:extLst>
              <a:ext uri="{FF2B5EF4-FFF2-40B4-BE49-F238E27FC236}">
                <a16:creationId xmlns:a16="http://schemas.microsoft.com/office/drawing/2014/main" id="{381DF75B-04FE-DC77-6F66-D6E1B08D80C8}"/>
              </a:ext>
            </a:extLst>
          </p:cNvPr>
          <p:cNvSpPr>
            <a:spLocks noGrp="1" noChangeArrowheads="1"/>
          </p:cNvSpPr>
          <p:nvPr>
            <p:ph type="body" idx="1"/>
          </p:nvPr>
        </p:nvSpPr>
        <p:spPr>
          <a:xfrm>
            <a:off x="1981201" y="1281114"/>
            <a:ext cx="8201025" cy="4803775"/>
          </a:xfrm>
        </p:spPr>
        <p:txBody>
          <a:bodyPr>
            <a:normAutofit lnSpcReduction="10000"/>
          </a:bodyPr>
          <a:lstStyle/>
          <a:p>
            <a:pPr marL="0" indent="0">
              <a:lnSpc>
                <a:spcPct val="80000"/>
              </a:lnSpc>
              <a:buNone/>
            </a:pPr>
            <a:r>
              <a:rPr lang="en-GB" altLang="en-US" sz="2400" b="1"/>
              <a:t>Stage 3 – Part (c)</a:t>
            </a:r>
          </a:p>
          <a:p>
            <a:pPr marL="0" indent="0">
              <a:lnSpc>
                <a:spcPct val="80000"/>
              </a:lnSpc>
              <a:buNone/>
            </a:pPr>
            <a:r>
              <a:rPr lang="en-GB" altLang="en-US" sz="2400">
                <a:solidFill>
                  <a:schemeClr val="accent2"/>
                </a:solidFill>
              </a:rPr>
              <a:t>Consider horizontal motion only</a:t>
            </a:r>
            <a:endParaRPr lang="en-GB" altLang="en-US" sz="2400"/>
          </a:p>
          <a:p>
            <a:pPr marL="0" indent="0">
              <a:lnSpc>
                <a:spcPct val="80000"/>
              </a:lnSpc>
              <a:buNone/>
            </a:pPr>
            <a:r>
              <a:rPr lang="en-GB" altLang="en-US" sz="2400"/>
              <a:t>During the time 20.38 seconds the shell moves horizontally at a constant speed of (200 cos 30</a:t>
            </a:r>
            <a:r>
              <a:rPr lang="en-US" altLang="en-US" sz="2400">
                <a:cs typeface="Arial" panose="020B0604020202020204" pitchFamily="34" charset="0"/>
              </a:rPr>
              <a:t>°)</a:t>
            </a:r>
            <a:r>
              <a:rPr lang="en-GB" altLang="en-US" sz="2400"/>
              <a:t> ms</a:t>
            </a:r>
            <a:r>
              <a:rPr lang="en-GB" altLang="en-US" sz="2400" baseline="30000"/>
              <a:t>-1</a:t>
            </a:r>
            <a:r>
              <a:rPr lang="en-GB" altLang="en-US" sz="2400"/>
              <a:t> </a:t>
            </a:r>
          </a:p>
          <a:p>
            <a:pPr marL="0" indent="0">
              <a:lnSpc>
                <a:spcPct val="80000"/>
              </a:lnSpc>
              <a:buNone/>
            </a:pPr>
            <a:r>
              <a:rPr lang="en-GB" altLang="en-US" sz="2400" b="1">
                <a:solidFill>
                  <a:srgbClr val="FF3300"/>
                </a:solidFill>
              </a:rPr>
              <a:t>speed = distance / time</a:t>
            </a:r>
          </a:p>
          <a:p>
            <a:pPr marL="0" indent="0">
              <a:lnSpc>
                <a:spcPct val="80000"/>
              </a:lnSpc>
              <a:buNone/>
            </a:pPr>
            <a:r>
              <a:rPr lang="en-GB" altLang="en-US" sz="2400"/>
              <a:t>becomes:</a:t>
            </a:r>
          </a:p>
          <a:p>
            <a:pPr marL="0" indent="0">
              <a:lnSpc>
                <a:spcPct val="80000"/>
              </a:lnSpc>
              <a:buNone/>
            </a:pPr>
            <a:r>
              <a:rPr lang="en-GB" altLang="en-US" sz="2400" b="1">
                <a:solidFill>
                  <a:srgbClr val="FF3300"/>
                </a:solidFill>
              </a:rPr>
              <a:t>distance = speed x time</a:t>
            </a:r>
          </a:p>
          <a:p>
            <a:pPr marL="0" indent="0">
              <a:lnSpc>
                <a:spcPct val="80000"/>
              </a:lnSpc>
              <a:buNone/>
            </a:pPr>
            <a:r>
              <a:rPr lang="en-GB" altLang="en-US" sz="2400"/>
              <a:t>= (200 cos 30</a:t>
            </a:r>
            <a:r>
              <a:rPr lang="en-US" altLang="en-US" sz="2400">
                <a:cs typeface="Arial" panose="020B0604020202020204" pitchFamily="34" charset="0"/>
              </a:rPr>
              <a:t>°)</a:t>
            </a:r>
            <a:r>
              <a:rPr lang="en-GB" altLang="en-US" sz="2400"/>
              <a:t> x 20.38</a:t>
            </a:r>
          </a:p>
          <a:p>
            <a:pPr marL="0" indent="0">
              <a:lnSpc>
                <a:spcPct val="80000"/>
              </a:lnSpc>
              <a:buNone/>
            </a:pPr>
            <a:r>
              <a:rPr lang="en-GB" altLang="en-US" sz="2400"/>
              <a:t>= (200 x 0.8660) x 20.38</a:t>
            </a:r>
          </a:p>
          <a:p>
            <a:pPr marL="0" indent="0">
              <a:lnSpc>
                <a:spcPct val="80000"/>
              </a:lnSpc>
              <a:buNone/>
            </a:pPr>
            <a:r>
              <a:rPr lang="en-GB" altLang="en-US" sz="2400"/>
              <a:t>= 173.2 x 20.38</a:t>
            </a:r>
          </a:p>
          <a:p>
            <a:pPr marL="0" indent="0">
              <a:lnSpc>
                <a:spcPct val="80000"/>
              </a:lnSpc>
              <a:buNone/>
            </a:pPr>
            <a:r>
              <a:rPr lang="en-GB" altLang="en-US" sz="2400"/>
              <a:t>= 3530</a:t>
            </a:r>
          </a:p>
          <a:p>
            <a:pPr marL="0" indent="0">
              <a:lnSpc>
                <a:spcPct val="80000"/>
              </a:lnSpc>
              <a:spcBef>
                <a:spcPct val="0"/>
              </a:spcBef>
              <a:buNone/>
            </a:pPr>
            <a:endParaRPr lang="en-GB" altLang="en-US" sz="2400" b="1">
              <a:solidFill>
                <a:srgbClr val="FF3300"/>
              </a:solidFill>
              <a:cs typeface="Arial" panose="020B0604020202020204" pitchFamily="34" charset="0"/>
            </a:endParaRPr>
          </a:p>
          <a:p>
            <a:pPr marL="0" indent="0">
              <a:lnSpc>
                <a:spcPct val="80000"/>
              </a:lnSpc>
              <a:spcBef>
                <a:spcPct val="0"/>
              </a:spcBef>
              <a:buNone/>
            </a:pPr>
            <a:r>
              <a:rPr lang="en-GB" altLang="en-US" sz="2400" b="1">
                <a:solidFill>
                  <a:srgbClr val="FF3300"/>
                </a:solidFill>
                <a:cs typeface="Arial" panose="020B0604020202020204" pitchFamily="34" charset="0"/>
              </a:rPr>
              <a:t>range = 3530 m  (3.53 km)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033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033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033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7033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7033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7033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7033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70339">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270339">
                                            <p:txEl>
                                              <p:pRg st="9" end="9"/>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27033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53341A67-B064-3F90-AC4C-FADB341B6C1E}"/>
              </a:ext>
            </a:extLst>
          </p:cNvPr>
          <p:cNvSpPr>
            <a:spLocks noGrp="1" noChangeArrowheads="1"/>
          </p:cNvSpPr>
          <p:nvPr>
            <p:ph type="title"/>
          </p:nvPr>
        </p:nvSpPr>
        <p:spPr/>
        <p:txBody>
          <a:bodyPr/>
          <a:lstStyle/>
          <a:p>
            <a:pPr eaLnBrk="1" hangingPunct="1"/>
            <a:r>
              <a:rPr lang="en-GB" altLang="en-US"/>
              <a:t>Question</a:t>
            </a:r>
          </a:p>
        </p:txBody>
      </p:sp>
      <p:sp>
        <p:nvSpPr>
          <p:cNvPr id="274435" name="Rectangle 3">
            <a:extLst>
              <a:ext uri="{FF2B5EF4-FFF2-40B4-BE49-F238E27FC236}">
                <a16:creationId xmlns:a16="http://schemas.microsoft.com/office/drawing/2014/main" id="{0120FA9F-E689-B561-3C47-C7301F7FA235}"/>
              </a:ext>
            </a:extLst>
          </p:cNvPr>
          <p:cNvSpPr>
            <a:spLocks noGrp="1" noChangeArrowheads="1"/>
          </p:cNvSpPr>
          <p:nvPr>
            <p:ph type="body" idx="1"/>
          </p:nvPr>
        </p:nvSpPr>
        <p:spPr>
          <a:xfrm>
            <a:off x="1981201" y="1420814"/>
            <a:ext cx="8118475" cy="1741487"/>
          </a:xfrm>
        </p:spPr>
        <p:txBody>
          <a:bodyPr>
            <a:normAutofit fontScale="92500" lnSpcReduction="20000"/>
          </a:bodyPr>
          <a:lstStyle/>
          <a:p>
            <a:pPr marL="0" indent="0">
              <a:lnSpc>
                <a:spcPct val="80000"/>
              </a:lnSpc>
              <a:buNone/>
            </a:pPr>
            <a:r>
              <a:rPr lang="en-GB" altLang="en-US" sz="2400"/>
              <a:t>Repeat example 2 this time for a firing angle of 45</a:t>
            </a:r>
            <a:r>
              <a:rPr lang="en-US" altLang="en-US" sz="2400">
                <a:cs typeface="Arial" panose="020B0604020202020204" pitchFamily="34" charset="0"/>
              </a:rPr>
              <a:t>°.</a:t>
            </a:r>
          </a:p>
          <a:p>
            <a:pPr marL="0" indent="0">
              <a:lnSpc>
                <a:spcPct val="80000"/>
              </a:lnSpc>
              <a:buNone/>
            </a:pPr>
            <a:r>
              <a:rPr lang="en-GB" altLang="en-US" sz="2400" i="1"/>
              <a:t>sin 45</a:t>
            </a:r>
            <a:r>
              <a:rPr lang="en-US" altLang="en-US" sz="2400" i="1">
                <a:cs typeface="Arial" panose="020B0604020202020204" pitchFamily="34" charset="0"/>
              </a:rPr>
              <a:t>° = 0.7071; 200 x sin 45° = 141.4</a:t>
            </a:r>
          </a:p>
          <a:p>
            <a:pPr marL="0" indent="0">
              <a:lnSpc>
                <a:spcPct val="80000"/>
              </a:lnSpc>
              <a:buNone/>
            </a:pPr>
            <a:r>
              <a:rPr lang="en-GB" altLang="en-US" sz="2400" b="1">
                <a:solidFill>
                  <a:srgbClr val="FF3300"/>
                </a:solidFill>
              </a:rPr>
              <a:t>maximum height  = 1020 m</a:t>
            </a:r>
          </a:p>
          <a:p>
            <a:pPr marL="0" indent="0">
              <a:lnSpc>
                <a:spcPct val="80000"/>
              </a:lnSpc>
              <a:spcBef>
                <a:spcPct val="0"/>
              </a:spcBef>
              <a:buNone/>
            </a:pPr>
            <a:r>
              <a:rPr lang="en-GB" altLang="en-US" sz="2400" b="1">
                <a:solidFill>
                  <a:srgbClr val="FF3300"/>
                </a:solidFill>
              </a:rPr>
              <a:t>time of flight = 28.8 s</a:t>
            </a:r>
          </a:p>
          <a:p>
            <a:pPr marL="0" indent="0">
              <a:lnSpc>
                <a:spcPct val="80000"/>
              </a:lnSpc>
              <a:spcBef>
                <a:spcPct val="0"/>
              </a:spcBef>
              <a:buNone/>
            </a:pPr>
            <a:r>
              <a:rPr lang="en-GB" altLang="en-US" sz="2400" b="1">
                <a:solidFill>
                  <a:srgbClr val="FF3300"/>
                </a:solidFill>
                <a:cs typeface="Arial" panose="020B0604020202020204" pitchFamily="34" charset="0"/>
              </a:rPr>
              <a:t>range = 4072 m  (4.07 km) </a:t>
            </a:r>
          </a:p>
          <a:p>
            <a:pPr marL="0" indent="0">
              <a:lnSpc>
                <a:spcPct val="80000"/>
              </a:lnSpc>
              <a:spcBef>
                <a:spcPct val="0"/>
              </a:spcBef>
              <a:buNone/>
            </a:pPr>
            <a:r>
              <a:rPr lang="en-GB" altLang="en-US" sz="2400" i="1">
                <a:cs typeface="Arial" panose="020B0604020202020204" pitchFamily="34" charset="0"/>
              </a:rPr>
              <a:t>Note: 45</a:t>
            </a:r>
            <a:r>
              <a:rPr lang="en-US" altLang="en-US" sz="2400" i="1">
                <a:cs typeface="Arial" panose="020B0604020202020204" pitchFamily="34" charset="0"/>
              </a:rPr>
              <a:t>° yields the maximum range in this situation.</a:t>
            </a:r>
          </a:p>
        </p:txBody>
      </p:sp>
      <p:grpSp>
        <p:nvGrpSpPr>
          <p:cNvPr id="48132" name="Group 4">
            <a:extLst>
              <a:ext uri="{FF2B5EF4-FFF2-40B4-BE49-F238E27FC236}">
                <a16:creationId xmlns:a16="http://schemas.microsoft.com/office/drawing/2014/main" id="{F2E6BFAF-2629-7553-44BB-60FAEF4AF95B}"/>
              </a:ext>
            </a:extLst>
          </p:cNvPr>
          <p:cNvGrpSpPr>
            <a:grpSpLocks/>
          </p:cNvGrpSpPr>
          <p:nvPr/>
        </p:nvGrpSpPr>
        <p:grpSpPr bwMode="auto">
          <a:xfrm>
            <a:off x="2382839" y="3409950"/>
            <a:ext cx="7577137" cy="3282950"/>
            <a:chOff x="532" y="1756"/>
            <a:chExt cx="4773" cy="2068"/>
          </a:xfrm>
        </p:grpSpPr>
        <p:sp>
          <p:nvSpPr>
            <p:cNvPr id="48133" name="Rectangle 5" descr="Granite">
              <a:extLst>
                <a:ext uri="{FF2B5EF4-FFF2-40B4-BE49-F238E27FC236}">
                  <a16:creationId xmlns:a16="http://schemas.microsoft.com/office/drawing/2014/main" id="{3A40792A-CCFE-2CA4-FEA6-4A680E243AD1}"/>
                </a:ext>
              </a:extLst>
            </p:cNvPr>
            <p:cNvSpPr>
              <a:spLocks noChangeArrowheads="1"/>
            </p:cNvSpPr>
            <p:nvPr/>
          </p:nvSpPr>
          <p:spPr bwMode="auto">
            <a:xfrm>
              <a:off x="532" y="3298"/>
              <a:ext cx="4773" cy="122"/>
            </a:xfrm>
            <a:prstGeom prst="rect">
              <a:avLst/>
            </a:prstGeom>
            <a:blipFill dpi="0" rotWithShape="1">
              <a:blip r:embed="rId3"/>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8134" name="Line 6">
              <a:extLst>
                <a:ext uri="{FF2B5EF4-FFF2-40B4-BE49-F238E27FC236}">
                  <a16:creationId xmlns:a16="http://schemas.microsoft.com/office/drawing/2014/main" id="{C325E726-8A19-9E19-2730-2A0C20EC3302}"/>
                </a:ext>
              </a:extLst>
            </p:cNvPr>
            <p:cNvSpPr>
              <a:spLocks noChangeShapeType="1"/>
            </p:cNvSpPr>
            <p:nvPr/>
          </p:nvSpPr>
          <p:spPr bwMode="auto">
            <a:xfrm>
              <a:off x="2715" y="2247"/>
              <a:ext cx="6" cy="1042"/>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35" name="Line 7">
              <a:extLst>
                <a:ext uri="{FF2B5EF4-FFF2-40B4-BE49-F238E27FC236}">
                  <a16:creationId xmlns:a16="http://schemas.microsoft.com/office/drawing/2014/main" id="{0B033B87-F11B-7476-7408-155BB55F5530}"/>
                </a:ext>
              </a:extLst>
            </p:cNvPr>
            <p:cNvSpPr>
              <a:spLocks noChangeShapeType="1"/>
            </p:cNvSpPr>
            <p:nvPr/>
          </p:nvSpPr>
          <p:spPr bwMode="auto">
            <a:xfrm>
              <a:off x="875" y="3190"/>
              <a:ext cx="0" cy="48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36" name="Line 8">
              <a:extLst>
                <a:ext uri="{FF2B5EF4-FFF2-40B4-BE49-F238E27FC236}">
                  <a16:creationId xmlns:a16="http://schemas.microsoft.com/office/drawing/2014/main" id="{8A52B32A-494F-0BAA-12B8-A4647523F84A}"/>
                </a:ext>
              </a:extLst>
            </p:cNvPr>
            <p:cNvSpPr>
              <a:spLocks noChangeShapeType="1"/>
            </p:cNvSpPr>
            <p:nvPr/>
          </p:nvSpPr>
          <p:spPr bwMode="auto">
            <a:xfrm>
              <a:off x="4820" y="3164"/>
              <a:ext cx="0" cy="456"/>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37" name="Line 9">
              <a:extLst>
                <a:ext uri="{FF2B5EF4-FFF2-40B4-BE49-F238E27FC236}">
                  <a16:creationId xmlns:a16="http://schemas.microsoft.com/office/drawing/2014/main" id="{E152A46B-2695-8180-6D75-594A6CE1669B}"/>
                </a:ext>
              </a:extLst>
            </p:cNvPr>
            <p:cNvSpPr>
              <a:spLocks noChangeShapeType="1"/>
            </p:cNvSpPr>
            <p:nvPr/>
          </p:nvSpPr>
          <p:spPr bwMode="auto">
            <a:xfrm>
              <a:off x="892" y="3590"/>
              <a:ext cx="3919" cy="9"/>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38" name="Text Box 10">
              <a:extLst>
                <a:ext uri="{FF2B5EF4-FFF2-40B4-BE49-F238E27FC236}">
                  <a16:creationId xmlns:a16="http://schemas.microsoft.com/office/drawing/2014/main" id="{DED317BA-484F-A3A6-CBC9-B8CEE280A6C0}"/>
                </a:ext>
              </a:extLst>
            </p:cNvPr>
            <p:cNvSpPr txBox="1">
              <a:spLocks noChangeArrowheads="1"/>
            </p:cNvSpPr>
            <p:nvPr/>
          </p:nvSpPr>
          <p:spPr bwMode="auto">
            <a:xfrm>
              <a:off x="3227" y="1756"/>
              <a:ext cx="79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path of shell</a:t>
              </a:r>
            </a:p>
          </p:txBody>
        </p:sp>
        <p:sp>
          <p:nvSpPr>
            <p:cNvPr id="48139" name="Text Box 11">
              <a:extLst>
                <a:ext uri="{FF2B5EF4-FFF2-40B4-BE49-F238E27FC236}">
                  <a16:creationId xmlns:a16="http://schemas.microsoft.com/office/drawing/2014/main" id="{E62260A8-F2DF-F061-BC06-5C4EE190B0A8}"/>
                </a:ext>
              </a:extLst>
            </p:cNvPr>
            <p:cNvSpPr txBox="1">
              <a:spLocks noChangeArrowheads="1"/>
            </p:cNvSpPr>
            <p:nvPr/>
          </p:nvSpPr>
          <p:spPr bwMode="auto">
            <a:xfrm>
              <a:off x="2496" y="3593"/>
              <a:ext cx="79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range</a:t>
              </a:r>
              <a:endParaRPr lang="en-GB" altLang="en-US" b="1" i="1">
                <a:solidFill>
                  <a:srgbClr val="FF3300"/>
                </a:solidFill>
              </a:endParaRPr>
            </a:p>
          </p:txBody>
        </p:sp>
        <p:sp>
          <p:nvSpPr>
            <p:cNvPr id="48140" name="Text Box 12">
              <a:extLst>
                <a:ext uri="{FF2B5EF4-FFF2-40B4-BE49-F238E27FC236}">
                  <a16:creationId xmlns:a16="http://schemas.microsoft.com/office/drawing/2014/main" id="{EBFD19FC-1D0F-25FC-F6C8-A9C4B757F70C}"/>
                </a:ext>
              </a:extLst>
            </p:cNvPr>
            <p:cNvSpPr txBox="1">
              <a:spLocks noChangeArrowheads="1"/>
            </p:cNvSpPr>
            <p:nvPr/>
          </p:nvSpPr>
          <p:spPr bwMode="auto">
            <a:xfrm>
              <a:off x="1967" y="2668"/>
              <a:ext cx="891"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maximum height</a:t>
              </a:r>
              <a:endParaRPr lang="en-GB" altLang="en-US" b="1" i="1">
                <a:solidFill>
                  <a:srgbClr val="FF3300"/>
                </a:solidFill>
              </a:endParaRPr>
            </a:p>
          </p:txBody>
        </p:sp>
        <p:sp>
          <p:nvSpPr>
            <p:cNvPr id="48141" name="Line 13">
              <a:extLst>
                <a:ext uri="{FF2B5EF4-FFF2-40B4-BE49-F238E27FC236}">
                  <a16:creationId xmlns:a16="http://schemas.microsoft.com/office/drawing/2014/main" id="{0C3E2D78-545E-09B9-F7B6-927371EACD0C}"/>
                </a:ext>
              </a:extLst>
            </p:cNvPr>
            <p:cNvSpPr>
              <a:spLocks noChangeShapeType="1"/>
            </p:cNvSpPr>
            <p:nvPr/>
          </p:nvSpPr>
          <p:spPr bwMode="auto">
            <a:xfrm flipH="1">
              <a:off x="3374" y="2176"/>
              <a:ext cx="69" cy="16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42" name="Rectangle 14">
              <a:extLst>
                <a:ext uri="{FF2B5EF4-FFF2-40B4-BE49-F238E27FC236}">
                  <a16:creationId xmlns:a16="http://schemas.microsoft.com/office/drawing/2014/main" id="{B512DE7D-68F7-F1CE-D6CB-9224B3A565D7}"/>
                </a:ext>
              </a:extLst>
            </p:cNvPr>
            <p:cNvSpPr>
              <a:spLocks noChangeArrowheads="1"/>
            </p:cNvSpPr>
            <p:nvPr/>
          </p:nvSpPr>
          <p:spPr bwMode="auto">
            <a:xfrm rot="-1690715">
              <a:off x="645" y="3107"/>
              <a:ext cx="402" cy="61"/>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8143" name="Oval 15">
              <a:extLst>
                <a:ext uri="{FF2B5EF4-FFF2-40B4-BE49-F238E27FC236}">
                  <a16:creationId xmlns:a16="http://schemas.microsoft.com/office/drawing/2014/main" id="{B947166F-A3C3-1467-DB82-1CCCE6258013}"/>
                </a:ext>
              </a:extLst>
            </p:cNvPr>
            <p:cNvSpPr>
              <a:spLocks noChangeArrowheads="1"/>
            </p:cNvSpPr>
            <p:nvPr/>
          </p:nvSpPr>
          <p:spPr bwMode="auto">
            <a:xfrm>
              <a:off x="724" y="3080"/>
              <a:ext cx="262" cy="21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48144" name="Freeform 16">
              <a:extLst>
                <a:ext uri="{FF2B5EF4-FFF2-40B4-BE49-F238E27FC236}">
                  <a16:creationId xmlns:a16="http://schemas.microsoft.com/office/drawing/2014/main" id="{F40E8354-8DD7-30E7-D4A1-AA4D193FA340}"/>
                </a:ext>
              </a:extLst>
            </p:cNvPr>
            <p:cNvSpPr>
              <a:spLocks/>
            </p:cNvSpPr>
            <p:nvPr/>
          </p:nvSpPr>
          <p:spPr bwMode="auto">
            <a:xfrm>
              <a:off x="1030" y="2213"/>
              <a:ext cx="3770" cy="1050"/>
            </a:xfrm>
            <a:custGeom>
              <a:avLst/>
              <a:gdLst>
                <a:gd name="T0" fmla="*/ 0 w 3770"/>
                <a:gd name="T1" fmla="*/ 824 h 1050"/>
                <a:gd name="T2" fmla="*/ 1745 w 3770"/>
                <a:gd name="T3" fmla="*/ 38 h 1050"/>
                <a:gd name="T4" fmla="*/ 3770 w 3770"/>
                <a:gd name="T5" fmla="*/ 1050 h 1050"/>
                <a:gd name="T6" fmla="*/ 0 60000 65536"/>
                <a:gd name="T7" fmla="*/ 0 60000 65536"/>
                <a:gd name="T8" fmla="*/ 0 60000 65536"/>
              </a:gdLst>
              <a:ahLst/>
              <a:cxnLst>
                <a:cxn ang="T6">
                  <a:pos x="T0" y="T1"/>
                </a:cxn>
                <a:cxn ang="T7">
                  <a:pos x="T2" y="T3"/>
                </a:cxn>
                <a:cxn ang="T8">
                  <a:pos x="T4" y="T5"/>
                </a:cxn>
              </a:cxnLst>
              <a:rect l="0" t="0" r="r" b="b"/>
              <a:pathLst>
                <a:path w="3770" h="1050">
                  <a:moveTo>
                    <a:pt x="0" y="824"/>
                  </a:moveTo>
                  <a:cubicBezTo>
                    <a:pt x="558" y="412"/>
                    <a:pt x="1117" y="0"/>
                    <a:pt x="1745" y="38"/>
                  </a:cubicBezTo>
                  <a:cubicBezTo>
                    <a:pt x="2373" y="76"/>
                    <a:pt x="3071" y="563"/>
                    <a:pt x="3770" y="1050"/>
                  </a:cubicBezTo>
                </a:path>
              </a:pathLst>
            </a:custGeom>
            <a:noFill/>
            <a:ln w="28575" cap="flat" cmpd="sng">
              <a:solidFill>
                <a:schemeClr val="tx1"/>
              </a:solidFill>
              <a:prstDash val="dash"/>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45" name="Freeform 17">
              <a:extLst>
                <a:ext uri="{FF2B5EF4-FFF2-40B4-BE49-F238E27FC236}">
                  <a16:creationId xmlns:a16="http://schemas.microsoft.com/office/drawing/2014/main" id="{DDBB1BEC-CDCA-09ED-0E26-B9D5AA83EB8D}"/>
                </a:ext>
              </a:extLst>
            </p:cNvPr>
            <p:cNvSpPr>
              <a:spLocks/>
            </p:cNvSpPr>
            <p:nvPr/>
          </p:nvSpPr>
          <p:spPr bwMode="auto">
            <a:xfrm>
              <a:off x="4669" y="3089"/>
              <a:ext cx="288" cy="210"/>
            </a:xfrm>
            <a:custGeom>
              <a:avLst/>
              <a:gdLst>
                <a:gd name="T0" fmla="*/ 74 w 271"/>
                <a:gd name="T1" fmla="*/ 210 h 201"/>
                <a:gd name="T2" fmla="*/ 0 w 271"/>
                <a:gd name="T3" fmla="*/ 81 h 201"/>
                <a:gd name="T4" fmla="*/ 92 w 271"/>
                <a:gd name="T5" fmla="*/ 127 h 201"/>
                <a:gd name="T6" fmla="*/ 102 w 271"/>
                <a:gd name="T7" fmla="*/ 0 h 201"/>
                <a:gd name="T8" fmla="*/ 167 w 271"/>
                <a:gd name="T9" fmla="*/ 100 h 201"/>
                <a:gd name="T10" fmla="*/ 269 w 271"/>
                <a:gd name="T11" fmla="*/ 64 h 201"/>
                <a:gd name="T12" fmla="*/ 223 w 271"/>
                <a:gd name="T13" fmla="*/ 146 h 201"/>
                <a:gd name="T14" fmla="*/ 288 w 271"/>
                <a:gd name="T15" fmla="*/ 164 h 201"/>
                <a:gd name="T16" fmla="*/ 223 w 271"/>
                <a:gd name="T17" fmla="*/ 191 h 201"/>
                <a:gd name="T18" fmla="*/ 74 w 271"/>
                <a:gd name="T19" fmla="*/ 210 h 2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71" h="201">
                  <a:moveTo>
                    <a:pt x="70" y="201"/>
                  </a:moveTo>
                  <a:lnTo>
                    <a:pt x="0" y="78"/>
                  </a:lnTo>
                  <a:lnTo>
                    <a:pt x="87" y="122"/>
                  </a:lnTo>
                  <a:lnTo>
                    <a:pt x="96" y="0"/>
                  </a:lnTo>
                  <a:lnTo>
                    <a:pt x="157" y="96"/>
                  </a:lnTo>
                  <a:lnTo>
                    <a:pt x="253" y="61"/>
                  </a:lnTo>
                  <a:lnTo>
                    <a:pt x="210" y="140"/>
                  </a:lnTo>
                  <a:lnTo>
                    <a:pt x="271" y="157"/>
                  </a:lnTo>
                  <a:lnTo>
                    <a:pt x="210" y="183"/>
                  </a:lnTo>
                  <a:lnTo>
                    <a:pt x="70" y="201"/>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46" name="Freeform 18">
              <a:extLst>
                <a:ext uri="{FF2B5EF4-FFF2-40B4-BE49-F238E27FC236}">
                  <a16:creationId xmlns:a16="http://schemas.microsoft.com/office/drawing/2014/main" id="{6AF121FE-9B18-72D1-62C2-E70F8DEFF109}"/>
                </a:ext>
              </a:extLst>
            </p:cNvPr>
            <p:cNvSpPr>
              <a:spLocks/>
            </p:cNvSpPr>
            <p:nvPr/>
          </p:nvSpPr>
          <p:spPr bwMode="auto">
            <a:xfrm>
              <a:off x="1248" y="2871"/>
              <a:ext cx="201" cy="419"/>
            </a:xfrm>
            <a:custGeom>
              <a:avLst/>
              <a:gdLst>
                <a:gd name="T0" fmla="*/ 201 w 201"/>
                <a:gd name="T1" fmla="*/ 419 h 419"/>
                <a:gd name="T2" fmla="*/ 157 w 201"/>
                <a:gd name="T3" fmla="*/ 157 h 419"/>
                <a:gd name="T4" fmla="*/ 0 w 201"/>
                <a:gd name="T5" fmla="*/ 0 h 419"/>
                <a:gd name="T6" fmla="*/ 0 60000 65536"/>
                <a:gd name="T7" fmla="*/ 0 60000 65536"/>
                <a:gd name="T8" fmla="*/ 0 60000 65536"/>
              </a:gdLst>
              <a:ahLst/>
              <a:cxnLst>
                <a:cxn ang="T6">
                  <a:pos x="T0" y="T1"/>
                </a:cxn>
                <a:cxn ang="T7">
                  <a:pos x="T2" y="T3"/>
                </a:cxn>
                <a:cxn ang="T8">
                  <a:pos x="T4" y="T5"/>
                </a:cxn>
              </a:cxnLst>
              <a:rect l="0" t="0" r="r" b="b"/>
              <a:pathLst>
                <a:path w="201" h="419">
                  <a:moveTo>
                    <a:pt x="201" y="419"/>
                  </a:moveTo>
                  <a:cubicBezTo>
                    <a:pt x="195" y="323"/>
                    <a:pt x="190" y="227"/>
                    <a:pt x="157" y="157"/>
                  </a:cubicBezTo>
                  <a:cubicBezTo>
                    <a:pt x="124" y="87"/>
                    <a:pt x="62" y="43"/>
                    <a:pt x="0" y="0"/>
                  </a:cubicBezTo>
                </a:path>
              </a:pathLst>
            </a:custGeom>
            <a:noFill/>
            <a:ln w="38100" cmpd="sng">
              <a:solidFill>
                <a:srgbClr val="FF00FF"/>
              </a:solidFill>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47" name="Text Box 19">
              <a:extLst>
                <a:ext uri="{FF2B5EF4-FFF2-40B4-BE49-F238E27FC236}">
                  <a16:creationId xmlns:a16="http://schemas.microsoft.com/office/drawing/2014/main" id="{402D50A0-22C0-1172-4E8F-039CFD731F40}"/>
                </a:ext>
              </a:extLst>
            </p:cNvPr>
            <p:cNvSpPr txBox="1">
              <a:spLocks noChangeArrowheads="1"/>
            </p:cNvSpPr>
            <p:nvPr/>
          </p:nvSpPr>
          <p:spPr bwMode="auto">
            <a:xfrm>
              <a:off x="1402" y="2934"/>
              <a:ext cx="79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45</a:t>
              </a:r>
              <a:r>
                <a:rPr lang="en-US" altLang="en-US">
                  <a:cs typeface="Arial" panose="020B0604020202020204" pitchFamily="34" charset="0"/>
                </a:rPr>
                <a:t>°</a:t>
              </a:r>
              <a:endParaRPr lang="en-US" altLang="en-US" b="1" i="1">
                <a:solidFill>
                  <a:srgbClr val="FF3300"/>
                </a:solidFill>
                <a:cs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443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44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4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7443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74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D34D-1EBE-8744-1E8F-D6FA9FF5878C}"/>
              </a:ext>
            </a:extLst>
          </p:cNvPr>
          <p:cNvSpPr>
            <a:spLocks noGrp="1"/>
          </p:cNvSpPr>
          <p:nvPr>
            <p:ph type="title"/>
          </p:nvPr>
        </p:nvSpPr>
        <p:spPr/>
        <p:txBody>
          <a:bodyPr/>
          <a:lstStyle/>
          <a:p>
            <a:r>
              <a:rPr lang="en-GB" b="1" dirty="0"/>
              <a:t>Further Revision Material</a:t>
            </a:r>
          </a:p>
        </p:txBody>
      </p:sp>
      <p:sp>
        <p:nvSpPr>
          <p:cNvPr id="3" name="Content Placeholder 2">
            <a:extLst>
              <a:ext uri="{FF2B5EF4-FFF2-40B4-BE49-F238E27FC236}">
                <a16:creationId xmlns:a16="http://schemas.microsoft.com/office/drawing/2014/main" id="{476FD03F-D949-00A0-9A0D-DCD92E4F243E}"/>
              </a:ext>
            </a:extLst>
          </p:cNvPr>
          <p:cNvSpPr>
            <a:spLocks noGrp="1"/>
          </p:cNvSpPr>
          <p:nvPr>
            <p:ph idx="1"/>
          </p:nvPr>
        </p:nvSpPr>
        <p:spPr/>
        <p:txBody>
          <a:bodyPr>
            <a:normAutofit lnSpcReduction="10000"/>
          </a:bodyPr>
          <a:lstStyle/>
          <a:p>
            <a:r>
              <a:rPr lang="en-GB" dirty="0">
                <a:hlinkClick r:id="rId2"/>
              </a:rPr>
              <a:t>SUVAT Equations | Revision | MME (mmerevise.co.uk)</a:t>
            </a:r>
            <a:endParaRPr lang="en-GB" dirty="0"/>
          </a:p>
          <a:p>
            <a:r>
              <a:rPr lang="en-GB" dirty="0">
                <a:hlinkClick r:id="rId3"/>
              </a:rPr>
              <a:t>The SUVAT Equations and their derivation – </a:t>
            </a:r>
            <a:r>
              <a:rPr lang="en-GB" dirty="0" err="1">
                <a:hlinkClick r:id="rId3"/>
              </a:rPr>
              <a:t>StudyWell</a:t>
            </a:r>
            <a:endParaRPr lang="en-GB" dirty="0"/>
          </a:p>
          <a:p>
            <a:r>
              <a:rPr lang="en-GB" dirty="0">
                <a:hlinkClick r:id="rId4"/>
              </a:rPr>
              <a:t>Displacement-time graphs - Higher - Distance-time graphs - CCEA - GCSE Physics (Single Science) Revision - CCEA - BBC Bitesize</a:t>
            </a:r>
            <a:endParaRPr lang="en-GB" dirty="0"/>
          </a:p>
          <a:p>
            <a:r>
              <a:rPr lang="en-GB" dirty="0">
                <a:hlinkClick r:id="rId5"/>
              </a:rPr>
              <a:t>Velocity-time graphs of motion - Distance, speed and acceleration – WJEC - GCSE Physics (Single Science) Revision - WJEC - BBC Bitesize</a:t>
            </a:r>
            <a:endParaRPr lang="en-GB" dirty="0"/>
          </a:p>
          <a:p>
            <a:r>
              <a:rPr lang="en-GB" dirty="0">
                <a:hlinkClick r:id="rId6"/>
              </a:rPr>
              <a:t>Projectile Motion - Definition, Formula, Examples, Concepts, Video, and FAQs (byjus.com)</a:t>
            </a:r>
            <a:endParaRPr lang="en-GB" dirty="0"/>
          </a:p>
          <a:p>
            <a:r>
              <a:rPr lang="en-GB" dirty="0">
                <a:hlinkClick r:id="rId7"/>
              </a:rPr>
              <a:t>Horizontal and vertical motion - Projectile motion - National 5 Physics Revision - BBC Bitesize</a:t>
            </a:r>
            <a:endParaRPr lang="en-GB" dirty="0"/>
          </a:p>
          <a:p>
            <a:endParaRPr lang="en-GB" dirty="0"/>
          </a:p>
        </p:txBody>
      </p:sp>
    </p:spTree>
    <p:extLst>
      <p:ext uri="{BB962C8B-B14F-4D97-AF65-F5344CB8AC3E}">
        <p14:creationId xmlns:p14="http://schemas.microsoft.com/office/powerpoint/2010/main" val="3820861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TotalTime>
  <Words>1008</Words>
  <Application>Microsoft Office PowerPoint</Application>
  <PresentationFormat>Widescreen</PresentationFormat>
  <Paragraphs>161</Paragraphs>
  <Slides>19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4 Motion under constant acceleration</vt:lpstr>
      <vt:lpstr>SUVAT equations</vt:lpstr>
      <vt:lpstr>Exercises</vt:lpstr>
      <vt:lpstr>Velocity/Displacement vs Time graphs</vt:lpstr>
      <vt:lpstr>PowerPoint Presentation</vt:lpstr>
      <vt:lpstr>PowerPoint Presentation</vt:lpstr>
      <vt:lpstr>PowerPoint Presentation</vt:lpstr>
      <vt:lpstr>PowerPoint Presentation</vt:lpstr>
      <vt:lpstr>Projectile motion</vt:lpstr>
      <vt:lpstr>Example 1</vt:lpstr>
      <vt:lpstr>Example 1</vt:lpstr>
      <vt:lpstr>Example 1</vt:lpstr>
      <vt:lpstr>Further Questions</vt:lpstr>
      <vt:lpstr>Example 2</vt:lpstr>
      <vt:lpstr>Example 2</vt:lpstr>
      <vt:lpstr>Example 2</vt:lpstr>
      <vt:lpstr>Example 2</vt:lpstr>
      <vt:lpstr>Question</vt:lpstr>
      <vt:lpstr>Further Revision Material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Sandever</dc:creator>
  <cp:lastModifiedBy>Chris Sandever</cp:lastModifiedBy>
  <cp:revision>14</cp:revision>
  <dcterms:created xsi:type="dcterms:W3CDTF">2023-01-07T19:25:52Z</dcterms:created>
  <dcterms:modified xsi:type="dcterms:W3CDTF">2023-01-31T16:20:14Z</dcterms:modified>
</cp:coreProperties>
</file>