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345" r:id="rId5"/>
    <p:sldId id="342" r:id="rId6"/>
    <p:sldId id="341" r:id="rId7"/>
    <p:sldId id="344" r:id="rId8"/>
    <p:sldId id="336" r:id="rId9"/>
    <p:sldId id="340" r:id="rId10"/>
    <p:sldId id="339" r:id="rId11"/>
    <p:sldId id="337" r:id="rId12"/>
    <p:sldId id="343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548" autoAdjust="0"/>
    <p:restoredTop sz="94660"/>
  </p:normalViewPr>
  <p:slideViewPr>
    <p:cSldViewPr snapToGrid="0">
      <p:cViewPr varScale="1">
        <p:scale>
          <a:sx n="82" d="100"/>
          <a:sy n="82" d="100"/>
        </p:scale>
        <p:origin x="557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459A4D-4A11-407B-951E-CC8B3CF99E3E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C9BA4C4-D9A5-483E-BA65-0C9E902240FD}">
      <dgm:prSet/>
      <dgm:spPr/>
      <dgm:t>
        <a:bodyPr/>
        <a:lstStyle/>
        <a:p>
          <a:r>
            <a:rPr lang="en-US"/>
            <a:t>. Causes: Weak online marketing reduced customer visibility (Kotler and Keller, 2016).Limited product range failed to meet changing customer preferences (Ishikawa, 1986).</a:t>
          </a:r>
        </a:p>
      </dgm:t>
    </dgm:pt>
    <dgm:pt modelId="{429DF62D-4BD2-4FAC-8ECE-D4B83A4997D7}" type="parTrans" cxnId="{CF994744-F918-4660-B010-A35681669C00}">
      <dgm:prSet/>
      <dgm:spPr/>
      <dgm:t>
        <a:bodyPr/>
        <a:lstStyle/>
        <a:p>
          <a:endParaRPr lang="en-US"/>
        </a:p>
      </dgm:t>
    </dgm:pt>
    <dgm:pt modelId="{46F06F33-E5D6-4706-9CF0-B20BFE67A3A9}" type="sibTrans" cxnId="{CF994744-F918-4660-B010-A35681669C00}">
      <dgm:prSet/>
      <dgm:spPr/>
      <dgm:t>
        <a:bodyPr/>
        <a:lstStyle/>
        <a:p>
          <a:endParaRPr lang="en-US"/>
        </a:p>
      </dgm:t>
    </dgm:pt>
    <dgm:pt modelId="{259E1B1F-B486-4641-9B97-5F69E6556FBF}">
      <dgm:prSet/>
      <dgm:spPr/>
      <dgm:t>
        <a:bodyPr/>
        <a:lstStyle/>
        <a:p>
          <a:r>
            <a:rPr lang="en-US"/>
            <a:t>. Effects:30% decline in in-store sales (Kotler and Keller, 2016).Decrease in customer loyalty as buyers moved to online competitors (Ishikawa, 1986).</a:t>
          </a:r>
        </a:p>
      </dgm:t>
    </dgm:pt>
    <dgm:pt modelId="{0E2BA6DD-09AF-46E9-B4C8-35C1DFF03AFE}" type="parTrans" cxnId="{B12B47B5-B70D-4205-8845-E3E95F5FB939}">
      <dgm:prSet/>
      <dgm:spPr/>
      <dgm:t>
        <a:bodyPr/>
        <a:lstStyle/>
        <a:p>
          <a:endParaRPr lang="en-US"/>
        </a:p>
      </dgm:t>
    </dgm:pt>
    <dgm:pt modelId="{36681C5A-BA0B-4CE6-BFA1-171AB868CD0D}" type="sibTrans" cxnId="{B12B47B5-B70D-4205-8845-E3E95F5FB939}">
      <dgm:prSet/>
      <dgm:spPr/>
      <dgm:t>
        <a:bodyPr/>
        <a:lstStyle/>
        <a:p>
          <a:endParaRPr lang="en-US"/>
        </a:p>
      </dgm:t>
    </dgm:pt>
    <dgm:pt modelId="{28E3642D-C81C-4E0C-81B3-F338983B7AED}" type="pres">
      <dgm:prSet presAssocID="{7E459A4D-4A11-407B-951E-CC8B3CF99E3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ACE0F58-75FE-4A1A-851D-FD29D41E8B98}" type="pres">
      <dgm:prSet presAssocID="{FC9BA4C4-D9A5-483E-BA65-0C9E902240FD}" presName="hierRoot1" presStyleCnt="0"/>
      <dgm:spPr/>
    </dgm:pt>
    <dgm:pt modelId="{D3646692-4BD8-4245-9A48-4C5A14EC8BDC}" type="pres">
      <dgm:prSet presAssocID="{FC9BA4C4-D9A5-483E-BA65-0C9E902240FD}" presName="composite" presStyleCnt="0"/>
      <dgm:spPr/>
    </dgm:pt>
    <dgm:pt modelId="{5E04DCFF-13D8-4B6F-9B0F-801A4FA1EA8E}" type="pres">
      <dgm:prSet presAssocID="{FC9BA4C4-D9A5-483E-BA65-0C9E902240FD}" presName="background" presStyleLbl="node0" presStyleIdx="0" presStyleCnt="2"/>
      <dgm:spPr/>
    </dgm:pt>
    <dgm:pt modelId="{9056ECC9-3B08-4D6C-84FB-45BBFF51CB0F}" type="pres">
      <dgm:prSet presAssocID="{FC9BA4C4-D9A5-483E-BA65-0C9E902240FD}" presName="text" presStyleLbl="fgAcc0" presStyleIdx="0" presStyleCnt="2">
        <dgm:presLayoutVars>
          <dgm:chPref val="3"/>
        </dgm:presLayoutVars>
      </dgm:prSet>
      <dgm:spPr/>
    </dgm:pt>
    <dgm:pt modelId="{8A1B4FA9-37FB-4854-A2BB-4AE91F8DBE97}" type="pres">
      <dgm:prSet presAssocID="{FC9BA4C4-D9A5-483E-BA65-0C9E902240FD}" presName="hierChild2" presStyleCnt="0"/>
      <dgm:spPr/>
    </dgm:pt>
    <dgm:pt modelId="{9E298E6D-343F-4E34-873D-417E34D46FFE}" type="pres">
      <dgm:prSet presAssocID="{259E1B1F-B486-4641-9B97-5F69E6556FBF}" presName="hierRoot1" presStyleCnt="0"/>
      <dgm:spPr/>
    </dgm:pt>
    <dgm:pt modelId="{FCDF7E19-62DC-4628-B7C6-F9A3975029B0}" type="pres">
      <dgm:prSet presAssocID="{259E1B1F-B486-4641-9B97-5F69E6556FBF}" presName="composite" presStyleCnt="0"/>
      <dgm:spPr/>
    </dgm:pt>
    <dgm:pt modelId="{55AACA0B-85AB-4768-8F42-9FC6B3572513}" type="pres">
      <dgm:prSet presAssocID="{259E1B1F-B486-4641-9B97-5F69E6556FBF}" presName="background" presStyleLbl="node0" presStyleIdx="1" presStyleCnt="2"/>
      <dgm:spPr/>
    </dgm:pt>
    <dgm:pt modelId="{7E0C8E33-9C21-41DA-9952-13F656D87464}" type="pres">
      <dgm:prSet presAssocID="{259E1B1F-B486-4641-9B97-5F69E6556FBF}" presName="text" presStyleLbl="fgAcc0" presStyleIdx="1" presStyleCnt="2">
        <dgm:presLayoutVars>
          <dgm:chPref val="3"/>
        </dgm:presLayoutVars>
      </dgm:prSet>
      <dgm:spPr/>
    </dgm:pt>
    <dgm:pt modelId="{6CEC2B79-492D-4E3D-9C8D-B964421E39F0}" type="pres">
      <dgm:prSet presAssocID="{259E1B1F-B486-4641-9B97-5F69E6556FBF}" presName="hierChild2" presStyleCnt="0"/>
      <dgm:spPr/>
    </dgm:pt>
  </dgm:ptLst>
  <dgm:cxnLst>
    <dgm:cxn modelId="{CF994744-F918-4660-B010-A35681669C00}" srcId="{7E459A4D-4A11-407B-951E-CC8B3CF99E3E}" destId="{FC9BA4C4-D9A5-483E-BA65-0C9E902240FD}" srcOrd="0" destOrd="0" parTransId="{429DF62D-4BD2-4FAC-8ECE-D4B83A4997D7}" sibTransId="{46F06F33-E5D6-4706-9CF0-B20BFE67A3A9}"/>
    <dgm:cxn modelId="{C89EEB52-D5E5-46D6-85C8-D95490763B76}" type="presOf" srcId="{259E1B1F-B486-4641-9B97-5F69E6556FBF}" destId="{7E0C8E33-9C21-41DA-9952-13F656D87464}" srcOrd="0" destOrd="0" presId="urn:microsoft.com/office/officeart/2005/8/layout/hierarchy1"/>
    <dgm:cxn modelId="{B9C5BF89-D7F6-4095-AED7-754C98553A7B}" type="presOf" srcId="{7E459A4D-4A11-407B-951E-CC8B3CF99E3E}" destId="{28E3642D-C81C-4E0C-81B3-F338983B7AED}" srcOrd="0" destOrd="0" presId="urn:microsoft.com/office/officeart/2005/8/layout/hierarchy1"/>
    <dgm:cxn modelId="{E0C8E198-B851-42E3-A026-B82A9179EC38}" type="presOf" srcId="{FC9BA4C4-D9A5-483E-BA65-0C9E902240FD}" destId="{9056ECC9-3B08-4D6C-84FB-45BBFF51CB0F}" srcOrd="0" destOrd="0" presId="urn:microsoft.com/office/officeart/2005/8/layout/hierarchy1"/>
    <dgm:cxn modelId="{B12B47B5-B70D-4205-8845-E3E95F5FB939}" srcId="{7E459A4D-4A11-407B-951E-CC8B3CF99E3E}" destId="{259E1B1F-B486-4641-9B97-5F69E6556FBF}" srcOrd="1" destOrd="0" parTransId="{0E2BA6DD-09AF-46E9-B4C8-35C1DFF03AFE}" sibTransId="{36681C5A-BA0B-4CE6-BFA1-171AB868CD0D}"/>
    <dgm:cxn modelId="{4C0A7D85-6030-4D63-8B42-F7654F1ABEC5}" type="presParOf" srcId="{28E3642D-C81C-4E0C-81B3-F338983B7AED}" destId="{DACE0F58-75FE-4A1A-851D-FD29D41E8B98}" srcOrd="0" destOrd="0" presId="urn:microsoft.com/office/officeart/2005/8/layout/hierarchy1"/>
    <dgm:cxn modelId="{8CD11106-8626-4C0C-8AC6-B7D90B57ADB5}" type="presParOf" srcId="{DACE0F58-75FE-4A1A-851D-FD29D41E8B98}" destId="{D3646692-4BD8-4245-9A48-4C5A14EC8BDC}" srcOrd="0" destOrd="0" presId="urn:microsoft.com/office/officeart/2005/8/layout/hierarchy1"/>
    <dgm:cxn modelId="{994321AA-9FB8-4B0B-8F7D-417F1D2882C6}" type="presParOf" srcId="{D3646692-4BD8-4245-9A48-4C5A14EC8BDC}" destId="{5E04DCFF-13D8-4B6F-9B0F-801A4FA1EA8E}" srcOrd="0" destOrd="0" presId="urn:microsoft.com/office/officeart/2005/8/layout/hierarchy1"/>
    <dgm:cxn modelId="{9016B1F8-1393-46CC-91F5-A56ED19F8714}" type="presParOf" srcId="{D3646692-4BD8-4245-9A48-4C5A14EC8BDC}" destId="{9056ECC9-3B08-4D6C-84FB-45BBFF51CB0F}" srcOrd="1" destOrd="0" presId="urn:microsoft.com/office/officeart/2005/8/layout/hierarchy1"/>
    <dgm:cxn modelId="{A0A004C9-90AF-4B57-83C1-E2049200749B}" type="presParOf" srcId="{DACE0F58-75FE-4A1A-851D-FD29D41E8B98}" destId="{8A1B4FA9-37FB-4854-A2BB-4AE91F8DBE97}" srcOrd="1" destOrd="0" presId="urn:microsoft.com/office/officeart/2005/8/layout/hierarchy1"/>
    <dgm:cxn modelId="{6C635C38-1269-4714-A77F-0A841FD9063B}" type="presParOf" srcId="{28E3642D-C81C-4E0C-81B3-F338983B7AED}" destId="{9E298E6D-343F-4E34-873D-417E34D46FFE}" srcOrd="1" destOrd="0" presId="urn:microsoft.com/office/officeart/2005/8/layout/hierarchy1"/>
    <dgm:cxn modelId="{312B9A32-8C97-49D8-ABF7-65617DF08513}" type="presParOf" srcId="{9E298E6D-343F-4E34-873D-417E34D46FFE}" destId="{FCDF7E19-62DC-4628-B7C6-F9A3975029B0}" srcOrd="0" destOrd="0" presId="urn:microsoft.com/office/officeart/2005/8/layout/hierarchy1"/>
    <dgm:cxn modelId="{0388F622-4CB1-4E61-93E1-68DBF29E2770}" type="presParOf" srcId="{FCDF7E19-62DC-4628-B7C6-F9A3975029B0}" destId="{55AACA0B-85AB-4768-8F42-9FC6B3572513}" srcOrd="0" destOrd="0" presId="urn:microsoft.com/office/officeart/2005/8/layout/hierarchy1"/>
    <dgm:cxn modelId="{60CCA96A-E915-42C9-A272-C7793A9584C2}" type="presParOf" srcId="{FCDF7E19-62DC-4628-B7C6-F9A3975029B0}" destId="{7E0C8E33-9C21-41DA-9952-13F656D87464}" srcOrd="1" destOrd="0" presId="urn:microsoft.com/office/officeart/2005/8/layout/hierarchy1"/>
    <dgm:cxn modelId="{6F5DA94F-D9C8-4899-946E-881D96D9DB5F}" type="presParOf" srcId="{9E298E6D-343F-4E34-873D-417E34D46FFE}" destId="{6CEC2B79-492D-4E3D-9C8D-B964421E39F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C42044-868D-4975-9D36-89825CEE739C}" type="doc">
      <dgm:prSet loTypeId="urn:microsoft.com/office/officeart/2005/8/layout/default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029F784-15DA-4CCD-A1E0-4562A4A5254D}">
      <dgm:prSet/>
      <dgm:spPr/>
      <dgm:t>
        <a:bodyPr/>
        <a:lstStyle/>
        <a:p>
          <a:r>
            <a:rPr lang="en-US" dirty="0"/>
            <a:t>Analysis Weak online marketing reduced customer awareness and visibility (Kotler and Keller, 2016)</a:t>
          </a:r>
        </a:p>
      </dgm:t>
    </dgm:pt>
    <dgm:pt modelId="{F68AFA7D-1DE1-4B98-A78F-C27DCEB87057}" type="parTrans" cxnId="{DAA17356-7157-4846-97C7-719866824E07}">
      <dgm:prSet/>
      <dgm:spPr/>
      <dgm:t>
        <a:bodyPr/>
        <a:lstStyle/>
        <a:p>
          <a:endParaRPr lang="en-US"/>
        </a:p>
      </dgm:t>
    </dgm:pt>
    <dgm:pt modelId="{FC75A6CB-5600-45FF-8792-4D0B7B96A718}" type="sibTrans" cxnId="{DAA17356-7157-4846-97C7-719866824E07}">
      <dgm:prSet/>
      <dgm:spPr/>
      <dgm:t>
        <a:bodyPr/>
        <a:lstStyle/>
        <a:p>
          <a:endParaRPr lang="en-US"/>
        </a:p>
      </dgm:t>
    </dgm:pt>
    <dgm:pt modelId="{F3FF21A3-57FF-4C3D-BB30-1349E1FBF7A4}">
      <dgm:prSet/>
      <dgm:spPr/>
      <dgm:t>
        <a:bodyPr/>
        <a:lstStyle/>
        <a:p>
          <a:r>
            <a:rPr lang="en-US" dirty="0"/>
            <a:t>Limited product range failed to attract repeat customers (Ishikawa, 1986)</a:t>
          </a:r>
        </a:p>
      </dgm:t>
    </dgm:pt>
    <dgm:pt modelId="{88D5B3E2-1145-4A4F-9DE4-69AD568DCDEB}" type="parTrans" cxnId="{284E89F8-196C-490F-BDE4-92975F991D0C}">
      <dgm:prSet/>
      <dgm:spPr/>
      <dgm:t>
        <a:bodyPr/>
        <a:lstStyle/>
        <a:p>
          <a:endParaRPr lang="en-US"/>
        </a:p>
      </dgm:t>
    </dgm:pt>
    <dgm:pt modelId="{03997054-629F-42C6-8BEF-4191DCB79BDA}" type="sibTrans" cxnId="{284E89F8-196C-490F-BDE4-92975F991D0C}">
      <dgm:prSet/>
      <dgm:spPr/>
      <dgm:t>
        <a:bodyPr/>
        <a:lstStyle/>
        <a:p>
          <a:endParaRPr lang="en-US"/>
        </a:p>
      </dgm:t>
    </dgm:pt>
    <dgm:pt modelId="{8CDB1960-A24D-4051-8F30-C52E110C6FD0}">
      <dgm:prSet/>
      <dgm:spPr/>
      <dgm:t>
        <a:bodyPr/>
        <a:lstStyle/>
        <a:p>
          <a:r>
            <a:rPr lang="en-US" dirty="0"/>
            <a:t>Resulted in a 30% decline in-store sales (Kotler and Keller, 2016)</a:t>
          </a:r>
        </a:p>
      </dgm:t>
    </dgm:pt>
    <dgm:pt modelId="{D34EDBEB-DA44-4EC7-89E6-A7D5A1E5500B}" type="parTrans" cxnId="{B2E44B55-B822-4075-BCFC-BE90ACBBB6A2}">
      <dgm:prSet/>
      <dgm:spPr/>
      <dgm:t>
        <a:bodyPr/>
        <a:lstStyle/>
        <a:p>
          <a:endParaRPr lang="en-US"/>
        </a:p>
      </dgm:t>
    </dgm:pt>
    <dgm:pt modelId="{805A9682-C476-4EF8-8D89-0FEC6E415958}" type="sibTrans" cxnId="{B2E44B55-B822-4075-BCFC-BE90ACBBB6A2}">
      <dgm:prSet/>
      <dgm:spPr/>
      <dgm:t>
        <a:bodyPr/>
        <a:lstStyle/>
        <a:p>
          <a:endParaRPr lang="en-US"/>
        </a:p>
      </dgm:t>
    </dgm:pt>
    <dgm:pt modelId="{72964447-AAF0-4058-80F1-D1F2106ABF68}">
      <dgm:prSet/>
      <dgm:spPr/>
      <dgm:t>
        <a:bodyPr/>
        <a:lstStyle/>
        <a:p>
          <a:r>
            <a:rPr lang="en-US" dirty="0"/>
            <a:t>Lower customer loyalty as shoppers turned to online competitors (Ishikawa, 1986)</a:t>
          </a:r>
        </a:p>
      </dgm:t>
    </dgm:pt>
    <dgm:pt modelId="{5209DFAB-D2E4-48F6-907D-B3509F5AA282}" type="parTrans" cxnId="{D2FE8EC7-1C23-4535-A6FC-87F7C85D8511}">
      <dgm:prSet/>
      <dgm:spPr/>
      <dgm:t>
        <a:bodyPr/>
        <a:lstStyle/>
        <a:p>
          <a:endParaRPr lang="en-US"/>
        </a:p>
      </dgm:t>
    </dgm:pt>
    <dgm:pt modelId="{2E83C113-5548-45DF-ABA3-9719D0034726}" type="sibTrans" cxnId="{D2FE8EC7-1C23-4535-A6FC-87F7C85D8511}">
      <dgm:prSet/>
      <dgm:spPr/>
      <dgm:t>
        <a:bodyPr/>
        <a:lstStyle/>
        <a:p>
          <a:endParaRPr lang="en-US"/>
        </a:p>
      </dgm:t>
    </dgm:pt>
    <dgm:pt modelId="{60FDDA60-6FCD-4495-97F3-402E98C59C7B}" type="pres">
      <dgm:prSet presAssocID="{54C42044-868D-4975-9D36-89825CEE739C}" presName="diagram" presStyleCnt="0">
        <dgm:presLayoutVars>
          <dgm:dir/>
          <dgm:resizeHandles val="exact"/>
        </dgm:presLayoutVars>
      </dgm:prSet>
      <dgm:spPr/>
    </dgm:pt>
    <dgm:pt modelId="{A678861D-B6E4-4B22-8D75-8F3B34F2EB1E}" type="pres">
      <dgm:prSet presAssocID="{9029F784-15DA-4CCD-A1E0-4562A4A5254D}" presName="node" presStyleLbl="node1" presStyleIdx="0" presStyleCnt="4">
        <dgm:presLayoutVars>
          <dgm:bulletEnabled val="1"/>
        </dgm:presLayoutVars>
      </dgm:prSet>
      <dgm:spPr/>
    </dgm:pt>
    <dgm:pt modelId="{046CB6CC-2E3E-4253-A337-59CCE2EE609B}" type="pres">
      <dgm:prSet presAssocID="{FC75A6CB-5600-45FF-8792-4D0B7B96A718}" presName="sibTrans" presStyleCnt="0"/>
      <dgm:spPr/>
    </dgm:pt>
    <dgm:pt modelId="{E44807BA-BC42-4756-8E7F-70C399DA9676}" type="pres">
      <dgm:prSet presAssocID="{F3FF21A3-57FF-4C3D-BB30-1349E1FBF7A4}" presName="node" presStyleLbl="node1" presStyleIdx="1" presStyleCnt="4">
        <dgm:presLayoutVars>
          <dgm:bulletEnabled val="1"/>
        </dgm:presLayoutVars>
      </dgm:prSet>
      <dgm:spPr/>
    </dgm:pt>
    <dgm:pt modelId="{110C0B86-B5B3-4A6A-B2AA-DA9A1EEF975B}" type="pres">
      <dgm:prSet presAssocID="{03997054-629F-42C6-8BEF-4191DCB79BDA}" presName="sibTrans" presStyleCnt="0"/>
      <dgm:spPr/>
    </dgm:pt>
    <dgm:pt modelId="{1FA5B8D3-7BEC-477A-8013-73F2A5FF7769}" type="pres">
      <dgm:prSet presAssocID="{8CDB1960-A24D-4051-8F30-C52E110C6FD0}" presName="node" presStyleLbl="node1" presStyleIdx="2" presStyleCnt="4">
        <dgm:presLayoutVars>
          <dgm:bulletEnabled val="1"/>
        </dgm:presLayoutVars>
      </dgm:prSet>
      <dgm:spPr/>
    </dgm:pt>
    <dgm:pt modelId="{1D14C637-C955-4AD0-9630-09F5B2755929}" type="pres">
      <dgm:prSet presAssocID="{805A9682-C476-4EF8-8D89-0FEC6E415958}" presName="sibTrans" presStyleCnt="0"/>
      <dgm:spPr/>
    </dgm:pt>
    <dgm:pt modelId="{CF9CD3B7-B375-4EF4-9FB3-E5C27099D4AE}" type="pres">
      <dgm:prSet presAssocID="{72964447-AAF0-4058-80F1-D1F2106ABF68}" presName="node" presStyleLbl="node1" presStyleIdx="3" presStyleCnt="4">
        <dgm:presLayoutVars>
          <dgm:bulletEnabled val="1"/>
        </dgm:presLayoutVars>
      </dgm:prSet>
      <dgm:spPr/>
    </dgm:pt>
  </dgm:ptLst>
  <dgm:cxnLst>
    <dgm:cxn modelId="{22E76E0C-1824-4849-BC93-67247D5D727B}" type="presOf" srcId="{72964447-AAF0-4058-80F1-D1F2106ABF68}" destId="{CF9CD3B7-B375-4EF4-9FB3-E5C27099D4AE}" srcOrd="0" destOrd="0" presId="urn:microsoft.com/office/officeart/2005/8/layout/default"/>
    <dgm:cxn modelId="{9464065E-C0ED-4A39-BC66-96E73B1ABF91}" type="presOf" srcId="{9029F784-15DA-4CCD-A1E0-4562A4A5254D}" destId="{A678861D-B6E4-4B22-8D75-8F3B34F2EB1E}" srcOrd="0" destOrd="0" presId="urn:microsoft.com/office/officeart/2005/8/layout/default"/>
    <dgm:cxn modelId="{F6EF4C62-98E6-484E-A5AB-C241470AA022}" type="presOf" srcId="{54C42044-868D-4975-9D36-89825CEE739C}" destId="{60FDDA60-6FCD-4495-97F3-402E98C59C7B}" srcOrd="0" destOrd="0" presId="urn:microsoft.com/office/officeart/2005/8/layout/default"/>
    <dgm:cxn modelId="{B2E44B55-B822-4075-BCFC-BE90ACBBB6A2}" srcId="{54C42044-868D-4975-9D36-89825CEE739C}" destId="{8CDB1960-A24D-4051-8F30-C52E110C6FD0}" srcOrd="2" destOrd="0" parTransId="{D34EDBEB-DA44-4EC7-89E6-A7D5A1E5500B}" sibTransId="{805A9682-C476-4EF8-8D89-0FEC6E415958}"/>
    <dgm:cxn modelId="{DAA17356-7157-4846-97C7-719866824E07}" srcId="{54C42044-868D-4975-9D36-89825CEE739C}" destId="{9029F784-15DA-4CCD-A1E0-4562A4A5254D}" srcOrd="0" destOrd="0" parTransId="{F68AFA7D-1DE1-4B98-A78F-C27DCEB87057}" sibTransId="{FC75A6CB-5600-45FF-8792-4D0B7B96A718}"/>
    <dgm:cxn modelId="{D0FD5377-9E53-4BC5-8522-0955D113A817}" type="presOf" srcId="{8CDB1960-A24D-4051-8F30-C52E110C6FD0}" destId="{1FA5B8D3-7BEC-477A-8013-73F2A5FF7769}" srcOrd="0" destOrd="0" presId="urn:microsoft.com/office/officeart/2005/8/layout/default"/>
    <dgm:cxn modelId="{D2FE8EC7-1C23-4535-A6FC-87F7C85D8511}" srcId="{54C42044-868D-4975-9D36-89825CEE739C}" destId="{72964447-AAF0-4058-80F1-D1F2106ABF68}" srcOrd="3" destOrd="0" parTransId="{5209DFAB-D2E4-48F6-907D-B3509F5AA282}" sibTransId="{2E83C113-5548-45DF-ABA3-9719D0034726}"/>
    <dgm:cxn modelId="{284E89F8-196C-490F-BDE4-92975F991D0C}" srcId="{54C42044-868D-4975-9D36-89825CEE739C}" destId="{F3FF21A3-57FF-4C3D-BB30-1349E1FBF7A4}" srcOrd="1" destOrd="0" parTransId="{88D5B3E2-1145-4A4F-9DE4-69AD568DCDEB}" sibTransId="{03997054-629F-42C6-8BEF-4191DCB79BDA}"/>
    <dgm:cxn modelId="{7E7002FE-2492-4E31-BD29-D7A66FC99D6A}" type="presOf" srcId="{F3FF21A3-57FF-4C3D-BB30-1349E1FBF7A4}" destId="{E44807BA-BC42-4756-8E7F-70C399DA9676}" srcOrd="0" destOrd="0" presId="urn:microsoft.com/office/officeart/2005/8/layout/default"/>
    <dgm:cxn modelId="{FE160174-5E21-4215-9D38-3713F17F1717}" type="presParOf" srcId="{60FDDA60-6FCD-4495-97F3-402E98C59C7B}" destId="{A678861D-B6E4-4B22-8D75-8F3B34F2EB1E}" srcOrd="0" destOrd="0" presId="urn:microsoft.com/office/officeart/2005/8/layout/default"/>
    <dgm:cxn modelId="{37219F89-BA89-44CF-9F9A-10AC2A1C41E3}" type="presParOf" srcId="{60FDDA60-6FCD-4495-97F3-402E98C59C7B}" destId="{046CB6CC-2E3E-4253-A337-59CCE2EE609B}" srcOrd="1" destOrd="0" presId="urn:microsoft.com/office/officeart/2005/8/layout/default"/>
    <dgm:cxn modelId="{3518397D-248A-4E10-B8DC-073B8C60E58B}" type="presParOf" srcId="{60FDDA60-6FCD-4495-97F3-402E98C59C7B}" destId="{E44807BA-BC42-4756-8E7F-70C399DA9676}" srcOrd="2" destOrd="0" presId="urn:microsoft.com/office/officeart/2005/8/layout/default"/>
    <dgm:cxn modelId="{287AC424-0471-48E1-A86E-0A2A3827A959}" type="presParOf" srcId="{60FDDA60-6FCD-4495-97F3-402E98C59C7B}" destId="{110C0B86-B5B3-4A6A-B2AA-DA9A1EEF975B}" srcOrd="3" destOrd="0" presId="urn:microsoft.com/office/officeart/2005/8/layout/default"/>
    <dgm:cxn modelId="{4F621933-CF9C-4D19-9E2B-D6DDA2CB76EC}" type="presParOf" srcId="{60FDDA60-6FCD-4495-97F3-402E98C59C7B}" destId="{1FA5B8D3-7BEC-477A-8013-73F2A5FF7769}" srcOrd="4" destOrd="0" presId="urn:microsoft.com/office/officeart/2005/8/layout/default"/>
    <dgm:cxn modelId="{8D441FD3-2FF7-476E-85CA-5A9ECD8BB772}" type="presParOf" srcId="{60FDDA60-6FCD-4495-97F3-402E98C59C7B}" destId="{1D14C637-C955-4AD0-9630-09F5B2755929}" srcOrd="5" destOrd="0" presId="urn:microsoft.com/office/officeart/2005/8/layout/default"/>
    <dgm:cxn modelId="{D985F1B9-9024-451C-91F7-D591664DE72E}" type="presParOf" srcId="{60FDDA60-6FCD-4495-97F3-402E98C59C7B}" destId="{CF9CD3B7-B375-4EF4-9FB3-E5C27099D4AE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04DCFF-13D8-4B6F-9B0F-801A4FA1EA8E}">
      <dsp:nvSpPr>
        <dsp:cNvPr id="0" name=""/>
        <dsp:cNvSpPr/>
      </dsp:nvSpPr>
      <dsp:spPr>
        <a:xfrm>
          <a:off x="134291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56ECC9-3B08-4D6C-84FB-45BBFF51CB0F}">
      <dsp:nvSpPr>
        <dsp:cNvPr id="0" name=""/>
        <dsp:cNvSpPr/>
      </dsp:nvSpPr>
      <dsp:spPr>
        <a:xfrm>
          <a:off x="615713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. Causes: Weak online marketing reduced customer visibility (Kotler and Keller, 2016).Limited product range failed to meet changing customer preferences (Ishikawa, 1986).</a:t>
          </a:r>
        </a:p>
      </dsp:txBody>
      <dsp:txXfrm>
        <a:off x="696297" y="538547"/>
        <a:ext cx="4171627" cy="2590157"/>
      </dsp:txXfrm>
    </dsp:sp>
    <dsp:sp modelId="{55AACA0B-85AB-4768-8F42-9FC6B3572513}">
      <dsp:nvSpPr>
        <dsp:cNvPr id="0" name=""/>
        <dsp:cNvSpPr/>
      </dsp:nvSpPr>
      <dsp:spPr>
        <a:xfrm>
          <a:off x="5429930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0C8E33-9C21-41DA-9952-13F656D87464}">
      <dsp:nvSpPr>
        <dsp:cNvPr id="0" name=""/>
        <dsp:cNvSpPr/>
      </dsp:nvSpPr>
      <dsp:spPr>
        <a:xfrm>
          <a:off x="5911352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. Effects:30% decline in in-store sales (Kotler and Keller, 2016).Decrease in customer loyalty as buyers moved to online competitors (Ishikawa, 1986).</a:t>
          </a:r>
        </a:p>
      </dsp:txBody>
      <dsp:txXfrm>
        <a:off x="5991936" y="538547"/>
        <a:ext cx="4171627" cy="25901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78861D-B6E4-4B22-8D75-8F3B34F2EB1E}">
      <dsp:nvSpPr>
        <dsp:cNvPr id="0" name=""/>
        <dsp:cNvSpPr/>
      </dsp:nvSpPr>
      <dsp:spPr>
        <a:xfrm>
          <a:off x="1748064" y="2975"/>
          <a:ext cx="3342605" cy="200556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Analysis Weak online marketing reduced customer awareness and visibility (Kotler and Keller, 2016)</a:t>
          </a:r>
        </a:p>
      </dsp:txBody>
      <dsp:txXfrm>
        <a:off x="1748064" y="2975"/>
        <a:ext cx="3342605" cy="2005563"/>
      </dsp:txXfrm>
    </dsp:sp>
    <dsp:sp modelId="{E44807BA-BC42-4756-8E7F-70C399DA9676}">
      <dsp:nvSpPr>
        <dsp:cNvPr id="0" name=""/>
        <dsp:cNvSpPr/>
      </dsp:nvSpPr>
      <dsp:spPr>
        <a:xfrm>
          <a:off x="5424930" y="2975"/>
          <a:ext cx="3342605" cy="200556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Limited product range failed to attract repeat customers (Ishikawa, 1986)</a:t>
          </a:r>
        </a:p>
      </dsp:txBody>
      <dsp:txXfrm>
        <a:off x="5424930" y="2975"/>
        <a:ext cx="3342605" cy="2005563"/>
      </dsp:txXfrm>
    </dsp:sp>
    <dsp:sp modelId="{1FA5B8D3-7BEC-477A-8013-73F2A5FF7769}">
      <dsp:nvSpPr>
        <dsp:cNvPr id="0" name=""/>
        <dsp:cNvSpPr/>
      </dsp:nvSpPr>
      <dsp:spPr>
        <a:xfrm>
          <a:off x="1748064" y="2342799"/>
          <a:ext cx="3342605" cy="2005563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Resulted in a 30% decline in-store sales (Kotler and Keller, 2016)</a:t>
          </a:r>
        </a:p>
      </dsp:txBody>
      <dsp:txXfrm>
        <a:off x="1748064" y="2342799"/>
        <a:ext cx="3342605" cy="2005563"/>
      </dsp:txXfrm>
    </dsp:sp>
    <dsp:sp modelId="{CF9CD3B7-B375-4EF4-9FB3-E5C27099D4AE}">
      <dsp:nvSpPr>
        <dsp:cNvPr id="0" name=""/>
        <dsp:cNvSpPr/>
      </dsp:nvSpPr>
      <dsp:spPr>
        <a:xfrm>
          <a:off x="5424930" y="2342799"/>
          <a:ext cx="3342605" cy="200556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Lower customer loyalty as shoppers turned to online competitors (Ishikawa, 1986)</a:t>
          </a:r>
        </a:p>
      </dsp:txBody>
      <dsp:txXfrm>
        <a:off x="5424930" y="2342799"/>
        <a:ext cx="3342605" cy="20055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 up of a flower&#10;&#10;AI-generated content may be incorrect.">
            <a:extLst>
              <a:ext uri="{FF2B5EF4-FFF2-40B4-BE49-F238E27FC236}">
                <a16:creationId xmlns:a16="http://schemas.microsoft.com/office/drawing/2014/main" id="{BCD33CD5-72B6-1FF4-D95D-8E5DF920FF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06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43273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215C6C6-E45C-4179-9FC1-E8A4C1D47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FE9FE4C-C9E0-4C54-8010-EA9D29CD4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1564726" y="1890469"/>
            <a:ext cx="5860051" cy="2079143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6FAD6EF-0374-46BD-901E-E901DCA01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4847ABE-275E-4DCA-B164-A672D517F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3776B14B-F2F4-4825-8DA8-8C7A0F2B3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466344"/>
            <a:ext cx="11111729" cy="591782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-up of a white flower&#10;&#10;AI-generated content may be incorrect.">
            <a:extLst>
              <a:ext uri="{FF2B5EF4-FFF2-40B4-BE49-F238E27FC236}">
                <a16:creationId xmlns:a16="http://schemas.microsoft.com/office/drawing/2014/main" id="{66C14934-CA5F-87F3-6889-9220FA0928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78" b="2529"/>
          <a:stretch>
            <a:fillRect/>
          </a:stretch>
        </p:blipFill>
        <p:spPr>
          <a:xfrm>
            <a:off x="838200" y="704765"/>
            <a:ext cx="10628376" cy="5440003"/>
          </a:xfrm>
          <a:prstGeom prst="rect">
            <a:avLst/>
          </a:prstGeom>
        </p:spPr>
      </p:pic>
      <p:pic>
        <p:nvPicPr>
          <p:cNvPr id="7" name="Picture 6" descr="Close-up of a white flower&#10;&#10;AI-generated content may be incorrect.">
            <a:extLst>
              <a:ext uri="{FF2B5EF4-FFF2-40B4-BE49-F238E27FC236}">
                <a16:creationId xmlns:a16="http://schemas.microsoft.com/office/drawing/2014/main" id="{81061CE0-67EF-0D2B-BC12-35D896917B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61246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unflower with text on it&#10;&#10;AI-generated content may be incorrect.">
            <a:extLst>
              <a:ext uri="{FF2B5EF4-FFF2-40B4-BE49-F238E27FC236}">
                <a16:creationId xmlns:a16="http://schemas.microsoft.com/office/drawing/2014/main" id="{74A67046-C513-969D-F0B3-AADF32072A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06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5177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6B067B1-F4E5-4FDF-813D-C9E872E8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-up of a chart&#10;&#10;AI-generated content may be incorrect.">
            <a:extLst>
              <a:ext uri="{FF2B5EF4-FFF2-40B4-BE49-F238E27FC236}">
                <a16:creationId xmlns:a16="http://schemas.microsoft.com/office/drawing/2014/main" id="{560627A8-B2DF-017D-F992-75997AB20C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12"/>
          <a:stretch>
            <a:fillRect/>
          </a:stretch>
        </p:blipFill>
        <p:spPr>
          <a:xfrm>
            <a:off x="307775" y="261437"/>
            <a:ext cx="11576450" cy="6335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61275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854015" y="332045"/>
            <a:ext cx="10584611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Based on your insight, apply a 5W2H model and discuss the information provided in your table (approx. 1 minute).</a:t>
            </a:r>
          </a:p>
          <a:p>
            <a:endParaRPr lang="en-GB" sz="3200" b="1" u="sng" dirty="0"/>
          </a:p>
        </p:txBody>
      </p:sp>
      <p:pic>
        <p:nvPicPr>
          <p:cNvPr id="4" name="Picture 3" descr="A diagram of a customer service model&#10;&#10;AI-generated content may be incorrect.">
            <a:extLst>
              <a:ext uri="{FF2B5EF4-FFF2-40B4-BE49-F238E27FC236}">
                <a16:creationId xmlns:a16="http://schemas.microsoft.com/office/drawing/2014/main" id="{5FCB96C8-1762-6D30-D581-5F6C8A2A6D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B067B1-F4E5-4FDF-813D-C9E872E8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diagram with colorful circles and white text&#10;&#10;AI-generated content may be incorrect.">
            <a:extLst>
              <a:ext uri="{FF2B5EF4-FFF2-40B4-BE49-F238E27FC236}">
                <a16:creationId xmlns:a16="http://schemas.microsoft.com/office/drawing/2014/main" id="{9531CD4B-63A9-88C0-8F0A-8B71D2C1C9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12"/>
          <a:stretch>
            <a:fillRect/>
          </a:stretch>
        </p:blipFill>
        <p:spPr>
          <a:xfrm>
            <a:off x="307775" y="261437"/>
            <a:ext cx="11576450" cy="6335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48033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16B067B1-F4E5-4FDF-813D-C9E872E8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-up of a list of pestel factors&#10;&#10;AI-generated content may be incorrect.">
            <a:extLst>
              <a:ext uri="{FF2B5EF4-FFF2-40B4-BE49-F238E27FC236}">
                <a16:creationId xmlns:a16="http://schemas.microsoft.com/office/drawing/2014/main" id="{DCDD7011-E8D2-DD0F-C417-512D2869EF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12"/>
          <a:stretch>
            <a:fillRect/>
          </a:stretch>
        </p:blipFill>
        <p:spPr>
          <a:xfrm>
            <a:off x="307775" y="261437"/>
            <a:ext cx="11576450" cy="6335126"/>
          </a:xfrm>
          <a:prstGeom prst="rect">
            <a:avLst/>
          </a:prstGeom>
        </p:spPr>
      </p:pic>
      <p:pic>
        <p:nvPicPr>
          <p:cNvPr id="5" name="Picture 4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3D5597F1-388C-B81B-57F5-0090C272A7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19842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US" sz="3400" b="1" u="sng">
                <a:latin typeface="Arial" panose="020B0604020202020204" pitchFamily="34" charset="0"/>
                <a:cs typeface="Arial" panose="020B0604020202020204" pitchFamily="34" charset="0"/>
              </a:rPr>
              <a:t>Cause-and-Effect (Fishbone) – Green Havan Florists</a:t>
            </a:r>
            <a:br>
              <a:rPr lang="en-US" sz="3400" b="1" u="sng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400" b="1" u="sng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CC5F08-FAB2-80A6-D47A-9EB8B5F181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5294346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6B067B1-F4E5-4FDF-813D-C9E872E8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diagram of a cause and effect diagram&#10;&#10;AI-generated content may be incorrect.">
            <a:extLst>
              <a:ext uri="{FF2B5EF4-FFF2-40B4-BE49-F238E27FC236}">
                <a16:creationId xmlns:a16="http://schemas.microsoft.com/office/drawing/2014/main" id="{D7EA7833-6CF9-B615-3078-AC98289FFA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12"/>
          <a:stretch>
            <a:fillRect/>
          </a:stretch>
        </p:blipFill>
        <p:spPr>
          <a:xfrm>
            <a:off x="307775" y="261437"/>
            <a:ext cx="11576450" cy="6335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0259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DE730850-A97F-7E63-4AB2-79280758F6E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2530" b="1320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Findings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BC8D62-829D-5C05-B3F3-6DC88108ED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744944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372578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62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sz="6200">
              <a:solidFill>
                <a:srgbClr val="FFFFFF"/>
              </a:solidFill>
            </a:endParaRPr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57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9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6656" y="214604"/>
            <a:ext cx="5416022" cy="5990253"/>
          </a:xfrm>
        </p:spPr>
        <p:txBody>
          <a:bodyPr anchor="ctr">
            <a:normAutofit fontScale="55000" lnSpcReduction="20000"/>
          </a:bodyPr>
          <a:lstStyle/>
          <a:p>
            <a:pPr>
              <a:buNone/>
            </a:pPr>
            <a:endParaRPr lang="en-GB" sz="1600" dirty="0"/>
          </a:p>
          <a:p>
            <a:pPr>
              <a:buNone/>
            </a:pPr>
            <a:endParaRPr lang="en-GB" sz="1600" dirty="0"/>
          </a:p>
          <a:p>
            <a:pPr>
              <a:buNone/>
            </a:pPr>
            <a:endParaRPr lang="en-GB" sz="1600" dirty="0"/>
          </a:p>
          <a:p>
            <a:pPr>
              <a:buNone/>
            </a:pPr>
            <a:endParaRPr lang="en-GB" sz="1600" dirty="0"/>
          </a:p>
          <a:p>
            <a:pPr>
              <a:buNone/>
            </a:pPr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ASQ (2020) </a:t>
            </a:r>
            <a:r>
              <a:rPr lang="en-GB" sz="2300" b="1" dirty="0" err="1">
                <a:latin typeface="Arial" panose="020B0604020202020204" pitchFamily="34" charset="0"/>
                <a:cs typeface="Arial" panose="020B0604020202020204" pitchFamily="34" charset="0"/>
              </a:rPr>
              <a:t>‘Cause</a:t>
            </a:r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 and Effect Diagram (Fishbone/Ishikawa)’, </a:t>
            </a:r>
            <a:r>
              <a:rPr lang="en-GB" sz="2300" b="1" i="1" dirty="0">
                <a:latin typeface="Arial" panose="020B0604020202020204" pitchFamily="34" charset="0"/>
                <a:cs typeface="Arial" panose="020B0604020202020204" pitchFamily="34" charset="0"/>
              </a:rPr>
              <a:t>American Society for Quality</a:t>
            </a:r>
          </a:p>
          <a:p>
            <a:pPr>
              <a:buNone/>
            </a:pPr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Brassard, M. and Ritter, D. (2010) </a:t>
            </a:r>
            <a:r>
              <a:rPr lang="en-GB" sz="2300" b="1" i="1" dirty="0">
                <a:latin typeface="Arial" panose="020B0604020202020204" pitchFamily="34" charset="0"/>
                <a:cs typeface="Arial" panose="020B0604020202020204" pitchFamily="34" charset="0"/>
              </a:rPr>
              <a:t>The Memory Jogger 2: Tools for Continuous Improvement and Effective Planning.</a:t>
            </a:r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 Salem, NH: GOAL/QPC.</a:t>
            </a:r>
          </a:p>
          <a:p>
            <a:pPr>
              <a:buNone/>
            </a:pPr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Ishikawa, K. (1986) </a:t>
            </a:r>
            <a:r>
              <a:rPr lang="en-GB" sz="2300" b="1" i="1" dirty="0">
                <a:latin typeface="Arial" panose="020B0604020202020204" pitchFamily="34" charset="0"/>
                <a:cs typeface="Arial" panose="020B0604020202020204" pitchFamily="34" charset="0"/>
              </a:rPr>
              <a:t>Guide to Quality Control.</a:t>
            </a:r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 2nd </a:t>
            </a:r>
            <a:r>
              <a:rPr lang="en-GB" sz="2300" b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. Tokyo: Asian Productivity Organization.</a:t>
            </a:r>
          </a:p>
          <a:p>
            <a:pPr>
              <a:buNone/>
            </a:pPr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Johnson, G., Scholes, K. and Whittington, R. (2008) </a:t>
            </a:r>
            <a:r>
              <a:rPr lang="en-GB" sz="2300" b="1" i="1" dirty="0">
                <a:latin typeface="Arial" panose="020B0604020202020204" pitchFamily="34" charset="0"/>
                <a:cs typeface="Arial" panose="020B0604020202020204" pitchFamily="34" charset="0"/>
              </a:rPr>
              <a:t>Exploring Corporate Strategy.</a:t>
            </a:r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 8th </a:t>
            </a:r>
            <a:r>
              <a:rPr lang="en-GB" sz="2300" b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. Harlow: Pearson Education.</a:t>
            </a:r>
          </a:p>
          <a:p>
            <a:pPr>
              <a:buNone/>
            </a:pPr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Kotler, P. and Keller, K.L. (2016) </a:t>
            </a:r>
            <a:r>
              <a:rPr lang="en-GB" sz="2300" b="1" i="1" dirty="0">
                <a:latin typeface="Arial" panose="020B0604020202020204" pitchFamily="34" charset="0"/>
                <a:cs typeface="Arial" panose="020B0604020202020204" pitchFamily="34" charset="0"/>
              </a:rPr>
              <a:t>Marketing Management.</a:t>
            </a:r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 15th </a:t>
            </a:r>
            <a:r>
              <a:rPr lang="en-GB" sz="2300" b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. Harlow: Pearson Education.</a:t>
            </a:r>
          </a:p>
          <a:p>
            <a:pPr>
              <a:buNone/>
            </a:pPr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MindTools (2023) </a:t>
            </a:r>
            <a:r>
              <a:rPr lang="en-GB" sz="2300" b="1" dirty="0" err="1">
                <a:latin typeface="Arial" panose="020B0604020202020204" pitchFamily="34" charset="0"/>
                <a:cs typeface="Arial" panose="020B0604020202020204" pitchFamily="34" charset="0"/>
              </a:rPr>
              <a:t>‘Cause</a:t>
            </a:r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 and Effect Analysis: Identifying the Root Cause of a Problem’. </a:t>
            </a:r>
            <a:r>
              <a:rPr lang="en-GB" sz="2300" b="1" i="1" dirty="0">
                <a:latin typeface="Arial" panose="020B0604020202020204" pitchFamily="34" charset="0"/>
                <a:cs typeface="Arial" panose="020B0604020202020204" pitchFamily="34" charset="0"/>
              </a:rPr>
              <a:t>MindTools</a:t>
            </a:r>
          </a:p>
          <a:p>
            <a:pPr>
              <a:buNone/>
            </a:pPr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Oxford College of Marketing (2016) ‘What is the PESTEL Framework?’, </a:t>
            </a:r>
            <a:r>
              <a:rPr lang="en-GB" sz="2300" b="1" i="1" dirty="0">
                <a:latin typeface="Arial" panose="020B0604020202020204" pitchFamily="34" charset="0"/>
                <a:cs typeface="Arial" panose="020B0604020202020204" pitchFamily="34" charset="0"/>
              </a:rPr>
              <a:t>Oxford College of Marketing.</a:t>
            </a:r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None/>
            </a:pPr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Yüksel, İ. (2012) ‘Developing a multi-criteria decision-making model for PESTEL analysis’, </a:t>
            </a:r>
            <a:r>
              <a:rPr lang="en-GB" sz="2300" b="1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Business and Management,</a:t>
            </a:r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 7(24), pp. 52–66</a:t>
            </a:r>
          </a:p>
          <a:p>
            <a:pPr>
              <a:buNone/>
            </a:pPr>
            <a:endParaRPr lang="en-GB" sz="23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2200" b="1" dirty="0"/>
          </a:p>
          <a:p>
            <a:pPr>
              <a:buNone/>
            </a:pPr>
            <a:endParaRPr lang="en-GB" sz="2200" b="1" dirty="0"/>
          </a:p>
          <a:p>
            <a:pPr>
              <a:buNone/>
            </a:pPr>
            <a:endParaRPr lang="en-GB" sz="2200" b="1" dirty="0"/>
          </a:p>
          <a:p>
            <a:pPr marL="0" indent="0">
              <a:buNone/>
            </a:pPr>
            <a:br>
              <a:rPr lang="en-GB" sz="2200" b="1" dirty="0">
                <a:solidFill>
                  <a:schemeClr val="tx1">
                    <a:alpha val="80000"/>
                  </a:schemeClr>
                </a:solidFill>
              </a:rPr>
            </a:br>
            <a:endParaRPr lang="en-GB" sz="2200" b="1" dirty="0">
              <a:solidFill>
                <a:schemeClr val="tx1">
                  <a:alpha val="80000"/>
                </a:schemeClr>
              </a:solidFill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1300" dirty="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1300" dirty="0">
              <a:solidFill>
                <a:schemeClr val="tx1">
                  <a:alpha val="80000"/>
                </a:schemeClr>
              </a:solidFill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300" dirty="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br>
              <a:rPr lang="en-GB" sz="8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8000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32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endParaRPr lang="en-GB" sz="200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3" name="Rectangle 1042">
            <a:extLst>
              <a:ext uri="{FF2B5EF4-FFF2-40B4-BE49-F238E27FC236}">
                <a16:creationId xmlns:a16="http://schemas.microsoft.com/office/drawing/2014/main" id="{AA3C4BBB-74A1-4831-90A7-709289EFE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87035" y="2674555"/>
            <a:ext cx="7014879" cy="2931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6399" y="2958353"/>
            <a:ext cx="3784006" cy="3167530"/>
          </a:xfrm>
        </p:spPr>
        <p:txBody>
          <a:bodyPr>
            <a:normAutofit/>
          </a:bodyPr>
          <a:lstStyle/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4" ma:contentTypeDescription="Create a new document." ma:contentTypeScope="" ma:versionID="f26c1f1f3da4993cf484ea9cb03c996e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cb7c7188cf232c370e069ef01ac140a3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purl.org/dc/terms/"/>
    <ds:schemaRef ds:uri="f799553d-1ac0-48da-9ae3-fe400ced9c3b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B1EEA95-3AA8-4139-8C2F-66239A01764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10483</TotalTime>
  <Words>354</Words>
  <Application>Microsoft Office PowerPoint</Application>
  <PresentationFormat>Widescreen</PresentationFormat>
  <Paragraphs>31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Cause-and-Effect (Fishbone) – Green Havan Florists </vt:lpstr>
      <vt:lpstr>PowerPoint Presentation</vt:lpstr>
      <vt:lpstr>Key Findings 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Fabienne Sophie Veronique Cossa (2431920)</cp:lastModifiedBy>
  <cp:revision>91</cp:revision>
  <dcterms:created xsi:type="dcterms:W3CDTF">2024-01-29T11:42:05Z</dcterms:created>
  <dcterms:modified xsi:type="dcterms:W3CDTF">2025-10-12T20:41:08Z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