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4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Lst>
  <p:sldSz cx="9144000" cy="5143500" type="screen16x9"/>
  <p:notesSz cx="6858000" cy="9144000"/>
  <p:embeddedFontLst>
    <p:embeddedFont>
      <p:font typeface="Lobster"/>
      <p:regular r:id="rId45"/>
    </p:embeddedFont>
    <p:embeddedFont>
      <p:font typeface="Lucida Calligraphy" panose="03010101010101010101" pitchFamily="66" charset="0"/>
      <p:regular r:id="rId46"/>
    </p:embeddedFont>
    <p:embeddedFont>
      <p:font typeface="Oswald" panose="020B0604020202020204" charset="0"/>
      <p:regular r:id="rId47"/>
      <p:bold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8A5CE0C-1302-452A-ACA5-4D062864CFBF}">
  <a:tblStyle styleId="{F8A5CE0C-1302-452A-ACA5-4D062864CFBF}"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0" autoAdjust="0"/>
    <p:restoredTop sz="94712" autoAdjust="0"/>
  </p:normalViewPr>
  <p:slideViewPr>
    <p:cSldViewPr snapToGrid="0">
      <p:cViewPr>
        <p:scale>
          <a:sx n="153" d="100"/>
          <a:sy n="153" d="100"/>
        </p:scale>
        <p:origin x="168" y="-20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3.fntdata"/><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4.fntdata"/><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Good afternoon, thank you for coming today to listen to Team Sparkle’s Business Plan. My name is Yen Yen, and I am the Team Leader. I oversees the whole progress of this project, help with research, proofread and editing the presentation slides. Here are my team member Dragos (Financial Resources, Kim (Marketing), Nehar (Human Resources), and Sabia (Physical Resources).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4990fd9628_4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4990fd9628_4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4409705aa8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4409705aa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Our team have come up with a fantastic Business idea, which is Grab a Pizza! </a:t>
            </a:r>
            <a:r>
              <a:rPr lang="en" sz="1200">
                <a:solidFill>
                  <a:schemeClr val="dk1"/>
                </a:solidFill>
              </a:rPr>
              <a:t>Café.</a:t>
            </a:r>
            <a:r>
              <a:rPr lang="en"/>
              <a:t> Refer to </a:t>
            </a:r>
            <a:r>
              <a:rPr lang="en">
                <a:solidFill>
                  <a:schemeClr val="dk1"/>
                </a:solidFill>
              </a:rPr>
              <a:t>previous proposal business plan,</a:t>
            </a:r>
            <a:r>
              <a:rPr lang="en"/>
              <a:t> I will talk briefly on few parts that needed to improve better. </a:t>
            </a:r>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Sabia could have explain further on the reason behind why we selected 4A Gwydr Square at Uplands for our café location.</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Nehar could change her Recruitment and Selection Process on the slide into bullet point and describing them from speaker notes.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Kim’s Market Segmentation was about UK pizza market growth, which is not exactly market segmentation on customer. This has been rectified and corrected.</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Dragos could give more details on cash flow and realistic figure for this final presentation.</a:t>
            </a:r>
            <a:endParaRPr sz="1200">
              <a:solidFill>
                <a:schemeClr val="dk1"/>
              </a:solidFill>
            </a:endParaRPr>
          </a:p>
          <a:p>
            <a:pPr marL="0" lvl="0" indent="0" algn="l" rtl="0">
              <a:spcBef>
                <a:spcPts val="0"/>
              </a:spcBef>
              <a:spcAft>
                <a:spcPts val="0"/>
              </a:spcAft>
              <a:buNone/>
            </a:pPr>
            <a:r>
              <a:rPr lang="en" sz="1200">
                <a:solidFill>
                  <a:schemeClr val="dk1"/>
                </a:solidFill>
              </a:rPr>
              <a:t>Last, it is about my editing skills, the slides were too compact and overwhelming with information, which could have been listed in bullet points and put on further explanation in speaker notes. To give extra time finalise the ending.</a:t>
            </a:r>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452d2c6ca0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452d2c6ca0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rPr>
              <a:t>Now, let me present our very first venture: Grab a Pizza! Café.</a:t>
            </a:r>
            <a:endParaRPr sz="1200" dirty="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rPr>
              <a:t>Mission Statement: Offer the best possible quality, selection and value to inspire healthier choice and enhance pizza culture.</a:t>
            </a:r>
            <a:endParaRPr sz="1200" dirty="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rPr>
              <a:t> </a:t>
            </a:r>
            <a:endParaRPr sz="1200" dirty="0">
              <a:solidFill>
                <a:schemeClr val="dk1"/>
              </a:solidFill>
            </a:endParaRPr>
          </a:p>
          <a:p>
            <a:pPr marL="50800" marR="50800" lvl="0" indent="0" algn="l" rtl="0">
              <a:lnSpc>
                <a:spcPct val="115000"/>
              </a:lnSpc>
              <a:spcBef>
                <a:spcPts val="200"/>
              </a:spcBef>
              <a:spcAft>
                <a:spcPts val="0"/>
              </a:spcAft>
              <a:buClr>
                <a:schemeClr val="dk1"/>
              </a:buClr>
              <a:buSzPts val="1100"/>
              <a:buFont typeface="Arial"/>
              <a:buNone/>
            </a:pPr>
            <a:r>
              <a:rPr lang="en" sz="1200" dirty="0">
                <a:solidFill>
                  <a:schemeClr val="dk1"/>
                </a:solidFill>
              </a:rPr>
              <a:t>We aim to sell freshly made unique rectangular shape pizza by slice, with fresh seasonal toppings to capture a new market for higher quality pizza.</a:t>
            </a:r>
            <a:endParaRPr sz="1200" dirty="0">
              <a:solidFill>
                <a:schemeClr val="dk1"/>
              </a:solidFill>
            </a:endParaRPr>
          </a:p>
          <a:p>
            <a:pPr marL="50800" marR="50800" lvl="0" indent="0" algn="l" rtl="0">
              <a:lnSpc>
                <a:spcPct val="115000"/>
              </a:lnSpc>
              <a:spcBef>
                <a:spcPts val="1000"/>
              </a:spcBef>
              <a:spcAft>
                <a:spcPts val="1000"/>
              </a:spcAft>
              <a:buNone/>
            </a:pPr>
            <a:r>
              <a:rPr lang="en" sz="1200" dirty="0">
                <a:solidFill>
                  <a:schemeClr val="dk1"/>
                </a:solidFill>
              </a:rPr>
              <a:t>The Rectangular shape will help us to establish our brand and uniqueness in the market, provide our customer more healthy choice and better flavours, define in a league of our own!</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47f9c6071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47f9c6071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50800" marR="50800" lvl="0" indent="0" algn="l" rtl="0">
              <a:lnSpc>
                <a:spcPct val="115000"/>
              </a:lnSpc>
              <a:spcBef>
                <a:spcPts val="200"/>
              </a:spcBef>
              <a:spcAft>
                <a:spcPts val="0"/>
              </a:spcAft>
              <a:buClr>
                <a:schemeClr val="dk1"/>
              </a:buClr>
              <a:buSzPts val="1100"/>
              <a:buFont typeface="Arial"/>
              <a:buNone/>
            </a:pPr>
            <a:r>
              <a:rPr lang="en" sz="1200">
                <a:solidFill>
                  <a:schemeClr val="dk1"/>
                </a:solidFill>
              </a:rPr>
              <a:t>Let me explain in details:</a:t>
            </a:r>
            <a:endParaRPr sz="1200">
              <a:solidFill>
                <a:schemeClr val="dk1"/>
              </a:solidFill>
            </a:endParaRPr>
          </a:p>
          <a:p>
            <a:pPr marL="0" marR="50800" lvl="0" indent="0" algn="l" rtl="0">
              <a:lnSpc>
                <a:spcPct val="115000"/>
              </a:lnSpc>
              <a:spcBef>
                <a:spcPts val="1000"/>
              </a:spcBef>
              <a:spcAft>
                <a:spcPts val="0"/>
              </a:spcAft>
              <a:buClr>
                <a:schemeClr val="dk1"/>
              </a:buClr>
              <a:buSzPts val="1100"/>
              <a:buFont typeface="Arial"/>
              <a:buNone/>
            </a:pPr>
            <a:r>
              <a:rPr lang="en" sz="1200">
                <a:solidFill>
                  <a:schemeClr val="dk1"/>
                </a:solidFill>
              </a:rPr>
              <a:t>First of its kind in Swansea, the rectangular shape pizza invested in Rome, Italy but never seen available in any food store here.</a:t>
            </a:r>
            <a:endParaRPr sz="1200">
              <a:solidFill>
                <a:schemeClr val="dk1"/>
              </a:solidFill>
            </a:endParaRPr>
          </a:p>
          <a:p>
            <a:pPr marL="0" marR="50800" lvl="0" indent="0" algn="l" rtl="0">
              <a:lnSpc>
                <a:spcPct val="115000"/>
              </a:lnSpc>
              <a:spcBef>
                <a:spcPts val="1000"/>
              </a:spcBef>
              <a:spcAft>
                <a:spcPts val="0"/>
              </a:spcAft>
              <a:buClr>
                <a:schemeClr val="dk1"/>
              </a:buClr>
              <a:buSzPts val="1100"/>
              <a:buFont typeface="Arial"/>
              <a:buNone/>
            </a:pPr>
            <a:r>
              <a:rPr lang="en" sz="1200">
                <a:solidFill>
                  <a:schemeClr val="dk1"/>
                </a:solidFill>
              </a:rPr>
              <a:t>Our pizza will be freshly prepared in the kitchen daily, from pizza base, we do gluten free base too, to seasonal and specialities toppings. With the flexibility to customize topping for customers, this will pull in Vegetarian and Vegan customerss, plus point our menu can be adjust to rapidly changing taste trends.</a:t>
            </a:r>
            <a:endParaRPr sz="1200">
              <a:solidFill>
                <a:schemeClr val="dk1"/>
              </a:solidFill>
            </a:endParaRPr>
          </a:p>
          <a:p>
            <a:pPr marL="0" marR="50800" lvl="0" indent="0" algn="l" rtl="0">
              <a:lnSpc>
                <a:spcPct val="115000"/>
              </a:lnSpc>
              <a:spcBef>
                <a:spcPts val="1000"/>
              </a:spcBef>
              <a:spcAft>
                <a:spcPts val="0"/>
              </a:spcAft>
              <a:buClr>
                <a:schemeClr val="dk1"/>
              </a:buClr>
              <a:buSzPts val="1100"/>
              <a:buFont typeface="Arial"/>
              <a:buNone/>
            </a:pPr>
            <a:r>
              <a:rPr lang="en" sz="1200">
                <a:solidFill>
                  <a:schemeClr val="dk1"/>
                </a:solidFill>
              </a:rPr>
              <a:t>Allow customers to pick and mix different variety of toppings. When you have kids, not all of them have same taste and you don’t want to end up buying too many big pieces. Our pick and mix allow customers to pick different toppings each slice to suit different demanding taste bugs, everyone is happy!</a:t>
            </a:r>
            <a:endParaRPr sz="1200">
              <a:solidFill>
                <a:schemeClr val="dk1"/>
              </a:solidFill>
            </a:endParaRPr>
          </a:p>
          <a:p>
            <a:pPr marL="0" marR="50800" lvl="0" indent="0" algn="l" rtl="0">
              <a:lnSpc>
                <a:spcPct val="115000"/>
              </a:lnSpc>
              <a:spcBef>
                <a:spcPts val="1000"/>
              </a:spcBef>
              <a:spcAft>
                <a:spcPts val="0"/>
              </a:spcAft>
              <a:buClr>
                <a:schemeClr val="dk1"/>
              </a:buClr>
              <a:buSzPts val="1100"/>
              <a:buFont typeface="Arial"/>
              <a:buNone/>
            </a:pPr>
            <a:r>
              <a:rPr lang="en" sz="1200">
                <a:solidFill>
                  <a:schemeClr val="dk1"/>
                </a:solidFill>
              </a:rPr>
              <a:t>Our selling point is: Rectangular shape pre-cook pizza slice is measure 10cm x 15cm, just the right portion quick to serve and convenience to takeaway.</a:t>
            </a:r>
            <a:endParaRPr sz="1200">
              <a:solidFill>
                <a:schemeClr val="dk1"/>
              </a:solidFill>
            </a:endParaRPr>
          </a:p>
          <a:p>
            <a:pPr marL="0" marR="50800" lvl="0" indent="0" algn="l" rtl="0">
              <a:lnSpc>
                <a:spcPct val="115000"/>
              </a:lnSpc>
              <a:spcBef>
                <a:spcPts val="1000"/>
              </a:spcBef>
              <a:spcAft>
                <a:spcPts val="0"/>
              </a:spcAft>
              <a:buClr>
                <a:schemeClr val="dk1"/>
              </a:buClr>
              <a:buSzPts val="1100"/>
              <a:buFont typeface="Arial"/>
              <a:buNone/>
            </a:pPr>
            <a:r>
              <a:rPr lang="en" sz="1200">
                <a:solidFill>
                  <a:schemeClr val="dk1"/>
                </a:solidFill>
              </a:rPr>
              <a:t>The trend towards shorter meal occasions as customers become ever more time pressed will switch to our quick service, compared to customers having to order and wait for a whole pizza to be prepared from scratch. That’s why we want to target students and young professional that are famous for their impatience.</a:t>
            </a:r>
            <a:endParaRPr sz="1200">
              <a:solidFill>
                <a:schemeClr val="dk1"/>
              </a:solidFill>
            </a:endParaRPr>
          </a:p>
          <a:p>
            <a:pPr marL="50800" marR="50800" lvl="0" indent="0" algn="l" rtl="0">
              <a:lnSpc>
                <a:spcPct val="115000"/>
              </a:lnSpc>
              <a:spcBef>
                <a:spcPts val="1000"/>
              </a:spcBef>
              <a:spcAft>
                <a:spcPts val="0"/>
              </a:spcAft>
              <a:buClr>
                <a:schemeClr val="dk1"/>
              </a:buClr>
              <a:buSzPts val="1100"/>
              <a:buFont typeface="Arial"/>
              <a:buNone/>
            </a:pPr>
            <a:r>
              <a:rPr lang="en" sz="1200">
                <a:solidFill>
                  <a:schemeClr val="dk1"/>
                </a:solidFill>
              </a:rPr>
              <a:t>Our café is a perfect fit in the gap between online delivery pizza and dine-in family pizza restaurant market. Refer to Wallace’s research, the pizza market’s total value is £3,285 million. According to Pizza Restaurant Market Facts (Appendice 1) show that while chains continue to dominate the market, independent business are growing (Wallace, 2018).</a:t>
            </a:r>
            <a:endParaRPr sz="1200">
              <a:solidFill>
                <a:schemeClr val="dk1"/>
              </a:solidFill>
            </a:endParaRPr>
          </a:p>
          <a:p>
            <a:pPr marL="50800" marR="50800" lvl="0" indent="0" algn="l" rtl="0">
              <a:lnSpc>
                <a:spcPct val="115000"/>
              </a:lnSpc>
              <a:spcBef>
                <a:spcPts val="1600"/>
              </a:spcBef>
              <a:spcAft>
                <a:spcPts val="0"/>
              </a:spcAft>
              <a:buClr>
                <a:schemeClr val="dk1"/>
              </a:buClr>
              <a:buSzPts val="1100"/>
              <a:buFont typeface="Arial"/>
              <a:buNone/>
            </a:pPr>
            <a:r>
              <a:rPr lang="en" sz="1200">
                <a:solidFill>
                  <a:schemeClr val="dk1"/>
                </a:solidFill>
              </a:rPr>
              <a:t>And (Apprentice 2), Steiner reported that UK pizza market sales growth up to 13 percent from 2006 to 2011. The growth forecast predicted to be up to 22 percent from 2011 to 2016. I am confidence there is room for us new entrant with a niche product will stand out above our competitors, better serve our audience and authenticate our brand in a year time.</a:t>
            </a:r>
            <a:endParaRPr sz="1200">
              <a:solidFill>
                <a:schemeClr val="dk1"/>
              </a:solidFill>
            </a:endParaRPr>
          </a:p>
          <a:p>
            <a:pPr marL="0" marR="50800" lvl="0" indent="0" algn="l" rtl="0">
              <a:lnSpc>
                <a:spcPct val="115000"/>
              </a:lnSpc>
              <a:spcBef>
                <a:spcPts val="1600"/>
              </a:spcBef>
              <a:spcAft>
                <a:spcPts val="0"/>
              </a:spcAft>
              <a:buClr>
                <a:schemeClr val="dk1"/>
              </a:buClr>
              <a:buSzPts val="1100"/>
              <a:buFont typeface="Arial"/>
              <a:buNone/>
            </a:pPr>
            <a:r>
              <a:rPr lang="en" sz="1200">
                <a:solidFill>
                  <a:schemeClr val="dk1"/>
                </a:solidFill>
              </a:rPr>
              <a:t>Pizza is low cost to produce, although higher quality topping is use, after we complete a cost to make and selling price base calculation, profit margins still can achieve 54.2% on top of cost.</a:t>
            </a:r>
            <a:endParaRPr sz="1200">
              <a:solidFill>
                <a:schemeClr val="dk1"/>
              </a:solidFill>
            </a:endParaRPr>
          </a:p>
          <a:p>
            <a:pPr marL="0" lvl="0" indent="0" algn="l" rtl="0">
              <a:lnSpc>
                <a:spcPct val="115000"/>
              </a:lnSpc>
              <a:spcBef>
                <a:spcPts val="1000"/>
              </a:spcBef>
              <a:spcAft>
                <a:spcPts val="0"/>
              </a:spcAft>
              <a:buClr>
                <a:schemeClr val="dk1"/>
              </a:buClr>
              <a:buSzPts val="1100"/>
              <a:buFont typeface="Arial"/>
              <a:buNone/>
            </a:pPr>
            <a:r>
              <a:rPr lang="en" sz="1200">
                <a:solidFill>
                  <a:schemeClr val="dk1"/>
                </a:solidFill>
              </a:rPr>
              <a:t>This is a Partnership business with 3 owners means we can benefit from shared resources and shared expertise of the co-partners. I as first owner of the business, also going to manage the café. Second owner is Sabia, she will be our qualified Pizza chef. Kim, who as a sleeping partner doesn’t want direct involvement in any business decision, and Dragos will be our cheerful Delivery Bikers.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spcBef>
                <a:spcPts val="0"/>
              </a:spcBef>
              <a:spcAft>
                <a:spcPts val="0"/>
              </a:spcAft>
              <a:buNone/>
            </a:pPr>
            <a:r>
              <a:rPr lang="en" sz="1200">
                <a:solidFill>
                  <a:schemeClr val="dk1"/>
                </a:solidFill>
              </a:rPr>
              <a:t>Next, I will pass to Sabia to confirm the location of our café.</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452d2c6ca0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452d2c6ca0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Next, I will pass on to Sabia to talk on physical resources.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441ee2a8fb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441ee2a8fb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Explain more about the event calendar.</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39f0d2f8c_2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339f0d2f8c_2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496137830b_2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496137830b_2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496137830b_2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496137830b_2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468ac8f756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468ac8f75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494a77ecdd_3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494a77ecdd_3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494a77ecdd_5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494a77ecdd_5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494a77ecdd_3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494a77ecdd_3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494a77ecdd_3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494a77ecdd_3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452d2c6ca0_0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452d2c6ca0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And Dragos will talk on how we going to source for our Business Plan. </a:t>
            </a:r>
            <a:endParaRPr dirty="0"/>
          </a:p>
          <a:p>
            <a:pPr marL="0" lvl="0" indent="0" algn="l" rtl="0">
              <a:spcBef>
                <a:spcPts val="0"/>
              </a:spcBef>
              <a:spcAft>
                <a:spcPts val="0"/>
              </a:spcAft>
              <a:buNone/>
            </a:pPr>
            <a:r>
              <a:rPr lang="en" dirty="0"/>
              <a:t>More estimate cost of setting up the cafe will be included on 4th of December.</a:t>
            </a:r>
            <a:endParaRPr dirty="0"/>
          </a:p>
          <a:p>
            <a:pPr marL="0" lvl="0" indent="0" algn="l" rtl="0">
              <a:spcBef>
                <a:spcPts val="0"/>
              </a:spcBef>
              <a:spcAft>
                <a:spcPts val="0"/>
              </a:spcAft>
              <a:buNone/>
            </a:pPr>
            <a:r>
              <a:rPr lang="en" dirty="0"/>
              <a:t>I will pass to Nehar.</a:t>
            </a: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454856568e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454856568e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4879814c3b_1_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4879814c3b_1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441ee2a8fb_0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441ee2a8fb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44b06f4c21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44b06f4c2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So, from what you just heard, we have researched and planned all our essential steps to start-up Grab a Pizza café. I know the first question you are going to ask me is have I done a SWOT analysis? Of course, I have! (Appendix 22).</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Our Strengths is we have created a brand that is unique and distinctive, our café fast food style operation give a convenience place for customers to stop by for takeaway or grab a quick snack before pub crawl.</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Weakness is we are new, have not established our own brand image and reputation, good customer service to attract return customers is very important.</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Part of the threats we are facing is perceptive value for money from customers, especially from students’ group. The likelihood of a higher price will increase with a degree of perception higher quality in brand, therefore we have carefully calculated cost and retail price be affordable but not too low either.</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Steiner (2012) also states that 36 percent of regular pizza munchers tend to order something different to what they usually eat at home. Therefore, I have a strong believe our business opportunity for being different is the key weapon in this pizza market.</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To make sure our Business Plan schedule going smoothly, I have drawn out an action plan using the SMART goal.</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A SMART goal(Appendix 23) action plan is an effective tool to help me make a realistic plan and achieve it within a set timeline.</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Specific = To sell freshly made rectangular pizza by slice in a fast food operation café in city centre location. Targeted customers are students and young professionals.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Measurable = To achieve a regular income of £6,000 per month. Opening hours from 10:30am – 6:30pm, which capture the mid-morning snack attacks time, and workers finishing at 5pm to buy a pizza for their dinner, or students to grab a quick bites before a night out.</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Attainable = Café renovation should be complete in 2 months. While drawing out menu, and toppings for pizza. Logo design and signage to go up within the same time scale. Counter Service Assistant recruitment advertise at Job Centre Plus.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Relevant = be my own boss, more time to spend with my family.</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Timely = Café should be up and running after 2 months of renovation and installing new equipment.</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Finally, is our Gantt Chart showed how we divided task for each team member, the start date and completion dates.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u="sng">
                <a:solidFill>
                  <a:schemeClr val="dk1"/>
                </a:solidFill>
              </a:rPr>
              <a:t>Contingency plans</a:t>
            </a:r>
            <a:endParaRPr sz="1200" u="sng">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We have missed two completion dates. First is staff hiring have been delay due to lack of suitable candidate. Nehar have started interview process according to plan, but because we emphasize on good customer service for our front-line staff, the interview ended at the end of October, which took longer than we planned. This have affected on our Swansea Indoor Market and Sketty Local Produce Market stall day, which means short of one service staff to sell and talks to our customers. So, I ended up utilise my bikers Kim and Dragos to help for these two occasions.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spcBef>
                <a:spcPts val="0"/>
              </a:spcBef>
              <a:spcAft>
                <a:spcPts val="0"/>
              </a:spcAft>
              <a:buNone/>
            </a:pPr>
            <a:r>
              <a:rPr lang="en" sz="1200">
                <a:solidFill>
                  <a:schemeClr val="dk1"/>
                </a:solidFill>
              </a:rPr>
              <a:t>Renovation of the shop front also have took longer then expected. I was left with only one week to finalise all checks, organise for building safety and fire safety inspection, then building insurance follows. Good thing is I also have a risk management strategy, and being an experience administrator myself I actually have foreseen this and confirmed all assessment and inspection in advance, therefore no panic calls.</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44b06f4c21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44b06f4c21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44b06f4c21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44b06f4c2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Can’t wait for us to open and try our very first rectangular pizza! Follow me on Facebook! Sign up to be our member and use “SLIDES” to received 10% discount!</a:t>
            </a:r>
            <a:endParaRPr sz="1200">
              <a:solidFill>
                <a:schemeClr val="dk1"/>
              </a:solidFill>
            </a:endParaRPr>
          </a:p>
          <a:p>
            <a:pPr marL="0" lvl="0" indent="0" algn="l" rtl="0">
              <a:lnSpc>
                <a:spcPct val="115000"/>
              </a:lnSpc>
              <a:spcBef>
                <a:spcPts val="0"/>
              </a:spcBef>
              <a:spcAft>
                <a:spcPts val="0"/>
              </a:spcAft>
              <a:buNone/>
            </a:pPr>
            <a:r>
              <a:rPr lang="en">
                <a:solidFill>
                  <a:schemeClr val="dk1"/>
                </a:solidFill>
              </a:rPr>
              <a:t>Thank you for listening!</a:t>
            </a:r>
            <a:endParaRPr>
              <a:solidFill>
                <a:schemeClr val="dk1"/>
              </a:solidFill>
            </a:endParaRPr>
          </a:p>
          <a:p>
            <a:pPr marL="0" lvl="0" indent="0" algn="l" rtl="0">
              <a:lnSpc>
                <a:spcPct val="115000"/>
              </a:lnSpc>
              <a:spcBef>
                <a:spcPts val="0"/>
              </a:spcBef>
              <a:spcAft>
                <a:spcPts val="0"/>
              </a:spcAft>
              <a:buNone/>
            </a:pPr>
            <a:endParaRPr sz="1200">
              <a:solidFill>
                <a:schemeClr val="dk1"/>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452d2c6ca0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452d2c6ca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441ee2a8fb_0_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441ee2a8fb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48267c2ec7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48267c2ec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443f9127c7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443f9127c7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496137830b_1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 name="Google Shape;256;g496137830b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g44b06f4c21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 name="Google Shape;263;g44b06f4c2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g468ac8f756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0" name="Google Shape;270;g468ac8f756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g495c07caf0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2" name="Google Shape;292;g495c07caf0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339be18dfe_0_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339be18dfe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g46c00aabe5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8" name="Google Shape;308;g46c00aabe5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46c00aabe5_1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46c00aabe5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496137830b_5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496137830b_5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4435d0b3a3_1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4435d0b3a3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46c00aabe5_1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 name="Google Shape;333;g46c00aabe5_1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468ac8f756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 name="Google Shape;339;g468ac8f75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441ee2a8fb_0_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441ee2a8fb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481ed52a4d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3" name="Google Shape;353;g481ed52a4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496124be13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496124be1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466590fe3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7" name="Google Shape;367;g466590fe3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g4990fd9628_3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4" name="Google Shape;374;g4990fd9628_3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6.jp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hyperlink" Target="https://docs.google.com/forms/d/1dxOhSDHF5d_6-hpcwGpnu6u3iW1obG3_Gw8wjDg-SOY/edit" TargetMode="External"/><Relationship Id="rId2" Type="http://schemas.openxmlformats.org/officeDocument/2006/relationships/notesSlide" Target="../notesSlides/notesSlide21.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hyperlink" Target="https://docs.google.com/spreadsheets/d/129yk9NXVPSkLwQhTLlby6xb4x6KsgjXvgFYy5Jolhr4/edit#gid=1115838130"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hyperlink" Target="http://www.grabapizzacafe.weebly.com" TargetMode="External"/><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hyperlink" Target="https://www.emeraldinsight.com/loi/ejm" TargetMode="External"/><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hyperlink" Target="https://www.officefurnitureonlin.co.uk/canteentables" TargetMode="External"/><Relationship Id="rId5" Type="http://schemas.openxmlformats.org/officeDocument/2006/relationships/hyperlink" Target="http://www.greatbusiness.gov.uk/regulation/" TargetMode="External"/><Relationship Id="rId4" Type="http://schemas.openxmlformats.org/officeDocument/2006/relationships/hyperlink" Target="https://www.allianceonline.co.uk/corrugated-pizza-box-gondola-design"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www.ebaystores.co.uk/import4u" TargetMode="External"/><Relationship Id="rId3" Type="http://schemas.openxmlformats.org/officeDocument/2006/relationships/image" Target="../media/image3.jpg"/><Relationship Id="rId7" Type="http://schemas.openxmlformats.org/officeDocument/2006/relationships/hyperlink" Target="https://www.smartinsights.com/marketing-planning/marketing-models/how-to-use-the-7ps-marketing-mix/" TargetMode="External"/><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hyperlink" Target="https://www.gov.uk/set-up-business" TargetMode="External"/><Relationship Id="rId11" Type="http://schemas.openxmlformats.org/officeDocument/2006/relationships/hyperlink" Target="https://www.pizzasqr.com/menu/" TargetMode="External"/><Relationship Id="rId5" Type="http://schemas.openxmlformats.org/officeDocument/2006/relationships/hyperlink" Target="https://www.eskuta.com/products/eskuta-sx250d-deposit" TargetMode="External"/><Relationship Id="rId10" Type="http://schemas.openxmlformats.org/officeDocument/2006/relationships/hyperlink" Target="https://www.myob.com/au/blog/5-golden-rules-for-opening-a-cafe/" TargetMode="External"/><Relationship Id="rId4" Type="http://schemas.openxmlformats.org/officeDocument/2006/relationships/hyperlink" Target="https://www.empiresupplieisonline.co.uk" TargetMode="External"/><Relationship Id="rId9" Type="http://schemas.openxmlformats.org/officeDocument/2006/relationships/hyperlink" Target="https://www.koolmaxgroup.com/heated-serve-over-counter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3.xml"/><Relationship Id="rId4" Type="http://schemas.openxmlformats.org/officeDocument/2006/relationships/hyperlink" Target="https://www.thisismoney.co.uk/money/markets/article-2175055/CITY-FOCUS-The-battle-slice-UKs-pizza-pie.html"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3.xml"/><Relationship Id="rId4" Type="http://schemas.openxmlformats.org/officeDocument/2006/relationships/image" Target="../media/image11.jp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3.xml"/><Relationship Id="rId4" Type="http://schemas.openxmlformats.org/officeDocument/2006/relationships/image" Target="../media/image12.jp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3.xml"/><Relationship Id="rId4" Type="http://schemas.openxmlformats.org/officeDocument/2006/relationships/image" Target="../media/image13.jpg"/></Relationships>
</file>

<file path=ppt/slides/_rels/slide29.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14.jpg"/><Relationship Id="rId7" Type="http://schemas.openxmlformats.org/officeDocument/2006/relationships/image" Target="../media/image18.jpg"/><Relationship Id="rId2" Type="http://schemas.openxmlformats.org/officeDocument/2006/relationships/notesSlide" Target="../notesSlides/notesSlide29.xml"/><Relationship Id="rId1" Type="http://schemas.openxmlformats.org/officeDocument/2006/relationships/slideLayout" Target="../slideLayouts/slideLayout3.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s>
</file>

<file path=ppt/slides/_rels/slide3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0.xml"/><Relationship Id="rId1" Type="http://schemas.openxmlformats.org/officeDocument/2006/relationships/slideLayout" Target="../slideLayouts/slideLayout3.xml"/><Relationship Id="rId5" Type="http://schemas.openxmlformats.org/officeDocument/2006/relationships/image" Target="../media/image1.png"/><Relationship Id="rId4" Type="http://schemas.openxmlformats.org/officeDocument/2006/relationships/image" Target="../media/image21.jpg"/></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3.xml"/><Relationship Id="rId4" Type="http://schemas.openxmlformats.org/officeDocument/2006/relationships/image" Target="../media/image22.jp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3.xml"/><Relationship Id="rId5" Type="http://schemas.openxmlformats.org/officeDocument/2006/relationships/image" Target="../media/image23.jpg"/><Relationship Id="rId4" Type="http://schemas.openxmlformats.org/officeDocument/2006/relationships/hyperlink" Target="https://docs.google.com/forms/d/1dxOhSDHF5d_6-hpcwGpnu6u3iW1obG3_Gw8wjDg-SOY/edit"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9.xml"/><Relationship Id="rId1" Type="http://schemas.openxmlformats.org/officeDocument/2006/relationships/slideLayout" Target="../slideLayouts/slideLayout3.xml"/><Relationship Id="rId4" Type="http://schemas.openxmlformats.org/officeDocument/2006/relationships/image" Target="../media/image25.jpg"/></Relationships>
</file>

<file path=ppt/slides/_rels/slide4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0.xml"/><Relationship Id="rId1" Type="http://schemas.openxmlformats.org/officeDocument/2006/relationships/slideLayout" Target="../slideLayouts/slideLayout3.xml"/><Relationship Id="rId4" Type="http://schemas.openxmlformats.org/officeDocument/2006/relationships/image" Target="../media/image26.jpg"/></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1.xml"/><Relationship Id="rId1" Type="http://schemas.openxmlformats.org/officeDocument/2006/relationships/slideLayout" Target="../slideLayouts/slideLayout3.xml"/><Relationship Id="rId4" Type="http://schemas.openxmlformats.org/officeDocument/2006/relationships/image" Target="../media/image27.jpg"/></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2.xml"/><Relationship Id="rId1" Type="http://schemas.openxmlformats.org/officeDocument/2006/relationships/slideLayout" Target="../slideLayouts/slideLayout3.xml"/><Relationship Id="rId4" Type="http://schemas.openxmlformats.org/officeDocument/2006/relationships/image" Target="../media/image2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0" y="2571750"/>
            <a:ext cx="8520600" cy="9351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4800" dirty="0">
                <a:solidFill>
                  <a:srgbClr val="6AA84F"/>
                </a:solidFill>
                <a:latin typeface="Lucida Calligraphy" panose="03010101010101010101" pitchFamily="66" charset="0"/>
                <a:ea typeface="Lobster"/>
                <a:cs typeface="Lobster"/>
                <a:sym typeface="Lobster"/>
              </a:rPr>
              <a:t>Grab</a:t>
            </a:r>
            <a:r>
              <a:rPr lang="en" sz="4800" dirty="0">
                <a:latin typeface="Lucida Calligraphy" panose="03010101010101010101" pitchFamily="66" charset="0"/>
                <a:ea typeface="Lobster"/>
                <a:cs typeface="Lobster"/>
                <a:sym typeface="Lobster"/>
              </a:rPr>
              <a:t> </a:t>
            </a:r>
            <a:r>
              <a:rPr lang="en" sz="4800" dirty="0">
                <a:solidFill>
                  <a:srgbClr val="4A86E8"/>
                </a:solidFill>
                <a:latin typeface="Lucida Calligraphy" panose="03010101010101010101" pitchFamily="66" charset="0"/>
                <a:ea typeface="Lobster"/>
                <a:cs typeface="Lobster"/>
                <a:sym typeface="Lobster"/>
              </a:rPr>
              <a:t>a</a:t>
            </a:r>
            <a:r>
              <a:rPr lang="en" sz="4800" dirty="0">
                <a:latin typeface="Lucida Calligraphy" panose="03010101010101010101" pitchFamily="66" charset="0"/>
                <a:ea typeface="Lobster"/>
                <a:cs typeface="Lobster"/>
                <a:sym typeface="Lobster"/>
              </a:rPr>
              <a:t> </a:t>
            </a:r>
            <a:r>
              <a:rPr lang="en" sz="4800" dirty="0">
                <a:solidFill>
                  <a:srgbClr val="6AA84F"/>
                </a:solidFill>
                <a:latin typeface="Lucida Calligraphy" panose="03010101010101010101" pitchFamily="66" charset="0"/>
                <a:ea typeface="Lobster"/>
                <a:cs typeface="Lobster"/>
                <a:sym typeface="Lobster"/>
              </a:rPr>
              <a:t>Pizza!</a:t>
            </a:r>
            <a:r>
              <a:rPr lang="en" sz="4800" dirty="0">
                <a:latin typeface="Lucida Calligraphy" panose="03010101010101010101" pitchFamily="66" charset="0"/>
                <a:ea typeface="Lobster"/>
                <a:cs typeface="Lobster"/>
                <a:sym typeface="Lobster"/>
              </a:rPr>
              <a:t> </a:t>
            </a:r>
            <a:r>
              <a:rPr lang="en" sz="4800" dirty="0">
                <a:solidFill>
                  <a:srgbClr val="FF0000"/>
                </a:solidFill>
                <a:latin typeface="Lucida Calligraphy" panose="03010101010101010101" pitchFamily="66" charset="0"/>
                <a:ea typeface="Lobster"/>
                <a:cs typeface="Lobster"/>
                <a:sym typeface="Lobster"/>
              </a:rPr>
              <a:t>Café</a:t>
            </a:r>
            <a:endParaRPr sz="4800" dirty="0">
              <a:solidFill>
                <a:srgbClr val="FF0000"/>
              </a:solidFill>
              <a:latin typeface="Lucida Calligraphy" panose="03010101010101010101" pitchFamily="66" charset="0"/>
              <a:ea typeface="Lobster"/>
              <a:cs typeface="Lobster"/>
              <a:sym typeface="Lobster"/>
            </a:endParaRPr>
          </a:p>
        </p:txBody>
      </p:sp>
      <p:sp>
        <p:nvSpPr>
          <p:cNvPr id="55" name="Google Shape;55;p13"/>
          <p:cNvSpPr txBox="1">
            <a:spLocks noGrp="1"/>
          </p:cNvSpPr>
          <p:nvPr>
            <p:ph type="subTitle" idx="1"/>
          </p:nvPr>
        </p:nvSpPr>
        <p:spPr>
          <a:xfrm>
            <a:off x="311700" y="3483825"/>
            <a:ext cx="8520600" cy="1293300"/>
          </a:xfrm>
          <a:prstGeom prst="rect">
            <a:avLst/>
          </a:prstGeom>
          <a:solidFill>
            <a:srgbClr val="D9EAD3"/>
          </a:solidFill>
        </p:spPr>
        <p:txBody>
          <a:bodyPr spcFirstLastPara="1" wrap="square" lIns="91425" tIns="91425" rIns="91425" bIns="91425" anchor="t" anchorCtr="0">
            <a:noAutofit/>
          </a:bodyPr>
          <a:lstStyle/>
          <a:p>
            <a:pPr marL="0" lvl="0" indent="0" algn="ctr" rtl="0">
              <a:spcBef>
                <a:spcPts val="0"/>
              </a:spcBef>
              <a:spcAft>
                <a:spcPts val="0"/>
              </a:spcAft>
              <a:buNone/>
            </a:pPr>
            <a:r>
              <a:rPr lang="en" sz="1800" dirty="0">
                <a:solidFill>
                  <a:srgbClr val="980000"/>
                </a:solidFill>
                <a:latin typeface="Oswald"/>
                <a:ea typeface="Oswald"/>
                <a:cs typeface="Oswald"/>
                <a:sym typeface="Oswald"/>
              </a:rPr>
              <a:t>Tailor-Make Pizza</a:t>
            </a:r>
            <a:endParaRPr sz="1800" dirty="0">
              <a:solidFill>
                <a:srgbClr val="980000"/>
              </a:solidFill>
              <a:latin typeface="Oswald"/>
              <a:ea typeface="Oswald"/>
              <a:cs typeface="Oswald"/>
              <a:sym typeface="Oswald"/>
            </a:endParaRPr>
          </a:p>
        </p:txBody>
      </p:sp>
      <p:pic>
        <p:nvPicPr>
          <p:cNvPr id="56" name="Google Shape;56;p13"/>
          <p:cNvPicPr preferRelativeResize="0"/>
          <p:nvPr/>
        </p:nvPicPr>
        <p:blipFill>
          <a:blip r:embed="rId3">
            <a:alphaModFix/>
          </a:blip>
          <a:stretch>
            <a:fillRect/>
          </a:stretch>
        </p:blipFill>
        <p:spPr>
          <a:xfrm>
            <a:off x="3425425" y="651950"/>
            <a:ext cx="2293150" cy="1761325"/>
          </a:xfrm>
          <a:prstGeom prst="rect">
            <a:avLst/>
          </a:prstGeom>
          <a:noFill/>
          <a:ln>
            <a:noFill/>
          </a:ln>
        </p:spPr>
      </p:pic>
      <p:sp>
        <p:nvSpPr>
          <p:cNvPr id="57" name="Google Shape;57;p13"/>
          <p:cNvSpPr txBox="1"/>
          <p:nvPr/>
        </p:nvSpPr>
        <p:spPr>
          <a:xfrm>
            <a:off x="6422600" y="3980025"/>
            <a:ext cx="2293200" cy="827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100" dirty="0">
                <a:solidFill>
                  <a:srgbClr val="980000"/>
                </a:solidFill>
                <a:latin typeface="Oswald"/>
                <a:ea typeface="Oswald"/>
                <a:cs typeface="Oswald"/>
                <a:sym typeface="Oswald"/>
              </a:rPr>
              <a:t>Team Sparkle:</a:t>
            </a:r>
            <a:endParaRPr sz="1100" dirty="0">
              <a:solidFill>
                <a:srgbClr val="980000"/>
              </a:solidFill>
              <a:latin typeface="Oswald"/>
              <a:ea typeface="Oswald"/>
              <a:cs typeface="Oswald"/>
              <a:sym typeface="Oswald"/>
            </a:endParaRPr>
          </a:p>
          <a:p>
            <a:pPr marL="0" lvl="0" indent="0" algn="l" rtl="0">
              <a:spcBef>
                <a:spcPts val="0"/>
              </a:spcBef>
              <a:spcAft>
                <a:spcPts val="0"/>
              </a:spcAft>
              <a:buNone/>
            </a:pPr>
            <a:r>
              <a:rPr lang="en" sz="1100" dirty="0">
                <a:solidFill>
                  <a:srgbClr val="980000"/>
                </a:solidFill>
                <a:latin typeface="Oswald"/>
                <a:ea typeface="Oswald"/>
                <a:cs typeface="Oswald"/>
                <a:sym typeface="Oswald"/>
              </a:rPr>
              <a:t>Dragos Carbunaru         Kim Hai Chin</a:t>
            </a:r>
            <a:endParaRPr sz="1100" dirty="0">
              <a:solidFill>
                <a:srgbClr val="980000"/>
              </a:solidFill>
              <a:latin typeface="Oswald"/>
              <a:ea typeface="Oswald"/>
              <a:cs typeface="Oswald"/>
              <a:sym typeface="Oswald"/>
            </a:endParaRPr>
          </a:p>
          <a:p>
            <a:pPr marL="0" lvl="0" indent="0" algn="l" rtl="0">
              <a:spcBef>
                <a:spcPts val="0"/>
              </a:spcBef>
              <a:spcAft>
                <a:spcPts val="0"/>
              </a:spcAft>
              <a:buNone/>
            </a:pPr>
            <a:r>
              <a:rPr lang="en" sz="1100" dirty="0">
                <a:solidFill>
                  <a:srgbClr val="980000"/>
                </a:solidFill>
                <a:latin typeface="Oswald"/>
                <a:ea typeface="Oswald"/>
                <a:cs typeface="Oswald"/>
                <a:sym typeface="Oswald"/>
              </a:rPr>
              <a:t>Nehar Begum-miah       Sabia Begum</a:t>
            </a:r>
            <a:endParaRPr sz="1100" dirty="0">
              <a:solidFill>
                <a:srgbClr val="980000"/>
              </a:solidFill>
              <a:latin typeface="Oswald"/>
              <a:ea typeface="Oswald"/>
              <a:cs typeface="Oswald"/>
              <a:sym typeface="Oswald"/>
            </a:endParaRPr>
          </a:p>
          <a:p>
            <a:pPr marL="0" lvl="0" indent="0" algn="l" rtl="0">
              <a:spcBef>
                <a:spcPts val="0"/>
              </a:spcBef>
              <a:spcAft>
                <a:spcPts val="0"/>
              </a:spcAft>
              <a:buNone/>
            </a:pPr>
            <a:r>
              <a:rPr lang="en" sz="1100" dirty="0">
                <a:solidFill>
                  <a:srgbClr val="980000"/>
                </a:solidFill>
                <a:latin typeface="Oswald"/>
                <a:ea typeface="Oswald"/>
                <a:cs typeface="Oswald"/>
                <a:sym typeface="Oswald"/>
              </a:rPr>
              <a:t>Yen Yen Lai</a:t>
            </a:r>
            <a:endParaRPr sz="1100" dirty="0">
              <a:solidFill>
                <a:srgbClr val="980000"/>
              </a:solidFill>
              <a:latin typeface="Oswald"/>
              <a:ea typeface="Oswald"/>
              <a:cs typeface="Oswald"/>
              <a:sym typeface="Oswald"/>
            </a:endParaRPr>
          </a:p>
        </p:txBody>
      </p:sp>
      <p:pic>
        <p:nvPicPr>
          <p:cNvPr id="58" name="Google Shape;58;p13"/>
          <p:cNvPicPr preferRelativeResize="0"/>
          <p:nvPr/>
        </p:nvPicPr>
        <p:blipFill rotWithShape="1">
          <a:blip r:embed="rId4">
            <a:alphaModFix/>
          </a:blip>
          <a:srcRect r="53799"/>
          <a:stretch/>
        </p:blipFill>
        <p:spPr>
          <a:xfrm rot="839968">
            <a:off x="736797" y="609407"/>
            <a:ext cx="1288396" cy="1931481"/>
          </a:xfrm>
          <a:prstGeom prst="rect">
            <a:avLst/>
          </a:prstGeom>
          <a:noFill/>
          <a:ln w="28575" cap="flat" cmpd="sng">
            <a:solidFill>
              <a:schemeClr val="lt1"/>
            </a:solidFill>
            <a:prstDash val="solid"/>
            <a:bevel/>
            <a:headEnd type="none" w="sm" len="sm"/>
            <a:tailEnd type="none" w="sm" len="sm"/>
          </a:ln>
          <a:effectLst>
            <a:outerShdw blurRad="57150" dist="19050" dir="5400000" algn="bl" rotWithShape="0">
              <a:srgbClr val="000000">
                <a:alpha val="50000"/>
              </a:srgbClr>
            </a:outerShdw>
          </a:effectLst>
        </p:spPr>
      </p:pic>
      <p:pic>
        <p:nvPicPr>
          <p:cNvPr id="59" name="Google Shape;59;p13"/>
          <p:cNvPicPr preferRelativeResize="0"/>
          <p:nvPr/>
        </p:nvPicPr>
        <p:blipFill rotWithShape="1">
          <a:blip r:embed="rId4">
            <a:alphaModFix/>
          </a:blip>
          <a:srcRect l="45322"/>
          <a:stretch/>
        </p:blipFill>
        <p:spPr>
          <a:xfrm rot="-719975" flipH="1">
            <a:off x="1428290" y="656037"/>
            <a:ext cx="1285829" cy="1800613"/>
          </a:xfrm>
          <a:prstGeom prst="rect">
            <a:avLst/>
          </a:prstGeom>
          <a:noFill/>
          <a:ln w="38100" cap="rnd" cmpd="dbl">
            <a:solidFill>
              <a:schemeClr val="lt1"/>
            </a:solidFill>
            <a:prstDash val="solid"/>
            <a:bevel/>
            <a:headEnd type="none" w="sm" len="sm"/>
            <a:tailEnd type="none" w="sm" len="sm"/>
          </a:ln>
          <a:effectLst>
            <a:outerShdw blurRad="57150" dist="19050" dir="5400000" algn="bl" rotWithShape="0">
              <a:srgbClr val="000000">
                <a:alpha val="50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b="1">
                <a:solidFill>
                  <a:srgbClr val="38761D"/>
                </a:solidFill>
                <a:latin typeface="Oswald"/>
                <a:ea typeface="Oswald"/>
                <a:cs typeface="Oswald"/>
                <a:sym typeface="Oswald"/>
              </a:rPr>
              <a:t>Team Sparkle Proposal Business Plan</a:t>
            </a:r>
            <a:endParaRPr b="1">
              <a:solidFill>
                <a:srgbClr val="38761D"/>
              </a:solidFill>
              <a:latin typeface="Oswald"/>
              <a:ea typeface="Oswald"/>
              <a:cs typeface="Oswald"/>
              <a:sym typeface="Oswald"/>
            </a:endParaRPr>
          </a:p>
          <a:p>
            <a:pPr marL="0" lvl="0" indent="0" algn="l" rtl="0">
              <a:spcBef>
                <a:spcPts val="0"/>
              </a:spcBef>
              <a:spcAft>
                <a:spcPts val="0"/>
              </a:spcAft>
              <a:buNone/>
            </a:pPr>
            <a:endParaRPr/>
          </a:p>
        </p:txBody>
      </p:sp>
      <p:pic>
        <p:nvPicPr>
          <p:cNvPr id="65" name="Google Shape;65;p14"/>
          <p:cNvPicPr preferRelativeResize="0"/>
          <p:nvPr/>
        </p:nvPicPr>
        <p:blipFill>
          <a:blip r:embed="rId3">
            <a:alphaModFix amt="24000"/>
          </a:blip>
          <a:stretch>
            <a:fillRect/>
          </a:stretch>
        </p:blipFill>
        <p:spPr>
          <a:xfrm>
            <a:off x="396900" y="1107175"/>
            <a:ext cx="8350200" cy="3507000"/>
          </a:xfrm>
          <a:prstGeom prst="rect">
            <a:avLst/>
          </a:prstGeom>
          <a:noFill/>
          <a:ln w="9525" cap="flat" cmpd="sng">
            <a:solidFill>
              <a:srgbClr val="6AA84F"/>
            </a:solidFill>
            <a:prstDash val="solid"/>
            <a:round/>
            <a:headEnd type="none" w="sm" len="sm"/>
            <a:tailEnd type="none" w="sm" len="sm"/>
          </a:ln>
        </p:spPr>
      </p:pic>
      <p:sp>
        <p:nvSpPr>
          <p:cNvPr id="66" name="Google Shape;66;p14"/>
          <p:cNvSpPr txBox="1">
            <a:spLocks noGrp="1"/>
          </p:cNvSpPr>
          <p:nvPr>
            <p:ph type="body" idx="1"/>
          </p:nvPr>
        </p:nvSpPr>
        <p:spPr>
          <a:xfrm>
            <a:off x="396900" y="1107175"/>
            <a:ext cx="8350200" cy="3507000"/>
          </a:xfrm>
          <a:prstGeom prst="rect">
            <a:avLst/>
          </a:prstGeom>
        </p:spPr>
        <p:txBody>
          <a:bodyPr spcFirstLastPara="1" wrap="square" lIns="91425" tIns="91425" rIns="91425" bIns="91425" anchor="t" anchorCtr="0">
            <a:noAutofit/>
          </a:bodyPr>
          <a:lstStyle/>
          <a:p>
            <a:pPr marL="45720" marR="45720" lvl="0" indent="0" algn="l" rtl="0">
              <a:lnSpc>
                <a:spcPct val="100000"/>
              </a:lnSpc>
              <a:spcBef>
                <a:spcPts val="0"/>
              </a:spcBef>
              <a:spcAft>
                <a:spcPts val="0"/>
              </a:spcAft>
              <a:buClr>
                <a:schemeClr val="dk1"/>
              </a:buClr>
              <a:buSzPts val="1100"/>
              <a:buFont typeface="Arial"/>
              <a:buNone/>
            </a:pPr>
            <a:endParaRPr sz="1400" dirty="0">
              <a:solidFill>
                <a:schemeClr val="dk1"/>
              </a:solidFill>
            </a:endParaRPr>
          </a:p>
          <a:p>
            <a:pPr marL="45720" marR="45720" lvl="0" indent="0" algn="l" rtl="0">
              <a:lnSpc>
                <a:spcPct val="100000"/>
              </a:lnSpc>
              <a:spcBef>
                <a:spcPts val="0"/>
              </a:spcBef>
              <a:spcAft>
                <a:spcPts val="0"/>
              </a:spcAft>
              <a:buClr>
                <a:schemeClr val="dk1"/>
              </a:buClr>
              <a:buSzPts val="1100"/>
              <a:buFont typeface="Arial"/>
              <a:buNone/>
            </a:pPr>
            <a:r>
              <a:rPr lang="en" sz="1400" dirty="0">
                <a:solidFill>
                  <a:schemeClr val="dk1"/>
                </a:solidFill>
              </a:rPr>
              <a:t>Homemade Food - business idea from Dragos. Making fresh traditional homemade food then promote it online to generate orders and deliver the food to customer. We rejected this idea based on our lack of knowledge in e-business.</a:t>
            </a:r>
            <a:endParaRPr sz="1400" dirty="0">
              <a:solidFill>
                <a:schemeClr val="dk1"/>
              </a:solidFill>
            </a:endParaRPr>
          </a:p>
          <a:p>
            <a:pPr marL="45720" marR="45720" lvl="0" indent="0" algn="l" rtl="0">
              <a:lnSpc>
                <a:spcPct val="100000"/>
              </a:lnSpc>
              <a:spcBef>
                <a:spcPts val="1600"/>
              </a:spcBef>
              <a:spcAft>
                <a:spcPts val="0"/>
              </a:spcAft>
              <a:buNone/>
            </a:pPr>
            <a:r>
              <a:rPr lang="en" sz="1400" dirty="0">
                <a:solidFill>
                  <a:schemeClr val="dk1"/>
                </a:solidFill>
              </a:rPr>
              <a:t>Oh-La-La House - Kim’s idea was starting the business from a small to testing and research accomplish sauces that involved 4 different stages to expand the business.</a:t>
            </a:r>
            <a:endParaRPr sz="1400" dirty="0">
              <a:solidFill>
                <a:schemeClr val="dk1"/>
              </a:solidFill>
            </a:endParaRPr>
          </a:p>
          <a:p>
            <a:pPr marL="45720" marR="45720" lvl="0" indent="0" algn="l" rtl="0">
              <a:lnSpc>
                <a:spcPct val="100000"/>
              </a:lnSpc>
              <a:spcBef>
                <a:spcPts val="1600"/>
              </a:spcBef>
              <a:spcAft>
                <a:spcPts val="0"/>
              </a:spcAft>
              <a:buNone/>
            </a:pPr>
            <a:r>
              <a:rPr lang="en" sz="1400" dirty="0">
                <a:solidFill>
                  <a:schemeClr val="dk1"/>
                </a:solidFill>
              </a:rPr>
              <a:t>Sweet Sensation - Nehar and Sabia idea of selling cakes and cupcakes in bakery shop, plus order online, but due to pricing and profit margin conflict, we have to reject this proposal.</a:t>
            </a:r>
            <a:endParaRPr sz="1400" dirty="0">
              <a:solidFill>
                <a:schemeClr val="dk1"/>
              </a:solidFill>
            </a:endParaRPr>
          </a:p>
          <a:p>
            <a:pPr marL="45720" marR="45720" lvl="0" indent="0" algn="l" rtl="0">
              <a:lnSpc>
                <a:spcPct val="100000"/>
              </a:lnSpc>
              <a:spcBef>
                <a:spcPts val="1600"/>
              </a:spcBef>
              <a:spcAft>
                <a:spcPts val="1600"/>
              </a:spcAft>
              <a:buClr>
                <a:schemeClr val="dk1"/>
              </a:buClr>
              <a:buSzPts val="1100"/>
              <a:buFont typeface="Arial"/>
              <a:buNone/>
            </a:pPr>
            <a:r>
              <a:rPr lang="en" sz="1400" dirty="0">
                <a:solidFill>
                  <a:schemeClr val="dk1"/>
                </a:solidFill>
              </a:rPr>
              <a:t>Grab a Pizza! Café - Rectangular shape pizza first in Swansea operate in fast food format café that targeted students, young professional and local residents, for quick convenience meal time.</a:t>
            </a:r>
            <a:endParaRPr sz="1400" dirty="0">
              <a:solidFill>
                <a:schemeClr val="dk1"/>
              </a:solidFill>
            </a:endParaRPr>
          </a:p>
        </p:txBody>
      </p:sp>
      <p:pic>
        <p:nvPicPr>
          <p:cNvPr id="67" name="Google Shape;67;p14"/>
          <p:cNvPicPr preferRelativeResize="0"/>
          <p:nvPr/>
        </p:nvPicPr>
        <p:blipFill>
          <a:blip r:embed="rId3">
            <a:alphaModFix amt="24000"/>
          </a:blip>
          <a:stretch>
            <a:fillRect/>
          </a:stretch>
        </p:blipFill>
        <p:spPr>
          <a:xfrm>
            <a:off x="396900" y="445025"/>
            <a:ext cx="8350200" cy="572700"/>
          </a:xfrm>
          <a:prstGeom prst="rect">
            <a:avLst/>
          </a:prstGeom>
          <a:noFill/>
          <a:ln w="9525" cap="flat" cmpd="sng">
            <a:solidFill>
              <a:srgbClr val="6AA84F"/>
            </a:solidFill>
            <a:prstDash val="solid"/>
            <a:round/>
            <a:headEnd type="none" w="sm" len="sm"/>
            <a:tailEnd type="none" w="sm" len="sm"/>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pic>
        <p:nvPicPr>
          <p:cNvPr id="72" name="Google Shape;72;p15"/>
          <p:cNvPicPr preferRelativeResize="0"/>
          <p:nvPr/>
        </p:nvPicPr>
        <p:blipFill>
          <a:blip r:embed="rId3">
            <a:alphaModFix amt="24000"/>
          </a:blip>
          <a:stretch>
            <a:fillRect/>
          </a:stretch>
        </p:blipFill>
        <p:spPr>
          <a:xfrm>
            <a:off x="396900" y="1131650"/>
            <a:ext cx="8350200" cy="3507000"/>
          </a:xfrm>
          <a:prstGeom prst="rect">
            <a:avLst/>
          </a:prstGeom>
          <a:noFill/>
          <a:ln>
            <a:noFill/>
          </a:ln>
        </p:spPr>
      </p:pic>
      <p:pic>
        <p:nvPicPr>
          <p:cNvPr id="73" name="Google Shape;73;p15"/>
          <p:cNvPicPr preferRelativeResize="0"/>
          <p:nvPr/>
        </p:nvPicPr>
        <p:blipFill>
          <a:blip r:embed="rId3">
            <a:alphaModFix amt="24000"/>
          </a:blip>
          <a:stretch>
            <a:fillRect/>
          </a:stretch>
        </p:blipFill>
        <p:spPr>
          <a:xfrm>
            <a:off x="396900" y="445025"/>
            <a:ext cx="8350200" cy="572700"/>
          </a:xfrm>
          <a:prstGeom prst="rect">
            <a:avLst/>
          </a:prstGeom>
          <a:noFill/>
          <a:ln>
            <a:noFill/>
          </a:ln>
        </p:spPr>
      </p:pic>
      <p:sp>
        <p:nvSpPr>
          <p:cNvPr id="74" name="Google Shape;74;p15"/>
          <p:cNvSpPr txBox="1">
            <a:spLocks noGrp="1"/>
          </p:cNvSpPr>
          <p:nvPr>
            <p:ph type="title"/>
          </p:nvPr>
        </p:nvSpPr>
        <p:spPr>
          <a:xfrm>
            <a:off x="396900" y="445025"/>
            <a:ext cx="8350200" cy="5727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rgbClr val="6AA84F"/>
                </a:solidFill>
                <a:latin typeface="Oswald"/>
                <a:ea typeface="Oswald"/>
                <a:cs typeface="Oswald"/>
                <a:sym typeface="Oswald"/>
              </a:rPr>
              <a:t>Team Sparkle Business Plan</a:t>
            </a:r>
            <a:endParaRPr b="1">
              <a:solidFill>
                <a:srgbClr val="6AA84F"/>
              </a:solidFill>
              <a:latin typeface="Oswald"/>
              <a:ea typeface="Oswald"/>
              <a:cs typeface="Oswald"/>
              <a:sym typeface="Oswald"/>
            </a:endParaRPr>
          </a:p>
        </p:txBody>
      </p:sp>
      <p:sp>
        <p:nvSpPr>
          <p:cNvPr id="75" name="Google Shape;75;p15"/>
          <p:cNvSpPr txBox="1">
            <a:spLocks noGrp="1"/>
          </p:cNvSpPr>
          <p:nvPr>
            <p:ph type="body" idx="1"/>
          </p:nvPr>
        </p:nvSpPr>
        <p:spPr>
          <a:xfrm>
            <a:off x="396900" y="1131650"/>
            <a:ext cx="8350200" cy="35070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ctr" anchorCtr="0">
            <a:noAutofit/>
          </a:bodyPr>
          <a:lstStyle/>
          <a:p>
            <a:pPr marL="0" marR="45720" lvl="0" indent="0" algn="l" rtl="0">
              <a:lnSpc>
                <a:spcPct val="100000"/>
              </a:lnSpc>
              <a:spcBef>
                <a:spcPts val="200"/>
              </a:spcBef>
              <a:spcAft>
                <a:spcPts val="0"/>
              </a:spcAft>
              <a:buNone/>
            </a:pPr>
            <a:r>
              <a:rPr lang="en" sz="1400">
                <a:solidFill>
                  <a:srgbClr val="000000"/>
                </a:solidFill>
              </a:rPr>
              <a:t>Refer to previous proposal presentation, there were minor mistake or parts that we can improve better.</a:t>
            </a:r>
            <a:endParaRPr sz="1400">
              <a:solidFill>
                <a:srgbClr val="000000"/>
              </a:solidFill>
            </a:endParaRPr>
          </a:p>
          <a:p>
            <a:pPr marL="0" marR="45720" lvl="0" indent="0" algn="l" rtl="0">
              <a:lnSpc>
                <a:spcPct val="100000"/>
              </a:lnSpc>
              <a:spcBef>
                <a:spcPts val="1000"/>
              </a:spcBef>
              <a:spcAft>
                <a:spcPts val="0"/>
              </a:spcAft>
              <a:buNone/>
            </a:pPr>
            <a:r>
              <a:rPr lang="en" sz="1400">
                <a:solidFill>
                  <a:srgbClr val="000000"/>
                </a:solidFill>
              </a:rPr>
              <a:t>Sabia - Could explain further the reason behind why selected that particular shop location.</a:t>
            </a:r>
            <a:endParaRPr sz="1400">
              <a:solidFill>
                <a:srgbClr val="000000"/>
              </a:solidFill>
            </a:endParaRPr>
          </a:p>
          <a:p>
            <a:pPr marL="0" marR="45720" lvl="0" indent="0" algn="l" rtl="0">
              <a:lnSpc>
                <a:spcPct val="100000"/>
              </a:lnSpc>
              <a:spcBef>
                <a:spcPts val="1600"/>
              </a:spcBef>
              <a:spcAft>
                <a:spcPts val="0"/>
              </a:spcAft>
              <a:buNone/>
            </a:pPr>
            <a:r>
              <a:rPr lang="en" sz="1400">
                <a:solidFill>
                  <a:srgbClr val="000000"/>
                </a:solidFill>
              </a:rPr>
              <a:t>Nehar - When describing Recruitment and Selection Process could be in bullet points.</a:t>
            </a:r>
            <a:endParaRPr sz="1400">
              <a:solidFill>
                <a:srgbClr val="000000"/>
              </a:solidFill>
            </a:endParaRPr>
          </a:p>
          <a:p>
            <a:pPr marL="0" marR="45720" lvl="0" indent="0" algn="l" rtl="0">
              <a:lnSpc>
                <a:spcPct val="100000"/>
              </a:lnSpc>
              <a:spcBef>
                <a:spcPts val="1600"/>
              </a:spcBef>
              <a:spcAft>
                <a:spcPts val="0"/>
              </a:spcAft>
              <a:buNone/>
            </a:pPr>
            <a:r>
              <a:rPr lang="en" sz="1400">
                <a:solidFill>
                  <a:srgbClr val="000000"/>
                </a:solidFill>
              </a:rPr>
              <a:t>Kim - Market segmentation was wrong, more research done and updated a correct one.</a:t>
            </a:r>
            <a:endParaRPr sz="1400">
              <a:solidFill>
                <a:srgbClr val="000000"/>
              </a:solidFill>
            </a:endParaRPr>
          </a:p>
          <a:p>
            <a:pPr marL="0" marR="45720" lvl="0" indent="0" algn="l" rtl="0">
              <a:lnSpc>
                <a:spcPct val="100000"/>
              </a:lnSpc>
              <a:spcBef>
                <a:spcPts val="1600"/>
              </a:spcBef>
              <a:spcAft>
                <a:spcPts val="0"/>
              </a:spcAft>
              <a:buNone/>
            </a:pPr>
            <a:r>
              <a:rPr lang="en" sz="1400">
                <a:solidFill>
                  <a:srgbClr val="000000"/>
                </a:solidFill>
              </a:rPr>
              <a:t>Dragos - More details need to be done on cash flow and more realistic figure. </a:t>
            </a:r>
            <a:endParaRPr sz="1400">
              <a:solidFill>
                <a:srgbClr val="000000"/>
              </a:solidFill>
            </a:endParaRPr>
          </a:p>
          <a:p>
            <a:pPr marL="0" marR="45720" lvl="0" indent="0" algn="l" rtl="0">
              <a:lnSpc>
                <a:spcPct val="100000"/>
              </a:lnSpc>
              <a:spcBef>
                <a:spcPts val="1600"/>
              </a:spcBef>
              <a:spcAft>
                <a:spcPts val="1600"/>
              </a:spcAft>
              <a:buNone/>
            </a:pPr>
            <a:r>
              <a:rPr lang="en" sz="1400">
                <a:solidFill>
                  <a:srgbClr val="000000"/>
                </a:solidFill>
              </a:rPr>
              <a:t>YenYen - The slides were too compact with wordings, too overwhelming with information which could have been listed in bullet points. To give extra time to finalised the ending.</a:t>
            </a:r>
            <a:endParaRPr sz="1400">
              <a:solidFill>
                <a:srgbClr val="00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pic>
        <p:nvPicPr>
          <p:cNvPr id="80" name="Google Shape;80;p16"/>
          <p:cNvPicPr preferRelativeResize="0"/>
          <p:nvPr/>
        </p:nvPicPr>
        <p:blipFill>
          <a:blip r:embed="rId3">
            <a:alphaModFix amt="24000"/>
          </a:blip>
          <a:stretch>
            <a:fillRect/>
          </a:stretch>
        </p:blipFill>
        <p:spPr>
          <a:xfrm>
            <a:off x="311700" y="492650"/>
            <a:ext cx="8520600" cy="572700"/>
          </a:xfrm>
          <a:prstGeom prst="rect">
            <a:avLst/>
          </a:prstGeom>
          <a:noFill/>
          <a:ln w="9525" cap="flat" cmpd="sng">
            <a:solidFill>
              <a:srgbClr val="6AA84F"/>
            </a:solidFill>
            <a:prstDash val="solid"/>
            <a:round/>
            <a:headEnd type="none" w="sm" len="sm"/>
            <a:tailEnd type="none" w="sm" len="sm"/>
          </a:ln>
        </p:spPr>
      </p:pic>
      <p:pic>
        <p:nvPicPr>
          <p:cNvPr id="81" name="Google Shape;81;p16"/>
          <p:cNvPicPr preferRelativeResize="0"/>
          <p:nvPr/>
        </p:nvPicPr>
        <p:blipFill>
          <a:blip r:embed="rId3">
            <a:alphaModFix amt="24000"/>
          </a:blip>
          <a:stretch>
            <a:fillRect/>
          </a:stretch>
        </p:blipFill>
        <p:spPr>
          <a:xfrm>
            <a:off x="311700" y="1208575"/>
            <a:ext cx="8520600" cy="3360300"/>
          </a:xfrm>
          <a:prstGeom prst="rect">
            <a:avLst/>
          </a:prstGeom>
          <a:noFill/>
          <a:ln w="9525" cap="flat" cmpd="sng">
            <a:solidFill>
              <a:srgbClr val="6AA84F"/>
            </a:solidFill>
            <a:prstDash val="solid"/>
            <a:round/>
            <a:headEnd type="none" w="sm" len="sm"/>
            <a:tailEnd type="none" w="sm" len="sm"/>
          </a:ln>
        </p:spPr>
      </p:pic>
      <p:sp>
        <p:nvSpPr>
          <p:cNvPr id="82" name="Google Shape;82;p16"/>
          <p:cNvSpPr txBox="1">
            <a:spLocks noGrp="1"/>
          </p:cNvSpPr>
          <p:nvPr>
            <p:ph type="title"/>
          </p:nvPr>
        </p:nvSpPr>
        <p:spPr>
          <a:xfrm>
            <a:off x="311700" y="492650"/>
            <a:ext cx="4260300" cy="572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n" dirty="0">
                <a:solidFill>
                  <a:srgbClr val="6AA84F"/>
                </a:solidFill>
                <a:latin typeface="Lucida Calligraphy" panose="03010101010101010101" pitchFamily="66" charset="0"/>
                <a:ea typeface="Lobster"/>
                <a:cs typeface="Lobster"/>
                <a:sym typeface="Lobster"/>
              </a:rPr>
              <a:t>Grab</a:t>
            </a:r>
            <a:r>
              <a:rPr lang="en" dirty="0">
                <a:latin typeface="Lucida Calligraphy" panose="03010101010101010101" pitchFamily="66" charset="0"/>
                <a:ea typeface="Lobster"/>
                <a:cs typeface="Lobster"/>
                <a:sym typeface="Lobster"/>
              </a:rPr>
              <a:t> </a:t>
            </a:r>
            <a:r>
              <a:rPr lang="en" dirty="0">
                <a:solidFill>
                  <a:srgbClr val="4A86E8"/>
                </a:solidFill>
                <a:latin typeface="Lucida Calligraphy" panose="03010101010101010101" pitchFamily="66" charset="0"/>
                <a:ea typeface="Lobster"/>
                <a:cs typeface="Lobster"/>
                <a:sym typeface="Lobster"/>
              </a:rPr>
              <a:t>a</a:t>
            </a:r>
            <a:r>
              <a:rPr lang="en" dirty="0">
                <a:latin typeface="Lucida Calligraphy" panose="03010101010101010101" pitchFamily="66" charset="0"/>
                <a:ea typeface="Lobster"/>
                <a:cs typeface="Lobster"/>
                <a:sym typeface="Lobster"/>
              </a:rPr>
              <a:t> </a:t>
            </a:r>
            <a:r>
              <a:rPr lang="en" dirty="0">
                <a:solidFill>
                  <a:srgbClr val="6AA84F"/>
                </a:solidFill>
                <a:latin typeface="Lucida Calligraphy" panose="03010101010101010101" pitchFamily="66" charset="0"/>
                <a:ea typeface="Lobster"/>
                <a:cs typeface="Lobster"/>
                <a:sym typeface="Lobster"/>
              </a:rPr>
              <a:t>Pizza!</a:t>
            </a:r>
            <a:r>
              <a:rPr lang="en" dirty="0">
                <a:latin typeface="Lucida Calligraphy" panose="03010101010101010101" pitchFamily="66" charset="0"/>
                <a:ea typeface="Lobster"/>
                <a:cs typeface="Lobster"/>
                <a:sym typeface="Lobster"/>
              </a:rPr>
              <a:t> </a:t>
            </a:r>
            <a:r>
              <a:rPr lang="en" dirty="0">
                <a:solidFill>
                  <a:srgbClr val="FF0000"/>
                </a:solidFill>
                <a:latin typeface="Lucida Calligraphy" panose="03010101010101010101" pitchFamily="66" charset="0"/>
                <a:ea typeface="Lobster"/>
                <a:cs typeface="Lobster"/>
                <a:sym typeface="Lobster"/>
              </a:rPr>
              <a:t>Café</a:t>
            </a:r>
            <a:endParaRPr dirty="0">
              <a:solidFill>
                <a:srgbClr val="FF0000"/>
              </a:solidFill>
              <a:latin typeface="Lucida Calligraphy" panose="03010101010101010101" pitchFamily="66" charset="0"/>
            </a:endParaRPr>
          </a:p>
        </p:txBody>
      </p:sp>
      <p:sp>
        <p:nvSpPr>
          <p:cNvPr id="83" name="Google Shape;83;p16"/>
          <p:cNvSpPr txBox="1">
            <a:spLocks noGrp="1"/>
          </p:cNvSpPr>
          <p:nvPr>
            <p:ph type="body" idx="1"/>
          </p:nvPr>
        </p:nvSpPr>
        <p:spPr>
          <a:xfrm>
            <a:off x="3960775" y="1208500"/>
            <a:ext cx="4871400" cy="3360300"/>
          </a:xfrm>
          <a:prstGeom prst="rect">
            <a:avLst/>
          </a:prstGeom>
          <a:noFill/>
          <a:ln>
            <a:noFill/>
          </a:ln>
        </p:spPr>
        <p:txBody>
          <a:bodyPr spcFirstLastPara="1" wrap="square" lIns="91425" tIns="91425" rIns="91425" bIns="91425" anchor="t" anchorCtr="0">
            <a:noAutofit/>
          </a:bodyPr>
          <a:lstStyle/>
          <a:p>
            <a:pPr marL="45720" marR="45720" lvl="0" indent="0" algn="l" rtl="0">
              <a:lnSpc>
                <a:spcPct val="100000"/>
              </a:lnSpc>
              <a:spcBef>
                <a:spcPts val="400"/>
              </a:spcBef>
              <a:spcAft>
                <a:spcPts val="0"/>
              </a:spcAft>
              <a:buNone/>
            </a:pPr>
            <a:r>
              <a:rPr lang="en" sz="1400" u="sng" dirty="0">
                <a:solidFill>
                  <a:srgbClr val="FF0000"/>
                </a:solidFill>
              </a:rPr>
              <a:t>Mission statement</a:t>
            </a:r>
            <a:endParaRPr sz="1400" u="sng" dirty="0">
              <a:solidFill>
                <a:srgbClr val="FF0000"/>
              </a:solidFill>
            </a:endParaRPr>
          </a:p>
          <a:p>
            <a:pPr marL="45720" marR="45720" lvl="0" indent="0" algn="l" rtl="0">
              <a:lnSpc>
                <a:spcPct val="100000"/>
              </a:lnSpc>
              <a:spcBef>
                <a:spcPts val="800"/>
              </a:spcBef>
              <a:spcAft>
                <a:spcPts val="0"/>
              </a:spcAft>
              <a:buNone/>
            </a:pPr>
            <a:r>
              <a:rPr lang="en" sz="1600" b="1" dirty="0">
                <a:solidFill>
                  <a:srgbClr val="6AA84F"/>
                </a:solidFill>
                <a:latin typeface="Lucida Calligraphy" panose="03010101010101010101" pitchFamily="66" charset="0"/>
                <a:ea typeface="Lobster"/>
                <a:cs typeface="Lobster"/>
                <a:sym typeface="Lobster"/>
              </a:rPr>
              <a:t>Offer the best possible quality, selection and value to inspire healthier choice and enhance pizza culture.</a:t>
            </a:r>
            <a:endParaRPr sz="1600" b="1" dirty="0">
              <a:solidFill>
                <a:schemeClr val="dk1"/>
              </a:solidFill>
              <a:latin typeface="Lucida Calligraphy" panose="03010101010101010101" pitchFamily="66" charset="0"/>
            </a:endParaRPr>
          </a:p>
          <a:p>
            <a:pPr marL="45720" marR="45720" lvl="0" indent="0" algn="l" rtl="0">
              <a:lnSpc>
                <a:spcPct val="100000"/>
              </a:lnSpc>
              <a:spcBef>
                <a:spcPts val="800"/>
              </a:spcBef>
              <a:spcAft>
                <a:spcPts val="0"/>
              </a:spcAft>
              <a:buNone/>
            </a:pPr>
            <a:endParaRPr sz="1400" dirty="0">
              <a:solidFill>
                <a:schemeClr val="dk1"/>
              </a:solidFill>
            </a:endParaRPr>
          </a:p>
          <a:p>
            <a:pPr marL="45720" marR="45720" lvl="0" indent="0" algn="l" rtl="0">
              <a:lnSpc>
                <a:spcPct val="100000"/>
              </a:lnSpc>
              <a:spcBef>
                <a:spcPts val="200"/>
              </a:spcBef>
              <a:spcAft>
                <a:spcPts val="0"/>
              </a:spcAft>
              <a:buNone/>
            </a:pPr>
            <a:r>
              <a:rPr lang="en" sz="1400" dirty="0">
                <a:solidFill>
                  <a:schemeClr val="dk1"/>
                </a:solidFill>
              </a:rPr>
              <a:t>We aim to sell freshly made unique rectangular shape pizza by slice, with fresh seasonal toppings to capture a new market for higher quality pizza.</a:t>
            </a:r>
            <a:endParaRPr sz="1400" dirty="0">
              <a:solidFill>
                <a:schemeClr val="dk1"/>
              </a:solidFill>
            </a:endParaRPr>
          </a:p>
          <a:p>
            <a:pPr marL="45720" marR="45720" lvl="0" indent="0" algn="l" rtl="0">
              <a:lnSpc>
                <a:spcPct val="100000"/>
              </a:lnSpc>
              <a:spcBef>
                <a:spcPts val="1000"/>
              </a:spcBef>
              <a:spcAft>
                <a:spcPts val="1000"/>
              </a:spcAft>
              <a:buClr>
                <a:schemeClr val="dk1"/>
              </a:buClr>
              <a:buSzPts val="1100"/>
              <a:buFont typeface="Arial"/>
              <a:buNone/>
            </a:pPr>
            <a:r>
              <a:rPr lang="en" sz="1400" dirty="0">
                <a:solidFill>
                  <a:schemeClr val="dk1"/>
                </a:solidFill>
              </a:rPr>
              <a:t>The Rectangular shape will help us to establish our brand and uniqueness in the market, provide our customers more healthy choice and better flavours, define in a league of our own!</a:t>
            </a:r>
            <a:endParaRPr sz="1400" dirty="0">
              <a:solidFill>
                <a:schemeClr val="dk1"/>
              </a:solidFill>
            </a:endParaRPr>
          </a:p>
        </p:txBody>
      </p:sp>
      <p:pic>
        <p:nvPicPr>
          <p:cNvPr id="84" name="Google Shape;84;p16"/>
          <p:cNvPicPr preferRelativeResize="0"/>
          <p:nvPr/>
        </p:nvPicPr>
        <p:blipFill>
          <a:blip r:embed="rId4">
            <a:alphaModFix/>
          </a:blip>
          <a:stretch>
            <a:fillRect/>
          </a:stretch>
        </p:blipFill>
        <p:spPr>
          <a:xfrm>
            <a:off x="478575" y="1510950"/>
            <a:ext cx="3411575" cy="2506800"/>
          </a:xfrm>
          <a:prstGeom prst="rect">
            <a:avLst/>
          </a:prstGeom>
          <a:noFill/>
          <a:ln w="38100" cap="flat" cmpd="sng">
            <a:solidFill>
              <a:srgbClr val="FFFFFF"/>
            </a:solidFill>
            <a:prstDash val="solid"/>
            <a:round/>
            <a:headEnd type="none" w="sm" len="sm"/>
            <a:tailEnd type="none" w="sm" len="sm"/>
          </a:ln>
        </p:spPr>
      </p:pic>
      <p:sp>
        <p:nvSpPr>
          <p:cNvPr id="85" name="Google Shape;85;p16"/>
          <p:cNvSpPr txBox="1"/>
          <p:nvPr/>
        </p:nvSpPr>
        <p:spPr>
          <a:xfrm>
            <a:off x="4572000" y="492650"/>
            <a:ext cx="4260300" cy="572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000" dirty="0">
                <a:latin typeface="Lobster"/>
                <a:ea typeface="Lobster"/>
                <a:cs typeface="Lobster"/>
                <a:sym typeface="Lobster"/>
              </a:rPr>
              <a:t>4A Gwydr Square, Uplands, Swansea SA2 0HB.  </a:t>
            </a:r>
            <a:endParaRPr sz="1000" dirty="0">
              <a:latin typeface="Lobster"/>
              <a:ea typeface="Lobster"/>
              <a:cs typeface="Lobster"/>
              <a:sym typeface="Lobster"/>
            </a:endParaRPr>
          </a:p>
          <a:p>
            <a:pPr marL="0" lvl="0" indent="0" algn="r" rtl="0">
              <a:spcBef>
                <a:spcPts val="0"/>
              </a:spcBef>
              <a:spcAft>
                <a:spcPts val="0"/>
              </a:spcAft>
              <a:buNone/>
            </a:pPr>
            <a:r>
              <a:rPr lang="en" sz="1000" dirty="0">
                <a:latin typeface="Lobster"/>
                <a:ea typeface="Lobster"/>
                <a:cs typeface="Lobster"/>
                <a:sym typeface="Lobster"/>
              </a:rPr>
              <a:t>Tel: 342.521.37.38. </a:t>
            </a:r>
            <a:endParaRPr sz="1000" dirty="0">
              <a:latin typeface="Lobster"/>
              <a:ea typeface="Lobster"/>
              <a:cs typeface="Lobster"/>
              <a:sym typeface="Lobster"/>
            </a:endParaRPr>
          </a:p>
          <a:p>
            <a:pPr marL="0" lvl="0" indent="0" algn="r" rtl="0">
              <a:spcBef>
                <a:spcPts val="0"/>
              </a:spcBef>
              <a:spcAft>
                <a:spcPts val="0"/>
              </a:spcAft>
              <a:buNone/>
            </a:pPr>
            <a:r>
              <a:rPr lang="en" sz="1000" dirty="0">
                <a:latin typeface="Lobster"/>
                <a:ea typeface="Lobster"/>
                <a:cs typeface="Lobster"/>
                <a:sym typeface="Lobster"/>
              </a:rPr>
              <a:t>www.grabapizzacafe.weebly.com</a:t>
            </a:r>
            <a:endParaRPr sz="1000" dirty="0">
              <a:latin typeface="Lobster"/>
              <a:ea typeface="Lobster"/>
              <a:cs typeface="Lobster"/>
              <a:sym typeface="Lobste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pic>
        <p:nvPicPr>
          <p:cNvPr id="90" name="Google Shape;90;p17"/>
          <p:cNvPicPr preferRelativeResize="0"/>
          <p:nvPr/>
        </p:nvPicPr>
        <p:blipFill>
          <a:blip r:embed="rId3">
            <a:alphaModFix amt="24000"/>
          </a:blip>
          <a:stretch>
            <a:fillRect/>
          </a:stretch>
        </p:blipFill>
        <p:spPr>
          <a:xfrm>
            <a:off x="311700" y="532850"/>
            <a:ext cx="8520600" cy="4123800"/>
          </a:xfrm>
          <a:prstGeom prst="rect">
            <a:avLst/>
          </a:prstGeom>
          <a:noFill/>
          <a:ln>
            <a:noFill/>
          </a:ln>
        </p:spPr>
      </p:pic>
      <p:sp>
        <p:nvSpPr>
          <p:cNvPr id="91" name="Google Shape;91;p17"/>
          <p:cNvSpPr txBox="1">
            <a:spLocks noGrp="1"/>
          </p:cNvSpPr>
          <p:nvPr>
            <p:ph type="body" idx="1"/>
          </p:nvPr>
        </p:nvSpPr>
        <p:spPr>
          <a:xfrm>
            <a:off x="311700" y="532850"/>
            <a:ext cx="8520600" cy="41238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457200" marR="45720" lvl="0" indent="-317500" algn="l" rtl="0">
              <a:lnSpc>
                <a:spcPct val="100000"/>
              </a:lnSpc>
              <a:spcBef>
                <a:spcPts val="1200"/>
              </a:spcBef>
              <a:spcAft>
                <a:spcPts val="0"/>
              </a:spcAft>
              <a:buClr>
                <a:schemeClr val="dk1"/>
              </a:buClr>
              <a:buSzPts val="1400"/>
              <a:buChar char="❏"/>
            </a:pPr>
            <a:r>
              <a:rPr lang="en" sz="1400" dirty="0">
                <a:solidFill>
                  <a:schemeClr val="dk1"/>
                </a:solidFill>
              </a:rPr>
              <a:t>First of its kind in Swansea.</a:t>
            </a:r>
            <a:endParaRPr sz="1400" dirty="0">
              <a:solidFill>
                <a:schemeClr val="dk1"/>
              </a:solidFill>
            </a:endParaRPr>
          </a:p>
          <a:p>
            <a:pPr marL="457200" marR="45720" lvl="0" indent="-317500" algn="l" rtl="0">
              <a:lnSpc>
                <a:spcPct val="100000"/>
              </a:lnSpc>
              <a:spcBef>
                <a:spcPts val="0"/>
              </a:spcBef>
              <a:spcAft>
                <a:spcPts val="0"/>
              </a:spcAft>
              <a:buClr>
                <a:schemeClr val="dk1"/>
              </a:buClr>
              <a:buSzPts val="1400"/>
              <a:buChar char="❏"/>
            </a:pPr>
            <a:r>
              <a:rPr lang="en" sz="1400" dirty="0">
                <a:solidFill>
                  <a:schemeClr val="dk1"/>
                </a:solidFill>
              </a:rPr>
              <a:t>Freshly prepared in the kitchen daily. </a:t>
            </a:r>
            <a:endParaRPr sz="1400" dirty="0">
              <a:solidFill>
                <a:schemeClr val="dk1"/>
              </a:solidFill>
            </a:endParaRPr>
          </a:p>
          <a:p>
            <a:pPr marL="457200" marR="45720" lvl="0" indent="-317500" algn="l" rtl="0">
              <a:lnSpc>
                <a:spcPct val="100000"/>
              </a:lnSpc>
              <a:spcBef>
                <a:spcPts val="0"/>
              </a:spcBef>
              <a:spcAft>
                <a:spcPts val="0"/>
              </a:spcAft>
              <a:buClr>
                <a:schemeClr val="dk1"/>
              </a:buClr>
              <a:buSzPts val="1400"/>
              <a:buChar char="❏"/>
            </a:pPr>
            <a:r>
              <a:rPr lang="en" sz="1400" dirty="0">
                <a:solidFill>
                  <a:schemeClr val="dk1"/>
                </a:solidFill>
              </a:rPr>
              <a:t>Allow customers to pick and mix different variety of toppings.</a:t>
            </a:r>
            <a:endParaRPr sz="1400" dirty="0">
              <a:solidFill>
                <a:schemeClr val="dk1"/>
              </a:solidFill>
            </a:endParaRPr>
          </a:p>
          <a:p>
            <a:pPr marL="0" marR="45720" lvl="0" indent="0" algn="l" rtl="0">
              <a:lnSpc>
                <a:spcPct val="100000"/>
              </a:lnSpc>
              <a:spcBef>
                <a:spcPts val="0"/>
              </a:spcBef>
              <a:spcAft>
                <a:spcPts val="0"/>
              </a:spcAft>
              <a:buNone/>
            </a:pPr>
            <a:endParaRPr sz="1400" dirty="0">
              <a:solidFill>
                <a:schemeClr val="dk1"/>
              </a:solidFill>
            </a:endParaRPr>
          </a:p>
          <a:p>
            <a:pPr marL="0" marR="45720" lvl="0" indent="0" algn="l" rtl="0">
              <a:lnSpc>
                <a:spcPct val="100000"/>
              </a:lnSpc>
              <a:spcBef>
                <a:spcPts val="0"/>
              </a:spcBef>
              <a:spcAft>
                <a:spcPts val="0"/>
              </a:spcAft>
              <a:buClr>
                <a:schemeClr val="dk1"/>
              </a:buClr>
              <a:buSzPts val="1100"/>
              <a:buFont typeface="Arial"/>
              <a:buNone/>
            </a:pPr>
            <a:r>
              <a:rPr lang="en" sz="1400" dirty="0">
                <a:solidFill>
                  <a:schemeClr val="dk1"/>
                </a:solidFill>
              </a:rPr>
              <a:t>Selling point is: Rectangular shape uniqueness, pre-cook slice is quick and convenience. </a:t>
            </a:r>
            <a:endParaRPr sz="1400" dirty="0">
              <a:solidFill>
                <a:schemeClr val="dk1"/>
              </a:solidFill>
            </a:endParaRPr>
          </a:p>
          <a:p>
            <a:pPr marL="0" marR="45720" lvl="0" indent="0" algn="l" rtl="0">
              <a:lnSpc>
                <a:spcPct val="100000"/>
              </a:lnSpc>
              <a:spcBef>
                <a:spcPts val="0"/>
              </a:spcBef>
              <a:spcAft>
                <a:spcPts val="0"/>
              </a:spcAft>
              <a:buClr>
                <a:schemeClr val="dk1"/>
              </a:buClr>
              <a:buSzPts val="1100"/>
              <a:buFont typeface="Arial"/>
              <a:buNone/>
            </a:pPr>
            <a:endParaRPr sz="1400" dirty="0">
              <a:solidFill>
                <a:schemeClr val="dk1"/>
              </a:solidFill>
            </a:endParaRPr>
          </a:p>
          <a:p>
            <a:pPr marL="45720" marR="45720" lvl="0" indent="0" algn="l" rtl="0">
              <a:lnSpc>
                <a:spcPct val="100000"/>
              </a:lnSpc>
              <a:spcBef>
                <a:spcPts val="0"/>
              </a:spcBef>
              <a:spcAft>
                <a:spcPts val="0"/>
              </a:spcAft>
              <a:buClr>
                <a:schemeClr val="dk1"/>
              </a:buClr>
              <a:buSzPts val="1100"/>
              <a:buFont typeface="Arial"/>
              <a:buNone/>
            </a:pPr>
            <a:r>
              <a:rPr lang="en" sz="1400" dirty="0">
                <a:solidFill>
                  <a:schemeClr val="dk1"/>
                </a:solidFill>
              </a:rPr>
              <a:t>Our café is a perfect fit in the gap between online delivery pizza and dine-in family pizza restaurant market. Refer to (Appendix 1) and (Appendix 2), the UK pizza market keep on growing, I am confidence there is room for us new entrant with a niche product will stand out above our competitors, better serve our audience and authenticate our brand in a year time.</a:t>
            </a:r>
            <a:endParaRPr sz="1400" dirty="0">
              <a:solidFill>
                <a:schemeClr val="dk1"/>
              </a:solidFill>
            </a:endParaRPr>
          </a:p>
          <a:p>
            <a:pPr marL="45720" marR="45720" lvl="0" indent="0" algn="l" rtl="0">
              <a:lnSpc>
                <a:spcPct val="100000"/>
              </a:lnSpc>
              <a:spcBef>
                <a:spcPts val="0"/>
              </a:spcBef>
              <a:spcAft>
                <a:spcPts val="0"/>
              </a:spcAft>
              <a:buClr>
                <a:schemeClr val="dk1"/>
              </a:buClr>
              <a:buSzPts val="1100"/>
              <a:buFont typeface="Arial"/>
              <a:buNone/>
            </a:pPr>
            <a:endParaRPr sz="1400" dirty="0">
              <a:solidFill>
                <a:schemeClr val="dk1"/>
              </a:solidFill>
            </a:endParaRPr>
          </a:p>
          <a:p>
            <a:pPr marL="45720" marR="45720" lvl="0" indent="0" algn="l" rtl="0">
              <a:lnSpc>
                <a:spcPct val="100000"/>
              </a:lnSpc>
              <a:spcBef>
                <a:spcPts val="0"/>
              </a:spcBef>
              <a:spcAft>
                <a:spcPts val="0"/>
              </a:spcAft>
              <a:buClr>
                <a:schemeClr val="dk1"/>
              </a:buClr>
              <a:buSzPts val="1100"/>
              <a:buFont typeface="Arial"/>
              <a:buNone/>
            </a:pPr>
            <a:r>
              <a:rPr lang="en" sz="1400" dirty="0">
                <a:solidFill>
                  <a:schemeClr val="dk1"/>
                </a:solidFill>
              </a:rPr>
              <a:t>Pizza is low cost to produce, although higher quality topping is use, profit margins still can achieve 54.2% on top of cost (excluded the delivery).</a:t>
            </a:r>
            <a:endParaRPr sz="1400" dirty="0">
              <a:solidFill>
                <a:schemeClr val="dk1"/>
              </a:solidFill>
            </a:endParaRPr>
          </a:p>
          <a:p>
            <a:pPr marL="0" marR="45720" lvl="0" indent="0" algn="l" rtl="0">
              <a:lnSpc>
                <a:spcPct val="100000"/>
              </a:lnSpc>
              <a:spcBef>
                <a:spcPts val="0"/>
              </a:spcBef>
              <a:spcAft>
                <a:spcPts val="0"/>
              </a:spcAft>
              <a:buClr>
                <a:schemeClr val="dk1"/>
              </a:buClr>
              <a:buSzPts val="1100"/>
              <a:buFont typeface="Arial"/>
              <a:buNone/>
            </a:pPr>
            <a:endParaRPr sz="1400" dirty="0">
              <a:solidFill>
                <a:schemeClr val="dk1"/>
              </a:solidFill>
            </a:endParaRPr>
          </a:p>
          <a:p>
            <a:pPr marL="0" marR="45720" lvl="0" indent="0" algn="l" rtl="0">
              <a:lnSpc>
                <a:spcPct val="100000"/>
              </a:lnSpc>
              <a:spcBef>
                <a:spcPts val="0"/>
              </a:spcBef>
              <a:spcAft>
                <a:spcPts val="0"/>
              </a:spcAft>
              <a:buClr>
                <a:schemeClr val="dk1"/>
              </a:buClr>
              <a:buSzPts val="1100"/>
              <a:buFont typeface="Arial"/>
              <a:buNone/>
            </a:pPr>
            <a:r>
              <a:rPr lang="en" sz="1400" dirty="0">
                <a:solidFill>
                  <a:schemeClr val="dk1"/>
                </a:solidFill>
              </a:rPr>
              <a:t>This is a Partnership business with 3 owners, means we can benefit from shared resources and shared expertise of the co-partners. </a:t>
            </a:r>
            <a:endParaRPr sz="1400" dirty="0">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pic>
        <p:nvPicPr>
          <p:cNvPr id="96" name="Google Shape;96;p18"/>
          <p:cNvPicPr preferRelativeResize="0"/>
          <p:nvPr/>
        </p:nvPicPr>
        <p:blipFill>
          <a:blip r:embed="rId3">
            <a:alphaModFix amt="24000"/>
          </a:blip>
          <a:stretch>
            <a:fillRect/>
          </a:stretch>
        </p:blipFill>
        <p:spPr>
          <a:xfrm>
            <a:off x="311700" y="445025"/>
            <a:ext cx="8520600" cy="572700"/>
          </a:xfrm>
          <a:prstGeom prst="rect">
            <a:avLst/>
          </a:prstGeom>
          <a:noFill/>
          <a:ln>
            <a:noFill/>
          </a:ln>
        </p:spPr>
      </p:pic>
      <p:pic>
        <p:nvPicPr>
          <p:cNvPr id="97" name="Google Shape;97;p18"/>
          <p:cNvPicPr preferRelativeResize="0"/>
          <p:nvPr/>
        </p:nvPicPr>
        <p:blipFill>
          <a:blip r:embed="rId3">
            <a:alphaModFix amt="24000"/>
          </a:blip>
          <a:stretch>
            <a:fillRect/>
          </a:stretch>
        </p:blipFill>
        <p:spPr>
          <a:xfrm>
            <a:off x="311700" y="1152475"/>
            <a:ext cx="8520600" cy="3416400"/>
          </a:xfrm>
          <a:prstGeom prst="rect">
            <a:avLst/>
          </a:prstGeom>
          <a:noFill/>
          <a:ln>
            <a:noFill/>
          </a:ln>
        </p:spPr>
      </p:pic>
      <p:sp>
        <p:nvSpPr>
          <p:cNvPr id="98" name="Google Shape;98;p18"/>
          <p:cNvSpPr txBox="1">
            <a:spLocks noGrp="1"/>
          </p:cNvSpPr>
          <p:nvPr>
            <p:ph type="title"/>
          </p:nvPr>
        </p:nvSpPr>
        <p:spPr>
          <a:xfrm>
            <a:off x="311700" y="445025"/>
            <a:ext cx="8520600" cy="5727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n" b="1">
                <a:solidFill>
                  <a:srgbClr val="6AA84F"/>
                </a:solidFill>
                <a:latin typeface="Oswald"/>
                <a:ea typeface="Oswald"/>
                <a:cs typeface="Oswald"/>
                <a:sym typeface="Oswald"/>
              </a:rPr>
              <a:t>Physical Resources</a:t>
            </a:r>
            <a:endParaRPr b="1">
              <a:solidFill>
                <a:srgbClr val="6AA84F"/>
              </a:solidFill>
              <a:latin typeface="Oswald"/>
              <a:ea typeface="Oswald"/>
              <a:cs typeface="Oswald"/>
              <a:sym typeface="Oswald"/>
            </a:endParaRPr>
          </a:p>
        </p:txBody>
      </p:sp>
      <p:sp>
        <p:nvSpPr>
          <p:cNvPr id="99" name="Google Shape;99;p18"/>
          <p:cNvSpPr txBox="1">
            <a:spLocks noGrp="1"/>
          </p:cNvSpPr>
          <p:nvPr>
            <p:ph type="body" idx="1"/>
          </p:nvPr>
        </p:nvSpPr>
        <p:spPr>
          <a:xfrm>
            <a:off x="311700" y="1152475"/>
            <a:ext cx="8520600" cy="34164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endParaRPr sz="1400" dirty="0">
              <a:solidFill>
                <a:schemeClr val="dk1"/>
              </a:solidFill>
            </a:endParaRPr>
          </a:p>
          <a:p>
            <a:pPr marL="0" lvl="0" indent="0" algn="l" rtl="0">
              <a:lnSpc>
                <a:spcPct val="100000"/>
              </a:lnSpc>
              <a:spcBef>
                <a:spcPts val="0"/>
              </a:spcBef>
              <a:spcAft>
                <a:spcPts val="0"/>
              </a:spcAft>
              <a:buNone/>
            </a:pPr>
            <a:r>
              <a:rPr lang="en" sz="1400" dirty="0">
                <a:solidFill>
                  <a:schemeClr val="dk1"/>
                </a:solidFill>
              </a:rPr>
              <a:t>Renting from a current pizza shop - benefit for having a fully working pizza kitchen, this can save time for installation and paying for a brand new expensive pizza oven.</a:t>
            </a:r>
            <a:endParaRPr sz="1400" dirty="0">
              <a:solidFill>
                <a:schemeClr val="dk1"/>
              </a:solidFill>
            </a:endParaRPr>
          </a:p>
          <a:p>
            <a:pPr marL="0" lvl="0" indent="0" algn="l" rtl="0">
              <a:lnSpc>
                <a:spcPct val="100000"/>
              </a:lnSpc>
              <a:spcBef>
                <a:spcPts val="0"/>
              </a:spcBef>
              <a:spcAft>
                <a:spcPts val="0"/>
              </a:spcAft>
              <a:buNone/>
            </a:pPr>
            <a:endParaRPr sz="1400" dirty="0">
              <a:solidFill>
                <a:schemeClr val="dk1"/>
              </a:solidFill>
            </a:endParaRPr>
          </a:p>
          <a:p>
            <a:pPr marL="0" lvl="0" indent="0" algn="l" rtl="0">
              <a:lnSpc>
                <a:spcPct val="100000"/>
              </a:lnSpc>
              <a:spcBef>
                <a:spcPts val="0"/>
              </a:spcBef>
              <a:spcAft>
                <a:spcPts val="0"/>
              </a:spcAft>
              <a:buNone/>
            </a:pPr>
            <a:r>
              <a:rPr lang="en" sz="1400" dirty="0">
                <a:solidFill>
                  <a:schemeClr val="dk1"/>
                </a:solidFill>
              </a:rPr>
              <a:t>Only needed to renovate the sit-in area into a fast food operation café to serve pizza with drinks.</a:t>
            </a:r>
            <a:endParaRPr sz="1400" dirty="0">
              <a:solidFill>
                <a:schemeClr val="dk1"/>
              </a:solidFill>
            </a:endParaRPr>
          </a:p>
          <a:p>
            <a:pPr marL="0" lvl="0" indent="0" algn="l" rtl="0">
              <a:lnSpc>
                <a:spcPct val="100000"/>
              </a:lnSpc>
              <a:spcBef>
                <a:spcPts val="0"/>
              </a:spcBef>
              <a:spcAft>
                <a:spcPts val="0"/>
              </a:spcAft>
              <a:buNone/>
            </a:pPr>
            <a:endParaRPr sz="1400" dirty="0">
              <a:solidFill>
                <a:schemeClr val="dk1"/>
              </a:solidFill>
            </a:endParaRPr>
          </a:p>
          <a:p>
            <a:pPr marL="0" lvl="0" indent="0" algn="l" rtl="0">
              <a:lnSpc>
                <a:spcPct val="100000"/>
              </a:lnSpc>
              <a:spcBef>
                <a:spcPts val="0"/>
              </a:spcBef>
              <a:spcAft>
                <a:spcPts val="0"/>
              </a:spcAft>
              <a:buNone/>
            </a:pPr>
            <a:r>
              <a:rPr lang="en" sz="1400" dirty="0">
                <a:solidFill>
                  <a:schemeClr val="dk1"/>
                </a:solidFill>
              </a:rPr>
              <a:t>We chosen the café location at 4A Gwydr Square, Uplands (Appendix 3), because we think it is a perfect place to target audience. Our target is the ‘younger crowd’ of students and young professionals. </a:t>
            </a:r>
            <a:endParaRPr sz="1400" dirty="0">
              <a:solidFill>
                <a:schemeClr val="dk1"/>
              </a:solidFill>
              <a:highlight>
                <a:srgbClr val="FFFF00"/>
              </a:highlight>
            </a:endParaRPr>
          </a:p>
          <a:p>
            <a:pPr marL="0" lvl="0" indent="0" algn="l" rtl="0">
              <a:lnSpc>
                <a:spcPct val="100000"/>
              </a:lnSpc>
              <a:spcBef>
                <a:spcPts val="0"/>
              </a:spcBef>
              <a:spcAft>
                <a:spcPts val="0"/>
              </a:spcAft>
              <a:buNone/>
            </a:pP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We will sign a pricing contract with local suppliers for fresh meat and seasonal vegetables to keep our running cost low </a:t>
            </a:r>
            <a:r>
              <a:rPr lang="en-GB" sz="1400" dirty="0">
                <a:solidFill>
                  <a:schemeClr val="dk1"/>
                </a:solidFill>
              </a:rPr>
              <a:t>and reduce carbon foot print</a:t>
            </a:r>
            <a:r>
              <a:rPr lang="en" sz="1400" dirty="0">
                <a:solidFill>
                  <a:schemeClr val="dk1"/>
                </a:solidFill>
              </a:rPr>
              <a:t>. Using recycled cardboard and printed materials to show we are eco-friendly business to connect and gain support from local community. </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000" dirty="0">
              <a:solidFill>
                <a:schemeClr val="dk1"/>
              </a:solidFill>
            </a:endParaRPr>
          </a:p>
          <a:p>
            <a:pPr marL="0" lvl="0" indent="0" algn="l" rtl="0">
              <a:lnSpc>
                <a:spcPct val="100000"/>
              </a:lnSpc>
              <a:spcBef>
                <a:spcPts val="0"/>
              </a:spcBef>
              <a:spcAft>
                <a:spcPts val="0"/>
              </a:spcAft>
              <a:buNone/>
            </a:pPr>
            <a:endParaRPr sz="1200" b="1" u="sng" dirty="0">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pic>
        <p:nvPicPr>
          <p:cNvPr id="104" name="Google Shape;104;p19"/>
          <p:cNvPicPr preferRelativeResize="0"/>
          <p:nvPr/>
        </p:nvPicPr>
        <p:blipFill>
          <a:blip r:embed="rId3">
            <a:alphaModFix amt="24000"/>
          </a:blip>
          <a:stretch>
            <a:fillRect/>
          </a:stretch>
        </p:blipFill>
        <p:spPr>
          <a:xfrm>
            <a:off x="255925" y="488450"/>
            <a:ext cx="8520600" cy="4123800"/>
          </a:xfrm>
          <a:prstGeom prst="rect">
            <a:avLst/>
          </a:prstGeom>
          <a:noFill/>
          <a:ln>
            <a:noFill/>
          </a:ln>
        </p:spPr>
      </p:pic>
      <p:sp>
        <p:nvSpPr>
          <p:cNvPr id="105" name="Google Shape;105;p19"/>
          <p:cNvSpPr txBox="1"/>
          <p:nvPr/>
        </p:nvSpPr>
        <p:spPr>
          <a:xfrm>
            <a:off x="271825" y="488450"/>
            <a:ext cx="8488800" cy="41238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We will contact the Joe’s Ice Cream Sales Department to become their ice cream stockist. They will provide free pavement sign, flag and window sticker.</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A list of equipment needed for the business to get started is in Appendix 4 to Appendix 10.</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lvl="0">
              <a:buClr>
                <a:schemeClr val="dk1"/>
              </a:buClr>
              <a:buSzPts val="1100"/>
            </a:pPr>
            <a:r>
              <a:rPr lang="en" dirty="0">
                <a:solidFill>
                  <a:schemeClr val="dk1"/>
                </a:solidFill>
              </a:rPr>
              <a:t>As I am the pizza chef, setting up the kitchen is my first thing. I start by preparing fresh ingredients for the pizza such as vegetables, meat etc. I will roll up the pizza bases which I already prepared day before and stored them in the fridge. I will keep repeat making the dough</a:t>
            </a:r>
            <a:r>
              <a:rPr lang="en-GB" dirty="0">
                <a:solidFill>
                  <a:schemeClr val="dk1"/>
                </a:solidFill>
              </a:rPr>
              <a:t> process </a:t>
            </a:r>
            <a:r>
              <a:rPr lang="en" dirty="0">
                <a:solidFill>
                  <a:schemeClr val="dk1"/>
                </a:solidFill>
              </a:rPr>
              <a:t>on my free time and storing them for the next day. I will make fresh tomato sauce. I will also prepare the the side dishes as marinating the chicken wings , potato wedges etc. </a:t>
            </a:r>
            <a:r>
              <a:rPr lang="en-GB" dirty="0">
                <a:solidFill>
                  <a:schemeClr val="dk1"/>
                </a:solidFill>
              </a:rPr>
              <a:t>I</a:t>
            </a:r>
            <a:r>
              <a:rPr lang="en" dirty="0">
                <a:solidFill>
                  <a:schemeClr val="dk1"/>
                </a:solidFill>
              </a:rPr>
              <a:t> will make the pizzas and other foods according to customize orders.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As I am a qualified chef, I will ensure that the kitchen meets Health and Safety standards and all foods are prepared fresh. </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Event calendar (Appendix 11) was planned together with Marketing and Financial. I will make sure </a:t>
            </a:r>
            <a:endParaRPr dirty="0">
              <a:solidFill>
                <a:schemeClr val="dk1"/>
              </a:solidFill>
            </a:endParaRPr>
          </a:p>
          <a:p>
            <a:pPr marL="0" lvl="0" indent="0" algn="l" rtl="0">
              <a:spcBef>
                <a:spcPts val="0"/>
              </a:spcBef>
              <a:spcAft>
                <a:spcPts val="0"/>
              </a:spcAft>
              <a:buClr>
                <a:schemeClr val="dk1"/>
              </a:buClr>
              <a:buSzPts val="1100"/>
              <a:buFont typeface="Arial"/>
              <a:buNone/>
            </a:pPr>
            <a:r>
              <a:rPr lang="en" dirty="0">
                <a:solidFill>
                  <a:schemeClr val="dk1"/>
                </a:solidFill>
              </a:rPr>
              <a:t>every equipment and food are delivered and prepared on time. Everything will be planned and organised.</a:t>
            </a:r>
            <a:endParaRPr dirty="0">
              <a:solidFill>
                <a:schemeClr val="dk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pic>
        <p:nvPicPr>
          <p:cNvPr id="110" name="Google Shape;110;p20"/>
          <p:cNvPicPr preferRelativeResize="0"/>
          <p:nvPr/>
        </p:nvPicPr>
        <p:blipFill>
          <a:blip r:embed="rId3">
            <a:alphaModFix amt="24000"/>
          </a:blip>
          <a:stretch>
            <a:fillRect/>
          </a:stretch>
        </p:blipFill>
        <p:spPr>
          <a:xfrm>
            <a:off x="255925" y="488450"/>
            <a:ext cx="8520600" cy="4123800"/>
          </a:xfrm>
          <a:prstGeom prst="rect">
            <a:avLst/>
          </a:prstGeom>
          <a:noFill/>
          <a:ln>
            <a:noFill/>
          </a:ln>
        </p:spPr>
      </p:pic>
      <p:sp>
        <p:nvSpPr>
          <p:cNvPr id="111" name="Google Shape;111;p20"/>
          <p:cNvSpPr txBox="1">
            <a:spLocks noGrp="1"/>
          </p:cNvSpPr>
          <p:nvPr>
            <p:ph type="body" idx="1"/>
          </p:nvPr>
        </p:nvSpPr>
        <p:spPr>
          <a:xfrm>
            <a:off x="255925" y="488450"/>
            <a:ext cx="8520600" cy="41238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400">
                <a:solidFill>
                  <a:schemeClr val="dk1"/>
                </a:solidFill>
              </a:rPr>
              <a:t>For List of  equipments that we need to purchase for the café:</a:t>
            </a:r>
            <a:endParaRPr sz="1400">
              <a:solidFill>
                <a:schemeClr val="dk1"/>
              </a:solidFill>
            </a:endParaRPr>
          </a:p>
          <a:p>
            <a:pPr marL="0" lvl="0" indent="0" algn="l" rtl="0">
              <a:lnSpc>
                <a:spcPct val="150000"/>
              </a:lnSpc>
              <a:spcBef>
                <a:spcPts val="0"/>
              </a:spcBef>
              <a:spcAft>
                <a:spcPts val="0"/>
              </a:spcAft>
              <a:buClr>
                <a:schemeClr val="dk1"/>
              </a:buClr>
              <a:buSzPts val="1100"/>
              <a:buFont typeface="Arial"/>
              <a:buNone/>
            </a:pPr>
            <a:r>
              <a:rPr lang="en" sz="1400">
                <a:solidFill>
                  <a:schemeClr val="dk1"/>
                </a:solidFill>
              </a:rPr>
              <a:t>Food display counter = £425 (Appendix 4)</a:t>
            </a:r>
            <a:endParaRPr sz="1400">
              <a:solidFill>
                <a:schemeClr val="dk1"/>
              </a:solidFill>
            </a:endParaRPr>
          </a:p>
          <a:p>
            <a:pPr marL="0" lvl="0" indent="0" algn="l" rtl="0">
              <a:lnSpc>
                <a:spcPct val="150000"/>
              </a:lnSpc>
              <a:spcBef>
                <a:spcPts val="0"/>
              </a:spcBef>
              <a:spcAft>
                <a:spcPts val="0"/>
              </a:spcAft>
              <a:buClr>
                <a:schemeClr val="dk1"/>
              </a:buClr>
              <a:buSzPts val="1100"/>
              <a:buFont typeface="Arial"/>
              <a:buNone/>
            </a:pPr>
            <a:r>
              <a:rPr lang="en" sz="1400">
                <a:solidFill>
                  <a:schemeClr val="dk1"/>
                </a:solidFill>
              </a:rPr>
              <a:t>Table &amp; chair set = £226.80 for four people seating. We will need another 4 sets of them, which total price will be £907.20 (Appendix 5) the minimum sitting is for 20 people.</a:t>
            </a:r>
            <a:endParaRPr sz="1400">
              <a:solidFill>
                <a:schemeClr val="dk1"/>
              </a:solidFill>
            </a:endParaRPr>
          </a:p>
          <a:p>
            <a:pPr marL="0" lvl="0" indent="0" algn="l" rtl="0">
              <a:lnSpc>
                <a:spcPct val="150000"/>
              </a:lnSpc>
              <a:spcBef>
                <a:spcPts val="0"/>
              </a:spcBef>
              <a:spcAft>
                <a:spcPts val="0"/>
              </a:spcAft>
              <a:buClr>
                <a:schemeClr val="dk1"/>
              </a:buClr>
              <a:buSzPts val="1100"/>
              <a:buFont typeface="Arial"/>
              <a:buNone/>
            </a:pPr>
            <a:r>
              <a:rPr lang="en" sz="1400">
                <a:solidFill>
                  <a:schemeClr val="dk1"/>
                </a:solidFill>
              </a:rPr>
              <a:t>Small oven next to display counter = £2,810.13 (Appendix 6)</a:t>
            </a:r>
            <a:endParaRPr sz="1400">
              <a:solidFill>
                <a:schemeClr val="dk1"/>
              </a:solidFill>
            </a:endParaRPr>
          </a:p>
          <a:p>
            <a:pPr marL="0" lvl="0" indent="0" algn="l" rtl="0">
              <a:lnSpc>
                <a:spcPct val="150000"/>
              </a:lnSpc>
              <a:spcBef>
                <a:spcPts val="0"/>
              </a:spcBef>
              <a:spcAft>
                <a:spcPts val="0"/>
              </a:spcAft>
              <a:buClr>
                <a:schemeClr val="dk1"/>
              </a:buClr>
              <a:buSzPts val="1100"/>
              <a:buFont typeface="Arial"/>
              <a:buNone/>
            </a:pPr>
            <a:r>
              <a:rPr lang="en" sz="1400">
                <a:solidFill>
                  <a:schemeClr val="dk1"/>
                </a:solidFill>
              </a:rPr>
              <a:t>Coffee Machine = £1,283.99 (Appendix 7)</a:t>
            </a:r>
            <a:endParaRPr sz="1400">
              <a:solidFill>
                <a:schemeClr val="dk1"/>
              </a:solidFill>
            </a:endParaRPr>
          </a:p>
          <a:p>
            <a:pPr marL="0" lvl="0" indent="0" algn="l" rtl="0">
              <a:lnSpc>
                <a:spcPct val="150000"/>
              </a:lnSpc>
              <a:spcBef>
                <a:spcPts val="0"/>
              </a:spcBef>
              <a:spcAft>
                <a:spcPts val="0"/>
              </a:spcAft>
              <a:buClr>
                <a:schemeClr val="dk1"/>
              </a:buClr>
              <a:buSzPts val="1100"/>
              <a:buFont typeface="Arial"/>
              <a:buNone/>
            </a:pPr>
            <a:r>
              <a:rPr lang="en" sz="1400">
                <a:solidFill>
                  <a:schemeClr val="dk1"/>
                </a:solidFill>
              </a:rPr>
              <a:t>Cash Register Machine = £238.99</a:t>
            </a:r>
            <a:endParaRPr sz="1400">
              <a:solidFill>
                <a:schemeClr val="dk1"/>
              </a:solidFill>
            </a:endParaRPr>
          </a:p>
          <a:p>
            <a:pPr marL="0" lvl="0" indent="0" algn="l" rtl="0">
              <a:lnSpc>
                <a:spcPct val="150000"/>
              </a:lnSpc>
              <a:spcBef>
                <a:spcPts val="0"/>
              </a:spcBef>
              <a:spcAft>
                <a:spcPts val="0"/>
              </a:spcAft>
              <a:buClr>
                <a:schemeClr val="dk1"/>
              </a:buClr>
              <a:buSzPts val="1100"/>
              <a:buFont typeface="Arial"/>
              <a:buNone/>
            </a:pPr>
            <a:r>
              <a:rPr lang="en" sz="1400">
                <a:solidFill>
                  <a:schemeClr val="dk1"/>
                </a:solidFill>
              </a:rPr>
              <a:t>Eskuta Electric Bike = £1880.00 (Appendix 10)</a:t>
            </a:r>
            <a:endParaRPr sz="1400">
              <a:solidFill>
                <a:schemeClr val="dk1"/>
              </a:solidFill>
            </a:endParaRPr>
          </a:p>
          <a:p>
            <a:pPr marL="0" lvl="0" indent="0" algn="l" rtl="0">
              <a:lnSpc>
                <a:spcPct val="150000"/>
              </a:lnSpc>
              <a:spcBef>
                <a:spcPts val="0"/>
              </a:spcBef>
              <a:spcAft>
                <a:spcPts val="0"/>
              </a:spcAft>
              <a:buClr>
                <a:schemeClr val="dk1"/>
              </a:buClr>
              <a:buSzPts val="1100"/>
              <a:buFont typeface="Arial"/>
              <a:buNone/>
            </a:pPr>
            <a:r>
              <a:rPr lang="en" sz="1400">
                <a:solidFill>
                  <a:schemeClr val="dk1"/>
                </a:solidFill>
              </a:rPr>
              <a:t>Tableware = £14.99 a packet for 1000 fork also £14.99 packets of 1000 spoons. (Appendix 8)</a:t>
            </a:r>
            <a:endParaRPr sz="1400">
              <a:solidFill>
                <a:schemeClr val="dk1"/>
              </a:solidFill>
            </a:endParaRPr>
          </a:p>
          <a:p>
            <a:pPr marL="0" lvl="0" indent="0" algn="l" rtl="0">
              <a:lnSpc>
                <a:spcPct val="150000"/>
              </a:lnSpc>
              <a:spcBef>
                <a:spcPts val="0"/>
              </a:spcBef>
              <a:spcAft>
                <a:spcPts val="0"/>
              </a:spcAft>
              <a:buClr>
                <a:schemeClr val="dk1"/>
              </a:buClr>
              <a:buSzPts val="1100"/>
              <a:buFont typeface="Arial"/>
              <a:buNone/>
            </a:pPr>
            <a:r>
              <a:rPr lang="en" sz="1400">
                <a:solidFill>
                  <a:schemeClr val="dk1"/>
                </a:solidFill>
              </a:rPr>
              <a:t>Cardboard packaging = £15.65 for 50 (Appendix 9)</a:t>
            </a:r>
            <a:endParaRPr sz="1400">
              <a:solidFill>
                <a:schemeClr val="dk1"/>
              </a:solidFill>
            </a:endParaRPr>
          </a:p>
          <a:p>
            <a:pPr marL="0" lvl="0" indent="0" algn="l" rtl="0">
              <a:lnSpc>
                <a:spcPct val="150000"/>
              </a:lnSpc>
              <a:spcBef>
                <a:spcPts val="0"/>
              </a:spcBef>
              <a:spcAft>
                <a:spcPts val="0"/>
              </a:spcAft>
              <a:buClr>
                <a:schemeClr val="dk1"/>
              </a:buClr>
              <a:buSzPts val="1100"/>
              <a:buFont typeface="Arial"/>
              <a:buNone/>
            </a:pPr>
            <a:r>
              <a:rPr lang="en" sz="1400">
                <a:solidFill>
                  <a:schemeClr val="dk1"/>
                </a:solidFill>
              </a:rPr>
              <a:t>Estimate renovation cost for sit-in area = from £1,500 to maximum £2,000.</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pic>
        <p:nvPicPr>
          <p:cNvPr id="116" name="Google Shape;116;p21"/>
          <p:cNvPicPr preferRelativeResize="0"/>
          <p:nvPr/>
        </p:nvPicPr>
        <p:blipFill>
          <a:blip r:embed="rId3">
            <a:alphaModFix amt="24000"/>
          </a:blip>
          <a:stretch>
            <a:fillRect/>
          </a:stretch>
        </p:blipFill>
        <p:spPr>
          <a:xfrm>
            <a:off x="311700" y="1152475"/>
            <a:ext cx="8520600" cy="3416400"/>
          </a:xfrm>
          <a:prstGeom prst="rect">
            <a:avLst/>
          </a:prstGeom>
          <a:noFill/>
          <a:ln>
            <a:noFill/>
          </a:ln>
        </p:spPr>
      </p:pic>
      <p:pic>
        <p:nvPicPr>
          <p:cNvPr id="117" name="Google Shape;117;p21"/>
          <p:cNvPicPr preferRelativeResize="0"/>
          <p:nvPr/>
        </p:nvPicPr>
        <p:blipFill>
          <a:blip r:embed="rId3">
            <a:alphaModFix amt="24000"/>
          </a:blip>
          <a:stretch>
            <a:fillRect/>
          </a:stretch>
        </p:blipFill>
        <p:spPr>
          <a:xfrm>
            <a:off x="311700" y="445025"/>
            <a:ext cx="8520600" cy="572700"/>
          </a:xfrm>
          <a:prstGeom prst="rect">
            <a:avLst/>
          </a:prstGeom>
          <a:noFill/>
          <a:ln>
            <a:noFill/>
          </a:ln>
        </p:spPr>
      </p:pic>
      <p:sp>
        <p:nvSpPr>
          <p:cNvPr id="118" name="Google Shape;118;p21"/>
          <p:cNvSpPr txBox="1">
            <a:spLocks noGrp="1"/>
          </p:cNvSpPr>
          <p:nvPr>
            <p:ph type="title"/>
          </p:nvPr>
        </p:nvSpPr>
        <p:spPr>
          <a:xfrm>
            <a:off x="311700" y="445025"/>
            <a:ext cx="8520600" cy="5727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b="1">
                <a:solidFill>
                  <a:srgbClr val="6AA84F"/>
                </a:solidFill>
                <a:latin typeface="Oswald"/>
                <a:ea typeface="Oswald"/>
                <a:cs typeface="Oswald"/>
                <a:sym typeface="Oswald"/>
              </a:rPr>
              <a:t>Human Resources</a:t>
            </a:r>
            <a:endParaRPr sz="1400"/>
          </a:p>
        </p:txBody>
      </p:sp>
      <p:sp>
        <p:nvSpPr>
          <p:cNvPr id="119" name="Google Shape;119;p21"/>
          <p:cNvSpPr txBox="1">
            <a:spLocks noGrp="1"/>
          </p:cNvSpPr>
          <p:nvPr>
            <p:ph type="body" idx="1"/>
          </p:nvPr>
        </p:nvSpPr>
        <p:spPr>
          <a:xfrm>
            <a:off x="311700" y="1152475"/>
            <a:ext cx="8520600" cy="34164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endParaRPr sz="7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We are dedicated team to serve best pizza and customer services.</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Our experienced manager, friendly staff, chef that completed an Amateur</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course training from London, plus two buzzing delivery bikers are</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committed to give a whole new pizza culture experience.</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Grab a pizza café, has a strong team of one manager, one chef, one </a:t>
            </a:r>
            <a:endParaRPr sz="1400" dirty="0">
              <a:solidFill>
                <a:schemeClr val="dk1"/>
              </a:solidFill>
            </a:endParaRPr>
          </a:p>
          <a:p>
            <a:pPr marL="0" lvl="0" indent="0">
              <a:lnSpc>
                <a:spcPct val="100000"/>
              </a:lnSpc>
              <a:buClr>
                <a:schemeClr val="dk1"/>
              </a:buClr>
              <a:buSzPts val="1100"/>
              <a:buNone/>
            </a:pPr>
            <a:r>
              <a:rPr lang="en" sz="1400" dirty="0">
                <a:solidFill>
                  <a:schemeClr val="dk1"/>
                </a:solidFill>
              </a:rPr>
              <a:t>counter service assistant, and two delivery bikers. </a:t>
            </a:r>
          </a:p>
          <a:p>
            <a:pPr marL="0" lvl="0" indent="0">
              <a:lnSpc>
                <a:spcPct val="100000"/>
              </a:lnSpc>
              <a:buClr>
                <a:schemeClr val="dk1"/>
              </a:buClr>
              <a:buSzPts val="1100"/>
              <a:buNone/>
            </a:pP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Pizza chef duties </a:t>
            </a:r>
            <a:r>
              <a:rPr lang="en-GB" sz="1400" dirty="0">
                <a:solidFill>
                  <a:schemeClr val="dk1"/>
                </a:solidFill>
              </a:rPr>
              <a:t>and </a:t>
            </a:r>
            <a:r>
              <a:rPr lang="en" sz="1400" dirty="0">
                <a:solidFill>
                  <a:schemeClr val="dk1"/>
                </a:solidFill>
              </a:rPr>
              <a:t>responsibilities listed in (Appendix 12).</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Also we need to  hire one Counter Service Assistant , role requirement and duties as listed in (Appendix 13). We provide Eskuta electric bikes to the delivery bikers, with no insurance, no road tax required, which help save operation cost for the café.</a:t>
            </a:r>
            <a:endParaRPr sz="1400" dirty="0">
              <a:solidFill>
                <a:schemeClr val="dk1"/>
              </a:solidFill>
            </a:endParaRPr>
          </a:p>
        </p:txBody>
      </p:sp>
      <p:pic>
        <p:nvPicPr>
          <p:cNvPr id="120" name="Google Shape;120;p21"/>
          <p:cNvPicPr preferRelativeResize="0"/>
          <p:nvPr/>
        </p:nvPicPr>
        <p:blipFill rotWithShape="1">
          <a:blip r:embed="rId4">
            <a:alphaModFix/>
          </a:blip>
          <a:srcRect t="8172" r="2353"/>
          <a:stretch/>
        </p:blipFill>
        <p:spPr>
          <a:xfrm>
            <a:off x="6298425" y="1279600"/>
            <a:ext cx="2397400" cy="1747300"/>
          </a:xfrm>
          <a:prstGeom prst="rect">
            <a:avLst/>
          </a:prstGeom>
          <a:noFill/>
          <a:ln w="38100" cap="flat" cmpd="sng">
            <a:solidFill>
              <a:srgbClr val="FFFFFF"/>
            </a:solidFill>
            <a:prstDash val="solid"/>
            <a:round/>
            <a:headEnd type="none" w="sm" len="sm"/>
            <a:tailEnd type="none" w="sm" len="s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pic>
        <p:nvPicPr>
          <p:cNvPr id="125" name="Google Shape;125;p22"/>
          <p:cNvPicPr preferRelativeResize="0"/>
          <p:nvPr/>
        </p:nvPicPr>
        <p:blipFill>
          <a:blip r:embed="rId3">
            <a:alphaModFix amt="24000"/>
          </a:blip>
          <a:stretch>
            <a:fillRect/>
          </a:stretch>
        </p:blipFill>
        <p:spPr>
          <a:xfrm>
            <a:off x="311700" y="532850"/>
            <a:ext cx="8520600" cy="4123800"/>
          </a:xfrm>
          <a:prstGeom prst="rect">
            <a:avLst/>
          </a:prstGeom>
          <a:noFill/>
          <a:ln>
            <a:noFill/>
          </a:ln>
        </p:spPr>
      </p:pic>
      <p:sp>
        <p:nvSpPr>
          <p:cNvPr id="126" name="Google Shape;126;p22"/>
          <p:cNvSpPr txBox="1">
            <a:spLocks noGrp="1"/>
          </p:cNvSpPr>
          <p:nvPr>
            <p:ph type="body" idx="1"/>
          </p:nvPr>
        </p:nvSpPr>
        <p:spPr>
          <a:xfrm>
            <a:off x="311700" y="532850"/>
            <a:ext cx="8520600" cy="41238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400">
                <a:solidFill>
                  <a:schemeClr val="dk1"/>
                </a:solidFill>
              </a:rPr>
              <a:t>Recruitment and Selection Process </a:t>
            </a:r>
            <a:endParaRPr sz="1400">
              <a:solidFill>
                <a:schemeClr val="dk1"/>
              </a:solidFill>
            </a:endParaRPr>
          </a:p>
          <a:p>
            <a:pPr marL="685800" lvl="0" indent="-317500" algn="l" rtl="0">
              <a:spcBef>
                <a:spcPts val="0"/>
              </a:spcBef>
              <a:spcAft>
                <a:spcPts val="0"/>
              </a:spcAft>
              <a:buClr>
                <a:schemeClr val="dk1"/>
              </a:buClr>
              <a:buSzPts val="1400"/>
              <a:buFont typeface="Arial"/>
              <a:buChar char="●"/>
            </a:pPr>
            <a:r>
              <a:rPr lang="en" sz="1400">
                <a:solidFill>
                  <a:schemeClr val="dk1"/>
                </a:solidFill>
              </a:rPr>
              <a:t>The advertisement for the job description will be on the local newspaper, Jobcentre Plus, LinkedIn website and on the business facebook page. Applicants can apply online. If there's a suitable match for the job role, the applicant will be invited to the one to one interview. </a:t>
            </a:r>
            <a:endParaRPr sz="1400">
              <a:solidFill>
                <a:schemeClr val="dk1"/>
              </a:solidFill>
            </a:endParaRPr>
          </a:p>
          <a:p>
            <a:pPr marL="685800" lvl="0" indent="-317500" algn="l" rtl="0">
              <a:spcBef>
                <a:spcPts val="0"/>
              </a:spcBef>
              <a:spcAft>
                <a:spcPts val="0"/>
              </a:spcAft>
              <a:buClr>
                <a:schemeClr val="dk1"/>
              </a:buClr>
              <a:buSzPts val="1400"/>
              <a:buFont typeface="Arial"/>
              <a:buChar char="●"/>
            </a:pPr>
            <a:r>
              <a:rPr lang="en" sz="1400">
                <a:solidFill>
                  <a:schemeClr val="dk1"/>
                </a:solidFill>
              </a:rPr>
              <a:t>Best candidates will be selected based on skills and previous experiences.  </a:t>
            </a:r>
            <a:endParaRPr sz="1400">
              <a:solidFill>
                <a:schemeClr val="dk1"/>
              </a:solidFill>
            </a:endParaRPr>
          </a:p>
          <a:p>
            <a:pPr marL="0" lvl="0" indent="0" algn="l" rtl="0">
              <a:spcBef>
                <a:spcPts val="0"/>
              </a:spcBef>
              <a:spcAft>
                <a:spcPts val="0"/>
              </a:spcAft>
              <a:buNone/>
            </a:pPr>
            <a:endParaRPr sz="1400">
              <a:solidFill>
                <a:schemeClr val="dk1"/>
              </a:solidFill>
            </a:endParaRPr>
          </a:p>
          <a:p>
            <a:pPr marL="0" lvl="0" indent="0" algn="l" rtl="0">
              <a:spcBef>
                <a:spcPts val="0"/>
              </a:spcBef>
              <a:spcAft>
                <a:spcPts val="0"/>
              </a:spcAft>
              <a:buNone/>
            </a:pPr>
            <a:r>
              <a:rPr lang="en" sz="1400">
                <a:solidFill>
                  <a:schemeClr val="dk1"/>
                </a:solidFill>
              </a:rPr>
              <a:t>Then the job offer letter sent to selected candidate. An employment contract and staff handbook to be signed and dated by new staff when starting to work.</a:t>
            </a:r>
            <a:endParaRPr sz="1400">
              <a:solidFill>
                <a:schemeClr val="dk1"/>
              </a:solidFill>
            </a:endParaRPr>
          </a:p>
          <a:p>
            <a:pPr marL="0" lvl="0" indent="0" algn="l" rtl="0">
              <a:spcBef>
                <a:spcPts val="0"/>
              </a:spcBef>
              <a:spcAft>
                <a:spcPts val="0"/>
              </a:spcAft>
              <a:buNone/>
            </a:pPr>
            <a:endParaRPr sz="1400">
              <a:solidFill>
                <a:schemeClr val="dk1"/>
              </a:solidFill>
            </a:endParaRPr>
          </a:p>
          <a:p>
            <a:pPr marL="0" lvl="0" indent="0" algn="l" rtl="0">
              <a:spcBef>
                <a:spcPts val="0"/>
              </a:spcBef>
              <a:spcAft>
                <a:spcPts val="0"/>
              </a:spcAft>
              <a:buNone/>
            </a:pPr>
            <a:r>
              <a:rPr lang="en" sz="1400">
                <a:solidFill>
                  <a:schemeClr val="dk1"/>
                </a:solidFill>
              </a:rPr>
              <a:t>For staff wages cost refer to (Appendix 14).</a:t>
            </a:r>
            <a:endParaRPr sz="1400">
              <a:solidFill>
                <a:schemeClr val="dk1"/>
              </a:solidFill>
            </a:endParaRPr>
          </a:p>
          <a:p>
            <a:pPr marL="0" lvl="0" indent="0" algn="l" rtl="0">
              <a:spcBef>
                <a:spcPts val="0"/>
              </a:spcBef>
              <a:spcAft>
                <a:spcPts val="0"/>
              </a:spcAft>
              <a:buNone/>
            </a:pPr>
            <a:endParaRPr sz="1400">
              <a:solidFill>
                <a:schemeClr val="dk1"/>
              </a:solidFill>
            </a:endParaRPr>
          </a:p>
          <a:p>
            <a:pPr marL="0" lvl="0" indent="0" algn="l" rtl="0">
              <a:spcBef>
                <a:spcPts val="0"/>
              </a:spcBef>
              <a:spcAft>
                <a:spcPts val="0"/>
              </a:spcAft>
              <a:buNone/>
            </a:pPr>
            <a:r>
              <a:rPr lang="en" sz="1400">
                <a:solidFill>
                  <a:schemeClr val="dk1"/>
                </a:solidFill>
              </a:rPr>
              <a:t>Training and Development </a:t>
            </a:r>
            <a:endParaRPr sz="1400">
              <a:solidFill>
                <a:schemeClr val="dk1"/>
              </a:solidFill>
            </a:endParaRPr>
          </a:p>
          <a:p>
            <a:pPr marL="685800" lvl="0" indent="-317500" algn="l" rtl="0">
              <a:spcBef>
                <a:spcPts val="0"/>
              </a:spcBef>
              <a:spcAft>
                <a:spcPts val="0"/>
              </a:spcAft>
              <a:buClr>
                <a:schemeClr val="dk1"/>
              </a:buClr>
              <a:buSzPts val="1400"/>
              <a:buFont typeface="Arial"/>
              <a:buChar char="●"/>
            </a:pPr>
            <a:r>
              <a:rPr lang="en" sz="1400">
                <a:solidFill>
                  <a:schemeClr val="dk1"/>
                </a:solidFill>
              </a:rPr>
              <a:t> Induction day, and on the Job training for staff, ensure enrol staff to Hygiene and food safety level 2. </a:t>
            </a:r>
            <a:endParaRPr sz="1400">
              <a:solidFill>
                <a:schemeClr val="dk1"/>
              </a:solidFill>
            </a:endParaRPr>
          </a:p>
          <a:p>
            <a:pPr marL="685800" lvl="0" indent="-317500" algn="l" rtl="0">
              <a:spcBef>
                <a:spcPts val="0"/>
              </a:spcBef>
              <a:spcAft>
                <a:spcPts val="0"/>
              </a:spcAft>
              <a:buClr>
                <a:schemeClr val="dk1"/>
              </a:buClr>
              <a:buSzPts val="1400"/>
              <a:buFont typeface="Arial"/>
              <a:buChar char="●"/>
            </a:pPr>
            <a:r>
              <a:rPr lang="en" sz="1400">
                <a:solidFill>
                  <a:schemeClr val="dk1"/>
                </a:solidFill>
              </a:rPr>
              <a:t>Timetable for staff refer to (Appendix 15) </a:t>
            </a:r>
            <a:endParaRPr sz="1400">
              <a:solidFill>
                <a:schemeClr val="dk1"/>
              </a:solidFill>
            </a:endParaRPr>
          </a:p>
          <a:p>
            <a:pPr marL="685800" lvl="0" indent="-317500" algn="l" rtl="0">
              <a:spcBef>
                <a:spcPts val="0"/>
              </a:spcBef>
              <a:spcAft>
                <a:spcPts val="0"/>
              </a:spcAft>
              <a:buClr>
                <a:schemeClr val="dk1"/>
              </a:buClr>
              <a:buSzPts val="1400"/>
              <a:buFont typeface="Arial"/>
              <a:buChar char="●"/>
            </a:pPr>
            <a:r>
              <a:rPr lang="en" sz="1400">
                <a:solidFill>
                  <a:schemeClr val="dk1"/>
                </a:solidFill>
              </a:rPr>
              <a:t>To give staffs handbook</a:t>
            </a:r>
            <a:endParaRPr sz="1400">
              <a:solidFill>
                <a:schemeClr val="dk1"/>
              </a:solidFill>
            </a:endParaRPr>
          </a:p>
        </p:txBody>
      </p:sp>
      <p:sp>
        <p:nvSpPr>
          <p:cNvPr id="127" name="Google Shape;127;p22"/>
          <p:cNvSpPr txBox="1"/>
          <p:nvPr/>
        </p:nvSpPr>
        <p:spPr>
          <a:xfrm>
            <a:off x="10640850" y="4656650"/>
            <a:ext cx="7279200" cy="849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pic>
        <p:nvPicPr>
          <p:cNvPr id="132" name="Google Shape;132;p23"/>
          <p:cNvPicPr preferRelativeResize="0"/>
          <p:nvPr/>
        </p:nvPicPr>
        <p:blipFill>
          <a:blip r:embed="rId3">
            <a:alphaModFix amt="24000"/>
          </a:blip>
          <a:stretch>
            <a:fillRect/>
          </a:stretch>
        </p:blipFill>
        <p:spPr>
          <a:xfrm>
            <a:off x="311700" y="395050"/>
            <a:ext cx="8520600" cy="4221700"/>
          </a:xfrm>
          <a:prstGeom prst="rect">
            <a:avLst/>
          </a:prstGeom>
          <a:noFill/>
          <a:ln>
            <a:noFill/>
          </a:ln>
        </p:spPr>
      </p:pic>
      <p:sp>
        <p:nvSpPr>
          <p:cNvPr id="133" name="Google Shape;133;p23"/>
          <p:cNvSpPr txBox="1">
            <a:spLocks noGrp="1"/>
          </p:cNvSpPr>
          <p:nvPr>
            <p:ph type="body" idx="1"/>
          </p:nvPr>
        </p:nvSpPr>
        <p:spPr>
          <a:xfrm>
            <a:off x="311550" y="395050"/>
            <a:ext cx="8520600" cy="42216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Clr>
                <a:srgbClr val="000000"/>
              </a:buClr>
              <a:buSzPts val="1100"/>
              <a:buFont typeface="Arial"/>
              <a:buNone/>
            </a:pPr>
            <a:r>
              <a:rPr lang="en" sz="1400" dirty="0">
                <a:solidFill>
                  <a:schemeClr val="dk1"/>
                </a:solidFill>
              </a:rPr>
              <a:t>Health and safety </a:t>
            </a:r>
            <a:endParaRPr sz="1400" dirty="0">
              <a:solidFill>
                <a:schemeClr val="dk1"/>
              </a:solidFill>
            </a:endParaRPr>
          </a:p>
          <a:p>
            <a:pPr marL="685800" lvl="0" indent="-317500" algn="l" rtl="0">
              <a:spcBef>
                <a:spcPts val="0"/>
              </a:spcBef>
              <a:spcAft>
                <a:spcPts val="0"/>
              </a:spcAft>
              <a:buClr>
                <a:schemeClr val="dk1"/>
              </a:buClr>
              <a:buSzPts val="1400"/>
              <a:buFont typeface="Arial"/>
              <a:buChar char="●"/>
            </a:pPr>
            <a:r>
              <a:rPr lang="en" sz="1400" dirty="0">
                <a:solidFill>
                  <a:schemeClr val="dk1"/>
                </a:solidFill>
              </a:rPr>
              <a:t>Safety programmes, providing health and safety policy regulations. Level 2. </a:t>
            </a:r>
            <a:endParaRPr sz="1400" dirty="0">
              <a:solidFill>
                <a:schemeClr val="dk1"/>
              </a:solidFill>
            </a:endParaRPr>
          </a:p>
          <a:p>
            <a:pPr marL="0" lvl="0" indent="0" algn="l" rtl="0">
              <a:spcBef>
                <a:spcPts val="0"/>
              </a:spcBef>
              <a:spcAft>
                <a:spcPts val="0"/>
              </a:spcAft>
              <a:buClr>
                <a:srgbClr val="000000"/>
              </a:buClr>
              <a:buSzPts val="1100"/>
              <a:buFont typeface="Arial"/>
              <a:buNone/>
            </a:pPr>
            <a:r>
              <a:rPr lang="en" sz="1400" dirty="0">
                <a:solidFill>
                  <a:schemeClr val="dk1"/>
                </a:solidFill>
              </a:rPr>
              <a:t>Performance of employees </a:t>
            </a:r>
            <a:endParaRPr sz="1400" dirty="0">
              <a:solidFill>
                <a:schemeClr val="dk1"/>
              </a:solidFill>
            </a:endParaRPr>
          </a:p>
          <a:p>
            <a:pPr marL="685800" lvl="0" indent="-317500" algn="l" rtl="0">
              <a:spcBef>
                <a:spcPts val="0"/>
              </a:spcBef>
              <a:spcAft>
                <a:spcPts val="0"/>
              </a:spcAft>
              <a:buClr>
                <a:schemeClr val="dk1"/>
              </a:buClr>
              <a:buSzPts val="1400"/>
              <a:buFont typeface="Arial"/>
              <a:buChar char="●"/>
            </a:pPr>
            <a:r>
              <a:rPr lang="en" sz="1400" dirty="0">
                <a:solidFill>
                  <a:schemeClr val="dk1"/>
                </a:solidFill>
              </a:rPr>
              <a:t>To evaluate employee's performance on a regular basis in order to help them improve and develop more skills.  </a:t>
            </a:r>
            <a:endParaRPr sz="1400" dirty="0">
              <a:solidFill>
                <a:schemeClr val="dk1"/>
              </a:solidFill>
            </a:endParaRPr>
          </a:p>
          <a:p>
            <a:pPr marL="0" lvl="0" indent="0" algn="l" rtl="0">
              <a:spcBef>
                <a:spcPts val="0"/>
              </a:spcBef>
              <a:spcAft>
                <a:spcPts val="0"/>
              </a:spcAft>
              <a:buNone/>
            </a:pPr>
            <a:r>
              <a:rPr lang="en" sz="1400" dirty="0">
                <a:solidFill>
                  <a:schemeClr val="dk1"/>
                </a:solidFill>
              </a:rPr>
              <a:t>Employee engagement </a:t>
            </a:r>
            <a:endParaRPr sz="1400" dirty="0">
              <a:solidFill>
                <a:schemeClr val="dk1"/>
              </a:solidFill>
            </a:endParaRPr>
          </a:p>
          <a:p>
            <a:pPr marL="685800" lvl="0" indent="-317500" algn="l" rtl="0">
              <a:spcBef>
                <a:spcPts val="0"/>
              </a:spcBef>
              <a:spcAft>
                <a:spcPts val="0"/>
              </a:spcAft>
              <a:buClr>
                <a:schemeClr val="dk1"/>
              </a:buClr>
              <a:buSzPts val="1400"/>
              <a:buFont typeface="Arial"/>
              <a:buChar char="●"/>
            </a:pPr>
            <a:r>
              <a:rPr lang="en" sz="1400" dirty="0">
                <a:solidFill>
                  <a:schemeClr val="dk1"/>
                </a:solidFill>
              </a:rPr>
              <a:t>. To have equal rights, respect, trust and have chance to voice their views and concerns. Therefore, keep employees  motivated and happy which will lead to a productive and successful business. </a:t>
            </a:r>
            <a:endParaRPr sz="1400" dirty="0">
              <a:solidFill>
                <a:schemeClr val="dk1"/>
              </a:solidFill>
            </a:endParaRPr>
          </a:p>
          <a:p>
            <a:pPr marL="0" lvl="0" indent="0" algn="l" rtl="0">
              <a:spcBef>
                <a:spcPts val="0"/>
              </a:spcBef>
              <a:spcAft>
                <a:spcPts val="0"/>
              </a:spcAft>
              <a:buClr>
                <a:srgbClr val="000000"/>
              </a:buClr>
              <a:buSzPts val="1100"/>
              <a:buFont typeface="Arial"/>
              <a:buNone/>
            </a:pPr>
            <a:r>
              <a:rPr lang="en" sz="1400" dirty="0">
                <a:solidFill>
                  <a:schemeClr val="dk1"/>
                </a:solidFill>
              </a:rPr>
              <a:t> Compensation and benefits  </a:t>
            </a:r>
            <a:endParaRPr sz="1400" dirty="0">
              <a:solidFill>
                <a:schemeClr val="dk1"/>
              </a:solidFill>
            </a:endParaRPr>
          </a:p>
          <a:p>
            <a:pPr marL="685800" lvl="0" indent="-317500" algn="l" rtl="0">
              <a:spcBef>
                <a:spcPts val="0"/>
              </a:spcBef>
              <a:spcAft>
                <a:spcPts val="0"/>
              </a:spcAft>
              <a:buClr>
                <a:schemeClr val="dk1"/>
              </a:buClr>
              <a:buSzPts val="1400"/>
              <a:buFont typeface="Arial"/>
              <a:buChar char="●"/>
            </a:pPr>
            <a:r>
              <a:rPr lang="en" sz="1400" dirty="0">
                <a:solidFill>
                  <a:schemeClr val="dk1"/>
                </a:solidFill>
              </a:rPr>
              <a:t>Liability insurance pay rise or performance bonus, paid holiday and  sick pay. And pension scheme</a:t>
            </a:r>
            <a:endParaRPr sz="1400" dirty="0">
              <a:solidFill>
                <a:schemeClr val="dk1"/>
              </a:solidFill>
            </a:endParaRPr>
          </a:p>
          <a:p>
            <a:pPr marL="228600" lvl="0" indent="0" algn="l" rtl="0">
              <a:spcBef>
                <a:spcPts val="0"/>
              </a:spcBef>
              <a:spcAft>
                <a:spcPts val="0"/>
              </a:spcAft>
              <a:buClr>
                <a:srgbClr val="000000"/>
              </a:buClr>
              <a:buSzPts val="1100"/>
              <a:buFont typeface="Arial"/>
              <a:buNone/>
            </a:pPr>
            <a:r>
              <a:rPr lang="en" sz="1400" dirty="0">
                <a:solidFill>
                  <a:schemeClr val="dk1"/>
                </a:solidFill>
              </a:rPr>
              <a:t>The Equality Act 2010 policy and a guide from GOV.UK. Guidance to help me employ staffs for the first time. (refer to Appendix 16 - 17) </a:t>
            </a:r>
            <a:endParaRPr sz="1400" dirty="0">
              <a:solidFill>
                <a:schemeClr val="dk1"/>
              </a:solidFill>
            </a:endParaRPr>
          </a:p>
          <a:p>
            <a:pPr marL="0" lvl="0" indent="0" algn="l" rtl="0">
              <a:spcBef>
                <a:spcPts val="0"/>
              </a:spcBef>
              <a:spcAft>
                <a:spcPts val="0"/>
              </a:spcAft>
              <a:buClr>
                <a:srgbClr val="000000"/>
              </a:buClr>
              <a:buSzPts val="1100"/>
              <a:buFont typeface="Arial"/>
              <a:buNone/>
            </a:pPr>
            <a:r>
              <a:rPr lang="en" sz="1400" dirty="0">
                <a:solidFill>
                  <a:schemeClr val="dk1"/>
                </a:solidFill>
              </a:rPr>
              <a:t> </a:t>
            </a:r>
            <a:endParaRPr sz="1400" dirty="0">
              <a:solidFill>
                <a:schemeClr val="dk1"/>
              </a:solidFill>
            </a:endParaRPr>
          </a:p>
          <a:p>
            <a:pPr marL="0" lvl="0" indent="0" algn="l" rtl="0">
              <a:spcBef>
                <a:spcPts val="0"/>
              </a:spcBef>
              <a:spcAft>
                <a:spcPts val="0"/>
              </a:spcAft>
              <a:buNone/>
            </a:pPr>
            <a:endParaRPr sz="1400" dirty="0">
              <a:solidFill>
                <a:schemeClr val="dk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pic>
        <p:nvPicPr>
          <p:cNvPr id="138" name="Google Shape;138;p24"/>
          <p:cNvPicPr preferRelativeResize="0"/>
          <p:nvPr/>
        </p:nvPicPr>
        <p:blipFill>
          <a:blip r:embed="rId3">
            <a:alphaModFix amt="24000"/>
          </a:blip>
          <a:stretch>
            <a:fillRect/>
          </a:stretch>
        </p:blipFill>
        <p:spPr>
          <a:xfrm>
            <a:off x="311700" y="1152475"/>
            <a:ext cx="8520600" cy="3416400"/>
          </a:xfrm>
          <a:prstGeom prst="rect">
            <a:avLst/>
          </a:prstGeom>
          <a:noFill/>
          <a:ln>
            <a:noFill/>
          </a:ln>
        </p:spPr>
      </p:pic>
      <p:pic>
        <p:nvPicPr>
          <p:cNvPr id="139" name="Google Shape;139;p24"/>
          <p:cNvPicPr preferRelativeResize="0"/>
          <p:nvPr/>
        </p:nvPicPr>
        <p:blipFill>
          <a:blip r:embed="rId3">
            <a:alphaModFix amt="24000"/>
          </a:blip>
          <a:stretch>
            <a:fillRect/>
          </a:stretch>
        </p:blipFill>
        <p:spPr>
          <a:xfrm>
            <a:off x="311700" y="445025"/>
            <a:ext cx="8520600" cy="572700"/>
          </a:xfrm>
          <a:prstGeom prst="rect">
            <a:avLst/>
          </a:prstGeom>
          <a:noFill/>
          <a:ln>
            <a:noFill/>
          </a:ln>
        </p:spPr>
      </p:pic>
      <p:sp>
        <p:nvSpPr>
          <p:cNvPr id="140" name="Google Shape;140;p24"/>
          <p:cNvSpPr txBox="1">
            <a:spLocks noGrp="1"/>
          </p:cNvSpPr>
          <p:nvPr>
            <p:ph type="title"/>
          </p:nvPr>
        </p:nvSpPr>
        <p:spPr>
          <a:xfrm>
            <a:off x="311700" y="445025"/>
            <a:ext cx="8520600" cy="5727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b="1">
                <a:solidFill>
                  <a:srgbClr val="6AA84F"/>
                </a:solidFill>
                <a:latin typeface="Oswald"/>
                <a:ea typeface="Oswald"/>
                <a:cs typeface="Oswald"/>
                <a:sym typeface="Oswald"/>
              </a:rPr>
              <a:t>Marketing</a:t>
            </a:r>
            <a:endParaRPr b="1">
              <a:solidFill>
                <a:srgbClr val="6AA84F"/>
              </a:solidFill>
              <a:latin typeface="Oswald"/>
              <a:ea typeface="Oswald"/>
              <a:cs typeface="Oswald"/>
              <a:sym typeface="Oswald"/>
            </a:endParaRPr>
          </a:p>
          <a:p>
            <a:pPr marL="0" lvl="0" indent="0" algn="l" rtl="0">
              <a:spcBef>
                <a:spcPts val="0"/>
              </a:spcBef>
              <a:spcAft>
                <a:spcPts val="0"/>
              </a:spcAft>
              <a:buNone/>
            </a:pPr>
            <a:endParaRPr/>
          </a:p>
        </p:txBody>
      </p:sp>
      <p:sp>
        <p:nvSpPr>
          <p:cNvPr id="141" name="Google Shape;141;p24"/>
          <p:cNvSpPr txBox="1">
            <a:spLocks noGrp="1"/>
          </p:cNvSpPr>
          <p:nvPr>
            <p:ph type="body" idx="1"/>
          </p:nvPr>
        </p:nvSpPr>
        <p:spPr>
          <a:xfrm>
            <a:off x="311700" y="1152475"/>
            <a:ext cx="8520600" cy="34164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457200" marR="91440" lvl="0" indent="0" algn="l" rtl="0">
              <a:spcBef>
                <a:spcPts val="0"/>
              </a:spcBef>
              <a:spcAft>
                <a:spcPts val="0"/>
              </a:spcAft>
              <a:buClr>
                <a:schemeClr val="dk1"/>
              </a:buClr>
              <a:buSzPts val="1100"/>
              <a:buFont typeface="Arial"/>
              <a:buNone/>
            </a:pPr>
            <a:r>
              <a:rPr lang="en" sz="1400">
                <a:solidFill>
                  <a:schemeClr val="dk1"/>
                </a:solidFill>
              </a:rPr>
              <a:t>“Davcik and Sharma discusses an entrant has an incentive to proliferate and differentiate its brands to gain new market power and a better position in the market. (Schmalensee, 1982)” (Davcik and Sharma, 2014)</a:t>
            </a:r>
            <a:endParaRPr sz="1400">
              <a:solidFill>
                <a:schemeClr val="dk1"/>
              </a:solidFill>
            </a:endParaRPr>
          </a:p>
          <a:p>
            <a:pPr marL="0" lvl="0" indent="0" algn="l" rtl="0">
              <a:spcBef>
                <a:spcPts val="1600"/>
              </a:spcBef>
              <a:spcAft>
                <a:spcPts val="0"/>
              </a:spcAft>
              <a:buClr>
                <a:schemeClr val="dk1"/>
              </a:buClr>
              <a:buSzPts val="1100"/>
              <a:buFont typeface="Arial"/>
              <a:buNone/>
            </a:pPr>
            <a:r>
              <a:rPr lang="en" sz="1400">
                <a:solidFill>
                  <a:schemeClr val="dk1"/>
                </a:solidFill>
              </a:rPr>
              <a:t>We have complete a demographics and psychographics factors research to define our Target Market.</a:t>
            </a:r>
            <a:endParaRPr sz="1400">
              <a:solidFill>
                <a:schemeClr val="dk1"/>
              </a:solidFill>
            </a:endParaRPr>
          </a:p>
          <a:p>
            <a:pPr marL="0" lvl="0" indent="0" algn="l" rtl="0">
              <a:spcBef>
                <a:spcPts val="1600"/>
              </a:spcBef>
              <a:spcAft>
                <a:spcPts val="0"/>
              </a:spcAft>
              <a:buClr>
                <a:schemeClr val="dk1"/>
              </a:buClr>
              <a:buSzPts val="1100"/>
              <a:buFont typeface="Arial"/>
              <a:buNone/>
            </a:pPr>
            <a:r>
              <a:rPr lang="en" sz="1400">
                <a:solidFill>
                  <a:schemeClr val="dk1"/>
                </a:solidFill>
              </a:rPr>
              <a:t>Rectangular Pizza Market Research Questionnaire (Appendix 18) and invite customers to fill in during stall market activities. </a:t>
            </a:r>
            <a:endParaRPr sz="1400">
              <a:solidFill>
                <a:schemeClr val="dk1"/>
              </a:solidFill>
            </a:endParaRPr>
          </a:p>
          <a:p>
            <a:pPr marL="0" lvl="0" indent="0" algn="l" rtl="0">
              <a:spcBef>
                <a:spcPts val="1600"/>
              </a:spcBef>
              <a:spcAft>
                <a:spcPts val="0"/>
              </a:spcAft>
              <a:buClr>
                <a:schemeClr val="dk1"/>
              </a:buClr>
              <a:buSzPts val="1100"/>
              <a:buFont typeface="Arial"/>
              <a:buNone/>
            </a:pPr>
            <a:r>
              <a:rPr lang="en" sz="1400">
                <a:solidFill>
                  <a:schemeClr val="dk1"/>
                </a:solidFill>
              </a:rPr>
              <a:t>All above steps have refine the target market and helped to plan for our market position and pricing strategy.</a:t>
            </a:r>
            <a:endParaRPr sz="1400">
              <a:solidFill>
                <a:schemeClr val="dk1"/>
              </a:solidFill>
            </a:endParaRPr>
          </a:p>
          <a:p>
            <a:pPr marL="0" lvl="0" indent="0" algn="l" rtl="0">
              <a:spcBef>
                <a:spcPts val="1600"/>
              </a:spcBef>
              <a:spcAft>
                <a:spcPts val="1600"/>
              </a:spcAft>
              <a:buClr>
                <a:schemeClr val="dk1"/>
              </a:buClr>
              <a:buSzPts val="1100"/>
              <a:buFont typeface="Arial"/>
              <a:buNone/>
            </a:pPr>
            <a:endParaRPr sz="1400">
              <a:solidFill>
                <a:schemeClr val="dk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pic>
        <p:nvPicPr>
          <p:cNvPr id="146" name="Google Shape;146;p25"/>
          <p:cNvPicPr preferRelativeResize="0"/>
          <p:nvPr/>
        </p:nvPicPr>
        <p:blipFill>
          <a:blip r:embed="rId3">
            <a:alphaModFix amt="24000"/>
          </a:blip>
          <a:stretch>
            <a:fillRect/>
          </a:stretch>
        </p:blipFill>
        <p:spPr>
          <a:xfrm>
            <a:off x="311700" y="509850"/>
            <a:ext cx="8520600" cy="4123800"/>
          </a:xfrm>
          <a:prstGeom prst="rect">
            <a:avLst/>
          </a:prstGeom>
          <a:noFill/>
          <a:ln>
            <a:noFill/>
          </a:ln>
        </p:spPr>
      </p:pic>
      <p:sp>
        <p:nvSpPr>
          <p:cNvPr id="147" name="Google Shape;147;p25"/>
          <p:cNvSpPr txBox="1">
            <a:spLocks noGrp="1"/>
          </p:cNvSpPr>
          <p:nvPr>
            <p:ph type="body" idx="1"/>
          </p:nvPr>
        </p:nvSpPr>
        <p:spPr>
          <a:xfrm>
            <a:off x="311700" y="509875"/>
            <a:ext cx="8520600" cy="41238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 sz="1400" b="1" u="sng">
                <a:solidFill>
                  <a:schemeClr val="dk1"/>
                </a:solidFill>
              </a:rPr>
              <a:t>Market Position</a:t>
            </a:r>
            <a:endParaRPr sz="1200">
              <a:solidFill>
                <a:schemeClr val="dk1"/>
              </a:solidFill>
            </a:endParaRPr>
          </a:p>
          <a:p>
            <a:pPr marL="457200" lvl="0" indent="0" algn="l" rtl="0">
              <a:lnSpc>
                <a:spcPct val="100000"/>
              </a:lnSpc>
              <a:spcBef>
                <a:spcPts val="800"/>
              </a:spcBef>
              <a:spcAft>
                <a:spcPts val="0"/>
              </a:spcAft>
              <a:buClr>
                <a:schemeClr val="dk1"/>
              </a:buClr>
              <a:buSzPts val="1100"/>
              <a:buFont typeface="Arial"/>
              <a:buNone/>
            </a:pPr>
            <a:r>
              <a:rPr lang="en" sz="1400">
                <a:solidFill>
                  <a:schemeClr val="dk1"/>
                </a:solidFill>
              </a:rPr>
              <a:t>“Both Trout and Ries describe market positioning strategy as a battle to create a unique impression in a customer’s mind so that they associate something distinctly desirable with your brand.” (Trout, Ries, 2006)</a:t>
            </a:r>
            <a:endParaRPr sz="14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700">
              <a:solidFill>
                <a:schemeClr val="dk1"/>
              </a:solidFill>
            </a:endParaRPr>
          </a:p>
          <a:p>
            <a:pPr marL="0" lvl="0" indent="0" algn="l" rtl="0">
              <a:lnSpc>
                <a:spcPct val="100000"/>
              </a:lnSpc>
              <a:spcBef>
                <a:spcPts val="0"/>
              </a:spcBef>
              <a:spcAft>
                <a:spcPts val="0"/>
              </a:spcAft>
              <a:buNone/>
            </a:pPr>
            <a:r>
              <a:rPr lang="en" sz="1400">
                <a:solidFill>
                  <a:schemeClr val="dk1"/>
                </a:solidFill>
              </a:rPr>
              <a:t>This secondary research allow us to position our brand identity as: Rectangular shape, fast food, freshness, choices of portion and topping, friendly staff.</a:t>
            </a:r>
            <a:endParaRPr sz="1400">
              <a:solidFill>
                <a:schemeClr val="dk1"/>
              </a:solidFill>
            </a:endParaRPr>
          </a:p>
          <a:p>
            <a:pPr marL="0" lvl="0" indent="0" algn="l" rtl="0">
              <a:lnSpc>
                <a:spcPct val="100000"/>
              </a:lnSpc>
              <a:spcBef>
                <a:spcPts val="1600"/>
              </a:spcBef>
              <a:spcAft>
                <a:spcPts val="0"/>
              </a:spcAft>
              <a:buNone/>
            </a:pPr>
            <a:r>
              <a:rPr lang="en" sz="1400" b="1" u="sng">
                <a:solidFill>
                  <a:schemeClr val="dk1"/>
                </a:solidFill>
              </a:rPr>
              <a:t>Pricing Strategy</a:t>
            </a:r>
            <a:endParaRPr sz="1400" b="1" u="sng">
              <a:solidFill>
                <a:schemeClr val="dk1"/>
              </a:solidFill>
            </a:endParaRPr>
          </a:p>
          <a:p>
            <a:pPr marL="0" lvl="0" indent="0" algn="l" rtl="0">
              <a:lnSpc>
                <a:spcPct val="100000"/>
              </a:lnSpc>
              <a:spcBef>
                <a:spcPts val="800"/>
              </a:spcBef>
              <a:spcAft>
                <a:spcPts val="0"/>
              </a:spcAft>
              <a:buNone/>
            </a:pPr>
            <a:r>
              <a:rPr lang="en" sz="1400">
                <a:solidFill>
                  <a:srgbClr val="000000"/>
                </a:solidFill>
              </a:rPr>
              <a:t>Our primary research Price Comparison Chart (</a:t>
            </a:r>
            <a:r>
              <a:rPr lang="en" sz="1400">
                <a:solidFill>
                  <a:schemeClr val="dk1"/>
                </a:solidFill>
              </a:rPr>
              <a:t>Appendix</a:t>
            </a:r>
            <a:r>
              <a:rPr lang="en" sz="1400">
                <a:solidFill>
                  <a:srgbClr val="000000"/>
                </a:solidFill>
              </a:rPr>
              <a:t> 19) </a:t>
            </a:r>
            <a:r>
              <a:rPr lang="en" sz="1400">
                <a:solidFill>
                  <a:schemeClr val="dk1"/>
                </a:solidFill>
              </a:rPr>
              <a:t>on </a:t>
            </a:r>
            <a:endParaRPr sz="1400">
              <a:solidFill>
                <a:schemeClr val="dk1"/>
              </a:solidFill>
            </a:endParaRPr>
          </a:p>
          <a:p>
            <a:pPr marL="0" lvl="0" indent="0" algn="l" rtl="0">
              <a:lnSpc>
                <a:spcPct val="100000"/>
              </a:lnSpc>
              <a:spcBef>
                <a:spcPts val="0"/>
              </a:spcBef>
              <a:spcAft>
                <a:spcPts val="0"/>
              </a:spcAft>
              <a:buNone/>
            </a:pPr>
            <a:r>
              <a:rPr lang="en" sz="1400">
                <a:solidFill>
                  <a:schemeClr val="dk1"/>
                </a:solidFill>
              </a:rPr>
              <a:t>Greggs Bakery, Pizza Hut restaurant and Domino’s Delivery. </a:t>
            </a:r>
            <a:endParaRPr sz="1400">
              <a:solidFill>
                <a:schemeClr val="dk1"/>
              </a:solidFill>
            </a:endParaRPr>
          </a:p>
          <a:p>
            <a:pPr marL="0" lvl="0" indent="0" algn="l" rtl="0">
              <a:lnSpc>
                <a:spcPct val="100000"/>
              </a:lnSpc>
              <a:spcBef>
                <a:spcPts val="0"/>
              </a:spcBef>
              <a:spcAft>
                <a:spcPts val="0"/>
              </a:spcAft>
              <a:buNone/>
            </a:pPr>
            <a:r>
              <a:rPr lang="en" sz="1400">
                <a:solidFill>
                  <a:schemeClr val="dk1"/>
                </a:solidFill>
              </a:rPr>
              <a:t>Higher prices correspond to higher quality</a:t>
            </a:r>
            <a:r>
              <a:rPr lang="en" sz="1400">
                <a:solidFill>
                  <a:srgbClr val="000000"/>
                </a:solidFill>
              </a:rPr>
              <a:t>, therefore we set our </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pizza price in the Penetration Pricing column.</a:t>
            </a:r>
            <a:endParaRPr sz="1400">
              <a:solidFill>
                <a:srgbClr val="000000"/>
              </a:solidFill>
            </a:endParaRPr>
          </a:p>
        </p:txBody>
      </p:sp>
      <p:pic>
        <p:nvPicPr>
          <p:cNvPr id="148" name="Google Shape;148;p25"/>
          <p:cNvPicPr preferRelativeResize="0"/>
          <p:nvPr/>
        </p:nvPicPr>
        <p:blipFill rotWithShape="1">
          <a:blip r:embed="rId4">
            <a:alphaModFix/>
          </a:blip>
          <a:srcRect l="1675" t="8096" r="10597"/>
          <a:stretch/>
        </p:blipFill>
        <p:spPr>
          <a:xfrm>
            <a:off x="5718700" y="2155600"/>
            <a:ext cx="3057225" cy="2402126"/>
          </a:xfrm>
          <a:prstGeom prst="rect">
            <a:avLst/>
          </a:prstGeom>
          <a:noFill/>
          <a:ln w="19050" cap="flat" cmpd="sng">
            <a:solidFill>
              <a:srgbClr val="EFEFEF"/>
            </a:solidFill>
            <a:prstDash val="solid"/>
            <a:round/>
            <a:headEnd type="none" w="sm" len="sm"/>
            <a:tailEnd type="none" w="sm" len="sm"/>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pic>
        <p:nvPicPr>
          <p:cNvPr id="153" name="Google Shape;153;p26"/>
          <p:cNvPicPr preferRelativeResize="0"/>
          <p:nvPr/>
        </p:nvPicPr>
        <p:blipFill>
          <a:blip r:embed="rId3">
            <a:alphaModFix amt="24000"/>
          </a:blip>
          <a:stretch>
            <a:fillRect/>
          </a:stretch>
        </p:blipFill>
        <p:spPr>
          <a:xfrm>
            <a:off x="311700" y="477450"/>
            <a:ext cx="8520600" cy="4188600"/>
          </a:xfrm>
          <a:prstGeom prst="rect">
            <a:avLst/>
          </a:prstGeom>
          <a:noFill/>
          <a:ln w="9525" cap="flat" cmpd="sng">
            <a:solidFill>
              <a:srgbClr val="6AA84F"/>
            </a:solidFill>
            <a:prstDash val="solid"/>
            <a:round/>
            <a:headEnd type="none" w="sm" len="sm"/>
            <a:tailEnd type="none" w="sm" len="sm"/>
          </a:ln>
        </p:spPr>
      </p:pic>
      <p:sp>
        <p:nvSpPr>
          <p:cNvPr id="154" name="Google Shape;154;p26"/>
          <p:cNvSpPr txBox="1">
            <a:spLocks noGrp="1"/>
          </p:cNvSpPr>
          <p:nvPr>
            <p:ph type="body" idx="1"/>
          </p:nvPr>
        </p:nvSpPr>
        <p:spPr>
          <a:xfrm>
            <a:off x="311700" y="477450"/>
            <a:ext cx="8520600" cy="41886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1600"/>
              </a:spcAft>
              <a:buClr>
                <a:schemeClr val="dk1"/>
              </a:buClr>
              <a:buSzPts val="1100"/>
              <a:buFont typeface="Arial"/>
              <a:buNone/>
            </a:pPr>
            <a:r>
              <a:rPr lang="en" sz="1400" b="1" u="sng">
                <a:solidFill>
                  <a:schemeClr val="dk1"/>
                </a:solidFill>
              </a:rPr>
              <a:t>7p’s of the </a:t>
            </a:r>
            <a:r>
              <a:rPr lang="en" sz="1400" b="1" u="sng">
                <a:solidFill>
                  <a:srgbClr val="6AA84F"/>
                </a:solidFill>
                <a:latin typeface="Lobster"/>
                <a:ea typeface="Lobster"/>
                <a:cs typeface="Lobster"/>
                <a:sym typeface="Lobster"/>
              </a:rPr>
              <a:t>Grab</a:t>
            </a:r>
            <a:r>
              <a:rPr lang="en" sz="1400" b="1" u="sng">
                <a:solidFill>
                  <a:schemeClr val="dk1"/>
                </a:solidFill>
              </a:rPr>
              <a:t> </a:t>
            </a:r>
            <a:r>
              <a:rPr lang="en" sz="1400" b="1" u="sng">
                <a:solidFill>
                  <a:srgbClr val="4A86E8"/>
                </a:solidFill>
                <a:latin typeface="Lobster"/>
                <a:ea typeface="Lobster"/>
                <a:cs typeface="Lobster"/>
                <a:sym typeface="Lobster"/>
              </a:rPr>
              <a:t>a</a:t>
            </a:r>
            <a:r>
              <a:rPr lang="en" sz="1400" b="1" u="sng">
                <a:solidFill>
                  <a:schemeClr val="dk1"/>
                </a:solidFill>
              </a:rPr>
              <a:t> </a:t>
            </a:r>
            <a:r>
              <a:rPr lang="en" sz="1400" b="1" u="sng">
                <a:solidFill>
                  <a:srgbClr val="FF0000"/>
                </a:solidFill>
                <a:latin typeface="Lobster"/>
                <a:ea typeface="Lobster"/>
                <a:cs typeface="Lobster"/>
                <a:sym typeface="Lobster"/>
              </a:rPr>
              <a:t>Pizza!</a:t>
            </a:r>
            <a:r>
              <a:rPr lang="en" sz="1400" b="1" u="sng">
                <a:solidFill>
                  <a:schemeClr val="dk1"/>
                </a:solidFill>
              </a:rPr>
              <a:t> </a:t>
            </a:r>
            <a:r>
              <a:rPr lang="en" sz="1400" b="1" u="sng">
                <a:solidFill>
                  <a:srgbClr val="6AA84F"/>
                </a:solidFill>
                <a:latin typeface="Lobster"/>
                <a:ea typeface="Lobster"/>
                <a:cs typeface="Lobster"/>
                <a:sym typeface="Lobster"/>
              </a:rPr>
              <a:t>Café</a:t>
            </a:r>
            <a:endParaRPr sz="1400"/>
          </a:p>
        </p:txBody>
      </p:sp>
      <p:pic>
        <p:nvPicPr>
          <p:cNvPr id="155" name="Google Shape;155;p26"/>
          <p:cNvPicPr preferRelativeResize="0"/>
          <p:nvPr/>
        </p:nvPicPr>
        <p:blipFill rotWithShape="1">
          <a:blip r:embed="rId4">
            <a:alphaModFix/>
          </a:blip>
          <a:srcRect l="1048" t="3362"/>
          <a:stretch/>
        </p:blipFill>
        <p:spPr>
          <a:xfrm>
            <a:off x="1993338" y="1846875"/>
            <a:ext cx="5157325" cy="2819176"/>
          </a:xfrm>
          <a:prstGeom prst="rect">
            <a:avLst/>
          </a:prstGeom>
          <a:noFill/>
          <a:ln>
            <a:noFill/>
          </a:ln>
        </p:spPr>
      </p:pic>
      <p:sp>
        <p:nvSpPr>
          <p:cNvPr id="156" name="Google Shape;156;p26"/>
          <p:cNvSpPr txBox="1"/>
          <p:nvPr/>
        </p:nvSpPr>
        <p:spPr>
          <a:xfrm>
            <a:off x="400375" y="3647875"/>
            <a:ext cx="1669800" cy="9585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a:t>Unique rectangular shape. Pick and Mix takeaway.</a:t>
            </a:r>
            <a:endParaRPr/>
          </a:p>
        </p:txBody>
      </p:sp>
      <p:sp>
        <p:nvSpPr>
          <p:cNvPr id="157" name="Google Shape;157;p26"/>
          <p:cNvSpPr txBox="1"/>
          <p:nvPr/>
        </p:nvSpPr>
        <p:spPr>
          <a:xfrm>
            <a:off x="400375" y="2463825"/>
            <a:ext cx="1706400" cy="9195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t>Student discount, Royalty customer scheme.</a:t>
            </a:r>
            <a:endParaRPr/>
          </a:p>
        </p:txBody>
      </p:sp>
      <p:sp>
        <p:nvSpPr>
          <p:cNvPr id="158" name="Google Shape;158;p26"/>
          <p:cNvSpPr txBox="1"/>
          <p:nvPr/>
        </p:nvSpPr>
        <p:spPr>
          <a:xfrm>
            <a:off x="3028625" y="4398575"/>
            <a:ext cx="3186900" cy="295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1600"/>
              </a:spcAft>
              <a:buNone/>
            </a:pPr>
            <a:r>
              <a:rPr lang="en" sz="800" i="1"/>
              <a:t>Source: How to use the 7Ps Marketing Mix</a:t>
            </a:r>
            <a:endParaRPr sz="800"/>
          </a:p>
        </p:txBody>
      </p:sp>
      <p:sp>
        <p:nvSpPr>
          <p:cNvPr id="159" name="Google Shape;159;p26"/>
          <p:cNvSpPr txBox="1"/>
          <p:nvPr/>
        </p:nvSpPr>
        <p:spPr>
          <a:xfrm>
            <a:off x="841150" y="1403075"/>
            <a:ext cx="2078700" cy="7962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a:t>Apply penetration pricing strategy after research.</a:t>
            </a:r>
            <a:endParaRPr/>
          </a:p>
        </p:txBody>
      </p:sp>
      <p:sp>
        <p:nvSpPr>
          <p:cNvPr id="160" name="Google Shape;160;p26"/>
          <p:cNvSpPr txBox="1"/>
          <p:nvPr/>
        </p:nvSpPr>
        <p:spPr>
          <a:xfrm>
            <a:off x="3913775" y="1150175"/>
            <a:ext cx="1416600" cy="6009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a:t>Busy location - Uplands.</a:t>
            </a:r>
            <a:endParaRPr/>
          </a:p>
        </p:txBody>
      </p:sp>
      <p:sp>
        <p:nvSpPr>
          <p:cNvPr id="161" name="Google Shape;161;p26"/>
          <p:cNvSpPr txBox="1"/>
          <p:nvPr/>
        </p:nvSpPr>
        <p:spPr>
          <a:xfrm>
            <a:off x="5588450" y="955625"/>
            <a:ext cx="2865600" cy="8433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a:t>Qualify management and administration people with good IT skills. Trained pizza chef.</a:t>
            </a:r>
            <a:endParaRPr/>
          </a:p>
        </p:txBody>
      </p:sp>
      <p:sp>
        <p:nvSpPr>
          <p:cNvPr id="162" name="Google Shape;162;p26"/>
          <p:cNvSpPr txBox="1"/>
          <p:nvPr/>
        </p:nvSpPr>
        <p:spPr>
          <a:xfrm>
            <a:off x="6702975" y="2252525"/>
            <a:ext cx="2006400" cy="7962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a:t>Qualified people for the job. Recycle.</a:t>
            </a:r>
            <a:endParaRPr/>
          </a:p>
        </p:txBody>
      </p:sp>
      <p:sp>
        <p:nvSpPr>
          <p:cNvPr id="163" name="Google Shape;163;p26"/>
          <p:cNvSpPr txBox="1"/>
          <p:nvPr/>
        </p:nvSpPr>
        <p:spPr>
          <a:xfrm>
            <a:off x="7173975" y="3502325"/>
            <a:ext cx="1558800" cy="10386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a:t>Website, Facebook, Research Questionnnaires.</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pic>
        <p:nvPicPr>
          <p:cNvPr id="168" name="Google Shape;168;p27"/>
          <p:cNvPicPr preferRelativeResize="0"/>
          <p:nvPr/>
        </p:nvPicPr>
        <p:blipFill>
          <a:blip r:embed="rId3">
            <a:alphaModFix amt="24000"/>
          </a:blip>
          <a:stretch>
            <a:fillRect/>
          </a:stretch>
        </p:blipFill>
        <p:spPr>
          <a:xfrm>
            <a:off x="311700" y="1152475"/>
            <a:ext cx="8520600" cy="3416400"/>
          </a:xfrm>
          <a:prstGeom prst="rect">
            <a:avLst/>
          </a:prstGeom>
          <a:noFill/>
          <a:ln>
            <a:noFill/>
          </a:ln>
        </p:spPr>
      </p:pic>
      <p:pic>
        <p:nvPicPr>
          <p:cNvPr id="169" name="Google Shape;169;p27"/>
          <p:cNvPicPr preferRelativeResize="0"/>
          <p:nvPr/>
        </p:nvPicPr>
        <p:blipFill>
          <a:blip r:embed="rId3">
            <a:alphaModFix amt="24000"/>
          </a:blip>
          <a:stretch>
            <a:fillRect/>
          </a:stretch>
        </p:blipFill>
        <p:spPr>
          <a:xfrm>
            <a:off x="311700" y="445025"/>
            <a:ext cx="8520600" cy="572700"/>
          </a:xfrm>
          <a:prstGeom prst="rect">
            <a:avLst/>
          </a:prstGeom>
          <a:noFill/>
          <a:ln>
            <a:noFill/>
          </a:ln>
        </p:spPr>
      </p:pic>
      <p:sp>
        <p:nvSpPr>
          <p:cNvPr id="170" name="Google Shape;170;p27"/>
          <p:cNvSpPr txBox="1">
            <a:spLocks noGrp="1"/>
          </p:cNvSpPr>
          <p:nvPr>
            <p:ph type="title"/>
          </p:nvPr>
        </p:nvSpPr>
        <p:spPr>
          <a:xfrm>
            <a:off x="311700" y="445025"/>
            <a:ext cx="8520600" cy="5727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b="1">
                <a:solidFill>
                  <a:srgbClr val="6AA84F"/>
                </a:solidFill>
                <a:latin typeface="Oswald"/>
                <a:ea typeface="Oswald"/>
                <a:cs typeface="Oswald"/>
                <a:sym typeface="Oswald"/>
              </a:rPr>
              <a:t>Promotion Activities</a:t>
            </a:r>
            <a:endParaRPr/>
          </a:p>
        </p:txBody>
      </p:sp>
      <p:sp>
        <p:nvSpPr>
          <p:cNvPr id="171" name="Google Shape;171;p27"/>
          <p:cNvSpPr txBox="1">
            <a:spLocks noGrp="1"/>
          </p:cNvSpPr>
          <p:nvPr>
            <p:ph type="body" idx="1"/>
          </p:nvPr>
        </p:nvSpPr>
        <p:spPr>
          <a:xfrm>
            <a:off x="311700" y="1152475"/>
            <a:ext cx="8520600" cy="34164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400" b="1" u="sng" dirty="0">
                <a:solidFill>
                  <a:srgbClr val="000000"/>
                </a:solidFill>
              </a:rPr>
              <a:t>Differentiation Business startegy </a:t>
            </a:r>
            <a:endParaRPr sz="1400" b="1" u="sng" dirty="0">
              <a:solidFill>
                <a:srgbClr val="000000"/>
              </a:solidFill>
            </a:endParaRPr>
          </a:p>
          <a:p>
            <a:pPr marL="0" lvl="0" indent="0" algn="l" rtl="0">
              <a:lnSpc>
                <a:spcPct val="100000"/>
              </a:lnSpc>
              <a:spcBef>
                <a:spcPts val="800"/>
              </a:spcBef>
              <a:spcAft>
                <a:spcPts val="0"/>
              </a:spcAft>
              <a:buClr>
                <a:schemeClr val="dk1"/>
              </a:buClr>
              <a:buSzPts val="1100"/>
              <a:buFont typeface="Arial"/>
              <a:buNone/>
            </a:pPr>
            <a:r>
              <a:rPr lang="en" sz="1400" dirty="0">
                <a:solidFill>
                  <a:srgbClr val="000000"/>
                </a:solidFill>
              </a:rPr>
              <a:t>We will use this strategy approach to market our unique brand, product and </a:t>
            </a:r>
            <a:r>
              <a:rPr lang="en" sz="1400" dirty="0">
                <a:solidFill>
                  <a:schemeClr val="dk1"/>
                </a:solidFill>
              </a:rPr>
              <a:t>café</a:t>
            </a:r>
            <a:r>
              <a:rPr lang="en" sz="1400" dirty="0">
                <a:solidFill>
                  <a:srgbClr val="000000"/>
                </a:solidFill>
              </a:rPr>
              <a:t>.</a:t>
            </a:r>
            <a:endParaRPr sz="1400" dirty="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400" dirty="0">
              <a:solidFill>
                <a:srgbClr val="000000"/>
              </a:solidFill>
            </a:endParaRPr>
          </a:p>
          <a:p>
            <a:pPr marL="457200" lvl="0" indent="-317500" algn="l" rtl="0">
              <a:lnSpc>
                <a:spcPct val="100000"/>
              </a:lnSpc>
              <a:spcBef>
                <a:spcPts val="0"/>
              </a:spcBef>
              <a:spcAft>
                <a:spcPts val="0"/>
              </a:spcAft>
              <a:buClr>
                <a:srgbClr val="000000"/>
              </a:buClr>
              <a:buSzPts val="1400"/>
              <a:buAutoNum type="arabicPeriod"/>
            </a:pPr>
            <a:r>
              <a:rPr lang="en" sz="1400" dirty="0">
                <a:solidFill>
                  <a:srgbClr val="000000"/>
                </a:solidFill>
              </a:rPr>
              <a:t>Highlight  on our product differentiate, building up Brand logo and </a:t>
            </a:r>
            <a:r>
              <a:rPr lang="en-GB" sz="1400" dirty="0">
                <a:solidFill>
                  <a:srgbClr val="000000"/>
                </a:solidFill>
              </a:rPr>
              <a:t>reputation</a:t>
            </a:r>
            <a:r>
              <a:rPr lang="en" sz="1400" dirty="0">
                <a:solidFill>
                  <a:srgbClr val="000000"/>
                </a:solidFill>
              </a:rPr>
              <a:t>. </a:t>
            </a:r>
            <a:endParaRPr sz="1400" dirty="0">
              <a:solidFill>
                <a:srgbClr val="000000"/>
              </a:solidFill>
            </a:endParaRPr>
          </a:p>
          <a:p>
            <a:pPr marL="457200" lvl="0" indent="-317500" algn="l" rtl="0">
              <a:lnSpc>
                <a:spcPct val="100000"/>
              </a:lnSpc>
              <a:spcBef>
                <a:spcPts val="0"/>
              </a:spcBef>
              <a:spcAft>
                <a:spcPts val="0"/>
              </a:spcAft>
              <a:buClr>
                <a:srgbClr val="000000"/>
              </a:buClr>
              <a:buSzPts val="1400"/>
              <a:buAutoNum type="arabicPeriod"/>
            </a:pPr>
            <a:r>
              <a:rPr lang="en" sz="1400" dirty="0">
                <a:solidFill>
                  <a:srgbClr val="000000"/>
                </a:solidFill>
              </a:rPr>
              <a:t>Event Calendar - plan all event ahead and advertise them on all our internet site.</a:t>
            </a:r>
            <a:endParaRPr sz="1400" dirty="0">
              <a:solidFill>
                <a:srgbClr val="000000"/>
              </a:solidFill>
            </a:endParaRPr>
          </a:p>
          <a:p>
            <a:pPr marL="457200" lvl="0" indent="-317500" algn="l" rtl="0">
              <a:lnSpc>
                <a:spcPct val="100000"/>
              </a:lnSpc>
              <a:spcBef>
                <a:spcPts val="0"/>
              </a:spcBef>
              <a:spcAft>
                <a:spcPts val="0"/>
              </a:spcAft>
              <a:buClr>
                <a:srgbClr val="000000"/>
              </a:buClr>
              <a:buSzPts val="1400"/>
              <a:buAutoNum type="arabicPeriod"/>
            </a:pPr>
            <a:r>
              <a:rPr lang="en" sz="1400" dirty="0">
                <a:solidFill>
                  <a:srgbClr val="000000"/>
                </a:solidFill>
              </a:rPr>
              <a:t>Social media - Website, Facebook page, Gmail created.</a:t>
            </a:r>
            <a:endParaRPr sz="1400" dirty="0">
              <a:solidFill>
                <a:srgbClr val="000000"/>
              </a:solidFill>
            </a:endParaRPr>
          </a:p>
          <a:p>
            <a:pPr marL="457200" lvl="0" indent="-317500" algn="l" rtl="0">
              <a:lnSpc>
                <a:spcPct val="100000"/>
              </a:lnSpc>
              <a:spcBef>
                <a:spcPts val="0"/>
              </a:spcBef>
              <a:spcAft>
                <a:spcPts val="0"/>
              </a:spcAft>
              <a:buClr>
                <a:srgbClr val="000000"/>
              </a:buClr>
              <a:buSzPts val="1400"/>
              <a:buAutoNum type="arabicPeriod"/>
            </a:pPr>
            <a:r>
              <a:rPr lang="en" sz="1400" dirty="0">
                <a:solidFill>
                  <a:srgbClr val="000000"/>
                </a:solidFill>
              </a:rPr>
              <a:t>Invest renting market stall - one-day stall in the Swansea Market. Fill in primary research questionnaire.</a:t>
            </a:r>
            <a:endParaRPr sz="1400" dirty="0">
              <a:solidFill>
                <a:srgbClr val="000000"/>
              </a:solidFill>
            </a:endParaRPr>
          </a:p>
          <a:p>
            <a:pPr marL="457200" lvl="0" indent="-317500" algn="l" rtl="0">
              <a:lnSpc>
                <a:spcPct val="100000"/>
              </a:lnSpc>
              <a:spcBef>
                <a:spcPts val="0"/>
              </a:spcBef>
              <a:spcAft>
                <a:spcPts val="0"/>
              </a:spcAft>
              <a:buClr>
                <a:srgbClr val="000000"/>
              </a:buClr>
              <a:buSzPts val="1400"/>
              <a:buAutoNum type="arabicPeriod"/>
            </a:pPr>
            <a:r>
              <a:rPr lang="en" sz="1400" dirty="0">
                <a:solidFill>
                  <a:srgbClr val="000000"/>
                </a:solidFill>
              </a:rPr>
              <a:t>Hire stall at Mumbles Local Produce Market and Sketty Local Produce Market to promote and research market.</a:t>
            </a:r>
            <a:endParaRPr sz="1400" dirty="0">
              <a:solidFill>
                <a:srgbClr val="000000"/>
              </a:solidFill>
            </a:endParaRPr>
          </a:p>
          <a:p>
            <a:pPr marL="457200" lvl="0" indent="-317500" algn="l" rtl="0">
              <a:lnSpc>
                <a:spcPct val="100000"/>
              </a:lnSpc>
              <a:spcBef>
                <a:spcPts val="0"/>
              </a:spcBef>
              <a:spcAft>
                <a:spcPts val="0"/>
              </a:spcAft>
              <a:buClr>
                <a:srgbClr val="000000"/>
              </a:buClr>
              <a:buSzPts val="1400"/>
              <a:buAutoNum type="arabicPeriod"/>
            </a:pPr>
            <a:r>
              <a:rPr lang="en" sz="1400" dirty="0">
                <a:solidFill>
                  <a:srgbClr val="000000"/>
                </a:solidFill>
              </a:rPr>
              <a:t>Paper base promotion - printed leaflet and menu for distribution. Local advertisement.</a:t>
            </a:r>
            <a:endParaRPr sz="1400" dirty="0">
              <a:solidFill>
                <a:srgbClr val="000000"/>
              </a:solidFill>
            </a:endParaRPr>
          </a:p>
          <a:p>
            <a:pPr marL="457200" lvl="0" indent="-317500" algn="l" rtl="0">
              <a:lnSpc>
                <a:spcPct val="100000"/>
              </a:lnSpc>
              <a:spcBef>
                <a:spcPts val="0"/>
              </a:spcBef>
              <a:spcAft>
                <a:spcPts val="0"/>
              </a:spcAft>
              <a:buClr>
                <a:srgbClr val="000000"/>
              </a:buClr>
              <a:buSzPts val="1400"/>
              <a:buAutoNum type="arabicPeriod"/>
            </a:pPr>
            <a:r>
              <a:rPr lang="en" sz="1400" dirty="0">
                <a:solidFill>
                  <a:schemeClr val="dk1"/>
                </a:solidFill>
              </a:rPr>
              <a:t>Eco friendly socially responsible business - build a green image for our brand.</a:t>
            </a:r>
            <a:endParaRPr sz="1400" dirty="0">
              <a:solidFill>
                <a:srgbClr val="00000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pic>
        <p:nvPicPr>
          <p:cNvPr id="176" name="Google Shape;176;p28"/>
          <p:cNvPicPr preferRelativeResize="0"/>
          <p:nvPr/>
        </p:nvPicPr>
        <p:blipFill>
          <a:blip r:embed="rId3">
            <a:alphaModFix amt="24000"/>
          </a:blip>
          <a:stretch>
            <a:fillRect/>
          </a:stretch>
        </p:blipFill>
        <p:spPr>
          <a:xfrm>
            <a:off x="311700" y="1152475"/>
            <a:ext cx="8520600" cy="3416400"/>
          </a:xfrm>
          <a:prstGeom prst="rect">
            <a:avLst/>
          </a:prstGeom>
          <a:noFill/>
          <a:ln>
            <a:noFill/>
          </a:ln>
        </p:spPr>
      </p:pic>
      <p:sp>
        <p:nvSpPr>
          <p:cNvPr id="177" name="Google Shape;177;p28"/>
          <p:cNvSpPr txBox="1">
            <a:spLocks noGrp="1"/>
          </p:cNvSpPr>
          <p:nvPr>
            <p:ph type="title"/>
          </p:nvPr>
        </p:nvSpPr>
        <p:spPr>
          <a:xfrm>
            <a:off x="311700" y="445025"/>
            <a:ext cx="8520600" cy="5727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b="1">
                <a:solidFill>
                  <a:srgbClr val="6AA84F"/>
                </a:solidFill>
                <a:latin typeface="Oswald"/>
                <a:ea typeface="Oswald"/>
                <a:cs typeface="Oswald"/>
                <a:sym typeface="Oswald"/>
              </a:rPr>
              <a:t>Financial Resources</a:t>
            </a:r>
            <a:endParaRPr b="1">
              <a:solidFill>
                <a:srgbClr val="6AA84F"/>
              </a:solidFill>
              <a:latin typeface="Oswald"/>
              <a:ea typeface="Oswald"/>
              <a:cs typeface="Oswald"/>
              <a:sym typeface="Oswald"/>
            </a:endParaRPr>
          </a:p>
        </p:txBody>
      </p:sp>
      <p:sp>
        <p:nvSpPr>
          <p:cNvPr id="178" name="Google Shape;178;p28"/>
          <p:cNvSpPr txBox="1">
            <a:spLocks noGrp="1"/>
          </p:cNvSpPr>
          <p:nvPr>
            <p:ph type="body" idx="1"/>
          </p:nvPr>
        </p:nvSpPr>
        <p:spPr>
          <a:xfrm>
            <a:off x="311700" y="1152475"/>
            <a:ext cx="8520600" cy="34164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400" b="1" dirty="0">
                <a:solidFill>
                  <a:schemeClr val="dk1"/>
                </a:solidFill>
              </a:rPr>
              <a:t>Business Fundings</a:t>
            </a:r>
            <a:r>
              <a:rPr lang="en" sz="1400" dirty="0">
                <a:solidFill>
                  <a:schemeClr val="dk1"/>
                </a:solidFill>
              </a:rPr>
              <a:t>:  1st owner – Yen Yen, own investment funds from inheritance (£20,000) </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                                     2nd owner – Sabia, personal savings of £20,000.</a:t>
            </a:r>
            <a:endParaRPr sz="1400" dirty="0">
              <a:solidFill>
                <a:schemeClr val="dk1"/>
              </a:solidFill>
            </a:endParaRPr>
          </a:p>
          <a:p>
            <a:pPr marL="1371600" lvl="0" indent="457200" algn="l" rtl="0">
              <a:lnSpc>
                <a:spcPct val="100000"/>
              </a:lnSpc>
              <a:spcBef>
                <a:spcPts val="0"/>
              </a:spcBef>
              <a:spcAft>
                <a:spcPts val="0"/>
              </a:spcAft>
              <a:buClr>
                <a:schemeClr val="dk1"/>
              </a:buClr>
              <a:buSzPts val="1100"/>
              <a:buFont typeface="Arial"/>
              <a:buNone/>
            </a:pPr>
            <a:r>
              <a:rPr lang="en" sz="1400" dirty="0">
                <a:solidFill>
                  <a:schemeClr val="dk1"/>
                </a:solidFill>
              </a:rPr>
              <a:t>3rd owner -  Kim, also personal savings of £20,000.</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400" dirty="0">
              <a:solidFill>
                <a:schemeClr val="dk1"/>
              </a:solidFill>
            </a:endParaRPr>
          </a:p>
          <a:p>
            <a:pPr marL="45720" marR="45720" lvl="0" indent="0" algn="l" rtl="0">
              <a:lnSpc>
                <a:spcPct val="100000"/>
              </a:lnSpc>
              <a:spcBef>
                <a:spcPts val="0"/>
              </a:spcBef>
              <a:spcAft>
                <a:spcPts val="0"/>
              </a:spcAft>
              <a:buClr>
                <a:schemeClr val="dk1"/>
              </a:buClr>
              <a:buSzPts val="1100"/>
              <a:buFont typeface="Arial"/>
              <a:buNone/>
            </a:pPr>
            <a:r>
              <a:rPr lang="en" sz="1400" dirty="0">
                <a:solidFill>
                  <a:schemeClr val="dk1"/>
                </a:solidFill>
              </a:rPr>
              <a:t>As we mentioned from the beginning to have 3 owner shared resources, this mean we can pull together bigger fundings to allow us to be more flexible to start the business.</a:t>
            </a:r>
            <a:endParaRPr sz="1400" dirty="0">
              <a:solidFill>
                <a:schemeClr val="dk1"/>
              </a:solidFill>
            </a:endParaRPr>
          </a:p>
          <a:p>
            <a:pPr marL="45720" marR="45720" lvl="0" indent="0" algn="l" rtl="0">
              <a:lnSpc>
                <a:spcPct val="100000"/>
              </a:lnSpc>
              <a:spcBef>
                <a:spcPts val="0"/>
              </a:spcBef>
              <a:spcAft>
                <a:spcPts val="0"/>
              </a:spcAft>
              <a:buClr>
                <a:schemeClr val="dk1"/>
              </a:buClr>
              <a:buSzPts val="1100"/>
              <a:buFont typeface="Arial"/>
              <a:buNone/>
            </a:pP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We have successful applied for a bank loan from Barclays Bank for Business start up fund Enterprise Finance Guarantee for £25,000. This will be used as liquid cash for the business to pay rents, food purchases, packaging stocks and utilities bills.</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The annual cost in total will be £24500 and that is for:</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-Rent: £9600; -Council Rate Tax: £1200; -Water: £2400; -Gas: £4800; -Electricity: £2400; -Food/Packaging Supplies: £4100. This is a realistic figure and there is no legal costs that we need to worried, also there is no patent costs or the need to registering a product. </a:t>
            </a:r>
            <a:endParaRPr sz="1200" dirty="0"/>
          </a:p>
        </p:txBody>
      </p:sp>
      <p:pic>
        <p:nvPicPr>
          <p:cNvPr id="179" name="Google Shape;179;p28"/>
          <p:cNvPicPr preferRelativeResize="0"/>
          <p:nvPr/>
        </p:nvPicPr>
        <p:blipFill rotWithShape="1">
          <a:blip r:embed="rId3">
            <a:alphaModFix amt="24000"/>
          </a:blip>
          <a:srcRect/>
          <a:stretch/>
        </p:blipFill>
        <p:spPr>
          <a:xfrm>
            <a:off x="311700" y="445025"/>
            <a:ext cx="8520600" cy="5727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pic>
        <p:nvPicPr>
          <p:cNvPr id="184" name="Google Shape;184;p29"/>
          <p:cNvPicPr preferRelativeResize="0"/>
          <p:nvPr/>
        </p:nvPicPr>
        <p:blipFill>
          <a:blip r:embed="rId3">
            <a:alphaModFix amt="24000"/>
          </a:blip>
          <a:stretch>
            <a:fillRect/>
          </a:stretch>
        </p:blipFill>
        <p:spPr>
          <a:xfrm>
            <a:off x="311700" y="387300"/>
            <a:ext cx="8520600" cy="4216500"/>
          </a:xfrm>
          <a:prstGeom prst="rect">
            <a:avLst/>
          </a:prstGeom>
          <a:noFill/>
          <a:ln>
            <a:noFill/>
          </a:ln>
        </p:spPr>
      </p:pic>
      <p:sp>
        <p:nvSpPr>
          <p:cNvPr id="185" name="Google Shape;185;p29"/>
          <p:cNvSpPr txBox="1">
            <a:spLocks noGrp="1"/>
          </p:cNvSpPr>
          <p:nvPr>
            <p:ph type="body" idx="1"/>
          </p:nvPr>
        </p:nvSpPr>
        <p:spPr>
          <a:xfrm>
            <a:off x="319200" y="387300"/>
            <a:ext cx="8505600" cy="42165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400" dirty="0">
                <a:solidFill>
                  <a:srgbClr val="000000"/>
                </a:solidFill>
              </a:rPr>
              <a:t>Promotion Activities:</a:t>
            </a:r>
            <a:endParaRPr sz="1400" dirty="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700" dirty="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rgbClr val="000000"/>
                </a:solidFill>
              </a:rPr>
              <a:t>Once our business is ready and open to all people, we are going to apply our strategy and target marketing right away. We have many different strategies to promote and market our brand.The first one is  students and local people that go to work and all Uplands area as in local area. Swansea Market and farms are next Target as a rent one-day stall to let people know about us.</a:t>
            </a:r>
            <a:endParaRPr sz="1400" dirty="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400" dirty="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rgbClr val="000000"/>
                </a:solidFill>
              </a:rPr>
              <a:t>We have local newspaper, magazines, website, facebook, menu flyers.The next strategy is when we delivery the food, always we have a menu for our customers to give them and also the bike</a:t>
            </a:r>
            <a:r>
              <a:rPr lang="en-GB" sz="1400" dirty="0" err="1">
                <a:solidFill>
                  <a:srgbClr val="000000"/>
                </a:solidFill>
              </a:rPr>
              <a:t>rs</a:t>
            </a:r>
            <a:r>
              <a:rPr lang="en" sz="1400" dirty="0">
                <a:solidFill>
                  <a:srgbClr val="000000"/>
                </a:solidFill>
              </a:rPr>
              <a:t> will have a target task to post 3 menu flyers in post mailbox to 4-5 neighbours after he delivers the food. The advertise products are: Rectangular pizza with all toppings, our </a:t>
            </a:r>
            <a:r>
              <a:rPr lang="en" sz="1400" dirty="0">
                <a:solidFill>
                  <a:schemeClr val="dk1"/>
                </a:solidFill>
              </a:rPr>
              <a:t>side dishes as chicken wings , potato wedges</a:t>
            </a:r>
            <a:r>
              <a:rPr lang="en" sz="1400" dirty="0">
                <a:solidFill>
                  <a:srgbClr val="000000"/>
                </a:solidFill>
              </a:rPr>
              <a:t>, soft drinks and our Italian rich aroma coffee, our dessert which is cookies and Ice-cream.</a:t>
            </a:r>
            <a:endParaRPr sz="1400" dirty="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400" dirty="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rgbClr val="000000"/>
                </a:solidFill>
              </a:rPr>
              <a:t>The total cost of promotional activities £500. We also going to provide loyalty discounts for students and vouchers. The formula for explaining the cost for good’s/cash flow is 25% from sales income. That means we pay £0.75 for a pizza and we sale it with £2.5 or £3.5 which give us a more than 100% profit, for one bottle of still water we pay £0.20 and sale it with £1.20, soda drinks is £0.35 and sell £1, soft drinks coffee £0.30 and sell £2-£1.5, Ice-cream is £0.60 and sell with £1.35, cookies £0.25 sell with £1, side dishes £0.60 sell with £2/£1.5 or £3.</a:t>
            </a:r>
            <a:endParaRPr sz="1400" dirty="0">
              <a:solidFill>
                <a:srgbClr val="000000"/>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pic>
        <p:nvPicPr>
          <p:cNvPr id="190" name="Google Shape;190;p30"/>
          <p:cNvPicPr preferRelativeResize="0"/>
          <p:nvPr/>
        </p:nvPicPr>
        <p:blipFill>
          <a:blip r:embed="rId3">
            <a:alphaModFix amt="12000"/>
          </a:blip>
          <a:stretch>
            <a:fillRect/>
          </a:stretch>
        </p:blipFill>
        <p:spPr>
          <a:xfrm>
            <a:off x="311700" y="477438"/>
            <a:ext cx="8520600" cy="4188625"/>
          </a:xfrm>
          <a:prstGeom prst="rect">
            <a:avLst/>
          </a:prstGeom>
          <a:noFill/>
          <a:ln>
            <a:noFill/>
          </a:ln>
        </p:spPr>
      </p:pic>
      <p:sp>
        <p:nvSpPr>
          <p:cNvPr id="191" name="Google Shape;191;p30"/>
          <p:cNvSpPr txBox="1">
            <a:spLocks noGrp="1"/>
          </p:cNvSpPr>
          <p:nvPr>
            <p:ph type="title"/>
          </p:nvPr>
        </p:nvSpPr>
        <p:spPr>
          <a:xfrm>
            <a:off x="311700" y="477450"/>
            <a:ext cx="8520600" cy="41886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457200" lvl="0" indent="0" algn="l" rtl="0">
              <a:spcBef>
                <a:spcPts val="0"/>
              </a:spcBef>
              <a:spcAft>
                <a:spcPts val="0"/>
              </a:spcAft>
              <a:buNone/>
            </a:pPr>
            <a:r>
              <a:rPr lang="en" sz="1400"/>
              <a:t>“While revenue and profits are key objectives for any pricing strategy, it is important to remember that pricing is also a fundamental part of the marketing mix and has a role to play beyond just generating more income.” (Davcik, 2015)</a:t>
            </a:r>
            <a:endParaRPr sz="1400"/>
          </a:p>
          <a:p>
            <a:pPr marL="0" lvl="0" indent="0" algn="l" rtl="0">
              <a:spcBef>
                <a:spcPts val="1600"/>
              </a:spcBef>
              <a:spcAft>
                <a:spcPts val="0"/>
              </a:spcAft>
              <a:buNone/>
            </a:pPr>
            <a:r>
              <a:rPr lang="en" sz="1400"/>
              <a:t>In theory Marketing investment interaction for the brand performance outputs. Supplies from local farmers, raw material price keep to the minimum. Compare to student spending power is fixed between £2-£5 for lunch meal. Brexit will affect tax and ingredients price too but we don’t know yet how much will cost us more because there still negotiating on the matter and deal. </a:t>
            </a:r>
            <a:endParaRPr sz="1400"/>
          </a:p>
          <a:p>
            <a:pPr marL="0" lvl="0" indent="0" algn="l" rtl="0">
              <a:spcBef>
                <a:spcPts val="1600"/>
              </a:spcBef>
              <a:spcAft>
                <a:spcPts val="1600"/>
              </a:spcAft>
              <a:buClr>
                <a:schemeClr val="dk1"/>
              </a:buClr>
              <a:buSzPts val="1100"/>
              <a:buFont typeface="Arial"/>
              <a:buNone/>
            </a:pPr>
            <a:r>
              <a:rPr lang="en" sz="1400"/>
              <a:t>The cash flow explanation for 12 months is on the first 3 months we are going to have some loses because this is the time when we build our market targets as a new business. However, from the 4th month to 6th month which is June we start gaining profit because the students know about us and they tend to try new things and new toppings. On 7th and 8th months the students go home in vacation or holidays and that means sales and profit decrease. Until beginning of September month, then we’re back on profit as students are the top priority customers and in big numbers. The profit continue increase right through December because is Christmas time and many people will enjoy good quality food.</a:t>
            </a:r>
            <a:endParaRPr sz="14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pic>
        <p:nvPicPr>
          <p:cNvPr id="196" name="Google Shape;196;p31"/>
          <p:cNvPicPr preferRelativeResize="0"/>
          <p:nvPr/>
        </p:nvPicPr>
        <p:blipFill>
          <a:blip r:embed="rId3">
            <a:alphaModFix amt="24000"/>
          </a:blip>
          <a:stretch>
            <a:fillRect/>
          </a:stretch>
        </p:blipFill>
        <p:spPr>
          <a:xfrm>
            <a:off x="311700" y="387300"/>
            <a:ext cx="8520600" cy="4216500"/>
          </a:xfrm>
          <a:prstGeom prst="rect">
            <a:avLst/>
          </a:prstGeom>
          <a:noFill/>
          <a:ln w="9525" cap="flat" cmpd="sng">
            <a:solidFill>
              <a:srgbClr val="6AA84F"/>
            </a:solidFill>
            <a:prstDash val="solid"/>
            <a:round/>
            <a:headEnd type="none" w="sm" len="sm"/>
            <a:tailEnd type="none" w="sm" len="sm"/>
          </a:ln>
        </p:spPr>
      </p:pic>
      <p:sp>
        <p:nvSpPr>
          <p:cNvPr id="197" name="Google Shape;197;p31"/>
          <p:cNvSpPr txBox="1">
            <a:spLocks noGrp="1"/>
          </p:cNvSpPr>
          <p:nvPr>
            <p:ph type="body" idx="1"/>
          </p:nvPr>
        </p:nvSpPr>
        <p:spPr>
          <a:xfrm>
            <a:off x="319200" y="387300"/>
            <a:ext cx="8505600" cy="42165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Clr>
                <a:schemeClr val="dk1"/>
              </a:buClr>
              <a:buSzPts val="1100"/>
              <a:buFont typeface="Arial"/>
              <a:buNone/>
            </a:pPr>
            <a:r>
              <a:rPr lang="en" sz="1400" b="1">
                <a:solidFill>
                  <a:srgbClr val="000000"/>
                </a:solidFill>
              </a:rPr>
              <a:t>Cash Flow</a:t>
            </a:r>
            <a:r>
              <a:rPr lang="en" sz="1400">
                <a:solidFill>
                  <a:srgbClr val="000000"/>
                </a:solidFill>
              </a:rPr>
              <a:t> </a:t>
            </a:r>
            <a:endParaRPr sz="1400">
              <a:solidFill>
                <a:srgbClr val="000000"/>
              </a:solidFill>
            </a:endParaRPr>
          </a:p>
        </p:txBody>
      </p:sp>
      <p:pic>
        <p:nvPicPr>
          <p:cNvPr id="198" name="Google Shape;198;p31"/>
          <p:cNvPicPr preferRelativeResize="0"/>
          <p:nvPr/>
        </p:nvPicPr>
        <p:blipFill>
          <a:blip r:embed="rId4">
            <a:alphaModFix/>
          </a:blip>
          <a:stretch>
            <a:fillRect/>
          </a:stretch>
        </p:blipFill>
        <p:spPr>
          <a:xfrm>
            <a:off x="834625" y="658556"/>
            <a:ext cx="7572750" cy="374394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pic>
        <p:nvPicPr>
          <p:cNvPr id="203" name="Google Shape;203;p32"/>
          <p:cNvPicPr preferRelativeResize="0"/>
          <p:nvPr/>
        </p:nvPicPr>
        <p:blipFill>
          <a:blip r:embed="rId3">
            <a:alphaModFix amt="12000"/>
          </a:blip>
          <a:stretch>
            <a:fillRect/>
          </a:stretch>
        </p:blipFill>
        <p:spPr>
          <a:xfrm>
            <a:off x="311700" y="445014"/>
            <a:ext cx="8520600" cy="572700"/>
          </a:xfrm>
          <a:prstGeom prst="rect">
            <a:avLst/>
          </a:prstGeom>
          <a:noFill/>
          <a:ln>
            <a:noFill/>
          </a:ln>
        </p:spPr>
      </p:pic>
      <p:pic>
        <p:nvPicPr>
          <p:cNvPr id="204" name="Google Shape;204;p32"/>
          <p:cNvPicPr preferRelativeResize="0"/>
          <p:nvPr/>
        </p:nvPicPr>
        <p:blipFill>
          <a:blip r:embed="rId3">
            <a:alphaModFix amt="12000"/>
          </a:blip>
          <a:stretch>
            <a:fillRect/>
          </a:stretch>
        </p:blipFill>
        <p:spPr>
          <a:xfrm>
            <a:off x="311700" y="1152475"/>
            <a:ext cx="8520600" cy="3416400"/>
          </a:xfrm>
          <a:prstGeom prst="rect">
            <a:avLst/>
          </a:prstGeom>
          <a:noFill/>
          <a:ln>
            <a:noFill/>
          </a:ln>
        </p:spPr>
      </p:pic>
      <p:sp>
        <p:nvSpPr>
          <p:cNvPr id="205" name="Google Shape;205;p32"/>
          <p:cNvSpPr txBox="1">
            <a:spLocks noGrp="1"/>
          </p:cNvSpPr>
          <p:nvPr>
            <p:ph type="title"/>
          </p:nvPr>
        </p:nvSpPr>
        <p:spPr>
          <a:xfrm>
            <a:off x="311700" y="445025"/>
            <a:ext cx="8520600" cy="5727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3000">
                <a:solidFill>
                  <a:srgbClr val="6AA84F"/>
                </a:solidFill>
                <a:latin typeface="Lobster"/>
                <a:ea typeface="Lobster"/>
                <a:cs typeface="Lobster"/>
                <a:sym typeface="Lobster"/>
              </a:rPr>
              <a:t>Conclusion</a:t>
            </a:r>
            <a:endParaRPr sz="3000">
              <a:solidFill>
                <a:srgbClr val="6AA84F"/>
              </a:solidFill>
              <a:latin typeface="Lobster"/>
              <a:ea typeface="Lobster"/>
              <a:cs typeface="Lobster"/>
              <a:sym typeface="Lobster"/>
            </a:endParaRPr>
          </a:p>
        </p:txBody>
      </p:sp>
      <p:sp>
        <p:nvSpPr>
          <p:cNvPr id="206" name="Google Shape;206;p32"/>
          <p:cNvSpPr txBox="1">
            <a:spLocks noGrp="1"/>
          </p:cNvSpPr>
          <p:nvPr>
            <p:ph type="body" idx="1"/>
          </p:nvPr>
        </p:nvSpPr>
        <p:spPr>
          <a:xfrm>
            <a:off x="311700" y="1152475"/>
            <a:ext cx="8520600" cy="34164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endParaRPr sz="700" dirty="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rgbClr val="000000"/>
                </a:solidFill>
              </a:rPr>
              <a:t>We have researched and planned all our essential steps to start-up Grab a Pizza! Caf</a:t>
            </a:r>
            <a:r>
              <a:rPr lang="en" sz="1400" dirty="0">
                <a:solidFill>
                  <a:schemeClr val="dk1"/>
                </a:solidFill>
              </a:rPr>
              <a:t>é</a:t>
            </a:r>
            <a:r>
              <a:rPr lang="en" sz="1400" dirty="0">
                <a:solidFill>
                  <a:srgbClr val="000000"/>
                </a:solidFill>
              </a:rPr>
              <a:t>, a SWOT analysis </a:t>
            </a:r>
            <a:r>
              <a:rPr lang="en" sz="1400" dirty="0">
                <a:solidFill>
                  <a:schemeClr val="dk1"/>
                </a:solidFill>
              </a:rPr>
              <a:t>(Appendix 22)</a:t>
            </a:r>
            <a:r>
              <a:rPr lang="en" sz="1400" dirty="0">
                <a:solidFill>
                  <a:srgbClr val="000000"/>
                </a:solidFill>
              </a:rPr>
              <a:t> have been compiled for this new venture to minimise any problem/risk and deal with it adequately.</a:t>
            </a:r>
            <a:endParaRPr sz="1400" dirty="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400" dirty="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A S.M.A.R.T. goal (Appendix 23) action plan was completed to outline what I want to achieve at the end of this business.</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The Gantt Chart showing more details according to our action plan for each team member, the task and completion dates.</a:t>
            </a: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400"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u="sng" dirty="0">
                <a:solidFill>
                  <a:schemeClr val="dk1"/>
                </a:solidFill>
              </a:rPr>
              <a:t>Contingency plans</a:t>
            </a:r>
            <a:endParaRPr sz="1400" u="sng" dirty="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dirty="0">
                <a:solidFill>
                  <a:schemeClr val="dk1"/>
                </a:solidFill>
              </a:rPr>
              <a:t>We have missed two completion dates according to the Gantt Chart.</a:t>
            </a:r>
            <a:endParaRPr sz="1400" dirty="0">
              <a:solidFill>
                <a:schemeClr val="dk1"/>
              </a:solidFill>
            </a:endParaRPr>
          </a:p>
          <a:p>
            <a:pPr marL="457200" lvl="0" indent="-317500" algn="l" rtl="0">
              <a:lnSpc>
                <a:spcPct val="100000"/>
              </a:lnSpc>
              <a:spcBef>
                <a:spcPts val="0"/>
              </a:spcBef>
              <a:spcAft>
                <a:spcPts val="0"/>
              </a:spcAft>
              <a:buClr>
                <a:schemeClr val="dk1"/>
              </a:buClr>
              <a:buSzPts val="1400"/>
              <a:buChar char="❏"/>
            </a:pPr>
            <a:r>
              <a:rPr lang="en" sz="1400" dirty="0">
                <a:solidFill>
                  <a:schemeClr val="dk1"/>
                </a:solidFill>
              </a:rPr>
              <a:t>Hired Counter Service Assistant.</a:t>
            </a:r>
            <a:endParaRPr sz="1400" dirty="0">
              <a:solidFill>
                <a:schemeClr val="dk1"/>
              </a:solidFill>
            </a:endParaRPr>
          </a:p>
          <a:p>
            <a:pPr marL="457200" lvl="0" indent="-317500" algn="l" rtl="0">
              <a:lnSpc>
                <a:spcPct val="100000"/>
              </a:lnSpc>
              <a:spcBef>
                <a:spcPts val="0"/>
              </a:spcBef>
              <a:spcAft>
                <a:spcPts val="0"/>
              </a:spcAft>
              <a:buClr>
                <a:schemeClr val="dk1"/>
              </a:buClr>
              <a:buSzPts val="1400"/>
              <a:buChar char="❏"/>
            </a:pPr>
            <a:r>
              <a:rPr lang="en" sz="1400" dirty="0">
                <a:solidFill>
                  <a:schemeClr val="dk1"/>
                </a:solidFill>
              </a:rPr>
              <a:t>Renovation completion date.</a:t>
            </a:r>
            <a:endParaRPr sz="1400" dirty="0">
              <a:solidFill>
                <a:schemeClr val="dk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33"/>
          <p:cNvSpPr txBox="1">
            <a:spLocks noGrp="1"/>
          </p:cNvSpPr>
          <p:nvPr>
            <p:ph type="body" idx="1"/>
          </p:nvPr>
        </p:nvSpPr>
        <p:spPr>
          <a:xfrm>
            <a:off x="311700" y="432825"/>
            <a:ext cx="8520600" cy="43140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1600"/>
              </a:spcAft>
              <a:buNone/>
            </a:pPr>
            <a:endParaRPr sz="1400">
              <a:solidFill>
                <a:schemeClr val="dk1"/>
              </a:solidFill>
            </a:endParaRPr>
          </a:p>
        </p:txBody>
      </p:sp>
      <p:sp>
        <p:nvSpPr>
          <p:cNvPr id="212" name="Google Shape;212;p33">
            <a:hlinkClick r:id="rId3"/>
          </p:cNvPr>
          <p:cNvSpPr txBox="1"/>
          <p:nvPr/>
        </p:nvSpPr>
        <p:spPr>
          <a:xfrm>
            <a:off x="414800" y="4516925"/>
            <a:ext cx="1684500" cy="316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t>Links:</a:t>
            </a:r>
            <a:r>
              <a:rPr lang="en" sz="800" u="sng">
                <a:solidFill>
                  <a:schemeClr val="hlink"/>
                </a:solidFill>
                <a:hlinkClick r:id="rId4"/>
              </a:rPr>
              <a:t>Grab_a_Pizza Gantt Chart</a:t>
            </a:r>
            <a:endParaRPr sz="800"/>
          </a:p>
        </p:txBody>
      </p:sp>
      <p:pic>
        <p:nvPicPr>
          <p:cNvPr id="213" name="Google Shape;213;p33"/>
          <p:cNvPicPr preferRelativeResize="0"/>
          <p:nvPr/>
        </p:nvPicPr>
        <p:blipFill>
          <a:blip r:embed="rId5">
            <a:alphaModFix/>
          </a:blip>
          <a:stretch>
            <a:fillRect/>
          </a:stretch>
        </p:blipFill>
        <p:spPr>
          <a:xfrm>
            <a:off x="328988" y="461700"/>
            <a:ext cx="8486026" cy="4147325"/>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pic>
        <p:nvPicPr>
          <p:cNvPr id="218" name="Google Shape;218;p34"/>
          <p:cNvPicPr preferRelativeResize="0"/>
          <p:nvPr/>
        </p:nvPicPr>
        <p:blipFill>
          <a:blip r:embed="rId3">
            <a:alphaModFix amt="12000"/>
          </a:blip>
          <a:stretch>
            <a:fillRect/>
          </a:stretch>
        </p:blipFill>
        <p:spPr>
          <a:xfrm>
            <a:off x="311700" y="445013"/>
            <a:ext cx="8520600" cy="4188625"/>
          </a:xfrm>
          <a:prstGeom prst="rect">
            <a:avLst/>
          </a:prstGeom>
          <a:noFill/>
          <a:ln>
            <a:noFill/>
          </a:ln>
        </p:spPr>
      </p:pic>
      <p:sp>
        <p:nvSpPr>
          <p:cNvPr id="219" name="Google Shape;219;p34"/>
          <p:cNvSpPr txBox="1">
            <a:spLocks noGrp="1"/>
          </p:cNvSpPr>
          <p:nvPr>
            <p:ph type="body" idx="1"/>
          </p:nvPr>
        </p:nvSpPr>
        <p:spPr>
          <a:xfrm>
            <a:off x="311700" y="445025"/>
            <a:ext cx="8520600" cy="41886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endParaRPr sz="1400">
              <a:solidFill>
                <a:schemeClr val="dk1"/>
              </a:solidFill>
            </a:endParaRPr>
          </a:p>
          <a:p>
            <a:pPr marL="0" lvl="0" indent="0" algn="l" rtl="0">
              <a:lnSpc>
                <a:spcPct val="100000"/>
              </a:lnSpc>
              <a:spcBef>
                <a:spcPts val="0"/>
              </a:spcBef>
              <a:spcAft>
                <a:spcPts val="0"/>
              </a:spcAft>
              <a:buNone/>
            </a:pPr>
            <a:endParaRPr sz="1400">
              <a:solidFill>
                <a:schemeClr val="dk1"/>
              </a:solidFill>
            </a:endParaRPr>
          </a:p>
          <a:p>
            <a:pPr marL="0" lvl="0" indent="0" algn="l" rtl="0">
              <a:lnSpc>
                <a:spcPct val="100000"/>
              </a:lnSpc>
              <a:spcBef>
                <a:spcPts val="0"/>
              </a:spcBef>
              <a:spcAft>
                <a:spcPts val="0"/>
              </a:spcAft>
              <a:buNone/>
            </a:pPr>
            <a:endParaRPr sz="1400">
              <a:solidFill>
                <a:schemeClr val="dk1"/>
              </a:solidFill>
            </a:endParaRPr>
          </a:p>
          <a:p>
            <a:pPr marL="0" lvl="0" indent="0" algn="l" rtl="0">
              <a:lnSpc>
                <a:spcPct val="100000"/>
              </a:lnSpc>
              <a:spcBef>
                <a:spcPts val="0"/>
              </a:spcBef>
              <a:spcAft>
                <a:spcPts val="0"/>
              </a:spcAft>
              <a:buNone/>
            </a:pPr>
            <a:endParaRPr sz="1400">
              <a:solidFill>
                <a:schemeClr val="dk1"/>
              </a:solidFill>
            </a:endParaRPr>
          </a:p>
          <a:p>
            <a:pPr marL="0" lvl="0" indent="0" algn="l" rtl="0">
              <a:lnSpc>
                <a:spcPct val="100000"/>
              </a:lnSpc>
              <a:spcBef>
                <a:spcPts val="0"/>
              </a:spcBef>
              <a:spcAft>
                <a:spcPts val="0"/>
              </a:spcAft>
              <a:buNone/>
            </a:pPr>
            <a:endParaRPr sz="1400">
              <a:solidFill>
                <a:schemeClr val="dk1"/>
              </a:solidFill>
            </a:endParaRPr>
          </a:p>
          <a:p>
            <a:pPr marL="0" lvl="0" indent="0" algn="ctr" rtl="0">
              <a:lnSpc>
                <a:spcPct val="100000"/>
              </a:lnSpc>
              <a:spcBef>
                <a:spcPts val="0"/>
              </a:spcBef>
              <a:spcAft>
                <a:spcPts val="0"/>
              </a:spcAft>
              <a:buNone/>
            </a:pPr>
            <a:r>
              <a:rPr lang="en" sz="2400">
                <a:solidFill>
                  <a:srgbClr val="38761D"/>
                </a:solidFill>
              </a:rPr>
              <a:t>Can’t wait for us to open and try our very first rectangular pizza! Follow me on Facebook! Sign up to be our member and use “SLIDES” to received 10% discount!</a:t>
            </a:r>
            <a:endParaRPr sz="2400">
              <a:solidFill>
                <a:srgbClr val="38761D"/>
              </a:solidFill>
            </a:endParaRPr>
          </a:p>
        </p:txBody>
      </p:sp>
      <p:pic>
        <p:nvPicPr>
          <p:cNvPr id="220" name="Google Shape;220;p34"/>
          <p:cNvPicPr preferRelativeResize="0"/>
          <p:nvPr/>
        </p:nvPicPr>
        <p:blipFill>
          <a:blip r:embed="rId4">
            <a:alphaModFix/>
          </a:blip>
          <a:stretch>
            <a:fillRect/>
          </a:stretch>
        </p:blipFill>
        <p:spPr>
          <a:xfrm>
            <a:off x="508203" y="3465300"/>
            <a:ext cx="780675" cy="599625"/>
          </a:xfrm>
          <a:prstGeom prst="rect">
            <a:avLst/>
          </a:prstGeom>
          <a:noFill/>
          <a:ln>
            <a:noFill/>
          </a:ln>
        </p:spPr>
      </p:pic>
      <p:sp>
        <p:nvSpPr>
          <p:cNvPr id="221" name="Google Shape;221;p34"/>
          <p:cNvSpPr txBox="1"/>
          <p:nvPr/>
        </p:nvSpPr>
        <p:spPr>
          <a:xfrm>
            <a:off x="408400" y="3081402"/>
            <a:ext cx="1940230" cy="444273"/>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dirty="0">
                <a:latin typeface="Lucida Calligraphy" panose="03010101010101010101" pitchFamily="66" charset="0"/>
                <a:ea typeface="Lobster"/>
                <a:cs typeface="Lobster"/>
                <a:sym typeface="Lobster"/>
              </a:rPr>
              <a:t>Yen Yen Lai  /  Caf</a:t>
            </a:r>
            <a:r>
              <a:rPr lang="en" sz="800" dirty="0">
                <a:solidFill>
                  <a:schemeClr val="dk1"/>
                </a:solidFill>
                <a:latin typeface="Lucida Calligraphy" panose="03010101010101010101" pitchFamily="66" charset="0"/>
                <a:ea typeface="Lobster"/>
                <a:cs typeface="Lobster"/>
                <a:sym typeface="Lobster"/>
              </a:rPr>
              <a:t>é</a:t>
            </a:r>
            <a:r>
              <a:rPr lang="en" sz="800" dirty="0">
                <a:latin typeface="Lucida Calligraphy" panose="03010101010101010101" pitchFamily="66" charset="0"/>
                <a:ea typeface="Lobster"/>
                <a:cs typeface="Lobster"/>
                <a:sym typeface="Lobster"/>
              </a:rPr>
              <a:t> Manager</a:t>
            </a:r>
            <a:endParaRPr sz="800" dirty="0">
              <a:latin typeface="Lucida Calligraphy" panose="03010101010101010101" pitchFamily="66" charset="0"/>
              <a:ea typeface="Lobster"/>
              <a:cs typeface="Lobster"/>
              <a:sym typeface="Lobster"/>
            </a:endParaRPr>
          </a:p>
          <a:p>
            <a:pPr marL="0" lvl="0" indent="0" algn="l" rtl="0">
              <a:spcBef>
                <a:spcPts val="0"/>
              </a:spcBef>
              <a:spcAft>
                <a:spcPts val="0"/>
              </a:spcAft>
              <a:buNone/>
            </a:pPr>
            <a:r>
              <a:rPr lang="en" sz="800" dirty="0">
                <a:latin typeface="Lucida Calligraphy" panose="03010101010101010101" pitchFamily="66" charset="0"/>
                <a:ea typeface="Lobster"/>
                <a:cs typeface="Lobster"/>
                <a:sym typeface="Lobster"/>
              </a:rPr>
              <a:t>yenlai1710668@gmail.com</a:t>
            </a:r>
            <a:endParaRPr sz="800" dirty="0">
              <a:latin typeface="Lucida Calligraphy" panose="03010101010101010101" pitchFamily="66" charset="0"/>
              <a:ea typeface="Lobster"/>
              <a:cs typeface="Lobster"/>
              <a:sym typeface="Lobster"/>
            </a:endParaRPr>
          </a:p>
        </p:txBody>
      </p:sp>
      <p:sp>
        <p:nvSpPr>
          <p:cNvPr id="222" name="Google Shape;222;p34"/>
          <p:cNvSpPr txBox="1"/>
          <p:nvPr/>
        </p:nvSpPr>
        <p:spPr>
          <a:xfrm>
            <a:off x="457200" y="4020855"/>
            <a:ext cx="2199700" cy="61267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700" dirty="0">
                <a:solidFill>
                  <a:srgbClr val="980000"/>
                </a:solidFill>
                <a:latin typeface="Oswald"/>
                <a:ea typeface="Oswald"/>
                <a:cs typeface="Oswald"/>
                <a:sym typeface="Oswald"/>
              </a:rPr>
              <a:t>Tailor-Make Pizza</a:t>
            </a:r>
            <a:endParaRPr sz="700" dirty="0">
              <a:solidFill>
                <a:srgbClr val="980000"/>
              </a:solidFill>
              <a:latin typeface="Oswald"/>
              <a:ea typeface="Oswald"/>
              <a:cs typeface="Oswald"/>
              <a:sym typeface="Oswald"/>
            </a:endParaRPr>
          </a:p>
          <a:p>
            <a:pPr marL="0" lvl="0" indent="0" algn="l" rtl="0">
              <a:spcBef>
                <a:spcPts val="0"/>
              </a:spcBef>
              <a:spcAft>
                <a:spcPts val="0"/>
              </a:spcAft>
              <a:buNone/>
            </a:pPr>
            <a:r>
              <a:rPr lang="en" sz="700" dirty="0">
                <a:solidFill>
                  <a:schemeClr val="dk1"/>
                </a:solidFill>
                <a:latin typeface="Oswald"/>
                <a:ea typeface="Oswald"/>
                <a:cs typeface="Oswald"/>
                <a:sym typeface="Oswald"/>
              </a:rPr>
              <a:t>4A Gwydr Square, Uplands, Swansea SA2 0HB.  </a:t>
            </a:r>
            <a:endParaRPr sz="700" dirty="0">
              <a:solidFill>
                <a:schemeClr val="dk1"/>
              </a:solidFill>
              <a:latin typeface="Oswald"/>
              <a:ea typeface="Oswald"/>
              <a:cs typeface="Oswald"/>
              <a:sym typeface="Oswald"/>
            </a:endParaRPr>
          </a:p>
          <a:p>
            <a:pPr marL="0" lvl="0" indent="0" algn="l" rtl="0">
              <a:spcBef>
                <a:spcPts val="0"/>
              </a:spcBef>
              <a:spcAft>
                <a:spcPts val="0"/>
              </a:spcAft>
              <a:buNone/>
            </a:pPr>
            <a:r>
              <a:rPr lang="en" sz="700" dirty="0">
                <a:solidFill>
                  <a:schemeClr val="dk1"/>
                </a:solidFill>
                <a:latin typeface="Oswald"/>
                <a:ea typeface="Oswald"/>
                <a:cs typeface="Oswald"/>
                <a:sym typeface="Oswald"/>
              </a:rPr>
              <a:t>Tel: 342.521.37.38. </a:t>
            </a:r>
            <a:endParaRPr sz="700" dirty="0">
              <a:solidFill>
                <a:schemeClr val="dk1"/>
              </a:solidFill>
              <a:latin typeface="Oswald"/>
              <a:ea typeface="Oswald"/>
              <a:cs typeface="Oswald"/>
              <a:sym typeface="Oswald"/>
            </a:endParaRPr>
          </a:p>
          <a:p>
            <a:pPr marL="0" lvl="0" indent="0" algn="l" rtl="0">
              <a:spcBef>
                <a:spcPts val="0"/>
              </a:spcBef>
              <a:spcAft>
                <a:spcPts val="0"/>
              </a:spcAft>
              <a:buClr>
                <a:schemeClr val="dk1"/>
              </a:buClr>
              <a:buSzPts val="1100"/>
              <a:buFont typeface="Arial"/>
              <a:buNone/>
            </a:pPr>
            <a:r>
              <a:rPr lang="en" sz="700" u="sng" dirty="0">
                <a:solidFill>
                  <a:schemeClr val="hlink"/>
                </a:solidFill>
                <a:latin typeface="Oswald"/>
                <a:ea typeface="Oswald"/>
                <a:cs typeface="Oswald"/>
                <a:sym typeface="Oswald"/>
                <a:hlinkClick r:id="rId5"/>
              </a:rPr>
              <a:t>www.grabapizzacafe.weebly.com</a:t>
            </a:r>
            <a:r>
              <a:rPr lang="en" sz="700" dirty="0">
                <a:solidFill>
                  <a:schemeClr val="dk1"/>
                </a:solidFill>
                <a:latin typeface="Oswald"/>
                <a:ea typeface="Oswald"/>
                <a:cs typeface="Oswald"/>
                <a:sym typeface="Oswald"/>
              </a:rPr>
              <a:t>              grabapizzacafe</a:t>
            </a:r>
            <a:endParaRPr sz="700" dirty="0">
              <a:solidFill>
                <a:srgbClr val="980000"/>
              </a:solidFill>
              <a:latin typeface="Oswald"/>
              <a:ea typeface="Oswald"/>
              <a:cs typeface="Oswald"/>
              <a:sym typeface="Oswald"/>
            </a:endParaRPr>
          </a:p>
        </p:txBody>
      </p:sp>
      <p:pic>
        <p:nvPicPr>
          <p:cNvPr id="223" name="Google Shape;223;p34"/>
          <p:cNvPicPr preferRelativeResize="0"/>
          <p:nvPr/>
        </p:nvPicPr>
        <p:blipFill>
          <a:blip r:embed="rId6">
            <a:alphaModFix/>
          </a:blip>
          <a:stretch>
            <a:fillRect/>
          </a:stretch>
        </p:blipFill>
        <p:spPr>
          <a:xfrm>
            <a:off x="1728775" y="4415084"/>
            <a:ext cx="114300" cy="1143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pic>
        <p:nvPicPr>
          <p:cNvPr id="228" name="Google Shape;228;p35"/>
          <p:cNvPicPr preferRelativeResize="0"/>
          <p:nvPr/>
        </p:nvPicPr>
        <p:blipFill>
          <a:blip r:embed="rId3">
            <a:alphaModFix amt="12000"/>
          </a:blip>
          <a:stretch>
            <a:fillRect/>
          </a:stretch>
        </p:blipFill>
        <p:spPr>
          <a:xfrm>
            <a:off x="311700" y="445014"/>
            <a:ext cx="8520600" cy="572700"/>
          </a:xfrm>
          <a:prstGeom prst="rect">
            <a:avLst/>
          </a:prstGeom>
          <a:noFill/>
          <a:ln>
            <a:noFill/>
          </a:ln>
        </p:spPr>
      </p:pic>
      <p:pic>
        <p:nvPicPr>
          <p:cNvPr id="229" name="Google Shape;229;p35"/>
          <p:cNvPicPr preferRelativeResize="0"/>
          <p:nvPr/>
        </p:nvPicPr>
        <p:blipFill>
          <a:blip r:embed="rId3">
            <a:alphaModFix amt="24000"/>
          </a:blip>
          <a:stretch>
            <a:fillRect/>
          </a:stretch>
        </p:blipFill>
        <p:spPr>
          <a:xfrm>
            <a:off x="311700" y="1152425"/>
            <a:ext cx="8520600" cy="3416400"/>
          </a:xfrm>
          <a:prstGeom prst="rect">
            <a:avLst/>
          </a:prstGeom>
          <a:noFill/>
          <a:ln>
            <a:noFill/>
          </a:ln>
        </p:spPr>
      </p:pic>
      <p:sp>
        <p:nvSpPr>
          <p:cNvPr id="230" name="Google Shape;230;p35"/>
          <p:cNvSpPr txBox="1">
            <a:spLocks noGrp="1"/>
          </p:cNvSpPr>
          <p:nvPr>
            <p:ph type="title"/>
          </p:nvPr>
        </p:nvSpPr>
        <p:spPr>
          <a:xfrm>
            <a:off x="311700" y="445025"/>
            <a:ext cx="8520600" cy="5727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b="1">
                <a:solidFill>
                  <a:srgbClr val="FF0000"/>
                </a:solidFill>
                <a:latin typeface="Lobster"/>
                <a:ea typeface="Lobster"/>
                <a:cs typeface="Lobster"/>
                <a:sym typeface="Lobster"/>
              </a:rPr>
              <a:t>References</a:t>
            </a:r>
            <a:endParaRPr b="1">
              <a:solidFill>
                <a:srgbClr val="FF0000"/>
              </a:solidFill>
              <a:latin typeface="Lobster"/>
              <a:ea typeface="Lobster"/>
              <a:cs typeface="Lobster"/>
              <a:sym typeface="Lobster"/>
            </a:endParaRPr>
          </a:p>
        </p:txBody>
      </p:sp>
      <p:sp>
        <p:nvSpPr>
          <p:cNvPr id="231" name="Google Shape;231;p35"/>
          <p:cNvSpPr txBox="1">
            <a:spLocks noGrp="1"/>
          </p:cNvSpPr>
          <p:nvPr>
            <p:ph type="body" idx="1"/>
          </p:nvPr>
        </p:nvSpPr>
        <p:spPr>
          <a:xfrm>
            <a:off x="310896" y="1152475"/>
            <a:ext cx="8520600" cy="34164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endParaRPr sz="1000">
              <a:solidFill>
                <a:srgbClr val="000000"/>
              </a:solidFill>
            </a:endParaRPr>
          </a:p>
          <a:p>
            <a:pPr marL="0" lvl="0" indent="0" algn="l" rtl="0">
              <a:lnSpc>
                <a:spcPct val="100000"/>
              </a:lnSpc>
              <a:spcBef>
                <a:spcPts val="0"/>
              </a:spcBef>
              <a:spcAft>
                <a:spcPts val="0"/>
              </a:spcAft>
              <a:buNone/>
            </a:pPr>
            <a:r>
              <a:rPr lang="en" sz="1000">
                <a:solidFill>
                  <a:srgbClr val="000000"/>
                </a:solidFill>
              </a:rPr>
              <a:t>ACAS (2018) </a:t>
            </a:r>
            <a:r>
              <a:rPr lang="en" sz="1000" i="1">
                <a:solidFill>
                  <a:srgbClr val="000000"/>
                </a:solidFill>
              </a:rPr>
              <a:t>New To HR – Helpful Acas resources for you</a:t>
            </a:r>
            <a:r>
              <a:rPr lang="en" sz="1000">
                <a:solidFill>
                  <a:srgbClr val="000000"/>
                </a:solidFill>
              </a:rPr>
              <a:t>. [online] Available at: http://www.acas.org.uk/index.aspx?articleid=5636 (Accessed: 20 October 2018)</a:t>
            </a:r>
            <a:endParaRPr sz="1000">
              <a:solidFill>
                <a:srgbClr val="000000"/>
              </a:solidFill>
            </a:endParaRPr>
          </a:p>
          <a:p>
            <a:pPr marL="0" lvl="0" indent="0" algn="l" rtl="0">
              <a:lnSpc>
                <a:spcPct val="100000"/>
              </a:lnSpc>
              <a:spcBef>
                <a:spcPts val="0"/>
              </a:spcBef>
              <a:spcAft>
                <a:spcPts val="0"/>
              </a:spcAft>
              <a:buNone/>
            </a:pPr>
            <a:endParaRPr sz="1000">
              <a:solidFill>
                <a:srgbClr val="000000"/>
              </a:solidFill>
            </a:endParaRPr>
          </a:p>
          <a:p>
            <a:pPr marL="0" lvl="0" indent="0" algn="l" rtl="0">
              <a:lnSpc>
                <a:spcPct val="100000"/>
              </a:lnSpc>
              <a:spcBef>
                <a:spcPts val="0"/>
              </a:spcBef>
              <a:spcAft>
                <a:spcPts val="0"/>
              </a:spcAft>
              <a:buNone/>
            </a:pPr>
            <a:r>
              <a:rPr lang="en" sz="1000">
                <a:solidFill>
                  <a:srgbClr val="000000"/>
                </a:solidFill>
              </a:rPr>
              <a:t>Alliance online UK [online]. Available at: </a:t>
            </a:r>
            <a:r>
              <a:rPr lang="en" sz="1000" u="sng">
                <a:solidFill>
                  <a:schemeClr val="hlink"/>
                </a:solidFill>
                <a:hlinkClick r:id="rId4"/>
              </a:rPr>
              <a:t>https://www.allianceonline.co.uk/corrugated-pizza-box-gondola-design</a:t>
            </a:r>
            <a:r>
              <a:rPr lang="en" sz="1000">
                <a:solidFill>
                  <a:srgbClr val="000000"/>
                </a:solidFill>
              </a:rPr>
              <a:t>. (Accessed on 20 November 2018)</a:t>
            </a:r>
            <a:endParaRPr sz="1000">
              <a:solidFill>
                <a:srgbClr val="000000"/>
              </a:solidFill>
            </a:endParaRPr>
          </a:p>
          <a:p>
            <a:pPr marL="0" lvl="0" indent="0" algn="l" rtl="0">
              <a:lnSpc>
                <a:spcPct val="100000"/>
              </a:lnSpc>
              <a:spcBef>
                <a:spcPts val="0"/>
              </a:spcBef>
              <a:spcAft>
                <a:spcPts val="0"/>
              </a:spcAft>
              <a:buNone/>
            </a:pP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000">
                <a:solidFill>
                  <a:schemeClr val="dk1"/>
                </a:solidFill>
              </a:rPr>
              <a:t>Blair, J. (5 July 2017) </a:t>
            </a:r>
            <a:r>
              <a:rPr lang="en" sz="1000" i="1">
                <a:solidFill>
                  <a:schemeClr val="dk1"/>
                </a:solidFill>
              </a:rPr>
              <a:t>Job Description For A Pizza Chef</a:t>
            </a:r>
            <a:r>
              <a:rPr lang="en" sz="1000">
                <a:solidFill>
                  <a:schemeClr val="dk1"/>
                </a:solidFill>
              </a:rPr>
              <a:t> [online]. Available at http://careertrend.com/about-6754599-job-descripition-pizza-chef-html. (Accessed on 2 November 2018)</a:t>
            </a: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000">
                <a:solidFill>
                  <a:srgbClr val="000000"/>
                </a:solidFill>
              </a:rPr>
              <a:t>Blythe, J. (2006) </a:t>
            </a:r>
            <a:r>
              <a:rPr lang="en" sz="1000" i="1">
                <a:solidFill>
                  <a:srgbClr val="000000"/>
                </a:solidFill>
              </a:rPr>
              <a:t>“Marketing”</a:t>
            </a:r>
            <a:r>
              <a:rPr lang="en" sz="1000">
                <a:solidFill>
                  <a:srgbClr val="000000"/>
                </a:solidFill>
              </a:rPr>
              <a:t> London: SAGE Publications Ltd.</a:t>
            </a: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000">
                <a:solidFill>
                  <a:srgbClr val="000000"/>
                </a:solidFill>
              </a:rPr>
              <a:t>Bogardus, A.M. (2004) </a:t>
            </a:r>
            <a:r>
              <a:rPr lang="en" sz="1000" i="1">
                <a:solidFill>
                  <a:srgbClr val="000000"/>
                </a:solidFill>
              </a:rPr>
              <a:t>“Human Resources Jumpstart”</a:t>
            </a:r>
            <a:r>
              <a:rPr lang="en" sz="1000">
                <a:solidFill>
                  <a:srgbClr val="000000"/>
                </a:solidFill>
              </a:rPr>
              <a:t> San Francisco; London: SYBEX.</a:t>
            </a: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000">
                <a:solidFill>
                  <a:srgbClr val="000000"/>
                </a:solidFill>
              </a:rPr>
              <a:t>Business is Great (2018) </a:t>
            </a:r>
            <a:r>
              <a:rPr lang="en" sz="1000" i="1">
                <a:solidFill>
                  <a:srgbClr val="000000"/>
                </a:solidFill>
              </a:rPr>
              <a:t>Regulations</a:t>
            </a:r>
            <a:r>
              <a:rPr lang="en" sz="1000">
                <a:solidFill>
                  <a:srgbClr val="000000"/>
                </a:solidFill>
              </a:rPr>
              <a:t> [online]. Available at: </a:t>
            </a:r>
            <a:r>
              <a:rPr lang="en" sz="1000" u="sng">
                <a:solidFill>
                  <a:srgbClr val="000000"/>
                </a:solidFill>
                <a:hlinkClick r:id="rId5"/>
              </a:rPr>
              <a:t>http://www.greatbusiness.gov.uk/regulation/</a:t>
            </a:r>
            <a:r>
              <a:rPr lang="en" sz="1000">
                <a:solidFill>
                  <a:srgbClr val="000000"/>
                </a:solidFill>
              </a:rPr>
              <a:t> (Accessed 23 October 2018)</a:t>
            </a: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000">
                <a:solidFill>
                  <a:schemeClr val="dk1"/>
                </a:solidFill>
              </a:rPr>
              <a:t>Canteen Tables UK. Available at: </a:t>
            </a:r>
            <a:r>
              <a:rPr lang="en" sz="1000" u="sng">
                <a:solidFill>
                  <a:schemeClr val="dk1"/>
                </a:solidFill>
                <a:hlinkClick r:id="rId6"/>
              </a:rPr>
              <a:t>https://www.officefurnitureonlin.co.uk/canteentables</a:t>
            </a:r>
            <a:r>
              <a:rPr lang="en" sz="1000">
                <a:solidFill>
                  <a:schemeClr val="dk1"/>
                </a:solidFill>
              </a:rPr>
              <a:t>. (Accessed on 02 November 2018)</a:t>
            </a: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000">
                <a:solidFill>
                  <a:schemeClr val="dk1"/>
                </a:solidFill>
              </a:rPr>
              <a:t>Davcik, N.S. and Sharma, P. (2015) Impact of product differentiation, marketing investments and brand equity on pricing strategies. </a:t>
            </a:r>
            <a:r>
              <a:rPr lang="en" sz="1000" i="1">
                <a:solidFill>
                  <a:schemeClr val="dk1"/>
                </a:solidFill>
              </a:rPr>
              <a:t>European Journal of Marketing</a:t>
            </a:r>
            <a:r>
              <a:rPr lang="en" sz="1000">
                <a:solidFill>
                  <a:schemeClr val="dk1"/>
                </a:solidFill>
              </a:rPr>
              <a:t> Vol. 49 (No.5/6) pp. 760-781 [online]. Emerald Insight. Available at: </a:t>
            </a:r>
            <a:r>
              <a:rPr lang="en" sz="1000" u="sng">
                <a:solidFill>
                  <a:schemeClr val="hlink"/>
                </a:solidFill>
                <a:hlinkClick r:id="rId7"/>
              </a:rPr>
              <a:t>https://www.emeraldinsight.com/loi/ejm</a:t>
            </a:r>
            <a:r>
              <a:rPr lang="en" sz="1000">
                <a:solidFill>
                  <a:schemeClr val="dk1"/>
                </a:solidFill>
              </a:rPr>
              <a:t> (Accessed 30 November 2018)</a:t>
            </a:r>
            <a:endParaRPr sz="1000">
              <a:solidFill>
                <a:srgbClr val="000000"/>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pic>
        <p:nvPicPr>
          <p:cNvPr id="236" name="Google Shape;236;p36"/>
          <p:cNvPicPr preferRelativeResize="0"/>
          <p:nvPr/>
        </p:nvPicPr>
        <p:blipFill>
          <a:blip r:embed="rId3">
            <a:alphaModFix amt="24000"/>
          </a:blip>
          <a:stretch>
            <a:fillRect/>
          </a:stretch>
        </p:blipFill>
        <p:spPr>
          <a:xfrm>
            <a:off x="311700" y="509850"/>
            <a:ext cx="8520600" cy="4123800"/>
          </a:xfrm>
          <a:prstGeom prst="rect">
            <a:avLst/>
          </a:prstGeom>
          <a:noFill/>
          <a:ln>
            <a:noFill/>
          </a:ln>
        </p:spPr>
      </p:pic>
      <p:sp>
        <p:nvSpPr>
          <p:cNvPr id="237" name="Google Shape;237;p36"/>
          <p:cNvSpPr txBox="1">
            <a:spLocks noGrp="1"/>
          </p:cNvSpPr>
          <p:nvPr>
            <p:ph type="body" idx="1"/>
          </p:nvPr>
        </p:nvSpPr>
        <p:spPr>
          <a:xfrm>
            <a:off x="311700" y="509850"/>
            <a:ext cx="8520600" cy="41238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000">
                <a:solidFill>
                  <a:schemeClr val="dk1"/>
                </a:solidFill>
              </a:rPr>
              <a:t>Empire Suppliers Limited (GB) [online]. Available at: </a:t>
            </a:r>
            <a:r>
              <a:rPr lang="en" sz="1000" u="sng">
                <a:solidFill>
                  <a:schemeClr val="dk1"/>
                </a:solidFill>
                <a:hlinkClick r:id="rId4"/>
              </a:rPr>
              <a:t>https://www.empiresupplieisonline.co.uk</a:t>
            </a:r>
            <a:r>
              <a:rPr lang="en" sz="1000">
                <a:solidFill>
                  <a:schemeClr val="dk1"/>
                </a:solidFill>
              </a:rPr>
              <a:t>. (Accessed 2 November 2018)</a:t>
            </a: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000">
                <a:solidFill>
                  <a:schemeClr val="dk1"/>
                </a:solidFill>
              </a:rPr>
              <a:t>Eskuta, </a:t>
            </a:r>
            <a:r>
              <a:rPr lang="en" sz="1000" i="1">
                <a:solidFill>
                  <a:schemeClr val="dk1"/>
                </a:solidFill>
              </a:rPr>
              <a:t>Eskuta Electric Delivery Bike</a:t>
            </a:r>
            <a:r>
              <a:rPr lang="en" sz="1000">
                <a:solidFill>
                  <a:schemeClr val="dk1"/>
                </a:solidFill>
              </a:rPr>
              <a:t> [online]. Available at: </a:t>
            </a:r>
            <a:r>
              <a:rPr lang="en" sz="1000" u="sng">
                <a:solidFill>
                  <a:schemeClr val="accent5"/>
                </a:solidFill>
                <a:hlinkClick r:id="rId5"/>
              </a:rPr>
              <a:t>https://www.eskuta.com/products/eskuta-sx250d-deposit</a:t>
            </a:r>
            <a:r>
              <a:rPr lang="en" sz="1000">
                <a:solidFill>
                  <a:schemeClr val="dk1"/>
                </a:solidFill>
              </a:rPr>
              <a:t> (Accessed 27 November 2018)</a:t>
            </a: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000">
                <a:solidFill>
                  <a:schemeClr val="dk1"/>
                </a:solidFill>
              </a:rPr>
              <a:t>Gov.UK (2018) </a:t>
            </a:r>
            <a:r>
              <a:rPr lang="en" sz="1000" i="1">
                <a:solidFill>
                  <a:schemeClr val="dk1"/>
                </a:solidFill>
              </a:rPr>
              <a:t>Set up a business</a:t>
            </a:r>
            <a:r>
              <a:rPr lang="en" sz="1000">
                <a:solidFill>
                  <a:schemeClr val="dk1"/>
                </a:solidFill>
              </a:rPr>
              <a:t>. [online] Available at: </a:t>
            </a:r>
            <a:r>
              <a:rPr lang="en" sz="1000" u="sng">
                <a:solidFill>
                  <a:schemeClr val="dk1"/>
                </a:solidFill>
                <a:hlinkClick r:id="rId6"/>
              </a:rPr>
              <a:t>https://www.gov.uk/set-up-business</a:t>
            </a:r>
            <a:r>
              <a:rPr lang="en" sz="1000">
                <a:solidFill>
                  <a:schemeClr val="dk1"/>
                </a:solidFill>
              </a:rPr>
              <a:t> (Accessed 23 October 2018)</a:t>
            </a: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000">
                <a:solidFill>
                  <a:srgbClr val="000000"/>
                </a:solidFill>
              </a:rPr>
              <a:t>Hanlon, A. (2018) </a:t>
            </a:r>
            <a:r>
              <a:rPr lang="en" sz="1000" i="1">
                <a:solidFill>
                  <a:srgbClr val="000000"/>
                </a:solidFill>
              </a:rPr>
              <a:t>How to use the 7Ps Marketing Mix</a:t>
            </a:r>
            <a:r>
              <a:rPr lang="en" sz="1000">
                <a:solidFill>
                  <a:srgbClr val="000000"/>
                </a:solidFill>
              </a:rPr>
              <a:t> [online] Available at: </a:t>
            </a:r>
            <a:r>
              <a:rPr lang="en" sz="1000" u="sng">
                <a:solidFill>
                  <a:srgbClr val="000000"/>
                </a:solidFill>
                <a:hlinkClick r:id="rId7"/>
              </a:rPr>
              <a:t>https://www.smartinsights.com/marketing-planning/marketing-models/how-to-use-the-7ps-marketing-mix/</a:t>
            </a:r>
            <a:r>
              <a:rPr lang="en" sz="1000">
                <a:solidFill>
                  <a:srgbClr val="000000"/>
                </a:solidFill>
              </a:rPr>
              <a:t> (Accessed 30 October 2018)</a:t>
            </a: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000">
                <a:solidFill>
                  <a:srgbClr val="000000"/>
                </a:solidFill>
              </a:rPr>
              <a:t>Import4u.UK. Available at: </a:t>
            </a:r>
            <a:r>
              <a:rPr lang="en" sz="1000" u="sng">
                <a:solidFill>
                  <a:schemeClr val="hlink"/>
                </a:solidFill>
                <a:hlinkClick r:id="rId8"/>
              </a:rPr>
              <a:t>www.ebaystores.co.uk/import4u</a:t>
            </a:r>
            <a:r>
              <a:rPr lang="en" sz="1000">
                <a:solidFill>
                  <a:srgbClr val="000000"/>
                </a:solidFill>
              </a:rPr>
              <a:t>. ( Accessed on 20 November 2018)</a:t>
            </a: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000">
                <a:solidFill>
                  <a:srgbClr val="000000"/>
                </a:solidFill>
              </a:rPr>
              <a:t>Investing answers, </a:t>
            </a:r>
            <a:r>
              <a:rPr lang="en" sz="1000" i="1">
                <a:solidFill>
                  <a:srgbClr val="000000"/>
                </a:solidFill>
              </a:rPr>
              <a:t>Human Resources</a:t>
            </a:r>
            <a:r>
              <a:rPr lang="en" sz="1000">
                <a:solidFill>
                  <a:srgbClr val="000000"/>
                </a:solidFill>
              </a:rPr>
              <a:t> [online] Available at: https://investinganswers.com/financial-dictionary/businesses-corporations/human-resources-5993 (Accessed on 28 October 2018)</a:t>
            </a: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000">
                <a:solidFill>
                  <a:srgbClr val="000000"/>
                </a:solidFill>
              </a:rPr>
              <a:t>Koolmax.UK. Available at: </a:t>
            </a:r>
            <a:r>
              <a:rPr lang="en" sz="1000" u="sng">
                <a:solidFill>
                  <a:schemeClr val="hlink"/>
                </a:solidFill>
                <a:hlinkClick r:id="rId9"/>
              </a:rPr>
              <a:t>https://www.koolmaxgroup.com/heated-serve-over-counters</a:t>
            </a:r>
            <a:r>
              <a:rPr lang="en" sz="1000">
                <a:solidFill>
                  <a:srgbClr val="000000"/>
                </a:solidFill>
              </a:rPr>
              <a:t>. (Accessed on 20 November 2018) </a:t>
            </a: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000">
                <a:solidFill>
                  <a:srgbClr val="000000"/>
                </a:solidFill>
              </a:rPr>
              <a:t>McGrath, J. (7 April 2018) </a:t>
            </a:r>
            <a:r>
              <a:rPr lang="en" sz="1000" i="1">
                <a:solidFill>
                  <a:srgbClr val="000000"/>
                </a:solidFill>
              </a:rPr>
              <a:t>5 Golden rules for opening a cafe</a:t>
            </a:r>
            <a:r>
              <a:rPr lang="en" sz="1000">
                <a:solidFill>
                  <a:srgbClr val="000000"/>
                </a:solidFill>
              </a:rPr>
              <a:t>. [online] Available at: </a:t>
            </a:r>
            <a:r>
              <a:rPr lang="en" sz="1000" u="sng">
                <a:solidFill>
                  <a:srgbClr val="000000"/>
                </a:solidFill>
                <a:hlinkClick r:id="rId10"/>
              </a:rPr>
              <a:t>https://www.myob.com/au/blog/5-golden-rules-for-opening-a-cafe/</a:t>
            </a:r>
            <a:r>
              <a:rPr lang="en" sz="1000">
                <a:solidFill>
                  <a:srgbClr val="000000"/>
                </a:solidFill>
              </a:rPr>
              <a:t> (Accessed 21 October 2018)</a:t>
            </a: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10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000">
                <a:solidFill>
                  <a:schemeClr val="dk1"/>
                </a:solidFill>
              </a:rPr>
              <a:t>Pizza SQR (2018) </a:t>
            </a:r>
            <a:r>
              <a:rPr lang="en" sz="1000" i="1">
                <a:solidFill>
                  <a:schemeClr val="dk1"/>
                </a:solidFill>
              </a:rPr>
              <a:t>Menu</a:t>
            </a:r>
            <a:r>
              <a:rPr lang="en" sz="1000">
                <a:solidFill>
                  <a:schemeClr val="dk1"/>
                </a:solidFill>
              </a:rPr>
              <a:t> [online] Available at: </a:t>
            </a:r>
            <a:r>
              <a:rPr lang="en" sz="1000" u="sng">
                <a:solidFill>
                  <a:schemeClr val="dk1"/>
                </a:solidFill>
                <a:hlinkClick r:id="rId11"/>
              </a:rPr>
              <a:t>https://www.pizzasqr.com/menu/</a:t>
            </a:r>
            <a:r>
              <a:rPr lang="en" sz="1000">
                <a:solidFill>
                  <a:schemeClr val="dk1"/>
                </a:solidFill>
              </a:rPr>
              <a:t> (Accessed 23 October 2018)</a:t>
            </a: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000">
                <a:solidFill>
                  <a:schemeClr val="dk1"/>
                </a:solidFill>
              </a:rPr>
              <a:t>Palmer, A. (2012) “Introduction To Marketing Theory and Practice” 3rd edition. Oxford: Oxford University Press.</a:t>
            </a:r>
            <a:endParaRPr sz="1000">
              <a:solidFill>
                <a:srgbClr val="000000"/>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pic>
        <p:nvPicPr>
          <p:cNvPr id="242" name="Google Shape;242;p37"/>
          <p:cNvPicPr preferRelativeResize="0"/>
          <p:nvPr/>
        </p:nvPicPr>
        <p:blipFill>
          <a:blip r:embed="rId3">
            <a:alphaModFix amt="24000"/>
          </a:blip>
          <a:stretch>
            <a:fillRect/>
          </a:stretch>
        </p:blipFill>
        <p:spPr>
          <a:xfrm>
            <a:off x="311700" y="509850"/>
            <a:ext cx="8520600" cy="4123800"/>
          </a:xfrm>
          <a:prstGeom prst="rect">
            <a:avLst/>
          </a:prstGeom>
          <a:noFill/>
          <a:ln>
            <a:noFill/>
          </a:ln>
        </p:spPr>
      </p:pic>
      <p:sp>
        <p:nvSpPr>
          <p:cNvPr id="243" name="Google Shape;243;p37"/>
          <p:cNvSpPr txBox="1">
            <a:spLocks noGrp="1"/>
          </p:cNvSpPr>
          <p:nvPr>
            <p:ph type="body" idx="1"/>
          </p:nvPr>
        </p:nvSpPr>
        <p:spPr>
          <a:xfrm>
            <a:off x="311700" y="509850"/>
            <a:ext cx="8520600" cy="41238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000">
                <a:solidFill>
                  <a:schemeClr val="dk1"/>
                </a:solidFill>
              </a:rPr>
              <a:t>Steiner, R. (2012) </a:t>
            </a:r>
            <a:r>
              <a:rPr lang="en" sz="1000" i="1">
                <a:solidFill>
                  <a:schemeClr val="dk1"/>
                </a:solidFill>
              </a:rPr>
              <a:t>Special Report: The Battle is on for a slice of UK’s pizza pie</a:t>
            </a:r>
            <a:r>
              <a:rPr lang="en" sz="1000">
                <a:solidFill>
                  <a:schemeClr val="dk1"/>
                </a:solidFill>
              </a:rPr>
              <a:t> [online]. Available at: </a:t>
            </a:r>
            <a:r>
              <a:rPr lang="en" sz="1000" u="sng">
                <a:solidFill>
                  <a:schemeClr val="dk1"/>
                </a:solidFill>
                <a:hlinkClick r:id="rId4"/>
              </a:rPr>
              <a:t>https://www.thisismoney.co.uk/money/markets/article-2175055/CITY-FOCUS-The-battle-slice-UKs-pizza-pie.html</a:t>
            </a:r>
            <a:r>
              <a:rPr lang="en" sz="1000">
                <a:solidFill>
                  <a:schemeClr val="dk1"/>
                </a:solidFill>
              </a:rPr>
              <a:t> (Accessed 26 October 2018)</a:t>
            </a: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000">
                <a:solidFill>
                  <a:schemeClr val="dk1"/>
                </a:solidFill>
              </a:rPr>
              <a:t>Richard Regalado Pizza School (2018) </a:t>
            </a:r>
            <a:r>
              <a:rPr lang="en" sz="1000" i="1">
                <a:solidFill>
                  <a:schemeClr val="dk1"/>
                </a:solidFill>
              </a:rPr>
              <a:t>Courses and Fees</a:t>
            </a:r>
            <a:r>
              <a:rPr lang="en" sz="1000">
                <a:solidFill>
                  <a:schemeClr val="dk1"/>
                </a:solidFill>
              </a:rPr>
              <a:t> [online]. Available at https://www.italianpizzaschool.co.uk/course/ (Accessed 2 November 2018)</a:t>
            </a: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000">
                <a:solidFill>
                  <a:schemeClr val="dk1"/>
                </a:solidFill>
              </a:rPr>
              <a:t>Trout, Ries, J., (2006) </a:t>
            </a:r>
            <a:r>
              <a:rPr lang="en" sz="1000" i="1">
                <a:solidFill>
                  <a:schemeClr val="dk1"/>
                </a:solidFill>
              </a:rPr>
              <a:t>Positioning</a:t>
            </a:r>
            <a:r>
              <a:rPr lang="en" sz="1000">
                <a:solidFill>
                  <a:schemeClr val="dk1"/>
                </a:solidFill>
              </a:rPr>
              <a:t>. 2nd ed. US: Mcgraw-Hill Education.</a:t>
            </a:r>
            <a:endParaRPr sz="10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000">
              <a:solidFill>
                <a:schemeClr val="dk1"/>
              </a:solidFill>
            </a:endParaRPr>
          </a:p>
          <a:p>
            <a:pPr marL="0" lvl="0" indent="0" algn="l" rtl="0">
              <a:lnSpc>
                <a:spcPct val="100000"/>
              </a:lnSpc>
              <a:spcBef>
                <a:spcPts val="0"/>
              </a:spcBef>
              <a:spcAft>
                <a:spcPts val="0"/>
              </a:spcAft>
              <a:buNone/>
            </a:pPr>
            <a:r>
              <a:rPr lang="en" sz="1000">
                <a:solidFill>
                  <a:schemeClr val="dk1"/>
                </a:solidFill>
              </a:rPr>
              <a:t>Valentin, E. (2017) </a:t>
            </a:r>
            <a:r>
              <a:rPr lang="en" sz="1000" i="1">
                <a:solidFill>
                  <a:schemeClr val="dk1"/>
                </a:solidFill>
              </a:rPr>
              <a:t>“Certificate in Higher Education: Skills for the Workplace Student Yearbook”</a:t>
            </a:r>
            <a:r>
              <a:rPr lang="en" sz="1000">
                <a:solidFill>
                  <a:schemeClr val="dk1"/>
                </a:solidFill>
              </a:rPr>
              <a:t>. London: Sage Publication. pp 376-386</a:t>
            </a:r>
            <a:endParaRPr sz="1000">
              <a:solidFill>
                <a:schemeClr val="dk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pic>
        <p:nvPicPr>
          <p:cNvPr id="248" name="Google Shape;248;p38"/>
          <p:cNvPicPr preferRelativeResize="0"/>
          <p:nvPr/>
        </p:nvPicPr>
        <p:blipFill>
          <a:blip r:embed="rId3">
            <a:alphaModFix amt="24000"/>
          </a:blip>
          <a:stretch>
            <a:fillRect/>
          </a:stretch>
        </p:blipFill>
        <p:spPr>
          <a:xfrm>
            <a:off x="311700" y="1152475"/>
            <a:ext cx="8520600" cy="3416400"/>
          </a:xfrm>
          <a:prstGeom prst="rect">
            <a:avLst/>
          </a:prstGeom>
          <a:noFill/>
          <a:ln>
            <a:noFill/>
          </a:ln>
        </p:spPr>
      </p:pic>
      <p:pic>
        <p:nvPicPr>
          <p:cNvPr id="249" name="Google Shape;249;p38"/>
          <p:cNvPicPr preferRelativeResize="0"/>
          <p:nvPr/>
        </p:nvPicPr>
        <p:blipFill>
          <a:blip r:embed="rId3">
            <a:alphaModFix amt="24000"/>
          </a:blip>
          <a:stretch>
            <a:fillRect/>
          </a:stretch>
        </p:blipFill>
        <p:spPr>
          <a:xfrm>
            <a:off x="311700" y="456950"/>
            <a:ext cx="8520600" cy="572700"/>
          </a:xfrm>
          <a:prstGeom prst="rect">
            <a:avLst/>
          </a:prstGeom>
          <a:noFill/>
          <a:ln>
            <a:noFill/>
          </a:ln>
        </p:spPr>
      </p:pic>
      <p:sp>
        <p:nvSpPr>
          <p:cNvPr id="250" name="Google Shape;250;p38"/>
          <p:cNvSpPr txBox="1">
            <a:spLocks noGrp="1"/>
          </p:cNvSpPr>
          <p:nvPr>
            <p:ph type="title"/>
          </p:nvPr>
        </p:nvSpPr>
        <p:spPr>
          <a:xfrm>
            <a:off x="311700" y="456950"/>
            <a:ext cx="8520600" cy="5727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n">
                <a:solidFill>
                  <a:srgbClr val="FF0000"/>
                </a:solidFill>
                <a:latin typeface="Lobster"/>
                <a:ea typeface="Lobster"/>
                <a:cs typeface="Lobster"/>
                <a:sym typeface="Lobster"/>
              </a:rPr>
              <a:t>Appendixes</a:t>
            </a:r>
            <a:endParaRPr/>
          </a:p>
        </p:txBody>
      </p:sp>
      <p:sp>
        <p:nvSpPr>
          <p:cNvPr id="251" name="Google Shape;251;p38"/>
          <p:cNvSpPr txBox="1">
            <a:spLocks noGrp="1"/>
          </p:cNvSpPr>
          <p:nvPr>
            <p:ph type="body" idx="1"/>
          </p:nvPr>
        </p:nvSpPr>
        <p:spPr>
          <a:xfrm>
            <a:off x="311700" y="1152475"/>
            <a:ext cx="8520600" cy="34164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1600"/>
              </a:spcAft>
              <a:buClr>
                <a:schemeClr val="dk1"/>
              </a:buClr>
              <a:buSzPts val="1100"/>
              <a:buFont typeface="Arial"/>
              <a:buNone/>
            </a:pPr>
            <a:r>
              <a:rPr lang="en" sz="1200" b="1" u="sng">
                <a:solidFill>
                  <a:schemeClr val="dk1"/>
                </a:solidFill>
              </a:rPr>
              <a:t>Appendix 1:</a:t>
            </a:r>
            <a:r>
              <a:rPr lang="en" sz="1200" b="1">
                <a:solidFill>
                  <a:schemeClr val="dk1"/>
                </a:solidFill>
              </a:rPr>
              <a:t> Pizza Restaurant Market Facts</a:t>
            </a:r>
            <a:endParaRPr/>
          </a:p>
        </p:txBody>
      </p:sp>
      <p:pic>
        <p:nvPicPr>
          <p:cNvPr id="252" name="Google Shape;252;p38"/>
          <p:cNvPicPr preferRelativeResize="0"/>
          <p:nvPr/>
        </p:nvPicPr>
        <p:blipFill rotWithShape="1">
          <a:blip r:embed="rId4">
            <a:alphaModFix/>
          </a:blip>
          <a:srcRect t="16819" b="4141"/>
          <a:stretch/>
        </p:blipFill>
        <p:spPr>
          <a:xfrm>
            <a:off x="3031675" y="1524000"/>
            <a:ext cx="3080626" cy="2917025"/>
          </a:xfrm>
          <a:prstGeom prst="rect">
            <a:avLst/>
          </a:prstGeom>
          <a:noFill/>
          <a:ln w="9525" cap="flat" cmpd="sng">
            <a:solidFill>
              <a:srgbClr val="6AA84F"/>
            </a:solidFill>
            <a:prstDash val="solid"/>
            <a:round/>
            <a:headEnd type="none" w="sm" len="sm"/>
            <a:tailEnd type="none" w="sm" len="sm"/>
          </a:ln>
        </p:spPr>
      </p:pic>
      <p:sp>
        <p:nvSpPr>
          <p:cNvPr id="253" name="Google Shape;253;p38"/>
          <p:cNvSpPr txBox="1"/>
          <p:nvPr/>
        </p:nvSpPr>
        <p:spPr>
          <a:xfrm>
            <a:off x="6560400" y="4248775"/>
            <a:ext cx="2271900" cy="320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t>Source: PAPA 2014 excludes Italian Trattoria.</a:t>
            </a:r>
            <a:endParaRPr sz="8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pic>
        <p:nvPicPr>
          <p:cNvPr id="258" name="Google Shape;258;p39"/>
          <p:cNvPicPr preferRelativeResize="0"/>
          <p:nvPr/>
        </p:nvPicPr>
        <p:blipFill>
          <a:blip r:embed="rId3">
            <a:alphaModFix amt="24000"/>
          </a:blip>
          <a:stretch>
            <a:fillRect/>
          </a:stretch>
        </p:blipFill>
        <p:spPr>
          <a:xfrm>
            <a:off x="311700" y="523975"/>
            <a:ext cx="8520600" cy="4044900"/>
          </a:xfrm>
          <a:prstGeom prst="rect">
            <a:avLst/>
          </a:prstGeom>
          <a:noFill/>
          <a:ln w="9525" cap="flat" cmpd="sng">
            <a:solidFill>
              <a:srgbClr val="6AA84F"/>
            </a:solidFill>
            <a:prstDash val="solid"/>
            <a:round/>
            <a:headEnd type="none" w="sm" len="sm"/>
            <a:tailEnd type="none" w="sm" len="sm"/>
          </a:ln>
        </p:spPr>
      </p:pic>
      <p:sp>
        <p:nvSpPr>
          <p:cNvPr id="259" name="Google Shape;259;p39"/>
          <p:cNvSpPr txBox="1">
            <a:spLocks noGrp="1"/>
          </p:cNvSpPr>
          <p:nvPr>
            <p:ph type="body" idx="1"/>
          </p:nvPr>
        </p:nvSpPr>
        <p:spPr>
          <a:xfrm>
            <a:off x="311700" y="523975"/>
            <a:ext cx="8520600" cy="40449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 sz="1200" b="1" u="sng">
                <a:solidFill>
                  <a:schemeClr val="dk1"/>
                </a:solidFill>
              </a:rPr>
              <a:t>Appendix 2 :</a:t>
            </a:r>
            <a:r>
              <a:rPr lang="en" sz="1200" b="1">
                <a:solidFill>
                  <a:schemeClr val="dk1"/>
                </a:solidFill>
              </a:rPr>
              <a:t> Pizza Growth and Forecast in UK Market.</a:t>
            </a:r>
            <a:endParaRPr sz="1200" b="1">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None/>
            </a:pPr>
            <a:endParaRPr sz="1200" u="sng">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200">
                <a:solidFill>
                  <a:schemeClr val="dk1"/>
                </a:solidFill>
              </a:rPr>
              <a:t>Source: Mintel</a:t>
            </a:r>
            <a:endParaRPr sz="1200" u="sng">
              <a:solidFill>
                <a:schemeClr val="dk1"/>
              </a:solidFill>
            </a:endParaRPr>
          </a:p>
        </p:txBody>
      </p:sp>
      <p:pic>
        <p:nvPicPr>
          <p:cNvPr id="260" name="Google Shape;260;p39"/>
          <p:cNvPicPr preferRelativeResize="0"/>
          <p:nvPr/>
        </p:nvPicPr>
        <p:blipFill>
          <a:blip r:embed="rId4">
            <a:alphaModFix/>
          </a:blip>
          <a:stretch>
            <a:fillRect/>
          </a:stretch>
        </p:blipFill>
        <p:spPr>
          <a:xfrm>
            <a:off x="2066975" y="1080400"/>
            <a:ext cx="5578225" cy="298270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pic>
        <p:nvPicPr>
          <p:cNvPr id="265" name="Google Shape;265;p40"/>
          <p:cNvPicPr preferRelativeResize="0"/>
          <p:nvPr/>
        </p:nvPicPr>
        <p:blipFill>
          <a:blip r:embed="rId3">
            <a:alphaModFix amt="24000"/>
          </a:blip>
          <a:stretch>
            <a:fillRect/>
          </a:stretch>
        </p:blipFill>
        <p:spPr>
          <a:xfrm>
            <a:off x="311700" y="523975"/>
            <a:ext cx="8520600" cy="4044900"/>
          </a:xfrm>
          <a:prstGeom prst="rect">
            <a:avLst/>
          </a:prstGeom>
          <a:noFill/>
          <a:ln w="9525" cap="flat" cmpd="sng">
            <a:solidFill>
              <a:srgbClr val="6AA84F"/>
            </a:solidFill>
            <a:prstDash val="solid"/>
            <a:round/>
            <a:headEnd type="none" w="sm" len="sm"/>
            <a:tailEnd type="none" w="sm" len="sm"/>
          </a:ln>
        </p:spPr>
      </p:pic>
      <p:sp>
        <p:nvSpPr>
          <p:cNvPr id="266" name="Google Shape;266;p40"/>
          <p:cNvSpPr txBox="1">
            <a:spLocks noGrp="1"/>
          </p:cNvSpPr>
          <p:nvPr>
            <p:ph type="body" idx="1"/>
          </p:nvPr>
        </p:nvSpPr>
        <p:spPr>
          <a:xfrm>
            <a:off x="311700" y="523975"/>
            <a:ext cx="8520600" cy="40449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1600"/>
              </a:spcAft>
              <a:buNone/>
            </a:pPr>
            <a:r>
              <a:rPr lang="en" sz="1200" b="1" u="sng">
                <a:solidFill>
                  <a:schemeClr val="dk1"/>
                </a:solidFill>
              </a:rPr>
              <a:t>Appendix</a:t>
            </a:r>
            <a:r>
              <a:rPr lang="en" sz="1200" b="1" u="sng">
                <a:solidFill>
                  <a:srgbClr val="000000"/>
                </a:solidFill>
              </a:rPr>
              <a:t> 3:</a:t>
            </a:r>
            <a:r>
              <a:rPr lang="en" sz="1200" b="1">
                <a:solidFill>
                  <a:srgbClr val="000000"/>
                </a:solidFill>
              </a:rPr>
              <a:t> </a:t>
            </a:r>
            <a:r>
              <a:rPr lang="en" sz="1200" b="1">
                <a:solidFill>
                  <a:schemeClr val="dk1"/>
                </a:solidFill>
              </a:rPr>
              <a:t>Shop location at 4A Gwydr Square, Uplands, Swansea SA2 0HB.</a:t>
            </a:r>
            <a:endParaRPr sz="1200" b="1">
              <a:solidFill>
                <a:srgbClr val="000000"/>
              </a:solidFill>
            </a:endParaRPr>
          </a:p>
        </p:txBody>
      </p:sp>
      <p:pic>
        <p:nvPicPr>
          <p:cNvPr id="267" name="Google Shape;267;p40"/>
          <p:cNvPicPr preferRelativeResize="0"/>
          <p:nvPr/>
        </p:nvPicPr>
        <p:blipFill>
          <a:blip r:embed="rId4">
            <a:alphaModFix/>
          </a:blip>
          <a:stretch>
            <a:fillRect/>
          </a:stretch>
        </p:blipFill>
        <p:spPr>
          <a:xfrm>
            <a:off x="1613125" y="1058300"/>
            <a:ext cx="5917727" cy="3328699"/>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41"/>
          <p:cNvSpPr txBox="1">
            <a:spLocks noGrp="1"/>
          </p:cNvSpPr>
          <p:nvPr>
            <p:ph type="body" idx="1"/>
          </p:nvPr>
        </p:nvSpPr>
        <p:spPr>
          <a:xfrm>
            <a:off x="903600" y="431250"/>
            <a:ext cx="2445600" cy="22035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sz="1200" b="1" u="sng" dirty="0">
                <a:solidFill>
                  <a:srgbClr val="000000"/>
                </a:solidFill>
              </a:rPr>
              <a:t>Appen</a:t>
            </a:r>
            <a:r>
              <a:rPr lang="en-GB" sz="1200" b="1" u="sng" dirty="0">
                <a:solidFill>
                  <a:srgbClr val="000000"/>
                </a:solidFill>
              </a:rPr>
              <a:t>dix</a:t>
            </a:r>
            <a:r>
              <a:rPr lang="en" sz="1200" b="1" u="sng" dirty="0">
                <a:solidFill>
                  <a:srgbClr val="000000"/>
                </a:solidFill>
              </a:rPr>
              <a:t> 4:</a:t>
            </a:r>
            <a:r>
              <a:rPr lang="en" sz="1200" b="1" dirty="0">
                <a:solidFill>
                  <a:srgbClr val="000000"/>
                </a:solidFill>
              </a:rPr>
              <a:t> Hot Food Display Counter</a:t>
            </a:r>
            <a:endParaRPr sz="1200" b="1" dirty="0">
              <a:solidFill>
                <a:srgbClr val="000000"/>
              </a:solidFill>
            </a:endParaRPr>
          </a:p>
          <a:p>
            <a:pPr marL="0" lvl="0" indent="0" algn="l" rtl="0">
              <a:spcBef>
                <a:spcPts val="1600"/>
              </a:spcBef>
              <a:spcAft>
                <a:spcPts val="1600"/>
              </a:spcAft>
              <a:buNone/>
            </a:pPr>
            <a:endParaRPr sz="1200" b="1" u="sng" dirty="0">
              <a:solidFill>
                <a:srgbClr val="000000"/>
              </a:solidFill>
            </a:endParaRPr>
          </a:p>
        </p:txBody>
      </p:sp>
      <p:sp>
        <p:nvSpPr>
          <p:cNvPr id="273" name="Google Shape;273;p41"/>
          <p:cNvSpPr txBox="1">
            <a:spLocks noGrp="1"/>
          </p:cNvSpPr>
          <p:nvPr>
            <p:ph type="body" idx="1"/>
          </p:nvPr>
        </p:nvSpPr>
        <p:spPr>
          <a:xfrm>
            <a:off x="3349200" y="431250"/>
            <a:ext cx="2445600" cy="22035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nSpc>
                <a:spcPct val="100000"/>
              </a:lnSpc>
              <a:buNone/>
            </a:pPr>
            <a:r>
              <a:rPr lang="en" sz="1200" b="1" u="sng" dirty="0">
                <a:solidFill>
                  <a:srgbClr val="000000"/>
                </a:solidFill>
              </a:rPr>
              <a:t>Appen</a:t>
            </a:r>
            <a:r>
              <a:rPr lang="en-GB" sz="1200" b="1" u="sng" dirty="0">
                <a:solidFill>
                  <a:srgbClr val="000000"/>
                </a:solidFill>
              </a:rPr>
              <a:t>dix</a:t>
            </a:r>
            <a:r>
              <a:rPr lang="en" sz="1200" b="1" u="sng" dirty="0">
                <a:solidFill>
                  <a:srgbClr val="000000"/>
                </a:solidFill>
              </a:rPr>
              <a:t> 5:</a:t>
            </a:r>
            <a:r>
              <a:rPr lang="en" sz="1200" b="1" dirty="0">
                <a:solidFill>
                  <a:srgbClr val="000000"/>
                </a:solidFill>
              </a:rPr>
              <a:t> </a:t>
            </a:r>
            <a:r>
              <a:rPr lang="en" sz="1200" b="1" dirty="0">
                <a:solidFill>
                  <a:schemeClr val="dk1"/>
                </a:solidFill>
              </a:rPr>
              <a:t>Express Poly Canteen Units</a:t>
            </a:r>
            <a:endParaRPr sz="1200" b="1" dirty="0">
              <a:solidFill>
                <a:schemeClr val="dk1"/>
              </a:solidFill>
            </a:endParaRPr>
          </a:p>
          <a:p>
            <a:pPr marL="0" lvl="0" indent="0" algn="l" rtl="0">
              <a:lnSpc>
                <a:spcPct val="100000"/>
              </a:lnSpc>
              <a:spcBef>
                <a:spcPts val="1600"/>
              </a:spcBef>
              <a:spcAft>
                <a:spcPts val="1600"/>
              </a:spcAft>
              <a:buNone/>
            </a:pPr>
            <a:endParaRPr sz="1200" b="1" dirty="0">
              <a:solidFill>
                <a:srgbClr val="000000"/>
              </a:solidFill>
            </a:endParaRPr>
          </a:p>
        </p:txBody>
      </p:sp>
      <p:pic>
        <p:nvPicPr>
          <p:cNvPr id="274" name="Google Shape;274;p41" descr="See the source image"/>
          <p:cNvPicPr preferRelativeResize="0"/>
          <p:nvPr/>
        </p:nvPicPr>
        <p:blipFill rotWithShape="1">
          <a:blip r:embed="rId3">
            <a:alphaModFix/>
          </a:blip>
          <a:srcRect l="1854" b="17952"/>
          <a:stretch/>
        </p:blipFill>
        <p:spPr>
          <a:xfrm>
            <a:off x="3487775" y="936288"/>
            <a:ext cx="2168450" cy="1446750"/>
          </a:xfrm>
          <a:prstGeom prst="rect">
            <a:avLst/>
          </a:prstGeom>
          <a:noFill/>
          <a:ln>
            <a:noFill/>
          </a:ln>
        </p:spPr>
      </p:pic>
      <p:pic>
        <p:nvPicPr>
          <p:cNvPr id="275" name="Google Shape;275;p41" descr="See the source image"/>
          <p:cNvPicPr preferRelativeResize="0"/>
          <p:nvPr/>
        </p:nvPicPr>
        <p:blipFill rotWithShape="1">
          <a:blip r:embed="rId4">
            <a:alphaModFix/>
          </a:blip>
          <a:srcRect l="6738" r="7747" b="4159"/>
          <a:stretch/>
        </p:blipFill>
        <p:spPr>
          <a:xfrm>
            <a:off x="1660975" y="803075"/>
            <a:ext cx="1617550" cy="1713175"/>
          </a:xfrm>
          <a:prstGeom prst="rect">
            <a:avLst/>
          </a:prstGeom>
          <a:noFill/>
          <a:ln>
            <a:noFill/>
          </a:ln>
        </p:spPr>
      </p:pic>
      <p:sp>
        <p:nvSpPr>
          <p:cNvPr id="276" name="Google Shape;276;p41"/>
          <p:cNvSpPr txBox="1">
            <a:spLocks noGrp="1"/>
          </p:cNvSpPr>
          <p:nvPr>
            <p:ph type="body" idx="1"/>
          </p:nvPr>
        </p:nvSpPr>
        <p:spPr>
          <a:xfrm>
            <a:off x="903600" y="2634750"/>
            <a:ext cx="2445600" cy="22035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nSpc>
                <a:spcPct val="100000"/>
              </a:lnSpc>
              <a:buNone/>
            </a:pPr>
            <a:r>
              <a:rPr lang="en" sz="1200" b="1" u="sng" dirty="0">
                <a:solidFill>
                  <a:srgbClr val="000000"/>
                </a:solidFill>
              </a:rPr>
              <a:t>Appen</a:t>
            </a:r>
            <a:r>
              <a:rPr lang="en-GB" sz="1200" b="1" u="sng" dirty="0">
                <a:solidFill>
                  <a:srgbClr val="000000"/>
                </a:solidFill>
              </a:rPr>
              <a:t>dix</a:t>
            </a:r>
            <a:r>
              <a:rPr lang="en" sz="1200" b="1" u="sng" dirty="0">
                <a:solidFill>
                  <a:srgbClr val="000000"/>
                </a:solidFill>
              </a:rPr>
              <a:t> 7:</a:t>
            </a:r>
            <a:r>
              <a:rPr lang="en" sz="1200" b="1" dirty="0">
                <a:solidFill>
                  <a:srgbClr val="000000"/>
                </a:solidFill>
              </a:rPr>
              <a:t> Grigia Club Coffee Machine 4Ltr</a:t>
            </a:r>
            <a:endParaRPr sz="1200" b="1" dirty="0">
              <a:solidFill>
                <a:srgbClr val="000000"/>
              </a:solidFill>
            </a:endParaRPr>
          </a:p>
          <a:p>
            <a:pPr marL="0" lvl="0" indent="0" algn="l" rtl="0">
              <a:spcBef>
                <a:spcPts val="1600"/>
              </a:spcBef>
              <a:spcAft>
                <a:spcPts val="1600"/>
              </a:spcAft>
              <a:buNone/>
            </a:pPr>
            <a:endParaRPr sz="1200" b="1" u="sng" dirty="0">
              <a:solidFill>
                <a:srgbClr val="000000"/>
              </a:solidFill>
            </a:endParaRPr>
          </a:p>
        </p:txBody>
      </p:sp>
      <p:sp>
        <p:nvSpPr>
          <p:cNvPr id="277" name="Google Shape;277;p41"/>
          <p:cNvSpPr txBox="1">
            <a:spLocks noGrp="1"/>
          </p:cNvSpPr>
          <p:nvPr>
            <p:ph type="body" idx="1"/>
          </p:nvPr>
        </p:nvSpPr>
        <p:spPr>
          <a:xfrm>
            <a:off x="5787425" y="431250"/>
            <a:ext cx="2445600" cy="22035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nSpc>
                <a:spcPct val="100000"/>
              </a:lnSpc>
              <a:buNone/>
            </a:pPr>
            <a:r>
              <a:rPr lang="en" sz="1200" b="1" u="sng" dirty="0">
                <a:solidFill>
                  <a:srgbClr val="000000"/>
                </a:solidFill>
              </a:rPr>
              <a:t>Appen</a:t>
            </a:r>
            <a:r>
              <a:rPr lang="en-GB" sz="1200" b="1" u="sng" dirty="0">
                <a:solidFill>
                  <a:srgbClr val="000000"/>
                </a:solidFill>
              </a:rPr>
              <a:t>dix</a:t>
            </a:r>
            <a:r>
              <a:rPr lang="en" sz="1200" b="1" u="sng" dirty="0">
                <a:solidFill>
                  <a:srgbClr val="000000"/>
                </a:solidFill>
              </a:rPr>
              <a:t> 6:</a:t>
            </a:r>
            <a:r>
              <a:rPr lang="en" sz="1200" b="1" dirty="0">
                <a:solidFill>
                  <a:srgbClr val="000000"/>
                </a:solidFill>
              </a:rPr>
              <a:t> Merrychef Eikon E3 High Speed Oven E3EE</a:t>
            </a:r>
            <a:endParaRPr sz="1200" b="1" dirty="0">
              <a:solidFill>
                <a:srgbClr val="000000"/>
              </a:solidFill>
            </a:endParaRPr>
          </a:p>
          <a:p>
            <a:pPr marL="0" lvl="0" indent="0" algn="l" rtl="0">
              <a:spcBef>
                <a:spcPts val="1600"/>
              </a:spcBef>
              <a:spcAft>
                <a:spcPts val="1600"/>
              </a:spcAft>
              <a:buNone/>
            </a:pPr>
            <a:endParaRPr sz="1200" b="1" u="sng" dirty="0">
              <a:solidFill>
                <a:srgbClr val="000000"/>
              </a:solidFill>
            </a:endParaRPr>
          </a:p>
        </p:txBody>
      </p:sp>
      <p:sp>
        <p:nvSpPr>
          <p:cNvPr id="278" name="Google Shape;278;p41"/>
          <p:cNvSpPr txBox="1">
            <a:spLocks noGrp="1"/>
          </p:cNvSpPr>
          <p:nvPr>
            <p:ph type="body" idx="1"/>
          </p:nvPr>
        </p:nvSpPr>
        <p:spPr>
          <a:xfrm>
            <a:off x="3341825" y="2634750"/>
            <a:ext cx="2445600" cy="22035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buNone/>
            </a:pPr>
            <a:r>
              <a:rPr lang="en" sz="1200" b="1" u="sng" dirty="0">
                <a:solidFill>
                  <a:srgbClr val="000000"/>
                </a:solidFill>
              </a:rPr>
              <a:t>Appen</a:t>
            </a:r>
            <a:r>
              <a:rPr lang="en-GB" sz="1200" b="1" u="sng" dirty="0">
                <a:solidFill>
                  <a:srgbClr val="000000"/>
                </a:solidFill>
              </a:rPr>
              <a:t>dix</a:t>
            </a:r>
            <a:r>
              <a:rPr lang="en" sz="1200" b="1" u="sng" dirty="0">
                <a:solidFill>
                  <a:srgbClr val="000000"/>
                </a:solidFill>
              </a:rPr>
              <a:t> 8:</a:t>
            </a:r>
            <a:r>
              <a:rPr lang="en" sz="1200" b="1" dirty="0">
                <a:solidFill>
                  <a:srgbClr val="000000"/>
                </a:solidFill>
              </a:rPr>
              <a:t> </a:t>
            </a:r>
            <a:r>
              <a:rPr lang="en-GB" sz="1200" b="1" dirty="0" err="1">
                <a:solidFill>
                  <a:srgbClr val="000000"/>
                </a:solidFill>
              </a:rPr>
              <a:t>Tablewares</a:t>
            </a:r>
            <a:endParaRPr sz="1200" b="1" dirty="0">
              <a:solidFill>
                <a:srgbClr val="000000"/>
              </a:solidFill>
            </a:endParaRPr>
          </a:p>
          <a:p>
            <a:pPr marL="0" lvl="0" indent="0" algn="l" rtl="0">
              <a:spcBef>
                <a:spcPts val="1600"/>
              </a:spcBef>
              <a:spcAft>
                <a:spcPts val="1600"/>
              </a:spcAft>
              <a:buNone/>
            </a:pPr>
            <a:endParaRPr sz="1200" b="1" u="sng" dirty="0">
              <a:solidFill>
                <a:srgbClr val="000000"/>
              </a:solidFill>
            </a:endParaRPr>
          </a:p>
        </p:txBody>
      </p:sp>
      <p:sp>
        <p:nvSpPr>
          <p:cNvPr id="279" name="Google Shape;279;p41"/>
          <p:cNvSpPr txBox="1">
            <a:spLocks noGrp="1"/>
          </p:cNvSpPr>
          <p:nvPr>
            <p:ph type="body" idx="1"/>
          </p:nvPr>
        </p:nvSpPr>
        <p:spPr>
          <a:xfrm>
            <a:off x="5787425" y="2634750"/>
            <a:ext cx="2445600" cy="22035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spcAft>
                <a:spcPts val="1600"/>
              </a:spcAft>
              <a:buNone/>
            </a:pPr>
            <a:r>
              <a:rPr lang="en" sz="1200" b="1" u="sng" dirty="0">
                <a:solidFill>
                  <a:srgbClr val="000000"/>
                </a:solidFill>
              </a:rPr>
              <a:t>Appen</a:t>
            </a:r>
            <a:r>
              <a:rPr lang="en-GB" sz="1200" b="1" u="sng" dirty="0">
                <a:solidFill>
                  <a:srgbClr val="000000"/>
                </a:solidFill>
              </a:rPr>
              <a:t>dix</a:t>
            </a:r>
            <a:r>
              <a:rPr lang="en" sz="1200" b="1" u="sng" dirty="0">
                <a:solidFill>
                  <a:srgbClr val="000000"/>
                </a:solidFill>
              </a:rPr>
              <a:t> 9:</a:t>
            </a:r>
            <a:r>
              <a:rPr lang="en" sz="1200" b="1" dirty="0">
                <a:solidFill>
                  <a:srgbClr val="000000"/>
                </a:solidFill>
              </a:rPr>
              <a:t> Serving/ Takeaway cardboard design</a:t>
            </a:r>
            <a:endParaRPr sz="1200" b="1" u="sng" dirty="0">
              <a:solidFill>
                <a:srgbClr val="000000"/>
              </a:solidFill>
            </a:endParaRPr>
          </a:p>
        </p:txBody>
      </p:sp>
      <p:pic>
        <p:nvPicPr>
          <p:cNvPr id="280" name="Google Shape;280;p41"/>
          <p:cNvPicPr preferRelativeResize="0"/>
          <p:nvPr/>
        </p:nvPicPr>
        <p:blipFill>
          <a:blip r:embed="rId5">
            <a:alphaModFix/>
          </a:blip>
          <a:stretch>
            <a:fillRect/>
          </a:stretch>
        </p:blipFill>
        <p:spPr>
          <a:xfrm>
            <a:off x="1513250" y="3105604"/>
            <a:ext cx="1446750" cy="1446750"/>
          </a:xfrm>
          <a:prstGeom prst="rect">
            <a:avLst/>
          </a:prstGeom>
          <a:noFill/>
          <a:ln>
            <a:noFill/>
          </a:ln>
        </p:spPr>
      </p:pic>
      <p:sp>
        <p:nvSpPr>
          <p:cNvPr id="281" name="Google Shape;281;p41"/>
          <p:cNvSpPr txBox="1"/>
          <p:nvPr/>
        </p:nvSpPr>
        <p:spPr>
          <a:xfrm>
            <a:off x="938225" y="4552350"/>
            <a:ext cx="1911600" cy="28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t>Source: Nisbets Catering Equipment</a:t>
            </a:r>
            <a:endParaRPr sz="800"/>
          </a:p>
        </p:txBody>
      </p:sp>
      <p:sp>
        <p:nvSpPr>
          <p:cNvPr id="282" name="Google Shape;282;p41"/>
          <p:cNvSpPr txBox="1"/>
          <p:nvPr/>
        </p:nvSpPr>
        <p:spPr>
          <a:xfrm>
            <a:off x="3349200" y="2348850"/>
            <a:ext cx="1911600" cy="28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t>Source: Officefurnitureonline.com</a:t>
            </a:r>
            <a:endParaRPr sz="800"/>
          </a:p>
        </p:txBody>
      </p:sp>
      <p:pic>
        <p:nvPicPr>
          <p:cNvPr id="283" name="Google Shape;283;p41"/>
          <p:cNvPicPr preferRelativeResize="0"/>
          <p:nvPr/>
        </p:nvPicPr>
        <p:blipFill rotWithShape="1">
          <a:blip r:embed="rId6">
            <a:alphaModFix/>
          </a:blip>
          <a:srcRect l="20359" t="12276" r="17870" b="18013"/>
          <a:stretch/>
        </p:blipFill>
        <p:spPr>
          <a:xfrm>
            <a:off x="6137300" y="936300"/>
            <a:ext cx="1446749" cy="1399581"/>
          </a:xfrm>
          <a:prstGeom prst="rect">
            <a:avLst/>
          </a:prstGeom>
          <a:noFill/>
          <a:ln>
            <a:noFill/>
          </a:ln>
        </p:spPr>
      </p:pic>
      <p:sp>
        <p:nvSpPr>
          <p:cNvPr id="284" name="Google Shape;284;p41"/>
          <p:cNvSpPr txBox="1"/>
          <p:nvPr/>
        </p:nvSpPr>
        <p:spPr>
          <a:xfrm>
            <a:off x="5794800" y="2348838"/>
            <a:ext cx="1911600" cy="28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t>Source: Nisbets Catering Equipment</a:t>
            </a:r>
            <a:endParaRPr sz="800"/>
          </a:p>
        </p:txBody>
      </p:sp>
      <p:sp>
        <p:nvSpPr>
          <p:cNvPr id="285" name="Google Shape;285;p41"/>
          <p:cNvSpPr txBox="1"/>
          <p:nvPr/>
        </p:nvSpPr>
        <p:spPr>
          <a:xfrm>
            <a:off x="938225" y="2348850"/>
            <a:ext cx="1911600" cy="28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t>Source: Koolmax.com</a:t>
            </a:r>
            <a:endParaRPr sz="800"/>
          </a:p>
        </p:txBody>
      </p:sp>
      <p:pic>
        <p:nvPicPr>
          <p:cNvPr id="286" name="Google Shape;286;p41" descr="Gondola Design Corrugated Pizza Box 14&quot; Brown"/>
          <p:cNvPicPr preferRelativeResize="0"/>
          <p:nvPr/>
        </p:nvPicPr>
        <p:blipFill>
          <a:blip r:embed="rId7">
            <a:alphaModFix/>
          </a:blip>
          <a:stretch>
            <a:fillRect/>
          </a:stretch>
        </p:blipFill>
        <p:spPr>
          <a:xfrm>
            <a:off x="6070250" y="3105600"/>
            <a:ext cx="1812275" cy="1446725"/>
          </a:xfrm>
          <a:prstGeom prst="rect">
            <a:avLst/>
          </a:prstGeom>
          <a:noFill/>
          <a:ln>
            <a:noFill/>
          </a:ln>
        </p:spPr>
      </p:pic>
      <p:pic>
        <p:nvPicPr>
          <p:cNvPr id="287" name="Google Shape;287;p41"/>
          <p:cNvPicPr preferRelativeResize="0"/>
          <p:nvPr/>
        </p:nvPicPr>
        <p:blipFill>
          <a:blip r:embed="rId8">
            <a:alphaModFix/>
          </a:blip>
          <a:stretch>
            <a:fillRect/>
          </a:stretch>
        </p:blipFill>
        <p:spPr>
          <a:xfrm>
            <a:off x="4068775" y="3105588"/>
            <a:ext cx="1148750" cy="1363424"/>
          </a:xfrm>
          <a:prstGeom prst="rect">
            <a:avLst/>
          </a:prstGeom>
          <a:noFill/>
          <a:ln>
            <a:noFill/>
          </a:ln>
        </p:spPr>
      </p:pic>
      <p:sp>
        <p:nvSpPr>
          <p:cNvPr id="288" name="Google Shape;288;p41"/>
          <p:cNvSpPr txBox="1"/>
          <p:nvPr/>
        </p:nvSpPr>
        <p:spPr>
          <a:xfrm>
            <a:off x="3362825" y="4552350"/>
            <a:ext cx="1911600" cy="28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t>Source: import 4u.ebay</a:t>
            </a:r>
            <a:endParaRPr sz="800"/>
          </a:p>
        </p:txBody>
      </p:sp>
      <p:sp>
        <p:nvSpPr>
          <p:cNvPr id="289" name="Google Shape;289;p41"/>
          <p:cNvSpPr txBox="1"/>
          <p:nvPr/>
        </p:nvSpPr>
        <p:spPr>
          <a:xfrm>
            <a:off x="5787425" y="4552350"/>
            <a:ext cx="1911600" cy="28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t>Source:Alliance online </a:t>
            </a:r>
            <a:endParaRPr sz="8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42"/>
          <p:cNvSpPr txBox="1">
            <a:spLocks noGrp="1"/>
          </p:cNvSpPr>
          <p:nvPr>
            <p:ph type="body" idx="1"/>
          </p:nvPr>
        </p:nvSpPr>
        <p:spPr>
          <a:xfrm>
            <a:off x="311700" y="438100"/>
            <a:ext cx="8520600" cy="4193400"/>
          </a:xfrm>
          <a:prstGeom prst="rect">
            <a:avLst/>
          </a:prstGeom>
          <a:ln w="9525" cap="flat" cmpd="sng">
            <a:solidFill>
              <a:srgbClr val="93C47D"/>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1600"/>
              </a:spcAft>
              <a:buClr>
                <a:schemeClr val="dk1"/>
              </a:buClr>
              <a:buSzPts val="1100"/>
              <a:buFont typeface="Arial"/>
              <a:buNone/>
            </a:pPr>
            <a:r>
              <a:rPr lang="en" sz="1200" b="1" u="sng">
                <a:solidFill>
                  <a:schemeClr val="dk1"/>
                </a:solidFill>
              </a:rPr>
              <a:t>Appendix 10:</a:t>
            </a:r>
            <a:r>
              <a:rPr lang="en" sz="1200" b="1">
                <a:solidFill>
                  <a:schemeClr val="dk1"/>
                </a:solidFill>
              </a:rPr>
              <a:t> Eskuta Electric Bike</a:t>
            </a:r>
            <a:endParaRPr sz="1200" b="1">
              <a:solidFill>
                <a:schemeClr val="dk1"/>
              </a:solidFill>
            </a:endParaRPr>
          </a:p>
        </p:txBody>
      </p:sp>
      <p:pic>
        <p:nvPicPr>
          <p:cNvPr id="295" name="Google Shape;295;p42"/>
          <p:cNvPicPr preferRelativeResize="0"/>
          <p:nvPr/>
        </p:nvPicPr>
        <p:blipFill>
          <a:blip r:embed="rId3">
            <a:alphaModFix/>
          </a:blip>
          <a:stretch>
            <a:fillRect/>
          </a:stretch>
        </p:blipFill>
        <p:spPr>
          <a:xfrm>
            <a:off x="1972688" y="948500"/>
            <a:ext cx="5198626" cy="2641275"/>
          </a:xfrm>
          <a:prstGeom prst="rect">
            <a:avLst/>
          </a:prstGeom>
          <a:noFill/>
          <a:ln>
            <a:noFill/>
          </a:ln>
        </p:spPr>
      </p:pic>
      <p:pic>
        <p:nvPicPr>
          <p:cNvPr id="296" name="Google Shape;296;p42"/>
          <p:cNvPicPr preferRelativeResize="0"/>
          <p:nvPr/>
        </p:nvPicPr>
        <p:blipFill rotWithShape="1">
          <a:blip r:embed="rId4">
            <a:alphaModFix/>
          </a:blip>
          <a:srcRect l="2713" t="19134" r="4685" b="12405"/>
          <a:stretch/>
        </p:blipFill>
        <p:spPr>
          <a:xfrm>
            <a:off x="2140875" y="3589775"/>
            <a:ext cx="4862275" cy="784050"/>
          </a:xfrm>
          <a:prstGeom prst="rect">
            <a:avLst/>
          </a:prstGeom>
          <a:noFill/>
          <a:ln>
            <a:noFill/>
          </a:ln>
        </p:spPr>
      </p:pic>
      <p:sp>
        <p:nvSpPr>
          <p:cNvPr id="297" name="Google Shape;297;p42"/>
          <p:cNvSpPr txBox="1"/>
          <p:nvPr/>
        </p:nvSpPr>
        <p:spPr>
          <a:xfrm>
            <a:off x="360950" y="4281950"/>
            <a:ext cx="1911600" cy="28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t>Source: Eskuta.com</a:t>
            </a:r>
            <a:endParaRPr sz="800"/>
          </a:p>
        </p:txBody>
      </p:sp>
      <p:pic>
        <p:nvPicPr>
          <p:cNvPr id="298" name="Google Shape;298;p42"/>
          <p:cNvPicPr preferRelativeResize="0"/>
          <p:nvPr/>
        </p:nvPicPr>
        <p:blipFill>
          <a:blip r:embed="rId5">
            <a:alphaModFix/>
          </a:blip>
          <a:stretch>
            <a:fillRect/>
          </a:stretch>
        </p:blipFill>
        <p:spPr>
          <a:xfrm rot="119995">
            <a:off x="2150303" y="1621550"/>
            <a:ext cx="685444" cy="52645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pic>
        <p:nvPicPr>
          <p:cNvPr id="303" name="Google Shape;303;p43"/>
          <p:cNvPicPr preferRelativeResize="0"/>
          <p:nvPr/>
        </p:nvPicPr>
        <p:blipFill>
          <a:blip r:embed="rId3">
            <a:alphaModFix amt="24000"/>
          </a:blip>
          <a:stretch>
            <a:fillRect/>
          </a:stretch>
        </p:blipFill>
        <p:spPr>
          <a:xfrm>
            <a:off x="311700" y="523975"/>
            <a:ext cx="8520600" cy="4044900"/>
          </a:xfrm>
          <a:prstGeom prst="rect">
            <a:avLst/>
          </a:prstGeom>
          <a:noFill/>
          <a:ln w="9525" cap="flat" cmpd="sng">
            <a:solidFill>
              <a:srgbClr val="6AA84F"/>
            </a:solidFill>
            <a:prstDash val="solid"/>
            <a:round/>
            <a:headEnd type="none" w="sm" len="sm"/>
            <a:tailEnd type="none" w="sm" len="sm"/>
          </a:ln>
        </p:spPr>
      </p:pic>
      <p:sp>
        <p:nvSpPr>
          <p:cNvPr id="304" name="Google Shape;304;p43"/>
          <p:cNvSpPr txBox="1">
            <a:spLocks noGrp="1"/>
          </p:cNvSpPr>
          <p:nvPr>
            <p:ph type="body" idx="1"/>
          </p:nvPr>
        </p:nvSpPr>
        <p:spPr>
          <a:xfrm>
            <a:off x="311700" y="523975"/>
            <a:ext cx="8520600" cy="40449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Clr>
                <a:schemeClr val="dk1"/>
              </a:buClr>
              <a:buSzPts val="1100"/>
              <a:buFont typeface="Arial"/>
              <a:buNone/>
            </a:pPr>
            <a:r>
              <a:rPr lang="en" sz="1200" b="1" u="sng">
                <a:solidFill>
                  <a:schemeClr val="dk1"/>
                </a:solidFill>
              </a:rPr>
              <a:t>Appendix 11:</a:t>
            </a:r>
            <a:r>
              <a:rPr lang="en" sz="1200" b="1">
                <a:solidFill>
                  <a:schemeClr val="dk1"/>
                </a:solidFill>
              </a:rPr>
              <a:t> Event Calendar</a:t>
            </a:r>
            <a:endParaRPr/>
          </a:p>
        </p:txBody>
      </p:sp>
      <p:pic>
        <p:nvPicPr>
          <p:cNvPr id="305" name="Google Shape;305;p43"/>
          <p:cNvPicPr preferRelativeResize="0"/>
          <p:nvPr/>
        </p:nvPicPr>
        <p:blipFill>
          <a:blip r:embed="rId4">
            <a:alphaModFix/>
          </a:blip>
          <a:stretch>
            <a:fillRect/>
          </a:stretch>
        </p:blipFill>
        <p:spPr>
          <a:xfrm>
            <a:off x="2381250" y="876300"/>
            <a:ext cx="4381500" cy="3646225"/>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pic>
        <p:nvPicPr>
          <p:cNvPr id="310" name="Google Shape;310;p44"/>
          <p:cNvPicPr preferRelativeResize="0"/>
          <p:nvPr/>
        </p:nvPicPr>
        <p:blipFill>
          <a:blip r:embed="rId3">
            <a:alphaModFix amt="24000"/>
          </a:blip>
          <a:stretch>
            <a:fillRect/>
          </a:stretch>
        </p:blipFill>
        <p:spPr>
          <a:xfrm>
            <a:off x="311700" y="523875"/>
            <a:ext cx="8520600" cy="4044900"/>
          </a:xfrm>
          <a:prstGeom prst="rect">
            <a:avLst/>
          </a:prstGeom>
          <a:noFill/>
          <a:ln>
            <a:noFill/>
          </a:ln>
        </p:spPr>
      </p:pic>
      <p:sp>
        <p:nvSpPr>
          <p:cNvPr id="311" name="Google Shape;311;p44"/>
          <p:cNvSpPr txBox="1">
            <a:spLocks noGrp="1"/>
          </p:cNvSpPr>
          <p:nvPr>
            <p:ph type="body" idx="1"/>
          </p:nvPr>
        </p:nvSpPr>
        <p:spPr>
          <a:xfrm>
            <a:off x="311700" y="535775"/>
            <a:ext cx="8520600" cy="40332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200" b="1" u="sng">
                <a:solidFill>
                  <a:schemeClr val="dk1"/>
                </a:solidFill>
              </a:rPr>
              <a:t>Appendix 12:</a:t>
            </a:r>
            <a:r>
              <a:rPr lang="en" sz="1200" b="1">
                <a:solidFill>
                  <a:schemeClr val="dk1"/>
                </a:solidFill>
              </a:rPr>
              <a:t> Pizza Chef Training Course - Course for Amateurs</a:t>
            </a:r>
            <a:endParaRPr sz="1400">
              <a:solidFill>
                <a:srgbClr val="000000"/>
              </a:solidFill>
            </a:endParaRPr>
          </a:p>
          <a:p>
            <a:pPr marL="0" lvl="0" indent="0" algn="l" rtl="0">
              <a:lnSpc>
                <a:spcPct val="100000"/>
              </a:lnSpc>
              <a:spcBef>
                <a:spcPts val="0"/>
              </a:spcBef>
              <a:spcAft>
                <a:spcPts val="0"/>
              </a:spcAft>
              <a:buNone/>
            </a:pPr>
            <a:endParaRPr sz="700">
              <a:solidFill>
                <a:srgbClr val="000000"/>
              </a:solidFill>
            </a:endParaRPr>
          </a:p>
          <a:p>
            <a:pPr marL="0" lvl="0" indent="0" algn="l" rtl="0">
              <a:lnSpc>
                <a:spcPct val="100000"/>
              </a:lnSpc>
              <a:spcBef>
                <a:spcPts val="0"/>
              </a:spcBef>
              <a:spcAft>
                <a:spcPts val="0"/>
              </a:spcAft>
              <a:buNone/>
            </a:pPr>
            <a:r>
              <a:rPr lang="en" sz="1400">
                <a:solidFill>
                  <a:srgbClr val="000000"/>
                </a:solidFill>
              </a:rPr>
              <a:t>Course for Amateurs</a:t>
            </a:r>
            <a:r>
              <a:rPr lang="en" sz="1400">
                <a:solidFill>
                  <a:schemeClr val="dk1"/>
                </a:solidFill>
              </a:rPr>
              <a:t> </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The schedule for the course will be:  09:00 – 13:00 (Saturday) 09:00 – 13:00 (Sunday)</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The total cost of the course is of £350</a:t>
            </a:r>
            <a:endParaRPr sz="1400">
              <a:solidFill>
                <a:srgbClr val="000000"/>
              </a:solidFill>
            </a:endParaRPr>
          </a:p>
          <a:p>
            <a:pPr marL="0" lvl="0" indent="0" algn="l" rtl="0">
              <a:lnSpc>
                <a:spcPct val="100000"/>
              </a:lnSpc>
              <a:spcBef>
                <a:spcPts val="0"/>
              </a:spcBef>
              <a:spcAft>
                <a:spcPts val="0"/>
              </a:spcAft>
              <a:buNone/>
            </a:pPr>
            <a:endParaRPr sz="8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u="sng">
                <a:solidFill>
                  <a:schemeClr val="dk1"/>
                </a:solidFill>
              </a:rPr>
              <a:t>Job Description for Pizza Chef</a:t>
            </a:r>
            <a:endParaRPr sz="14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a:solidFill>
                  <a:schemeClr val="dk1"/>
                </a:solidFill>
              </a:rPr>
              <a:t>Salary- £10 an hour, 38 hours a week  </a:t>
            </a:r>
            <a:endParaRPr sz="1400">
              <a:solidFill>
                <a:schemeClr val="dk1"/>
              </a:solidFill>
            </a:endParaRPr>
          </a:p>
          <a:p>
            <a:pPr marL="0" lvl="0" indent="0" algn="l" rtl="0">
              <a:lnSpc>
                <a:spcPct val="100000"/>
              </a:lnSpc>
              <a:spcBef>
                <a:spcPts val="0"/>
              </a:spcBef>
              <a:spcAft>
                <a:spcPts val="0"/>
              </a:spcAft>
              <a:buNone/>
            </a:pPr>
            <a:r>
              <a:rPr lang="en" sz="1400">
                <a:solidFill>
                  <a:schemeClr val="dk1"/>
                </a:solidFill>
              </a:rPr>
              <a:t>Mon - Fri 9:00am - 4:00 pm 		Saturday 9:00am - 12:00m noon</a:t>
            </a:r>
            <a:endParaRPr sz="1400">
              <a:solidFill>
                <a:schemeClr val="dk1"/>
              </a:solidFill>
            </a:endParaRPr>
          </a:p>
          <a:p>
            <a:pPr marL="0" lvl="0" indent="0" algn="l" rtl="0">
              <a:lnSpc>
                <a:spcPct val="100000"/>
              </a:lnSpc>
              <a:spcBef>
                <a:spcPts val="0"/>
              </a:spcBef>
              <a:spcAft>
                <a:spcPts val="0"/>
              </a:spcAft>
              <a:buNone/>
            </a:pPr>
            <a:r>
              <a:rPr lang="en" sz="1400">
                <a:solidFill>
                  <a:schemeClr val="dk1"/>
                </a:solidFill>
              </a:rPr>
              <a:t>Report to - Café manager.</a:t>
            </a:r>
            <a:endParaRPr sz="14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800">
              <a:solidFill>
                <a:schemeClr val="dk1"/>
              </a:solidFill>
            </a:endParaRPr>
          </a:p>
          <a:p>
            <a:pPr marL="0" lvl="0" indent="0" algn="l" rtl="0">
              <a:lnSpc>
                <a:spcPct val="100000"/>
              </a:lnSpc>
              <a:spcBef>
                <a:spcPts val="0"/>
              </a:spcBef>
              <a:spcAft>
                <a:spcPts val="0"/>
              </a:spcAft>
              <a:buNone/>
            </a:pPr>
            <a:r>
              <a:rPr lang="en" sz="1400" i="1">
                <a:solidFill>
                  <a:srgbClr val="000000"/>
                </a:solidFill>
              </a:rPr>
              <a:t>Pizza Chef Duties:</a:t>
            </a:r>
            <a:endParaRPr sz="1400" i="1">
              <a:solidFill>
                <a:srgbClr val="000000"/>
              </a:solidFill>
            </a:endParaRPr>
          </a:p>
          <a:p>
            <a:pPr marL="0" lvl="0" indent="0" algn="l" rtl="0">
              <a:lnSpc>
                <a:spcPct val="100000"/>
              </a:lnSpc>
              <a:spcBef>
                <a:spcPts val="0"/>
              </a:spcBef>
              <a:spcAft>
                <a:spcPts val="0"/>
              </a:spcAft>
              <a:buNone/>
            </a:pPr>
            <a:r>
              <a:rPr lang="en" sz="1400">
                <a:solidFill>
                  <a:srgbClr val="000000"/>
                </a:solidFill>
              </a:rPr>
              <a:t>Pizza chefs usually start the day by preparing ingredients for pizza. They ready the pizza dough, grate cheese, slice and chop pizza toppings such as vegetables and meats. Some also make fresh tomato sauce, while others use prepared sauce. Pizza chefs may also prepare ingredients for calzones, sandwiches, garlic bread and simple pasta dishes. They then make pizzas and customize foods according to customer orders. Pizza chefs usually make pizza to sell by the slice as well. In some cases, they may also be responsible for taking customer orders. Pizza chefs must ensure that the kitchen meets UK Safety and Health standards as well.</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 </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 </a:t>
            </a:r>
            <a:endParaRPr sz="1400">
              <a:solidFill>
                <a:srgbClr val="000000"/>
              </a:solidFill>
            </a:endParaRPr>
          </a:p>
          <a:p>
            <a:pPr marL="0" lvl="0" indent="0" algn="l" rtl="0">
              <a:lnSpc>
                <a:spcPct val="100000"/>
              </a:lnSpc>
              <a:spcBef>
                <a:spcPts val="0"/>
              </a:spcBef>
              <a:spcAft>
                <a:spcPts val="0"/>
              </a:spcAft>
              <a:buNone/>
            </a:pPr>
            <a:endParaRPr sz="1200" b="1" u="sng">
              <a:solidFill>
                <a:schemeClr val="dk1"/>
              </a:solidFill>
            </a:endParaRPr>
          </a:p>
          <a:p>
            <a:pPr marL="0" lvl="0" indent="0" algn="l" rtl="0">
              <a:spcBef>
                <a:spcPts val="0"/>
              </a:spcBef>
              <a:spcAft>
                <a:spcPts val="1600"/>
              </a:spcAft>
              <a:buNone/>
            </a:pP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pic>
        <p:nvPicPr>
          <p:cNvPr id="316" name="Google Shape;316;p45"/>
          <p:cNvPicPr preferRelativeResize="0"/>
          <p:nvPr/>
        </p:nvPicPr>
        <p:blipFill>
          <a:blip r:embed="rId3">
            <a:alphaModFix amt="24000"/>
          </a:blip>
          <a:stretch>
            <a:fillRect/>
          </a:stretch>
        </p:blipFill>
        <p:spPr>
          <a:xfrm>
            <a:off x="311700" y="451450"/>
            <a:ext cx="8520600" cy="4208550"/>
          </a:xfrm>
          <a:prstGeom prst="rect">
            <a:avLst/>
          </a:prstGeom>
          <a:noFill/>
          <a:ln>
            <a:noFill/>
          </a:ln>
        </p:spPr>
      </p:pic>
      <p:sp>
        <p:nvSpPr>
          <p:cNvPr id="317" name="Google Shape;317;p45"/>
          <p:cNvSpPr txBox="1">
            <a:spLocks noGrp="1"/>
          </p:cNvSpPr>
          <p:nvPr>
            <p:ph type="body" idx="1"/>
          </p:nvPr>
        </p:nvSpPr>
        <p:spPr>
          <a:xfrm>
            <a:off x="311700" y="451450"/>
            <a:ext cx="8520600" cy="42084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200" b="1" u="sng">
                <a:solidFill>
                  <a:schemeClr val="dk1"/>
                </a:solidFill>
              </a:rPr>
              <a:t>Appendix 13: Counter Service Assistant Job Description</a:t>
            </a:r>
            <a:endParaRPr sz="1400">
              <a:solidFill>
                <a:srgbClr val="000000"/>
              </a:solidFill>
            </a:endParaRPr>
          </a:p>
          <a:p>
            <a:pPr marL="0" lvl="0" indent="0" algn="l" rtl="0">
              <a:lnSpc>
                <a:spcPct val="100000"/>
              </a:lnSpc>
              <a:spcBef>
                <a:spcPts val="0"/>
              </a:spcBef>
              <a:spcAft>
                <a:spcPts val="0"/>
              </a:spcAft>
              <a:buNone/>
            </a:pPr>
            <a:endParaRPr sz="600">
              <a:solidFill>
                <a:srgbClr val="000000"/>
              </a:solidFill>
            </a:endParaRPr>
          </a:p>
          <a:p>
            <a:pPr marL="0" lvl="0" indent="0" algn="l" rtl="0">
              <a:lnSpc>
                <a:spcPct val="100000"/>
              </a:lnSpc>
              <a:spcBef>
                <a:spcPts val="0"/>
              </a:spcBef>
              <a:spcAft>
                <a:spcPts val="0"/>
              </a:spcAft>
              <a:buNone/>
            </a:pPr>
            <a:r>
              <a:rPr lang="en" sz="1400" u="sng">
                <a:solidFill>
                  <a:srgbClr val="000000"/>
                </a:solidFill>
              </a:rPr>
              <a:t>Job Description for </a:t>
            </a:r>
            <a:r>
              <a:rPr lang="en" sz="1400" u="sng">
                <a:solidFill>
                  <a:schemeClr val="dk1"/>
                </a:solidFill>
              </a:rPr>
              <a:t>Counter Service Assistant</a:t>
            </a:r>
            <a:endParaRPr sz="1400" u="sng">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a:solidFill>
                  <a:schemeClr val="dk1"/>
                </a:solidFill>
              </a:rPr>
              <a:t>Salary – from £5.90 to £7.38 an hour, depending on age. </a:t>
            </a:r>
            <a:endParaRPr sz="1400">
              <a:solidFill>
                <a:schemeClr val="dk1"/>
              </a:solidFill>
            </a:endParaRPr>
          </a:p>
          <a:p>
            <a:pPr marL="0" lvl="0" indent="0" algn="l" rtl="0">
              <a:lnSpc>
                <a:spcPct val="100000"/>
              </a:lnSpc>
              <a:spcBef>
                <a:spcPts val="0"/>
              </a:spcBef>
              <a:spcAft>
                <a:spcPts val="0"/>
              </a:spcAft>
              <a:buNone/>
            </a:pPr>
            <a:r>
              <a:rPr lang="en" sz="1400">
                <a:solidFill>
                  <a:schemeClr val="dk1"/>
                </a:solidFill>
              </a:rPr>
              <a:t>Hours of work- 35 hrs, 5 days a week.</a:t>
            </a:r>
            <a:endParaRPr sz="1400">
              <a:solidFill>
                <a:schemeClr val="dk1"/>
              </a:solidFill>
            </a:endParaRPr>
          </a:p>
          <a:p>
            <a:pPr marL="0" lvl="0" indent="0" algn="l" rtl="0">
              <a:lnSpc>
                <a:spcPct val="100000"/>
              </a:lnSpc>
              <a:spcBef>
                <a:spcPts val="0"/>
              </a:spcBef>
              <a:spcAft>
                <a:spcPts val="0"/>
              </a:spcAft>
              <a:buNone/>
            </a:pPr>
            <a:r>
              <a:rPr lang="en" sz="1400">
                <a:solidFill>
                  <a:schemeClr val="dk1"/>
                </a:solidFill>
              </a:rPr>
              <a:t>Report to - Café manager.</a:t>
            </a:r>
            <a:endParaRPr sz="1400">
              <a:solidFill>
                <a:schemeClr val="dk1"/>
              </a:solidFill>
            </a:endParaRPr>
          </a:p>
          <a:p>
            <a:pPr marL="0" lvl="0" indent="0" algn="l" rtl="0">
              <a:lnSpc>
                <a:spcPct val="100000"/>
              </a:lnSpc>
              <a:spcBef>
                <a:spcPts val="0"/>
              </a:spcBef>
              <a:spcAft>
                <a:spcPts val="0"/>
              </a:spcAft>
              <a:buNone/>
            </a:pPr>
            <a:endParaRPr sz="600">
              <a:solidFill>
                <a:schemeClr val="dk1"/>
              </a:solidFill>
            </a:endParaRPr>
          </a:p>
          <a:p>
            <a:pPr marL="0" lvl="0" indent="0" algn="l" rtl="0">
              <a:lnSpc>
                <a:spcPct val="100000"/>
              </a:lnSpc>
              <a:spcBef>
                <a:spcPts val="0"/>
              </a:spcBef>
              <a:spcAft>
                <a:spcPts val="0"/>
              </a:spcAft>
              <a:buNone/>
            </a:pPr>
            <a:r>
              <a:rPr lang="en" sz="1400" i="1">
                <a:solidFill>
                  <a:schemeClr val="dk1"/>
                </a:solidFill>
              </a:rPr>
              <a:t>Required people skills</a:t>
            </a:r>
            <a:endParaRPr sz="1400" i="1">
              <a:solidFill>
                <a:schemeClr val="dk1"/>
              </a:solidFill>
            </a:endParaRPr>
          </a:p>
          <a:p>
            <a:pPr marL="0" lvl="0" indent="0" algn="l" rtl="0">
              <a:lnSpc>
                <a:spcPct val="100000"/>
              </a:lnSpc>
              <a:spcBef>
                <a:spcPts val="0"/>
              </a:spcBef>
              <a:spcAft>
                <a:spcPts val="0"/>
              </a:spcAft>
              <a:buNone/>
            </a:pPr>
            <a:r>
              <a:rPr lang="en" sz="1400">
                <a:solidFill>
                  <a:srgbClr val="000000"/>
                </a:solidFill>
              </a:rPr>
              <a:t> • </a:t>
            </a:r>
            <a:r>
              <a:rPr lang="en" sz="1400">
                <a:solidFill>
                  <a:schemeClr val="dk1"/>
                </a:solidFill>
              </a:rPr>
              <a:t>Previous experience in customers services would be an advantage • </a:t>
            </a:r>
            <a:r>
              <a:rPr lang="en" sz="1400">
                <a:solidFill>
                  <a:srgbClr val="000000"/>
                </a:solidFill>
              </a:rPr>
              <a:t>Excellent communication skills. • Friendly, polite, manner. • The ability to work in busy environment. • Numeracy skills to handle cash and stock  • Follow health and safety practices </a:t>
            </a:r>
            <a:r>
              <a:rPr lang="en" sz="1400">
                <a:solidFill>
                  <a:schemeClr val="dk1"/>
                </a:solidFill>
              </a:rPr>
              <a:t>• Level 1 Food Safety Awareness certificate • work permit to work in UK.</a:t>
            </a:r>
            <a:endParaRPr sz="1400">
              <a:solidFill>
                <a:srgbClr val="000000"/>
              </a:solidFill>
            </a:endParaRPr>
          </a:p>
          <a:p>
            <a:pPr marL="0" lvl="0" indent="0" algn="l" rtl="0">
              <a:lnSpc>
                <a:spcPct val="100000"/>
              </a:lnSpc>
              <a:spcBef>
                <a:spcPts val="0"/>
              </a:spcBef>
              <a:spcAft>
                <a:spcPts val="0"/>
              </a:spcAft>
              <a:buNone/>
            </a:pPr>
            <a:endParaRPr sz="800">
              <a:solidFill>
                <a:srgbClr val="000000"/>
              </a:solidFill>
            </a:endParaRPr>
          </a:p>
          <a:p>
            <a:pPr marL="0" lvl="0" indent="0" algn="l" rtl="0">
              <a:lnSpc>
                <a:spcPct val="100000"/>
              </a:lnSpc>
              <a:spcBef>
                <a:spcPts val="0"/>
              </a:spcBef>
              <a:spcAft>
                <a:spcPts val="0"/>
              </a:spcAft>
              <a:buNone/>
            </a:pPr>
            <a:r>
              <a:rPr lang="en" sz="1400" i="1">
                <a:solidFill>
                  <a:srgbClr val="000000"/>
                </a:solidFill>
              </a:rPr>
              <a:t>Duties of this role:</a:t>
            </a:r>
            <a:endParaRPr sz="1400" i="1">
              <a:solidFill>
                <a:srgbClr val="000000"/>
              </a:solidFill>
            </a:endParaRPr>
          </a:p>
          <a:p>
            <a:pPr marL="0" lvl="0" indent="0" algn="l" rtl="0">
              <a:lnSpc>
                <a:spcPct val="100000"/>
              </a:lnSpc>
              <a:spcBef>
                <a:spcPts val="0"/>
              </a:spcBef>
              <a:spcAft>
                <a:spcPts val="0"/>
              </a:spcAft>
              <a:buNone/>
            </a:pPr>
            <a:r>
              <a:rPr lang="en" sz="1400">
                <a:solidFill>
                  <a:srgbClr val="000000"/>
                </a:solidFill>
              </a:rPr>
              <a:t>1) Operating till and experience in operating coffee machines.</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2) Always keeping eating and serving areas clean and tidy.</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3) Capable of doing basic cooking or reheating.</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4) Handling customer enquiries and complaints.</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5) Giving advice about content and menu choices.</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6) To work efficiently at busy times. Be able to work in shift.</a:t>
            </a:r>
            <a:endParaRPr sz="1400">
              <a:solidFill>
                <a:srgbClr val="000000"/>
              </a:solidFill>
            </a:endParaRPr>
          </a:p>
          <a:p>
            <a:pPr marL="0" lvl="0" indent="0" algn="l" rtl="0">
              <a:spcBef>
                <a:spcPts val="0"/>
              </a:spcBef>
              <a:spcAft>
                <a:spcPts val="1600"/>
              </a:spcAft>
              <a:buNone/>
            </a:pP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pic>
        <p:nvPicPr>
          <p:cNvPr id="322" name="Google Shape;322;p46"/>
          <p:cNvPicPr preferRelativeResize="0"/>
          <p:nvPr/>
        </p:nvPicPr>
        <p:blipFill>
          <a:blip r:embed="rId3">
            <a:alphaModFix amt="24000"/>
          </a:blip>
          <a:stretch>
            <a:fillRect/>
          </a:stretch>
        </p:blipFill>
        <p:spPr>
          <a:xfrm>
            <a:off x="311700" y="523875"/>
            <a:ext cx="8520600" cy="4044900"/>
          </a:xfrm>
          <a:prstGeom prst="rect">
            <a:avLst/>
          </a:prstGeom>
          <a:noFill/>
          <a:ln>
            <a:noFill/>
          </a:ln>
        </p:spPr>
      </p:pic>
      <p:sp>
        <p:nvSpPr>
          <p:cNvPr id="323" name="Google Shape;323;p46"/>
          <p:cNvSpPr txBox="1">
            <a:spLocks noGrp="1"/>
          </p:cNvSpPr>
          <p:nvPr>
            <p:ph type="body" idx="1"/>
          </p:nvPr>
        </p:nvSpPr>
        <p:spPr>
          <a:xfrm>
            <a:off x="311700" y="516600"/>
            <a:ext cx="8520600" cy="40449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sz="1200" b="1" u="sng">
                <a:solidFill>
                  <a:schemeClr val="dk1"/>
                </a:solidFill>
              </a:rPr>
              <a:t>Appendix 14:</a:t>
            </a:r>
            <a:r>
              <a:rPr lang="en" sz="1200" b="1">
                <a:solidFill>
                  <a:schemeClr val="dk1"/>
                </a:solidFill>
              </a:rPr>
              <a:t> Staff Wages</a:t>
            </a:r>
            <a:r>
              <a:rPr lang="en" sz="1200" u="sng">
                <a:solidFill>
                  <a:schemeClr val="dk1"/>
                </a:solidFill>
              </a:rPr>
              <a:t> </a:t>
            </a:r>
            <a:endParaRPr sz="12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4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a:solidFill>
                  <a:schemeClr val="dk1"/>
                </a:solidFill>
              </a:rPr>
              <a:t>Pizza Chefs pay is £10.85 per hour and £380 p/w and £1520 p/m.</a:t>
            </a:r>
            <a:endParaRPr sz="14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a:solidFill>
                  <a:schemeClr val="dk1"/>
                </a:solidFill>
              </a:rPr>
              <a:t> </a:t>
            </a:r>
            <a:endParaRPr sz="14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a:solidFill>
                  <a:schemeClr val="dk1"/>
                </a:solidFill>
              </a:rPr>
              <a:t>2 Delivery Drivers pay is £6.32 per hour, £221.4 p/w, and 1 biker £885.60 p/m, 2 bikers £1771.20 in total wages. However, this is bikes/electric bikes with teenage employees in order to pay them less wages according to UK  law, and electric bikes do not required insurance, taxes, and road tax.</a:t>
            </a:r>
            <a:endParaRPr sz="14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4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a:solidFill>
                  <a:schemeClr val="dk1"/>
                </a:solidFill>
              </a:rPr>
              <a:t>1 staff Customer Services Assistant /retail for orders-  £5.9 h, £206.5 p/w and £826 p/m for teenage staff. </a:t>
            </a:r>
            <a:endParaRPr sz="140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400">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sz="1400">
                <a:solidFill>
                  <a:schemeClr val="dk1"/>
                </a:solidFill>
              </a:rPr>
              <a:t>Café Manager pay after the second month is £1582.8 p/m, £395.7 p/w and £11.30 hours. </a:t>
            </a:r>
            <a:endParaRPr sz="1400">
              <a:solidFill>
                <a:schemeClr val="dk1"/>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pic>
        <p:nvPicPr>
          <p:cNvPr id="328" name="Google Shape;328;p47"/>
          <p:cNvPicPr preferRelativeResize="0"/>
          <p:nvPr/>
        </p:nvPicPr>
        <p:blipFill>
          <a:blip r:embed="rId3">
            <a:alphaModFix amt="24000"/>
          </a:blip>
          <a:stretch>
            <a:fillRect/>
          </a:stretch>
        </p:blipFill>
        <p:spPr>
          <a:xfrm>
            <a:off x="311700" y="523875"/>
            <a:ext cx="8520600" cy="4044900"/>
          </a:xfrm>
          <a:prstGeom prst="rect">
            <a:avLst/>
          </a:prstGeom>
          <a:noFill/>
          <a:ln>
            <a:noFill/>
          </a:ln>
        </p:spPr>
      </p:pic>
      <p:sp>
        <p:nvSpPr>
          <p:cNvPr id="329" name="Google Shape;329;p47"/>
          <p:cNvSpPr txBox="1">
            <a:spLocks noGrp="1"/>
          </p:cNvSpPr>
          <p:nvPr>
            <p:ph type="body" idx="4294967295"/>
          </p:nvPr>
        </p:nvSpPr>
        <p:spPr>
          <a:xfrm>
            <a:off x="311700" y="523875"/>
            <a:ext cx="8520600" cy="4044900"/>
          </a:xfrm>
          <a:prstGeom prst="rect">
            <a:avLst/>
          </a:prstGeom>
          <a:noFill/>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 sz="1200" b="1" u="sng" dirty="0">
                <a:solidFill>
                  <a:schemeClr val="dk1"/>
                </a:solidFill>
              </a:rPr>
              <a:t>Appendix</a:t>
            </a:r>
            <a:r>
              <a:rPr lang="en" sz="1200" b="1" u="sng" dirty="0">
                <a:solidFill>
                  <a:srgbClr val="000000"/>
                </a:solidFill>
              </a:rPr>
              <a:t> 15:</a:t>
            </a:r>
            <a:r>
              <a:rPr lang="en" sz="1200" b="1" dirty="0">
                <a:solidFill>
                  <a:srgbClr val="000000"/>
                </a:solidFill>
              </a:rPr>
              <a:t> Staff </a:t>
            </a:r>
            <a:r>
              <a:rPr lang="en-GB" sz="1200" b="1" dirty="0">
                <a:solidFill>
                  <a:srgbClr val="000000"/>
                </a:solidFill>
              </a:rPr>
              <a:t>Rota</a:t>
            </a:r>
            <a:r>
              <a:rPr lang="en" sz="1200" b="1" dirty="0">
                <a:solidFill>
                  <a:srgbClr val="000000"/>
                </a:solidFill>
              </a:rPr>
              <a:t> Time Table</a:t>
            </a:r>
            <a:endParaRPr dirty="0"/>
          </a:p>
        </p:txBody>
      </p:sp>
      <p:graphicFrame>
        <p:nvGraphicFramePr>
          <p:cNvPr id="330" name="Google Shape;330;p47"/>
          <p:cNvGraphicFramePr/>
          <p:nvPr/>
        </p:nvGraphicFramePr>
        <p:xfrm>
          <a:off x="450388" y="826075"/>
          <a:ext cx="8243225" cy="3672350"/>
        </p:xfrm>
        <a:graphic>
          <a:graphicData uri="http://schemas.openxmlformats.org/drawingml/2006/table">
            <a:tbl>
              <a:tblPr>
                <a:noFill/>
                <a:tableStyleId>{F8A5CE0C-1302-452A-ACA5-4D062864CFBF}</a:tableStyleId>
              </a:tblPr>
              <a:tblGrid>
                <a:gridCol w="1060600">
                  <a:extLst>
                    <a:ext uri="{9D8B030D-6E8A-4147-A177-3AD203B41FA5}">
                      <a16:colId xmlns:a16="http://schemas.microsoft.com/office/drawing/2014/main" val="20000"/>
                    </a:ext>
                  </a:extLst>
                </a:gridCol>
                <a:gridCol w="1060600">
                  <a:extLst>
                    <a:ext uri="{9D8B030D-6E8A-4147-A177-3AD203B41FA5}">
                      <a16:colId xmlns:a16="http://schemas.microsoft.com/office/drawing/2014/main" val="20001"/>
                    </a:ext>
                  </a:extLst>
                </a:gridCol>
                <a:gridCol w="1074025">
                  <a:extLst>
                    <a:ext uri="{9D8B030D-6E8A-4147-A177-3AD203B41FA5}">
                      <a16:colId xmlns:a16="http://schemas.microsoft.com/office/drawing/2014/main" val="20002"/>
                    </a:ext>
                  </a:extLst>
                </a:gridCol>
                <a:gridCol w="1275450">
                  <a:extLst>
                    <a:ext uri="{9D8B030D-6E8A-4147-A177-3AD203B41FA5}">
                      <a16:colId xmlns:a16="http://schemas.microsoft.com/office/drawing/2014/main" val="20003"/>
                    </a:ext>
                  </a:extLst>
                </a:gridCol>
                <a:gridCol w="1100900">
                  <a:extLst>
                    <a:ext uri="{9D8B030D-6E8A-4147-A177-3AD203B41FA5}">
                      <a16:colId xmlns:a16="http://schemas.microsoft.com/office/drawing/2014/main" val="20004"/>
                    </a:ext>
                  </a:extLst>
                </a:gridCol>
                <a:gridCol w="1261975">
                  <a:extLst>
                    <a:ext uri="{9D8B030D-6E8A-4147-A177-3AD203B41FA5}">
                      <a16:colId xmlns:a16="http://schemas.microsoft.com/office/drawing/2014/main" val="20005"/>
                    </a:ext>
                  </a:extLst>
                </a:gridCol>
                <a:gridCol w="1409675">
                  <a:extLst>
                    <a:ext uri="{9D8B030D-6E8A-4147-A177-3AD203B41FA5}">
                      <a16:colId xmlns:a16="http://schemas.microsoft.com/office/drawing/2014/main" val="20006"/>
                    </a:ext>
                  </a:extLst>
                </a:gridCol>
              </a:tblGrid>
              <a:tr h="383500">
                <a:tc>
                  <a:txBody>
                    <a:bodyPr/>
                    <a:lstStyle/>
                    <a:p>
                      <a:pPr marL="38100" marR="38100" lvl="0" indent="0" algn="l" rtl="0">
                        <a:lnSpc>
                          <a:spcPct val="115000"/>
                        </a:lnSpc>
                        <a:spcBef>
                          <a:spcPts val="0"/>
                        </a:spcBef>
                        <a:spcAft>
                          <a:spcPts val="0"/>
                        </a:spcAft>
                        <a:buNone/>
                      </a:pPr>
                      <a:r>
                        <a:rPr lang="en" sz="1100"/>
                        <a:t>Staff name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Monday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Tuesday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Wednesday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Thursday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Friday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Saturday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588300">
                <a:tc>
                  <a:txBody>
                    <a:bodyPr/>
                    <a:lstStyle/>
                    <a:p>
                      <a:pPr marL="38100" marR="38100" lvl="0" indent="0" algn="l" rtl="0">
                        <a:lnSpc>
                          <a:spcPct val="115000"/>
                        </a:lnSpc>
                        <a:spcBef>
                          <a:spcPts val="0"/>
                        </a:spcBef>
                        <a:spcAft>
                          <a:spcPts val="0"/>
                        </a:spcAft>
                        <a:buNone/>
                      </a:pPr>
                      <a:r>
                        <a:rPr lang="en" sz="1100"/>
                        <a:t>Yen lai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10:00am- 5:30pm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10:00am- 5:30pm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10:00am- 5:30pm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10:00am- 5:30pm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10:00am- 5:30pm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10:00am-3:00pm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571450">
                <a:tc>
                  <a:txBody>
                    <a:bodyPr/>
                    <a:lstStyle/>
                    <a:p>
                      <a:pPr marL="38100" marR="38100" lvl="0" indent="0" algn="l" rtl="0">
                        <a:lnSpc>
                          <a:spcPct val="115000"/>
                        </a:lnSpc>
                        <a:spcBef>
                          <a:spcPts val="0"/>
                        </a:spcBef>
                        <a:spcAft>
                          <a:spcPts val="0"/>
                        </a:spcAft>
                        <a:buNone/>
                      </a:pPr>
                      <a:r>
                        <a:rPr lang="en" sz="1100"/>
                        <a:t>Sabia begum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9:00am- </a:t>
                      </a:r>
                      <a:endParaRPr sz="1100"/>
                    </a:p>
                    <a:p>
                      <a:pPr marL="38100" marR="38100" lvl="0" indent="0" algn="l" rtl="0">
                        <a:lnSpc>
                          <a:spcPct val="115000"/>
                        </a:lnSpc>
                        <a:spcBef>
                          <a:spcPts val="0"/>
                        </a:spcBef>
                        <a:spcAft>
                          <a:spcPts val="0"/>
                        </a:spcAft>
                        <a:buNone/>
                      </a:pPr>
                      <a:r>
                        <a:rPr lang="en" sz="1100"/>
                        <a:t>4:00pm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9:00am- </a:t>
                      </a:r>
                      <a:endParaRPr sz="1100"/>
                    </a:p>
                    <a:p>
                      <a:pPr marL="38100" marR="38100" lvl="0" indent="0" algn="l" rtl="0">
                        <a:lnSpc>
                          <a:spcPct val="115000"/>
                        </a:lnSpc>
                        <a:spcBef>
                          <a:spcPts val="0"/>
                        </a:spcBef>
                        <a:spcAft>
                          <a:spcPts val="0"/>
                        </a:spcAft>
                        <a:buNone/>
                      </a:pPr>
                      <a:r>
                        <a:rPr lang="en" sz="1100"/>
                        <a:t>4:00pm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9:00am- </a:t>
                      </a:r>
                      <a:endParaRPr sz="1100"/>
                    </a:p>
                    <a:p>
                      <a:pPr marL="38100" marR="38100" lvl="0" indent="0" algn="l" rtl="0">
                        <a:lnSpc>
                          <a:spcPct val="115000"/>
                        </a:lnSpc>
                        <a:spcBef>
                          <a:spcPts val="0"/>
                        </a:spcBef>
                        <a:spcAft>
                          <a:spcPts val="0"/>
                        </a:spcAft>
                        <a:buNone/>
                      </a:pPr>
                      <a:r>
                        <a:rPr lang="en" sz="1100"/>
                        <a:t>4:00pm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9:00am- </a:t>
                      </a:r>
                      <a:endParaRPr sz="1100"/>
                    </a:p>
                    <a:p>
                      <a:pPr marL="38100" marR="38100" lvl="0" indent="0" algn="l" rtl="0">
                        <a:lnSpc>
                          <a:spcPct val="115000"/>
                        </a:lnSpc>
                        <a:spcBef>
                          <a:spcPts val="0"/>
                        </a:spcBef>
                        <a:spcAft>
                          <a:spcPts val="0"/>
                        </a:spcAft>
                        <a:buNone/>
                      </a:pPr>
                      <a:r>
                        <a:rPr lang="en" sz="1100"/>
                        <a:t>4:00pm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9:00am- </a:t>
                      </a:r>
                      <a:endParaRPr sz="1100"/>
                    </a:p>
                    <a:p>
                      <a:pPr marL="38100" marR="38100" lvl="0" indent="0" algn="l" rtl="0">
                        <a:lnSpc>
                          <a:spcPct val="115000"/>
                        </a:lnSpc>
                        <a:spcBef>
                          <a:spcPts val="0"/>
                        </a:spcBef>
                        <a:spcAft>
                          <a:spcPts val="0"/>
                        </a:spcAft>
                        <a:buNone/>
                      </a:pPr>
                      <a:r>
                        <a:rPr lang="en" sz="1100"/>
                        <a:t>4:00pm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9:00am-1:00pm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588300">
                <a:tc>
                  <a:txBody>
                    <a:bodyPr/>
                    <a:lstStyle/>
                    <a:p>
                      <a:pPr marL="38100" marR="38100" lvl="0" indent="0" algn="l" rtl="0">
                        <a:lnSpc>
                          <a:spcPct val="115000"/>
                        </a:lnSpc>
                        <a:spcBef>
                          <a:spcPts val="0"/>
                        </a:spcBef>
                        <a:spcAft>
                          <a:spcPts val="0"/>
                        </a:spcAft>
                        <a:buNone/>
                      </a:pPr>
                      <a:r>
                        <a:rPr lang="en" sz="1100"/>
                        <a:t>Kim Hai Chin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10:00am- 4:30pm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10:00am- 4:30pm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10:00am- 4:30pm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10:00am- 4:30pm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10:00am- 4:30pm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10:00am-12:00pm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770400">
                <a:tc>
                  <a:txBody>
                    <a:bodyPr/>
                    <a:lstStyle/>
                    <a:p>
                      <a:pPr marL="38100" marR="38100" lvl="0" indent="0" algn="l" rtl="0">
                        <a:lnSpc>
                          <a:spcPct val="115000"/>
                        </a:lnSpc>
                        <a:spcBef>
                          <a:spcPts val="0"/>
                        </a:spcBef>
                        <a:spcAft>
                          <a:spcPts val="0"/>
                        </a:spcAft>
                        <a:buNone/>
                      </a:pPr>
                      <a:r>
                        <a:rPr lang="en" sz="1100"/>
                        <a:t>Dragos Carbunaru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12:30pm-6:30pm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12:30pm-6:30pm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12:30pm- 6:30pm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12:30pm- 6:30pm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12:30pm- 6:30pm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12:00pm-4:00 pm </a:t>
                      </a:r>
                      <a:endParaRPr sz="1100"/>
                    </a:p>
                    <a:p>
                      <a:pPr marL="38100" marR="38100" lvl="0" indent="0" algn="l" rtl="0">
                        <a:lnSpc>
                          <a:spcPct val="115000"/>
                        </a:lnSpc>
                        <a:spcBef>
                          <a:spcPts val="0"/>
                        </a:spcBef>
                        <a:spcAft>
                          <a:spcPts val="0"/>
                        </a:spcAft>
                        <a:buNone/>
                      </a:pPr>
                      <a:r>
                        <a:rPr lang="en" sz="1100"/>
                        <a:t>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770400">
                <a:tc>
                  <a:txBody>
                    <a:bodyPr/>
                    <a:lstStyle/>
                    <a:p>
                      <a:pPr marL="38100" marR="38100" lvl="0" indent="0" algn="l" rtl="0">
                        <a:lnSpc>
                          <a:spcPct val="115000"/>
                        </a:lnSpc>
                        <a:spcBef>
                          <a:spcPts val="0"/>
                        </a:spcBef>
                        <a:spcAft>
                          <a:spcPts val="0"/>
                        </a:spcAft>
                        <a:buNone/>
                      </a:pPr>
                      <a:r>
                        <a:rPr lang="en" sz="1100"/>
                        <a:t>Counter Service Assistant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10:30am- 5:30pm</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10:30am- 5:30pm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10:30am- 5:30pm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10:30am- 5:30pm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10:30am- 5:30pm </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38100" marR="38100" lvl="0" indent="0" algn="l" rtl="0">
                        <a:lnSpc>
                          <a:spcPct val="115000"/>
                        </a:lnSpc>
                        <a:spcBef>
                          <a:spcPts val="0"/>
                        </a:spcBef>
                        <a:spcAft>
                          <a:spcPts val="0"/>
                        </a:spcAft>
                        <a:buNone/>
                      </a:pPr>
                      <a:r>
                        <a:rPr lang="en" sz="1100"/>
                        <a:t>10:30am-3:30pm</a:t>
                      </a:r>
                      <a:endParaRPr sz="11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pic>
        <p:nvPicPr>
          <p:cNvPr id="335" name="Google Shape;335;p48"/>
          <p:cNvPicPr preferRelativeResize="0"/>
          <p:nvPr/>
        </p:nvPicPr>
        <p:blipFill>
          <a:blip r:embed="rId3">
            <a:alphaModFix amt="24000"/>
          </a:blip>
          <a:stretch>
            <a:fillRect/>
          </a:stretch>
        </p:blipFill>
        <p:spPr>
          <a:xfrm>
            <a:off x="311700" y="488175"/>
            <a:ext cx="8520600" cy="4080600"/>
          </a:xfrm>
          <a:prstGeom prst="rect">
            <a:avLst/>
          </a:prstGeom>
          <a:noFill/>
          <a:ln>
            <a:noFill/>
          </a:ln>
        </p:spPr>
      </p:pic>
      <p:sp>
        <p:nvSpPr>
          <p:cNvPr id="336" name="Google Shape;336;p48"/>
          <p:cNvSpPr txBox="1">
            <a:spLocks noGrp="1"/>
          </p:cNvSpPr>
          <p:nvPr>
            <p:ph type="body" idx="1"/>
          </p:nvPr>
        </p:nvSpPr>
        <p:spPr>
          <a:xfrm>
            <a:off x="311700" y="488150"/>
            <a:ext cx="8520600" cy="40806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200" b="1" u="sng">
                <a:solidFill>
                  <a:schemeClr val="dk1"/>
                </a:solidFill>
              </a:rPr>
              <a:t>Appendix 16</a:t>
            </a:r>
            <a:r>
              <a:rPr lang="en" sz="1400" b="1" u="sng">
                <a:solidFill>
                  <a:schemeClr val="dk1"/>
                </a:solidFill>
              </a:rPr>
              <a:t>:</a:t>
            </a:r>
            <a:r>
              <a:rPr lang="en" sz="1400" b="1">
                <a:solidFill>
                  <a:schemeClr val="dk1"/>
                </a:solidFill>
              </a:rPr>
              <a:t> The Equality Act 2010</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The Equality Act 2010 • You must not discriminate on grounds of sex, race, disability, age. Sexual orientation or religion throughout the entire recruitment process.  • It is a criminal offence to employ a person with no immigration permission to work in uk. </a:t>
            </a:r>
            <a:endParaRPr sz="1400">
              <a:solidFill>
                <a:srgbClr val="000000"/>
              </a:solidFill>
            </a:endParaRPr>
          </a:p>
          <a:p>
            <a:pPr marL="0" lvl="0" indent="0" algn="l" rtl="0">
              <a:lnSpc>
                <a:spcPct val="100000"/>
              </a:lnSpc>
              <a:spcBef>
                <a:spcPts val="0"/>
              </a:spcBef>
              <a:spcAft>
                <a:spcPts val="0"/>
              </a:spcAft>
              <a:buClr>
                <a:schemeClr val="dk1"/>
              </a:buClr>
              <a:buSzPts val="1100"/>
              <a:buFont typeface="Arial"/>
              <a:buNone/>
            </a:pPr>
            <a:endParaRPr sz="6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a:solidFill>
                  <a:srgbClr val="000000"/>
                </a:solidFill>
              </a:rPr>
              <a:t> </a:t>
            </a:r>
            <a:r>
              <a:rPr lang="en" sz="1200" b="1" u="sng">
                <a:solidFill>
                  <a:schemeClr val="dk1"/>
                </a:solidFill>
              </a:rPr>
              <a:t>Appendix 17</a:t>
            </a:r>
            <a:r>
              <a:rPr lang="en" sz="1400" b="1" u="sng">
                <a:solidFill>
                  <a:schemeClr val="dk1"/>
                </a:solidFill>
              </a:rPr>
              <a:t>:</a:t>
            </a:r>
            <a:r>
              <a:rPr lang="en" sz="1400" b="1">
                <a:solidFill>
                  <a:schemeClr val="dk1"/>
                </a:solidFill>
              </a:rPr>
              <a:t> GOV.UK Guidance</a:t>
            </a:r>
            <a:endParaRPr sz="14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a:solidFill>
                  <a:srgbClr val="000000"/>
                </a:solidFill>
              </a:rPr>
              <a:t>GOV.UK guidance for employing staffs for the first time  </a:t>
            </a:r>
            <a:endParaRPr sz="14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a:solidFill>
                  <a:srgbClr val="000000"/>
                </a:solidFill>
              </a:rPr>
              <a:t>1. You must pay your employee at least the national minimum wage. </a:t>
            </a:r>
            <a:endParaRPr sz="14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a:solidFill>
                  <a:srgbClr val="000000"/>
                </a:solidFill>
              </a:rPr>
              <a:t> 2.Check if someone has the legal right to work in the UK. You may have to do other employment checks as well. </a:t>
            </a:r>
            <a:endParaRPr sz="14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a:solidFill>
                  <a:srgbClr val="000000"/>
                </a:solidFill>
              </a:rPr>
              <a:t>3.Check if you need to apply for a DBS check (formerly known as a CRB check) if you work in a field that requires one, eg with vulnerable people or security. </a:t>
            </a:r>
            <a:endParaRPr sz="14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a:solidFill>
                  <a:srgbClr val="000000"/>
                </a:solidFill>
              </a:rPr>
              <a:t>4.Get employment insurance - you need employers’ liability insurance as soon as you become an employer. </a:t>
            </a:r>
            <a:endParaRPr sz="14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a:solidFill>
                  <a:srgbClr val="000000"/>
                </a:solidFill>
              </a:rPr>
              <a:t>5.Send details of the job (including terms and conditions) in writing to your employee. You need to give your employee a written statement of employment if you’re employing someone for more than 1 month. </a:t>
            </a:r>
            <a:endParaRPr sz="1400">
              <a:solidFill>
                <a:srgbClr val="000000"/>
              </a:solidFill>
            </a:endParaRPr>
          </a:p>
          <a:p>
            <a:pPr marL="0" lvl="0" indent="0" algn="l" rtl="0">
              <a:lnSpc>
                <a:spcPct val="100000"/>
              </a:lnSpc>
              <a:spcBef>
                <a:spcPts val="0"/>
              </a:spcBef>
              <a:spcAft>
                <a:spcPts val="0"/>
              </a:spcAft>
              <a:buClr>
                <a:schemeClr val="dk1"/>
              </a:buClr>
              <a:buSzPts val="1100"/>
              <a:buFont typeface="Arial"/>
              <a:buNone/>
            </a:pPr>
            <a:r>
              <a:rPr lang="en" sz="1400">
                <a:solidFill>
                  <a:srgbClr val="000000"/>
                </a:solidFill>
              </a:rPr>
              <a:t>6.Tell HM Revenue and Customs (HMRC) by registering as an employer - you can do this up to 4 weeks before you pay your new staff.   </a:t>
            </a:r>
            <a:endParaRPr sz="1400">
              <a:solidFill>
                <a:srgbClr val="000000"/>
              </a:solidFill>
            </a:endParaRPr>
          </a:p>
          <a:p>
            <a:pPr marL="0" lvl="0" indent="0" algn="l" rtl="0">
              <a:lnSpc>
                <a:spcPct val="100000"/>
              </a:lnSpc>
              <a:spcBef>
                <a:spcPts val="0"/>
              </a:spcBef>
              <a:spcAft>
                <a:spcPts val="0"/>
              </a:spcAft>
              <a:buNone/>
            </a:pPr>
            <a:r>
              <a:rPr lang="en" sz="1400">
                <a:solidFill>
                  <a:srgbClr val="000000"/>
                </a:solidFill>
              </a:rPr>
              <a:t>7.Check if you need to automatically enrol your staff into a workplace pension scheme. </a:t>
            </a:r>
            <a:endParaRPr sz="14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pic>
        <p:nvPicPr>
          <p:cNvPr id="341" name="Google Shape;341;p49"/>
          <p:cNvPicPr preferRelativeResize="0"/>
          <p:nvPr/>
        </p:nvPicPr>
        <p:blipFill>
          <a:blip r:embed="rId3">
            <a:alphaModFix amt="24000"/>
          </a:blip>
          <a:stretch>
            <a:fillRect/>
          </a:stretch>
        </p:blipFill>
        <p:spPr>
          <a:xfrm>
            <a:off x="367225" y="532800"/>
            <a:ext cx="8520600" cy="4123800"/>
          </a:xfrm>
          <a:prstGeom prst="rect">
            <a:avLst/>
          </a:prstGeom>
          <a:noFill/>
          <a:ln>
            <a:noFill/>
          </a:ln>
        </p:spPr>
      </p:pic>
      <p:sp>
        <p:nvSpPr>
          <p:cNvPr id="342" name="Google Shape;342;p49"/>
          <p:cNvSpPr txBox="1">
            <a:spLocks noGrp="1"/>
          </p:cNvSpPr>
          <p:nvPr>
            <p:ph type="body" idx="1"/>
          </p:nvPr>
        </p:nvSpPr>
        <p:spPr>
          <a:xfrm>
            <a:off x="367225" y="532800"/>
            <a:ext cx="8520600" cy="41238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200" b="1" u="sng">
                <a:solidFill>
                  <a:schemeClr val="dk1"/>
                </a:solidFill>
              </a:rPr>
              <a:t>Appendix 18:</a:t>
            </a:r>
            <a:r>
              <a:rPr lang="en" sz="1200" b="1">
                <a:solidFill>
                  <a:schemeClr val="dk1"/>
                </a:solidFill>
              </a:rPr>
              <a:t> Rectangular Pizza Market Research</a:t>
            </a:r>
            <a:endParaRPr/>
          </a:p>
        </p:txBody>
      </p:sp>
      <p:sp>
        <p:nvSpPr>
          <p:cNvPr id="343" name="Google Shape;343;p49">
            <a:hlinkClick r:id="rId4"/>
          </p:cNvPr>
          <p:cNvSpPr txBox="1"/>
          <p:nvPr/>
        </p:nvSpPr>
        <p:spPr>
          <a:xfrm>
            <a:off x="414800" y="4355375"/>
            <a:ext cx="2495700" cy="269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t>Links: </a:t>
            </a:r>
            <a:r>
              <a:rPr lang="en" sz="800" u="sng">
                <a:solidFill>
                  <a:schemeClr val="hlink"/>
                </a:solidFill>
                <a:hlinkClick r:id="rId4"/>
              </a:rPr>
              <a:t>Rectangular Pizza Market Research</a:t>
            </a:r>
            <a:endParaRPr sz="800"/>
          </a:p>
        </p:txBody>
      </p:sp>
      <p:pic>
        <p:nvPicPr>
          <p:cNvPr id="344" name="Google Shape;344;p49"/>
          <p:cNvPicPr preferRelativeResize="0"/>
          <p:nvPr/>
        </p:nvPicPr>
        <p:blipFill>
          <a:blip r:embed="rId5">
            <a:alphaModFix/>
          </a:blip>
          <a:stretch>
            <a:fillRect/>
          </a:stretch>
        </p:blipFill>
        <p:spPr>
          <a:xfrm>
            <a:off x="3014637" y="886125"/>
            <a:ext cx="3225774" cy="3738950"/>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50"/>
          <p:cNvSpPr txBox="1">
            <a:spLocks noGrp="1"/>
          </p:cNvSpPr>
          <p:nvPr>
            <p:ph type="body" idx="1"/>
          </p:nvPr>
        </p:nvSpPr>
        <p:spPr>
          <a:xfrm>
            <a:off x="311700" y="445025"/>
            <a:ext cx="8520600" cy="41238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 sz="1200" b="1" u="sng">
                <a:solidFill>
                  <a:schemeClr val="dk1"/>
                </a:solidFill>
              </a:rPr>
              <a:t>Appendix 19:</a:t>
            </a:r>
            <a:r>
              <a:rPr lang="en" sz="1200" b="1">
                <a:solidFill>
                  <a:schemeClr val="dk1"/>
                </a:solidFill>
              </a:rPr>
              <a:t> Price Comparison Chart</a:t>
            </a:r>
            <a:endParaRPr sz="1200" b="1">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200" b="1" u="sng">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1400">
              <a:solidFill>
                <a:schemeClr val="dk1"/>
              </a:solidFill>
            </a:endParaRPr>
          </a:p>
          <a:p>
            <a:pPr marL="0" lvl="0" indent="0" algn="l" rtl="0">
              <a:lnSpc>
                <a:spcPct val="100000"/>
              </a:lnSpc>
              <a:spcBef>
                <a:spcPts val="0"/>
              </a:spcBef>
              <a:spcAft>
                <a:spcPts val="0"/>
              </a:spcAft>
              <a:buNone/>
            </a:pPr>
            <a:r>
              <a:rPr lang="en" sz="1200" u="sng">
                <a:solidFill>
                  <a:srgbClr val="000000"/>
                </a:solidFill>
              </a:rPr>
              <a:t>Price Comparison Chart</a:t>
            </a:r>
            <a:endParaRPr sz="1200" u="sng">
              <a:solidFill>
                <a:srgbClr val="000000"/>
              </a:solidFill>
            </a:endParaRPr>
          </a:p>
          <a:p>
            <a:pPr marL="0" lvl="0" indent="0" algn="l" rtl="0">
              <a:lnSpc>
                <a:spcPct val="100000"/>
              </a:lnSpc>
              <a:spcBef>
                <a:spcPts val="1600"/>
              </a:spcBef>
              <a:spcAft>
                <a:spcPts val="1600"/>
              </a:spcAft>
              <a:buNone/>
            </a:pPr>
            <a:endParaRPr sz="1200" u="sng">
              <a:solidFill>
                <a:srgbClr val="000000"/>
              </a:solidFill>
            </a:endParaRPr>
          </a:p>
        </p:txBody>
      </p:sp>
      <p:pic>
        <p:nvPicPr>
          <p:cNvPr id="350" name="Google Shape;350;p50"/>
          <p:cNvPicPr preferRelativeResize="0"/>
          <p:nvPr/>
        </p:nvPicPr>
        <p:blipFill>
          <a:blip r:embed="rId3">
            <a:alphaModFix/>
          </a:blip>
          <a:stretch>
            <a:fillRect/>
          </a:stretch>
        </p:blipFill>
        <p:spPr>
          <a:xfrm>
            <a:off x="407750" y="1016450"/>
            <a:ext cx="7421325" cy="2717350"/>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pic>
        <p:nvPicPr>
          <p:cNvPr id="355" name="Google Shape;355;p51"/>
          <p:cNvPicPr preferRelativeResize="0"/>
          <p:nvPr/>
        </p:nvPicPr>
        <p:blipFill>
          <a:blip r:embed="rId3">
            <a:alphaModFix amt="24000"/>
          </a:blip>
          <a:stretch>
            <a:fillRect/>
          </a:stretch>
        </p:blipFill>
        <p:spPr>
          <a:xfrm>
            <a:off x="311700" y="523875"/>
            <a:ext cx="8520600" cy="4044900"/>
          </a:xfrm>
          <a:prstGeom prst="rect">
            <a:avLst/>
          </a:prstGeom>
          <a:noFill/>
          <a:ln>
            <a:noFill/>
          </a:ln>
        </p:spPr>
      </p:pic>
      <p:sp>
        <p:nvSpPr>
          <p:cNvPr id="356" name="Google Shape;356;p51"/>
          <p:cNvSpPr txBox="1">
            <a:spLocks noGrp="1"/>
          </p:cNvSpPr>
          <p:nvPr>
            <p:ph type="body" idx="1"/>
          </p:nvPr>
        </p:nvSpPr>
        <p:spPr>
          <a:xfrm>
            <a:off x="311700" y="523950"/>
            <a:ext cx="8520600" cy="40449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200" b="1" u="sng">
                <a:solidFill>
                  <a:schemeClr val="dk1"/>
                </a:solidFill>
              </a:rPr>
              <a:t>Appendix 20 :</a:t>
            </a:r>
            <a:r>
              <a:rPr lang="en" sz="1200" b="1">
                <a:solidFill>
                  <a:schemeClr val="dk1"/>
                </a:solidFill>
              </a:rPr>
              <a:t> Market Segmentation</a:t>
            </a:r>
            <a:endParaRPr sz="1200"/>
          </a:p>
        </p:txBody>
      </p:sp>
      <p:pic>
        <p:nvPicPr>
          <p:cNvPr id="357" name="Google Shape;357;p51"/>
          <p:cNvPicPr preferRelativeResize="0"/>
          <p:nvPr/>
        </p:nvPicPr>
        <p:blipFill>
          <a:blip r:embed="rId4">
            <a:alphaModFix/>
          </a:blip>
          <a:stretch>
            <a:fillRect/>
          </a:stretch>
        </p:blipFill>
        <p:spPr>
          <a:xfrm>
            <a:off x="1059900" y="895475"/>
            <a:ext cx="7024200" cy="3614450"/>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52"/>
          <p:cNvPicPr preferRelativeResize="0"/>
          <p:nvPr/>
        </p:nvPicPr>
        <p:blipFill>
          <a:blip r:embed="rId3">
            <a:alphaModFix amt="24000"/>
          </a:blip>
          <a:stretch>
            <a:fillRect/>
          </a:stretch>
        </p:blipFill>
        <p:spPr>
          <a:xfrm>
            <a:off x="367225" y="532800"/>
            <a:ext cx="8465100" cy="4123800"/>
          </a:xfrm>
          <a:prstGeom prst="rect">
            <a:avLst/>
          </a:prstGeom>
          <a:noFill/>
          <a:ln w="9525" cap="flat" cmpd="sng">
            <a:solidFill>
              <a:srgbClr val="6AA84F"/>
            </a:solidFill>
            <a:prstDash val="solid"/>
            <a:round/>
            <a:headEnd type="none" w="sm" len="sm"/>
            <a:tailEnd type="none" w="sm" len="sm"/>
          </a:ln>
        </p:spPr>
      </p:pic>
      <p:sp>
        <p:nvSpPr>
          <p:cNvPr id="363" name="Google Shape;363;p52"/>
          <p:cNvSpPr txBox="1">
            <a:spLocks noGrp="1"/>
          </p:cNvSpPr>
          <p:nvPr>
            <p:ph type="body" idx="1"/>
          </p:nvPr>
        </p:nvSpPr>
        <p:spPr>
          <a:xfrm>
            <a:off x="367225" y="532800"/>
            <a:ext cx="8465100" cy="41238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200" b="1" u="sng">
                <a:solidFill>
                  <a:schemeClr val="dk1"/>
                </a:solidFill>
              </a:rPr>
              <a:t>Appendix 21:</a:t>
            </a:r>
            <a:r>
              <a:rPr lang="en" sz="1200" b="1">
                <a:solidFill>
                  <a:schemeClr val="dk1"/>
                </a:solidFill>
              </a:rPr>
              <a:t> Cash Flow Chart</a:t>
            </a:r>
            <a:endParaRPr sz="1400"/>
          </a:p>
        </p:txBody>
      </p:sp>
      <p:pic>
        <p:nvPicPr>
          <p:cNvPr id="364" name="Google Shape;364;p52"/>
          <p:cNvPicPr preferRelativeResize="0"/>
          <p:nvPr/>
        </p:nvPicPr>
        <p:blipFill>
          <a:blip r:embed="rId4">
            <a:alphaModFix/>
          </a:blip>
          <a:stretch>
            <a:fillRect/>
          </a:stretch>
        </p:blipFill>
        <p:spPr>
          <a:xfrm>
            <a:off x="852988" y="889500"/>
            <a:ext cx="7438026" cy="3677600"/>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pic>
        <p:nvPicPr>
          <p:cNvPr id="369" name="Google Shape;369;p53"/>
          <p:cNvPicPr preferRelativeResize="0"/>
          <p:nvPr/>
        </p:nvPicPr>
        <p:blipFill>
          <a:blip r:embed="rId3">
            <a:alphaModFix amt="24000"/>
          </a:blip>
          <a:stretch>
            <a:fillRect/>
          </a:stretch>
        </p:blipFill>
        <p:spPr>
          <a:xfrm>
            <a:off x="476100" y="532850"/>
            <a:ext cx="8296200" cy="4123800"/>
          </a:xfrm>
          <a:prstGeom prst="rect">
            <a:avLst/>
          </a:prstGeom>
          <a:noFill/>
          <a:ln>
            <a:noFill/>
          </a:ln>
        </p:spPr>
      </p:pic>
      <p:sp>
        <p:nvSpPr>
          <p:cNvPr id="370" name="Google Shape;370;p53"/>
          <p:cNvSpPr txBox="1">
            <a:spLocks noGrp="1"/>
          </p:cNvSpPr>
          <p:nvPr>
            <p:ph type="body" idx="1"/>
          </p:nvPr>
        </p:nvSpPr>
        <p:spPr>
          <a:xfrm>
            <a:off x="476100" y="532850"/>
            <a:ext cx="8296200" cy="41238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200" b="1" u="sng">
                <a:solidFill>
                  <a:schemeClr val="dk1"/>
                </a:solidFill>
              </a:rPr>
              <a:t>Appendix 22:</a:t>
            </a:r>
            <a:r>
              <a:rPr lang="en" sz="1200" b="1">
                <a:solidFill>
                  <a:schemeClr val="dk1"/>
                </a:solidFill>
              </a:rPr>
              <a:t> SWOT Analysis</a:t>
            </a:r>
            <a:endParaRPr/>
          </a:p>
        </p:txBody>
      </p:sp>
      <p:pic>
        <p:nvPicPr>
          <p:cNvPr id="371" name="Google Shape;371;p53"/>
          <p:cNvPicPr preferRelativeResize="0"/>
          <p:nvPr/>
        </p:nvPicPr>
        <p:blipFill>
          <a:blip r:embed="rId4">
            <a:alphaModFix/>
          </a:blip>
          <a:stretch>
            <a:fillRect/>
          </a:stretch>
        </p:blipFill>
        <p:spPr>
          <a:xfrm>
            <a:off x="1578400" y="837450"/>
            <a:ext cx="6066550" cy="3752575"/>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pic>
        <p:nvPicPr>
          <p:cNvPr id="376" name="Google Shape;376;p54"/>
          <p:cNvPicPr preferRelativeResize="0"/>
          <p:nvPr/>
        </p:nvPicPr>
        <p:blipFill>
          <a:blip r:embed="rId3">
            <a:alphaModFix amt="24000"/>
          </a:blip>
          <a:stretch>
            <a:fillRect/>
          </a:stretch>
        </p:blipFill>
        <p:spPr>
          <a:xfrm>
            <a:off x="476100" y="532850"/>
            <a:ext cx="8296200" cy="4123800"/>
          </a:xfrm>
          <a:prstGeom prst="rect">
            <a:avLst/>
          </a:prstGeom>
          <a:noFill/>
          <a:ln>
            <a:noFill/>
          </a:ln>
        </p:spPr>
      </p:pic>
      <p:sp>
        <p:nvSpPr>
          <p:cNvPr id="377" name="Google Shape;377;p54"/>
          <p:cNvSpPr txBox="1">
            <a:spLocks noGrp="1"/>
          </p:cNvSpPr>
          <p:nvPr>
            <p:ph type="body" idx="1"/>
          </p:nvPr>
        </p:nvSpPr>
        <p:spPr>
          <a:xfrm>
            <a:off x="476100" y="532850"/>
            <a:ext cx="8296200" cy="4123800"/>
          </a:xfrm>
          <a:prstGeom prst="rect">
            <a:avLst/>
          </a:prstGeom>
          <a:ln w="9525" cap="flat" cmpd="sng">
            <a:solidFill>
              <a:srgbClr val="6AA84F"/>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200" b="1" u="sng">
                <a:solidFill>
                  <a:schemeClr val="dk1"/>
                </a:solidFill>
              </a:rPr>
              <a:t>Appendix 23:</a:t>
            </a:r>
            <a:r>
              <a:rPr lang="en" sz="1200" b="1">
                <a:solidFill>
                  <a:schemeClr val="dk1"/>
                </a:solidFill>
              </a:rPr>
              <a:t> S.M.A.R.T. Goal chart</a:t>
            </a:r>
            <a:endParaRPr/>
          </a:p>
        </p:txBody>
      </p:sp>
      <p:pic>
        <p:nvPicPr>
          <p:cNvPr id="378" name="Google Shape;378;p54"/>
          <p:cNvPicPr preferRelativeResize="0"/>
          <p:nvPr/>
        </p:nvPicPr>
        <p:blipFill>
          <a:blip r:embed="rId4">
            <a:alphaModFix/>
          </a:blip>
          <a:stretch>
            <a:fillRect/>
          </a:stretch>
        </p:blipFill>
        <p:spPr>
          <a:xfrm>
            <a:off x="2066375" y="873275"/>
            <a:ext cx="5011249" cy="3685575"/>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6087</Words>
  <Application>Microsoft Office PowerPoint</Application>
  <PresentationFormat>On-screen Show (16:9)</PresentationFormat>
  <Paragraphs>442</Paragraphs>
  <Slides>42</Slides>
  <Notes>42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Lucida Calligraphy</vt:lpstr>
      <vt:lpstr>Oswald</vt:lpstr>
      <vt:lpstr>Arial</vt:lpstr>
      <vt:lpstr>Lobster</vt:lpstr>
      <vt:lpstr>Simple Light</vt:lpstr>
      <vt:lpstr>Grab a Pizza! Café</vt:lpstr>
      <vt:lpstr>Team Sparkle Proposal Business Plan </vt:lpstr>
      <vt:lpstr>Team Sparkle Business Plan</vt:lpstr>
      <vt:lpstr>Grab a Pizza! Café</vt:lpstr>
      <vt:lpstr>PowerPoint Presentation</vt:lpstr>
      <vt:lpstr>Physical Resources</vt:lpstr>
      <vt:lpstr>PowerPoint Presentation</vt:lpstr>
      <vt:lpstr>PowerPoint Presentation</vt:lpstr>
      <vt:lpstr>Human Resources</vt:lpstr>
      <vt:lpstr>PowerPoint Presentation</vt:lpstr>
      <vt:lpstr>PowerPoint Presentation</vt:lpstr>
      <vt:lpstr>Marketing </vt:lpstr>
      <vt:lpstr>PowerPoint Presentation</vt:lpstr>
      <vt:lpstr>PowerPoint Presentation</vt:lpstr>
      <vt:lpstr>Promotion Activities</vt:lpstr>
      <vt:lpstr>Financial Resources</vt:lpstr>
      <vt:lpstr>PowerPoint Presentation</vt:lpstr>
      <vt:lpstr>“While revenue and profits are key objectives for any pricing strategy, it is important to remember that pricing is also a fundamental part of the marketing mix and has a role to play beyond just generating more income.” (Davcik, 2015) In theory Marketing investment interaction for the brand performance outputs. Supplies from local farmers, raw material price keep to the minimum. Compare to student spending power is fixed between £2-£5 for lunch meal. Brexit will affect tax and ingredients price too but we don’t know yet how much will cost us more because there still negotiating on the matter and deal.  The cash flow explanation for 12 months is on the first 3 months we are going to have some loses because this is the time when we build our market targets as a new business. However, from the 4th month to 6th month which is June we start gaining profit because the students know about us and they tend to try new things and new toppings. On 7th and 8th months the students go home in vacation or holidays and that means sales and profit decrease. Until beginning of September month, then we’re back on profit as students are the top priority customers and in big numbers. The profit continue increase right through December because is Christmas time and many people will enjoy good quality food.</vt:lpstr>
      <vt:lpstr>PowerPoint Presentation</vt:lpstr>
      <vt:lpstr>Conclusion</vt:lpstr>
      <vt:lpstr>PowerPoint Presentation</vt:lpstr>
      <vt:lpstr>PowerPoint Presentation</vt:lpstr>
      <vt:lpstr>References</vt:lpstr>
      <vt:lpstr>PowerPoint Presentation</vt:lpstr>
      <vt:lpstr>PowerPoint Presentation</vt:lpstr>
      <vt:lpstr>Appendixes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Grab a Pizza! Café</dc:title>
  <dc:creator>Yinesa</dc:creator>
  <cp:lastModifiedBy>Yinesa</cp:lastModifiedBy>
  <cp:revision>5</cp:revision>
  <dcterms:modified xsi:type="dcterms:W3CDTF">2018-12-03T20:01:05Z</dcterms:modified>
</cp:coreProperties>
</file>