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7" r:id="rId7"/>
    <p:sldId id="265" r:id="rId8"/>
    <p:sldId id="261" r:id="rId9"/>
    <p:sldId id="266"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November 9,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05987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November 9,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69611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November 9,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4385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November 9,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98413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November 9,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155930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November 9,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1228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November 9,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723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November 9,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618470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November 9,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92007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November 9,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80102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November 9,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92227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November 9,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73211911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81" r:id="rId6"/>
    <p:sldLayoutId id="2147483677" r:id="rId7"/>
    <p:sldLayoutId id="2147483678" r:id="rId8"/>
    <p:sldLayoutId id="2147483679" r:id="rId9"/>
    <p:sldLayoutId id="2147483680" r:id="rId10"/>
    <p:sldLayoutId id="2147483682"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85601083"/><Relationship Id="rId13" Type="http://schemas.openxmlformats.org/officeDocument/2006/relationships/hyperlink" Target="#_Toc85601088"/><Relationship Id="rId18" Type="http://schemas.openxmlformats.org/officeDocument/2006/relationships/hyperlink" Target="#_Toc85601093"/><Relationship Id="rId3" Type="http://schemas.openxmlformats.org/officeDocument/2006/relationships/hyperlink" Target="#_Toc85601078"/><Relationship Id="rId21" Type="http://schemas.openxmlformats.org/officeDocument/2006/relationships/hyperlink" Target="#_Toc85601096"/><Relationship Id="rId7" Type="http://schemas.openxmlformats.org/officeDocument/2006/relationships/hyperlink" Target="#_Toc85601082"/><Relationship Id="rId12" Type="http://schemas.openxmlformats.org/officeDocument/2006/relationships/hyperlink" Target="#_Toc85601087"/><Relationship Id="rId17" Type="http://schemas.openxmlformats.org/officeDocument/2006/relationships/hyperlink" Target="#_Toc85601092"/><Relationship Id="rId2" Type="http://schemas.openxmlformats.org/officeDocument/2006/relationships/hyperlink" Target="#_Toc85601077"/><Relationship Id="rId16" Type="http://schemas.openxmlformats.org/officeDocument/2006/relationships/hyperlink" Target="#_Toc85601091"/><Relationship Id="rId20" Type="http://schemas.openxmlformats.org/officeDocument/2006/relationships/hyperlink" Target="#_Toc85601095"/><Relationship Id="rId1" Type="http://schemas.openxmlformats.org/officeDocument/2006/relationships/slideLayout" Target="../slideLayouts/slideLayout2.xml"/><Relationship Id="rId6" Type="http://schemas.openxmlformats.org/officeDocument/2006/relationships/hyperlink" Target="#_Toc85601081"/><Relationship Id="rId11" Type="http://schemas.openxmlformats.org/officeDocument/2006/relationships/hyperlink" Target="#_Toc85601086"/><Relationship Id="rId5" Type="http://schemas.openxmlformats.org/officeDocument/2006/relationships/hyperlink" Target="#_Toc85601080"/><Relationship Id="rId15" Type="http://schemas.openxmlformats.org/officeDocument/2006/relationships/hyperlink" Target="#_Toc85601090"/><Relationship Id="rId10" Type="http://schemas.openxmlformats.org/officeDocument/2006/relationships/hyperlink" Target="#_Toc85601085"/><Relationship Id="rId19" Type="http://schemas.openxmlformats.org/officeDocument/2006/relationships/hyperlink" Target="#_Toc85601094"/><Relationship Id="rId4" Type="http://schemas.openxmlformats.org/officeDocument/2006/relationships/hyperlink" Target="#_Toc85601079"/><Relationship Id="rId9" Type="http://schemas.openxmlformats.org/officeDocument/2006/relationships/hyperlink" Target="#_Toc85601084"/><Relationship Id="rId14" Type="http://schemas.openxmlformats.org/officeDocument/2006/relationships/hyperlink" Target="#_Toc85601089"/><Relationship Id="rId22" Type="http://schemas.openxmlformats.org/officeDocument/2006/relationships/hyperlink" Target="#_Toc85601097"/></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chemeClr val="accent2"/>
              </a:gs>
              <a:gs pos="100000">
                <a:schemeClr val="accent6">
                  <a:lumMod val="75000"/>
                  <a:alpha val="8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5">
                  <a:alpha val="3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cago skyline">
            <a:extLst>
              <a:ext uri="{FF2B5EF4-FFF2-40B4-BE49-F238E27FC236}">
                <a16:creationId xmlns:a16="http://schemas.microsoft.com/office/drawing/2014/main" id="{40731C05-158B-4CB3-884A-D33F95032E33}"/>
              </a:ext>
            </a:extLst>
          </p:cNvPr>
          <p:cNvPicPr>
            <a:picLocks noChangeAspect="1"/>
          </p:cNvPicPr>
          <p:nvPr/>
        </p:nvPicPr>
        <p:blipFill rotWithShape="1">
          <a:blip r:embed="rId2"/>
          <a:srcRect l="11521" r="9261"/>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F356EA-63AC-427E-A6FE-06280BC1B216}"/>
              </a:ext>
            </a:extLst>
          </p:cNvPr>
          <p:cNvSpPr>
            <a:spLocks noGrp="1"/>
          </p:cNvSpPr>
          <p:nvPr>
            <p:ph type="ctrTitle"/>
          </p:nvPr>
        </p:nvSpPr>
        <p:spPr>
          <a:xfrm>
            <a:off x="463825" y="2950387"/>
            <a:ext cx="3077044" cy="3531403"/>
          </a:xfrm>
        </p:spPr>
        <p:txBody>
          <a:bodyPr anchor="t">
            <a:normAutofit/>
          </a:bodyPr>
          <a:lstStyle/>
          <a:p>
            <a:br>
              <a:rPr lang="en-GB" sz="2000" dirty="0">
                <a:solidFill>
                  <a:schemeClr val="bg1"/>
                </a:solidFill>
              </a:rPr>
            </a:br>
            <a:r>
              <a:rPr lang="en-GB" sz="2000" dirty="0"/>
              <a:t>Major project </a:t>
            </a:r>
            <a:br>
              <a:rPr lang="en-GB" sz="2000" dirty="0"/>
            </a:br>
            <a:br>
              <a:rPr lang="en-GB" sz="2000" dirty="0"/>
            </a:br>
            <a:br>
              <a:rPr lang="en-GB" sz="2000" dirty="0"/>
            </a:br>
            <a:br>
              <a:rPr lang="en-GB" sz="2000" dirty="0"/>
            </a:br>
            <a:r>
              <a:rPr lang="en-GB" sz="2000" dirty="0"/>
              <a:t>Garage management system</a:t>
            </a:r>
            <a:br>
              <a:rPr lang="en-GB" sz="2000" dirty="0"/>
            </a:br>
            <a:endParaRPr lang="en-GB" sz="2000" dirty="0"/>
          </a:p>
        </p:txBody>
      </p:sp>
      <p:sp>
        <p:nvSpPr>
          <p:cNvPr id="3" name="Subtitle 2">
            <a:extLst>
              <a:ext uri="{FF2B5EF4-FFF2-40B4-BE49-F238E27FC236}">
                <a16:creationId xmlns:a16="http://schemas.microsoft.com/office/drawing/2014/main" id="{B68054D4-2603-4422-8D6A-C8B65BE19CA7}"/>
              </a:ext>
            </a:extLst>
          </p:cNvPr>
          <p:cNvSpPr>
            <a:spLocks noGrp="1"/>
          </p:cNvSpPr>
          <p:nvPr>
            <p:ph type="subTitle" idx="1"/>
          </p:nvPr>
        </p:nvSpPr>
        <p:spPr>
          <a:xfrm>
            <a:off x="642026" y="525970"/>
            <a:ext cx="2937753" cy="1600225"/>
          </a:xfrm>
        </p:spPr>
        <p:txBody>
          <a:bodyPr anchor="b">
            <a:normAutofit/>
          </a:bodyPr>
          <a:lstStyle/>
          <a:p>
            <a:r>
              <a:rPr lang="en-GB" sz="1200" dirty="0">
                <a:latin typeface="Arial Black" panose="020B0A04020102020204" pitchFamily="34" charset="0"/>
              </a:rPr>
              <a:t>Alexandru Balasa</a:t>
            </a:r>
          </a:p>
          <a:p>
            <a:r>
              <a:rPr lang="en-GB" sz="1200" dirty="0">
                <a:latin typeface="Arial Black" panose="020B0A04020102020204" pitchFamily="34" charset="0"/>
              </a:rPr>
              <a:t>STUDENT ID 1814696 </a:t>
            </a:r>
          </a:p>
          <a:p>
            <a:pPr algn="r"/>
            <a:endParaRPr lang="en-GB" sz="1200" dirty="0">
              <a:solidFill>
                <a:schemeClr val="bg1"/>
              </a:solidFill>
            </a:endParaRPr>
          </a:p>
        </p:txBody>
      </p:sp>
    </p:spTree>
    <p:extLst>
      <p:ext uri="{BB962C8B-B14F-4D97-AF65-F5344CB8AC3E}">
        <p14:creationId xmlns:p14="http://schemas.microsoft.com/office/powerpoint/2010/main" val="809596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2DF11CF2-1B5C-40D0-B027-A05CE2CA806B}"/>
              </a:ext>
            </a:extLst>
          </p:cNvPr>
          <p:cNvSpPr>
            <a:spLocks noGrp="1" noChangeArrowheads="1"/>
          </p:cNvSpPr>
          <p:nvPr>
            <p:ph idx="1"/>
          </p:nvPr>
        </p:nvSpPr>
        <p:spPr bwMode="auto">
          <a:xfrm>
            <a:off x="4614265" y="789533"/>
            <a:ext cx="2494594" cy="46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600" b="0" i="0" u="none" strike="noStrike" cap="none" normalizeH="0" baseline="0" dirty="0">
                <a:ln>
                  <a:noFill/>
                </a:ln>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Table of Contents</a:t>
            </a:r>
            <a:endParaRPr kumimoji="0" lang="en-GB" altLang="en-US" sz="8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Abstract</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1.</a:t>
            </a:r>
            <a:r>
              <a:rPr kumimoji="0" lang="en-US" altLang="en-US" sz="1200" b="0" i="0" u="none" strike="noStrike" cap="none" normalizeH="0" baseline="0" dirty="0">
                <a:ln>
                  <a:noFill/>
                </a:ln>
                <a:solidFill>
                  <a:schemeClr val="tx2">
                    <a:lumMod val="50000"/>
                    <a:lumOff val="50000"/>
                  </a:schemeClr>
                </a:solidFill>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Introduction</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1.1 </a:t>
            </a: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Background</a:t>
            </a:r>
            <a:endPar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tx2">
                    <a:lumMod val="50000"/>
                    <a:lumOff val="50000"/>
                  </a:schemeClr>
                </a:solidFill>
                <a:effectLst/>
                <a:latin typeface="Arial" panose="020B0604020202020204" pitchFamily="34" charset="0"/>
                <a:cs typeface="Times New Roman" panose="02020603050405020304" pitchFamily="18" charset="0"/>
              </a:rPr>
              <a:t>1.2 Aims and Objectives </a:t>
            </a:r>
            <a:endParaRPr kumimoji="0" lang="en-GB" altLang="en-US" sz="800" b="0" i="0" u="sng"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2.</a:t>
            </a:r>
            <a:r>
              <a:rPr kumimoji="0" lang="en-US" altLang="en-US" sz="1200" b="0" i="0" u="none" strike="noStrike" cap="none" normalizeH="0" baseline="0" dirty="0">
                <a:ln>
                  <a:noFill/>
                </a:ln>
                <a:solidFill>
                  <a:schemeClr val="tx2">
                    <a:lumMod val="50000"/>
                    <a:lumOff val="50000"/>
                  </a:schemeClr>
                </a:solidFill>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Methodology</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3.</a:t>
            </a:r>
            <a:r>
              <a:rPr kumimoji="0" lang="en-US" altLang="en-US" sz="1200" b="0" i="0" u="none" strike="noStrike" cap="none" normalizeH="0" baseline="0" dirty="0">
                <a:ln>
                  <a:noFill/>
                </a:ln>
                <a:solidFill>
                  <a:schemeClr val="tx2">
                    <a:lumMod val="50000"/>
                    <a:lumOff val="50000"/>
                  </a:schemeClr>
                </a:solidFill>
                <a:effectLst/>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Requirements and Diagrams</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3.1 Application Requirements</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3.1.1 Functional requirements</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3.1.2 Non-functional requirements</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3.1.3 Domain requirements</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3.2 Entity relationship diagram</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3.3 Sequence Diagram</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3.4 System architecture</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3.4.1 Client-Side Scripting</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3.4.2 Server Side</a:t>
            </a: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 Scripting</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3.4.3 MySQL</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3.5 WordPress</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4.</a:t>
            </a:r>
            <a:r>
              <a:rPr kumimoji="0" lang="en-US" altLang="en-US" sz="1200" b="0" i="0" u="none" strike="noStrike" cap="none" normalizeH="0" baseline="0" dirty="0">
                <a:ln>
                  <a:noFill/>
                </a:ln>
                <a:solidFill>
                  <a:schemeClr val="tx2">
                    <a:lumMod val="50000"/>
                    <a:lumOff val="50000"/>
                  </a:schemeClr>
                </a:solidFill>
                <a:effectLst/>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Database System</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9">
                  <a:extLst>
                    <a:ext uri="{A12FA001-AC4F-418D-AE19-62706E023703}">
                      <ahyp:hlinkClr xmlns:ahyp="http://schemas.microsoft.com/office/drawing/2018/hyperlinkcolor" val="tx"/>
                    </a:ext>
                  </a:extLst>
                </a:hlinkClick>
              </a:rPr>
              <a:t>5. Implementation with results</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20">
                  <a:extLst>
                    <a:ext uri="{A12FA001-AC4F-418D-AE19-62706E023703}">
                      <ahyp:hlinkClr xmlns:ahyp="http://schemas.microsoft.com/office/drawing/2018/hyperlinkcolor" val="tx"/>
                    </a:ext>
                  </a:extLst>
                </a:hlinkClick>
              </a:rPr>
              <a:t>6.</a:t>
            </a:r>
            <a:r>
              <a:rPr kumimoji="0" lang="en-US" altLang="en-US" sz="1200" b="0" i="0" u="none" strike="noStrike" cap="none" normalizeH="0" baseline="0" dirty="0">
                <a:ln>
                  <a:noFill/>
                </a:ln>
                <a:solidFill>
                  <a:schemeClr val="tx2">
                    <a:lumMod val="50000"/>
                    <a:lumOff val="50000"/>
                  </a:schemeClr>
                </a:solidFill>
                <a:effectLst/>
                <a:ea typeface="Calibri" panose="020F0502020204030204" pitchFamily="34" charset="0"/>
                <a:cs typeface="Times New Roman" panose="02020603050405020304" pitchFamily="18" charset="0"/>
                <a:hlinkClick r:id="rId20">
                  <a:extLst>
                    <a:ext uri="{A12FA001-AC4F-418D-AE19-62706E023703}">
                      <ahyp:hlinkClr xmlns:ahyp="http://schemas.microsoft.com/office/drawing/2018/hyperlinkcolor" val="tx"/>
                    </a:ext>
                  </a:extLst>
                </a:hlinkClick>
              </a:rPr>
              <a:t>Future work</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rgbClr val="6976AE"/>
                </a:solidFill>
                <a:effectLst/>
                <a:latin typeface="Arial" panose="020B0604020202020204" pitchFamily="34" charset="0"/>
                <a:ea typeface="Calibri" panose="020F0502020204030204" pitchFamily="34" charset="0"/>
                <a:cs typeface="Times New Roman" panose="02020603050405020304" pitchFamily="18" charset="0"/>
                <a:hlinkClick r:id="rId21">
                  <a:extLst>
                    <a:ext uri="{A12FA001-AC4F-418D-AE19-62706E023703}">
                      <ahyp:hlinkClr xmlns:ahyp="http://schemas.microsoft.com/office/drawing/2018/hyperlinkcolor" val="tx"/>
                    </a:ext>
                  </a:extLst>
                </a:hlinkClick>
              </a:rPr>
              <a:t>7.</a:t>
            </a:r>
            <a:r>
              <a:rPr kumimoji="0" lang="en-US" altLang="en-US" sz="1200" b="0" i="0" u="none" strike="noStrike" cap="none" normalizeH="0" baseline="0" dirty="0">
                <a:ln>
                  <a:noFill/>
                </a:ln>
                <a:solidFill>
                  <a:schemeClr val="tx2">
                    <a:lumMod val="50000"/>
                    <a:lumOff val="50000"/>
                  </a:schemeClr>
                </a:solidFill>
                <a:effectLst/>
                <a:ea typeface="Calibri" panose="020F0502020204030204" pitchFamily="34" charset="0"/>
                <a:cs typeface="Times New Roman" panose="02020603050405020304" pitchFamily="18" charset="0"/>
                <a:hlinkClick r:id="rId21">
                  <a:extLst>
                    <a:ext uri="{A12FA001-AC4F-418D-AE19-62706E023703}">
                      <ahyp:hlinkClr xmlns:ahyp="http://schemas.microsoft.com/office/drawing/2018/hyperlinkcolor" val="tx"/>
                    </a:ext>
                  </a:extLst>
                </a:hlinkClick>
              </a:rPr>
              <a:t>Conclusion</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none" strike="noStrike" cap="none" normalizeH="0" baseline="0" dirty="0">
                <a:ln>
                  <a:noFill/>
                </a:ln>
                <a:solidFill>
                  <a:schemeClr val="tx2">
                    <a:lumMod val="50000"/>
                    <a:lumOff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22">
                  <a:extLst>
                    <a:ext uri="{A12FA001-AC4F-418D-AE19-62706E023703}">
                      <ahyp:hlinkClr xmlns:ahyp="http://schemas.microsoft.com/office/drawing/2018/hyperlinkcolor" val="tx"/>
                    </a:ext>
                  </a:extLst>
                </a:hlinkClick>
              </a:rPr>
              <a:t>Reference</a:t>
            </a:r>
            <a:endParaRPr kumimoji="0" lang="en-GB" altLang="en-US" sz="800" b="0" i="0" u="none" strike="noStrike" cap="none" normalizeH="0" baseline="0" dirty="0">
              <a:ln>
                <a:noFill/>
              </a:ln>
              <a:solidFill>
                <a:schemeClr val="tx2">
                  <a:lumMod val="50000"/>
                  <a:lumOff val="5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64874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1D0F67C-423E-4A1E-B34A-EFBE7165E002}"/>
              </a:ext>
            </a:extLst>
          </p:cNvPr>
          <p:cNvSpPr txBox="1"/>
          <p:nvPr/>
        </p:nvSpPr>
        <p:spPr>
          <a:xfrm>
            <a:off x="3047301" y="293572"/>
            <a:ext cx="6094602" cy="5218736"/>
          </a:xfrm>
          <a:prstGeom prst="rect">
            <a:avLst/>
          </a:prstGeom>
          <a:noFill/>
        </p:spPr>
        <p:txBody>
          <a:bodyPr wrap="square">
            <a:spAutoFit/>
          </a:bodyPr>
          <a:lstStyle/>
          <a:p>
            <a:pPr marL="228600" algn="ctr">
              <a:lnSpc>
                <a:spcPct val="150000"/>
              </a:lnSpc>
              <a:spcBef>
                <a:spcPts val="1200"/>
              </a:spcBef>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Abstract </a:t>
            </a:r>
            <a:endParaRPr lang="en-GB" sz="1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28600" indent="457200" algn="just">
              <a:lnSpc>
                <a:spcPct val="150000"/>
              </a:lnSpc>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report presents the details about the project “garage management system” which has been developed to give an online platform for the customers to take the services for their cars by giving useful information's such as their names, model name, engine number and many more. Similarly, it provides an option of inventory which has the information about all the cars, and their parts. It helps the customers to purchase and buy the cars. It has been developed by using WordPress and is navigating well within the system. Therefore, the application acts a mediator between the customer and the employee of the garage who is running the website. The control is given to only person. The current document explains all the steps, tools, and their specific requirements used in implementation and maintenance of the application.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83510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93A703-DFB6-4B1B-B963-703490063255}"/>
              </a:ext>
            </a:extLst>
          </p:cNvPr>
          <p:cNvSpPr txBox="1"/>
          <p:nvPr/>
        </p:nvSpPr>
        <p:spPr>
          <a:xfrm>
            <a:off x="3048699" y="339468"/>
            <a:ext cx="6094602" cy="5588068"/>
          </a:xfrm>
          <a:prstGeom prst="rect">
            <a:avLst/>
          </a:prstGeom>
          <a:noFill/>
        </p:spPr>
        <p:txBody>
          <a:bodyPr wrap="square">
            <a:spAutoFit/>
          </a:bodyPr>
          <a:lstStyle/>
          <a:p>
            <a:pPr lvl="0" algn="ctr">
              <a:lnSpc>
                <a:spcPct val="150000"/>
              </a:lnSpc>
              <a:spcBef>
                <a:spcPts val="1200"/>
              </a:spcBef>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1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indent="228600" algn="just">
              <a:lnSpc>
                <a:spcPct val="150000"/>
              </a:lnSpc>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chapter is associated with providing a complete and thorough introduction of the project which is regarding the development of a web application system for a garage with database integration. The main purpose of the development of such a system is to ensure that the customer data and their entries are properly being stored and managed. A properly managed customer data plays a critical part in the formulation of effective business strategies and policies and also in terms of making important financial decisions. In order to provide a proper introduction to the research study, this chapter has been subdivided into various sections. These are the background, scope, and layout of the study. Along with this, the researcher has engaged in providing a brief introduction to web development along with databases. In the context of web development, the study addresses the theory associated with the architecture of a website.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18616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76F725-EE69-42E7-8D97-7058ACF87E64}"/>
              </a:ext>
            </a:extLst>
          </p:cNvPr>
          <p:cNvSpPr txBox="1"/>
          <p:nvPr/>
        </p:nvSpPr>
        <p:spPr>
          <a:xfrm>
            <a:off x="2483140" y="687897"/>
            <a:ext cx="7390701" cy="2723823"/>
          </a:xfrm>
          <a:prstGeom prst="rect">
            <a:avLst/>
          </a:prstGeom>
          <a:noFill/>
        </p:spPr>
        <p:txBody>
          <a:bodyPr wrap="square">
            <a:spAutoFit/>
          </a:bodyPr>
          <a:lstStyle/>
          <a:p>
            <a:pPr algn="ctr">
              <a:lnSpc>
                <a:spcPct val="150000"/>
              </a:lnSpc>
              <a:spcBef>
                <a:spcPts val="200"/>
              </a:spcBef>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Background</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sz="1600" dirty="0">
                <a:solidFill>
                  <a:srgbClr val="000000"/>
                </a:solidFill>
                <a:latin typeface="Times New Roman" panose="02020603050405020304" pitchFamily="18" charset="0"/>
                <a:ea typeface="Calibri" panose="020F0502020204030204" pitchFamily="34" charset="0"/>
              </a:rPr>
              <a:t>	</a:t>
            </a:r>
            <a:r>
              <a:rPr lang="en-US" sz="1600" dirty="0">
                <a:solidFill>
                  <a:srgbClr val="000000"/>
                </a:solidFill>
                <a:effectLst/>
                <a:latin typeface="Times New Roman" panose="02020603050405020304" pitchFamily="18" charset="0"/>
                <a:ea typeface="Calibri" panose="020F0502020204030204" pitchFamily="34" charset="0"/>
              </a:rPr>
              <a:t>The automobile industry is associated with the manufacturing, designing, assembling, marketing, and selling of automobile vehicles and their spare parts. As indicated by Kenworthy, Newman, and Gao (2015)[1], the automobile industry is one of the largest economy-generating sectors. Some of the widely known automobile companies are Toyota, BMW, Ford, Suzuki, Kia, Honda, and Nissan. Various types of vehicles that are being manufactured by these companies are buses, vans, heavy-duty trucks, pickup trucks, saloon cars, truck trailers, and SUVs. In addition to these, these companies also manufacture spare parts of these various types of these automobiles that are essential for their maintenance. </a:t>
            </a:r>
            <a:endParaRPr lang="en-GB" sz="1600" dirty="0"/>
          </a:p>
        </p:txBody>
      </p:sp>
    </p:spTree>
    <p:extLst>
      <p:ext uri="{BB962C8B-B14F-4D97-AF65-F5344CB8AC3E}">
        <p14:creationId xmlns:p14="http://schemas.microsoft.com/office/powerpoint/2010/main" val="254621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84B594-CED7-42EC-B2C3-50C01E7DDE2D}"/>
              </a:ext>
            </a:extLst>
          </p:cNvPr>
          <p:cNvSpPr>
            <a:spLocks noGrp="1"/>
          </p:cNvSpPr>
          <p:nvPr>
            <p:ph idx="1"/>
          </p:nvPr>
        </p:nvSpPr>
        <p:spPr>
          <a:xfrm>
            <a:off x="2491529" y="1535185"/>
            <a:ext cx="6680153" cy="2885813"/>
          </a:xfrm>
        </p:spPr>
        <p:txBody>
          <a:bodyPr>
            <a:normAutofit fontScale="92500" lnSpcReduction="20000"/>
          </a:bodyPr>
          <a:lstStyle/>
          <a:p>
            <a:pPr marL="0" indent="0" algn="ctr">
              <a:buNone/>
            </a:pP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a:p>
            <a:pPr marL="0" indent="0" algn="ctr">
              <a:buNone/>
            </a:pPr>
            <a:r>
              <a:rPr lang="en-US" sz="1800" b="1" dirty="0">
                <a:effectLst/>
                <a:latin typeface="Times New Roman" panose="02020603050405020304" pitchFamily="18" charset="0"/>
                <a:ea typeface="Calibri" panose="020F0502020204030204" pitchFamily="34" charset="0"/>
                <a:cs typeface="Arial" panose="020B0604020202020204" pitchFamily="34" charset="0"/>
              </a:rPr>
              <a:t>Aims and Objectives</a:t>
            </a:r>
          </a:p>
          <a:p>
            <a:pPr marL="0" indent="0" algn="ctr">
              <a:buNone/>
            </a:pP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r>
              <a:rPr lang="en-US" sz="1800" dirty="0">
                <a:latin typeface="Times New Roman" panose="02020603050405020304" pitchFamily="18" charset="0"/>
                <a:ea typeface="Calibri" panose="020F0502020204030204" pitchFamily="34" charset="0"/>
                <a:cs typeface="Arial" panose="020B0604020202020204" pitchFamily="34" charset="0"/>
              </a:rPr>
              <a:t>	</a:t>
            </a:r>
            <a:r>
              <a:rPr lang="en-US" sz="1800" dirty="0">
                <a:effectLst/>
                <a:latin typeface="Times New Roman" panose="02020603050405020304" pitchFamily="18" charset="0"/>
                <a:ea typeface="Calibri" panose="020F0502020204030204" pitchFamily="34" charset="0"/>
                <a:cs typeface="Arial" panose="020B0604020202020204" pitchFamily="34" charset="0"/>
              </a:rPr>
              <a:t>The aim of this project is to determine the role of big data in different organizations, especially in smaller organizations. This Research aims is providing an idea of how an auto garage website will be designed for storages, managing etc.</a:t>
            </a:r>
          </a:p>
          <a:p>
            <a:pPr marL="0" indent="0">
              <a:buNone/>
            </a:pPr>
            <a:r>
              <a:rPr lang="en-US" sz="1800" dirty="0">
                <a:latin typeface="Times New Roman" panose="02020603050405020304" pitchFamily="18" charset="0"/>
                <a:cs typeface="Arial" panose="020B0604020202020204" pitchFamily="34" charset="0"/>
              </a:rPr>
              <a:t>	The objective of this project is to succeed to create a fully working website, where a client can book a services, buy car parts or sell a car.</a:t>
            </a:r>
            <a:endParaRPr lang="en-GB" dirty="0"/>
          </a:p>
        </p:txBody>
      </p:sp>
    </p:spTree>
    <p:extLst>
      <p:ext uri="{BB962C8B-B14F-4D97-AF65-F5344CB8AC3E}">
        <p14:creationId xmlns:p14="http://schemas.microsoft.com/office/powerpoint/2010/main" val="3646268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C907D3-0380-40E5-9716-9924D9270A13}"/>
              </a:ext>
            </a:extLst>
          </p:cNvPr>
          <p:cNvSpPr>
            <a:spLocks noGrp="1"/>
          </p:cNvSpPr>
          <p:nvPr>
            <p:ph idx="1"/>
          </p:nvPr>
        </p:nvSpPr>
        <p:spPr>
          <a:xfrm>
            <a:off x="1166069" y="1323699"/>
            <a:ext cx="9723400" cy="3130856"/>
          </a:xfrm>
        </p:spPr>
        <p:txBody>
          <a:bodyPr>
            <a:normAutofit/>
          </a:bodyPr>
          <a:lstStyle/>
          <a:p>
            <a:endParaRPr lang="en-US" sz="1800" dirty="0">
              <a:solidFill>
                <a:srgbClr val="000000"/>
              </a:solidFill>
              <a:effectLst/>
              <a:latin typeface="Times New Roman" panose="02020603050405020304" pitchFamily="18" charset="0"/>
              <a:ea typeface="Calibri" panose="020F0502020204030204" pitchFamily="34" charset="0"/>
            </a:endParaRPr>
          </a:p>
          <a:p>
            <a:pPr marL="0" indent="0" algn="ctr">
              <a:buNone/>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Methodology</a:t>
            </a:r>
            <a:endParaRPr lang="en-US" sz="1800" dirty="0">
              <a:solidFill>
                <a:srgbClr val="000000"/>
              </a:solidFill>
              <a:effectLst/>
              <a:latin typeface="Times New Roman" panose="02020603050405020304" pitchFamily="18" charset="0"/>
              <a:ea typeface="Calibri" panose="020F0502020204030204" pitchFamily="34" charset="0"/>
            </a:endParaRPr>
          </a:p>
          <a:p>
            <a:pPr marL="0" indent="0">
              <a:buNone/>
            </a:pPr>
            <a:r>
              <a:rPr lang="en-US" sz="1600" dirty="0">
                <a:solidFill>
                  <a:srgbClr val="000000"/>
                </a:solidFill>
                <a:effectLst/>
                <a:latin typeface="Times New Roman" panose="02020603050405020304" pitchFamily="18" charset="0"/>
                <a:ea typeface="Calibri" panose="020F0502020204030204" pitchFamily="34" charset="0"/>
              </a:rPr>
              <a:t>	The applications runs in such a way that first the admin has made his account by providing the name, email, and password. Using these credentials, the admin can login to the website. The customer can use the website and it provides two options. Either the customer can go for services or the purchasing or selling. If the customer has to go for services, then he/she must provide their information and if the customer has to sell/purchase their car then the inventory page provides all the details about the cars. This page includes all the details and can be used for the spare parts as well. After the service the customer is free to give their feedback as well. </a:t>
            </a:r>
            <a:endParaRPr lang="en-GB" sz="1600" dirty="0"/>
          </a:p>
        </p:txBody>
      </p:sp>
    </p:spTree>
    <p:extLst>
      <p:ext uri="{BB962C8B-B14F-4D97-AF65-F5344CB8AC3E}">
        <p14:creationId xmlns:p14="http://schemas.microsoft.com/office/powerpoint/2010/main" val="121559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222837-A4A8-4376-823A-7BDF649254AF}"/>
              </a:ext>
            </a:extLst>
          </p:cNvPr>
          <p:cNvSpPr txBox="1"/>
          <p:nvPr/>
        </p:nvSpPr>
        <p:spPr>
          <a:xfrm>
            <a:off x="3047301" y="1540067"/>
            <a:ext cx="6094602" cy="3048912"/>
          </a:xfrm>
          <a:prstGeom prst="rect">
            <a:avLst/>
          </a:prstGeom>
          <a:noFill/>
        </p:spPr>
        <p:txBody>
          <a:bodyPr wrap="square">
            <a:spAutoFit/>
          </a:bodyPr>
          <a:lstStyle/>
          <a:p>
            <a:pPr lvl="0" algn="ctr">
              <a:lnSpc>
                <a:spcPct val="150000"/>
              </a:lnSpc>
              <a:spcBef>
                <a:spcPts val="1200"/>
              </a:spcBef>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28600" indent="457200" algn="just">
              <a:lnSpc>
                <a:spcPct val="150000"/>
              </a:lnSpc>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Considering the current project, the website is successfully navigating within the pages and different menus. Further the websites provides a new way of optimizing the system for workshops and their management. This website is successfully created with the help of WordPress, HTML, CSS, and PHP. The garage management system is hosted live and hence provides the great functionality with an inclusion of customer enquiries as well.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5098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CD469-B443-4B0E-8DF6-83DF349064D6}"/>
              </a:ext>
            </a:extLst>
          </p:cNvPr>
          <p:cNvSpPr>
            <a:spLocks noGrp="1"/>
          </p:cNvSpPr>
          <p:nvPr>
            <p:ph type="title"/>
          </p:nvPr>
        </p:nvSpPr>
        <p:spPr/>
        <p:txBody>
          <a:bodyPr/>
          <a:lstStyle/>
          <a:p>
            <a:pPr algn="ctr"/>
            <a:r>
              <a:rPr lang="en-GB" sz="1800" dirty="0" err="1">
                <a:latin typeface="Times New Roman" panose="02020603050405020304" pitchFamily="18" charset="0"/>
                <a:cs typeface="Times New Roman" panose="02020603050405020304" pitchFamily="18" charset="0"/>
              </a:rPr>
              <a:t>Reffences</a:t>
            </a:r>
            <a:r>
              <a:rPr lang="en-GB" dirty="0"/>
              <a:t> </a:t>
            </a:r>
          </a:p>
        </p:txBody>
      </p:sp>
      <p:sp>
        <p:nvSpPr>
          <p:cNvPr id="3" name="Content Placeholder 2">
            <a:extLst>
              <a:ext uri="{FF2B5EF4-FFF2-40B4-BE49-F238E27FC236}">
                <a16:creationId xmlns:a16="http://schemas.microsoft.com/office/drawing/2014/main" id="{C648B867-A889-4D5E-A219-2D8A5FED24DD}"/>
              </a:ext>
            </a:extLst>
          </p:cNvPr>
          <p:cNvSpPr>
            <a:spLocks noGrp="1"/>
          </p:cNvSpPr>
          <p:nvPr>
            <p:ph idx="1"/>
          </p:nvPr>
        </p:nvSpPr>
        <p:spPr/>
        <p:txBody>
          <a:bodyPr/>
          <a:lstStyle/>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[1]Kenworthy, J., Newman, P. and Gao, Y., 2015. Growth of a giant: A historical and current perspective on the Chinese automobile industry.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World Transport Policy and Practice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pp.40-56.</a:t>
            </a:r>
          </a:p>
          <a:p>
            <a:pPr marL="0" indent="0">
              <a:buNone/>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684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7B28B41-51E7-403C-9251-56678FAC4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88DE5D4-5D9A-4B9D-91D0-DDC5E608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28651" y="-629079"/>
            <a:ext cx="6858000" cy="8115301"/>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FDC3B72-F314-4855-BD95-2BCFC51DE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75106" y="-1681894"/>
            <a:ext cx="4751513" cy="8115302"/>
          </a:xfrm>
          <a:prstGeom prst="rect">
            <a:avLst/>
          </a:prstGeom>
          <a:gradFill>
            <a:gsLst>
              <a:gs pos="0">
                <a:schemeClr val="accent5">
                  <a:lumMod val="60000"/>
                  <a:lumOff val="40000"/>
                  <a:alpha val="0"/>
                </a:schemeClr>
              </a:gs>
              <a:gs pos="99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5BBD2D3-5476-4B82-B6A1-68948AF71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68152" y="-382362"/>
            <a:ext cx="6858000" cy="7622724"/>
          </a:xfrm>
          <a:prstGeom prst="rect">
            <a:avLst/>
          </a:prstGeom>
          <a:gradFill>
            <a:gsLst>
              <a:gs pos="2000">
                <a:schemeClr val="accent5">
                  <a:alpha val="0"/>
                </a:schemeClr>
              </a:gs>
              <a:gs pos="68000">
                <a:schemeClr val="accent4">
                  <a:alpha val="29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7C7E4C-B8FF-42C7-8520-35F07DE5472D}"/>
              </a:ext>
            </a:extLst>
          </p:cNvPr>
          <p:cNvPicPr>
            <a:picLocks noChangeAspect="1"/>
          </p:cNvPicPr>
          <p:nvPr/>
        </p:nvPicPr>
        <p:blipFill rotWithShape="1">
          <a:blip r:embed="rId2"/>
          <a:srcRect r="9933" b="-1"/>
          <a:stretch/>
        </p:blipFill>
        <p:spPr>
          <a:xfrm>
            <a:off x="891719" y="456771"/>
            <a:ext cx="10814491" cy="5943599"/>
          </a:xfrm>
          <a:prstGeom prst="rect">
            <a:avLst/>
          </a:prstGeom>
        </p:spPr>
      </p:pic>
    </p:spTree>
    <p:extLst>
      <p:ext uri="{BB962C8B-B14F-4D97-AF65-F5344CB8AC3E}">
        <p14:creationId xmlns:p14="http://schemas.microsoft.com/office/powerpoint/2010/main" val="1429961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7B28B41-51E7-403C-9251-56678FAC4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88DE5D4-5D9A-4B9D-91D0-DDC5E608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28651" y="-629079"/>
            <a:ext cx="6858000" cy="8115301"/>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FDC3B72-F314-4855-BD95-2BCFC51DE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75106" y="-1681894"/>
            <a:ext cx="4751513" cy="8115302"/>
          </a:xfrm>
          <a:prstGeom prst="rect">
            <a:avLst/>
          </a:prstGeom>
          <a:gradFill>
            <a:gsLst>
              <a:gs pos="0">
                <a:schemeClr val="accent5">
                  <a:lumMod val="60000"/>
                  <a:lumOff val="40000"/>
                  <a:alpha val="0"/>
                </a:schemeClr>
              </a:gs>
              <a:gs pos="99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5BBD2D3-5476-4B82-B6A1-68948AF71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68152" y="-382362"/>
            <a:ext cx="6858000" cy="7622724"/>
          </a:xfrm>
          <a:prstGeom prst="rect">
            <a:avLst/>
          </a:prstGeom>
          <a:gradFill>
            <a:gsLst>
              <a:gs pos="2000">
                <a:schemeClr val="accent5">
                  <a:alpha val="0"/>
                </a:schemeClr>
              </a:gs>
              <a:gs pos="68000">
                <a:schemeClr val="accent4">
                  <a:alpha val="29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191996C-CCC1-4D43-AD19-7E728FC16860}"/>
              </a:ext>
            </a:extLst>
          </p:cNvPr>
          <p:cNvPicPr>
            <a:picLocks noChangeAspect="1"/>
          </p:cNvPicPr>
          <p:nvPr/>
        </p:nvPicPr>
        <p:blipFill rotWithShape="1">
          <a:blip r:embed="rId2">
            <a:extLst>
              <a:ext uri="{28A0092B-C50C-407E-A947-70E740481C1C}">
                <a14:useLocalDpi xmlns:a14="http://schemas.microsoft.com/office/drawing/2010/main" val="0"/>
              </a:ext>
            </a:extLst>
          </a:blip>
          <a:srcRect l="10844" r="-2" b="-2"/>
          <a:stretch/>
        </p:blipFill>
        <p:spPr>
          <a:xfrm>
            <a:off x="853621" y="456771"/>
            <a:ext cx="10814491" cy="5943599"/>
          </a:xfrm>
          <a:prstGeom prst="rect">
            <a:avLst/>
          </a:prstGeom>
        </p:spPr>
      </p:pic>
    </p:spTree>
    <p:extLst>
      <p:ext uri="{BB962C8B-B14F-4D97-AF65-F5344CB8AC3E}">
        <p14:creationId xmlns:p14="http://schemas.microsoft.com/office/powerpoint/2010/main" val="467282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4">
                  <a:alpha val="61000"/>
                </a:schemeClr>
              </a:gs>
              <a:gs pos="100000">
                <a:schemeClr val="accent5">
                  <a:alpha val="89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333145" y="0"/>
            <a:ext cx="6858855" cy="6857572"/>
          </a:xfrm>
          <a:prstGeom prst="rect">
            <a:avLst/>
          </a:prstGeom>
          <a:gradFill>
            <a:gsLst>
              <a:gs pos="8000">
                <a:schemeClr val="accent6">
                  <a:alpha val="11000"/>
                </a:schemeClr>
              </a:gs>
              <a:gs pos="100000">
                <a:schemeClr val="accent4">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7945" y="-1686055"/>
            <a:ext cx="4894564" cy="12193546"/>
          </a:xfrm>
          <a:prstGeom prst="rect">
            <a:avLst/>
          </a:prstGeom>
          <a:gradFill>
            <a:gsLst>
              <a:gs pos="0">
                <a:schemeClr val="accent5">
                  <a:lumMod val="60000"/>
                  <a:lumOff val="40000"/>
                  <a:alpha val="0"/>
                </a:schemeClr>
              </a:gs>
              <a:gs pos="99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27CB888-790E-4C3C-AA04-E3835203DB4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6076" b="-1"/>
          <a:stretch/>
        </p:blipFill>
        <p:spPr>
          <a:xfrm>
            <a:off x="457200" y="457200"/>
            <a:ext cx="11277600" cy="5943600"/>
          </a:xfrm>
          <a:prstGeom prst="rect">
            <a:avLst/>
          </a:prstGeom>
        </p:spPr>
      </p:pic>
    </p:spTree>
    <p:extLst>
      <p:ext uri="{BB962C8B-B14F-4D97-AF65-F5344CB8AC3E}">
        <p14:creationId xmlns:p14="http://schemas.microsoft.com/office/powerpoint/2010/main" val="3403391258"/>
      </p:ext>
    </p:extLst>
  </p:cSld>
  <p:clrMapOvr>
    <a:masterClrMapping/>
  </p:clrMapOvr>
</p:sld>
</file>

<file path=ppt/theme/theme1.xml><?xml version="1.0" encoding="utf-8"?>
<a:theme xmlns:a="http://schemas.openxmlformats.org/drawingml/2006/main" name="GradientRiseVTI">
  <a:themeElements>
    <a:clrScheme name="AnalogousFromLightSeedLeftStep">
      <a:dk1>
        <a:srgbClr val="000000"/>
      </a:dk1>
      <a:lt1>
        <a:srgbClr val="FFFFFF"/>
      </a:lt1>
      <a:dk2>
        <a:srgbClr val="242E41"/>
      </a:dk2>
      <a:lt2>
        <a:srgbClr val="E2E3E8"/>
      </a:lt2>
      <a:accent1>
        <a:srgbClr val="AEA267"/>
      </a:accent1>
      <a:accent2>
        <a:srgbClr val="D39266"/>
      </a:accent2>
      <a:accent3>
        <a:srgbClr val="DB8283"/>
      </a:accent3>
      <a:accent4>
        <a:srgbClr val="D36694"/>
      </a:accent4>
      <a:accent5>
        <a:srgbClr val="DB82CD"/>
      </a:accent5>
      <a:accent6>
        <a:srgbClr val="B666D3"/>
      </a:accent6>
      <a:hlink>
        <a:srgbClr val="6976AE"/>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30</TotalTime>
  <Words>867</Words>
  <Application>Microsoft Office PowerPoint</Application>
  <PresentationFormat>Widescreen</PresentationFormat>
  <Paragraphs>44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Black</vt:lpstr>
      <vt:lpstr>Calibri Light</vt:lpstr>
      <vt:lpstr>Gill Sans Nova</vt:lpstr>
      <vt:lpstr>Times New Roman</vt:lpstr>
      <vt:lpstr>GradientRiseVTI</vt:lpstr>
      <vt:lpstr> Major project     Garage management system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Reffences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Major project     Garage management system</dc:title>
  <dc:creator>balasa alexandru</dc:creator>
  <cp:lastModifiedBy>balasa alexandru</cp:lastModifiedBy>
  <cp:revision>3</cp:revision>
  <dcterms:created xsi:type="dcterms:W3CDTF">2021-10-29T10:36:16Z</dcterms:created>
  <dcterms:modified xsi:type="dcterms:W3CDTF">2021-11-09T21:11:48Z</dcterms:modified>
</cp:coreProperties>
</file>