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Masters/slideMaster2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theme/theme17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slideLayouts/slideLayout28.xml" ContentType="application/vnd.openxmlformats-officedocument.presentationml.slideLayout+xml"/>
  <Override PartName="/ppt/theme/theme21.xml" ContentType="application/vnd.openxmlformats-officedocument.theme+xml"/>
  <Override PartName="/ppt/slideLayouts/slideLayout29.xml" ContentType="application/vnd.openxmlformats-officedocument.presentationml.slideLayout+xml"/>
  <Override PartName="/ppt/theme/theme2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1" r:id="rId5"/>
    <p:sldMasterId id="2147483650" r:id="rId6"/>
    <p:sldMasterId id="2147483652" r:id="rId7"/>
    <p:sldMasterId id="2147483653" r:id="rId8"/>
    <p:sldMasterId id="2147483654" r:id="rId9"/>
    <p:sldMasterId id="2147483655" r:id="rId10"/>
    <p:sldMasterId id="2147483656" r:id="rId11"/>
    <p:sldMasterId id="2147483657" r:id="rId12"/>
    <p:sldMasterId id="2147483658" r:id="rId13"/>
    <p:sldMasterId id="2147483660" r:id="rId14"/>
    <p:sldMasterId id="2147483659" r:id="rId15"/>
    <p:sldMasterId id="2147483661" r:id="rId16"/>
    <p:sldMasterId id="2147483662" r:id="rId17"/>
    <p:sldMasterId id="2147483663" r:id="rId18"/>
    <p:sldMasterId id="2147483664" r:id="rId19"/>
    <p:sldMasterId id="2147483665" r:id="rId20"/>
    <p:sldMasterId id="2147483666" r:id="rId21"/>
    <p:sldMasterId id="2147483673" r:id="rId22"/>
    <p:sldMasterId id="2147483670" r:id="rId23"/>
    <p:sldMasterId id="2147483671" r:id="rId24"/>
    <p:sldMasterId id="2147483706" r:id="rId25"/>
  </p:sldMasterIdLst>
  <p:sldIdLst>
    <p:sldId id="266" r:id="rId26"/>
    <p:sldId id="268" r:id="rId27"/>
    <p:sldId id="267" r:id="rId28"/>
    <p:sldId id="269" r:id="rId29"/>
    <p:sldId id="270" r:id="rId30"/>
    <p:sldId id="271" r:id="rId31"/>
    <p:sldId id="272" r:id="rId32"/>
    <p:sldId id="273" r:id="rId33"/>
    <p:sldId id="274" r:id="rId34"/>
    <p:sldId id="275" r:id="rId35"/>
    <p:sldId id="279" r:id="rId36"/>
    <p:sldId id="276" r:id="rId37"/>
    <p:sldId id="278" r:id="rId38"/>
    <p:sldId id="277" r:id="rId39"/>
    <p:sldId id="280" r:id="rId40"/>
    <p:sldId id="281" r:id="rId41"/>
    <p:sldId id="282" r:id="rId42"/>
    <p:sldId id="283" r:id="rId43"/>
    <p:sldId id="284" r:id="rId44"/>
    <p:sldId id="285" r:id="rId45"/>
    <p:sldId id="286" r:id="rId46"/>
    <p:sldId id="287" r:id="rId47"/>
    <p:sldId id="288" r:id="rId48"/>
    <p:sldId id="289" r:id="rId49"/>
    <p:sldId id="290" r:id="rId50"/>
    <p:sldId id="291" r:id="rId51"/>
    <p:sldId id="292" r:id="rId52"/>
    <p:sldId id="293" r:id="rId53"/>
    <p:sldId id="294" r:id="rId54"/>
    <p:sldId id="295" r:id="rId55"/>
    <p:sldId id="296" r:id="rId56"/>
    <p:sldId id="297" r:id="rId57"/>
    <p:sldId id="298" r:id="rId58"/>
    <p:sldId id="299" r:id="rId59"/>
    <p:sldId id="300" r:id="rId60"/>
    <p:sldId id="301" r:id="rId61"/>
    <p:sldId id="302" r:id="rId62"/>
    <p:sldId id="303" r:id="rId63"/>
    <p:sldId id="305" r:id="rId64"/>
    <p:sldId id="306" r:id="rId65"/>
    <p:sldId id="307" r:id="rId66"/>
    <p:sldId id="304" r:id="rId67"/>
    <p:sldId id="308" r:id="rId68"/>
    <p:sldId id="309" r:id="rId69"/>
    <p:sldId id="310" r:id="rId7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4660"/>
  </p:normalViewPr>
  <p:slideViewPr>
    <p:cSldViewPr snapToGrid="0">
      <p:cViewPr varScale="1">
        <p:scale>
          <a:sx n="111" d="100"/>
          <a:sy n="111" d="100"/>
        </p:scale>
        <p:origin x="55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1.xml"/><Relationship Id="rId21" Type="http://schemas.openxmlformats.org/officeDocument/2006/relationships/slideMaster" Target="slideMasters/slideMaster18.xml"/><Relationship Id="rId42" Type="http://schemas.openxmlformats.org/officeDocument/2006/relationships/slide" Target="slides/slide17.xml"/><Relationship Id="rId47" Type="http://schemas.openxmlformats.org/officeDocument/2006/relationships/slide" Target="slides/slide22.xml"/><Relationship Id="rId63" Type="http://schemas.openxmlformats.org/officeDocument/2006/relationships/slide" Target="slides/slide38.xml"/><Relationship Id="rId68" Type="http://schemas.openxmlformats.org/officeDocument/2006/relationships/slide" Target="slides/slide43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4.xml"/><Relationship Id="rId11" Type="http://schemas.openxmlformats.org/officeDocument/2006/relationships/slideMaster" Target="slideMasters/slideMaster8.xml"/><Relationship Id="rId24" Type="http://schemas.openxmlformats.org/officeDocument/2006/relationships/slideMaster" Target="slideMasters/slideMaster21.xml"/><Relationship Id="rId32" Type="http://schemas.openxmlformats.org/officeDocument/2006/relationships/slide" Target="slides/slide7.xml"/><Relationship Id="rId37" Type="http://schemas.openxmlformats.org/officeDocument/2006/relationships/slide" Target="slides/slide12.xml"/><Relationship Id="rId40" Type="http://schemas.openxmlformats.org/officeDocument/2006/relationships/slide" Target="slides/slide15.xml"/><Relationship Id="rId45" Type="http://schemas.openxmlformats.org/officeDocument/2006/relationships/slide" Target="slides/slide20.xml"/><Relationship Id="rId53" Type="http://schemas.openxmlformats.org/officeDocument/2006/relationships/slide" Target="slides/slide28.xml"/><Relationship Id="rId58" Type="http://schemas.openxmlformats.org/officeDocument/2006/relationships/slide" Target="slides/slide33.xml"/><Relationship Id="rId66" Type="http://schemas.openxmlformats.org/officeDocument/2006/relationships/slide" Target="slides/slide41.xml"/><Relationship Id="rId74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61" Type="http://schemas.openxmlformats.org/officeDocument/2006/relationships/slide" Target="slides/slide36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2.xml"/><Relationship Id="rId30" Type="http://schemas.openxmlformats.org/officeDocument/2006/relationships/slide" Target="slides/slide5.xml"/><Relationship Id="rId35" Type="http://schemas.openxmlformats.org/officeDocument/2006/relationships/slide" Target="slides/slide10.xml"/><Relationship Id="rId43" Type="http://schemas.openxmlformats.org/officeDocument/2006/relationships/slide" Target="slides/slide18.xml"/><Relationship Id="rId48" Type="http://schemas.openxmlformats.org/officeDocument/2006/relationships/slide" Target="slides/slide23.xml"/><Relationship Id="rId56" Type="http://schemas.openxmlformats.org/officeDocument/2006/relationships/slide" Target="slides/slide31.xml"/><Relationship Id="rId64" Type="http://schemas.openxmlformats.org/officeDocument/2006/relationships/slide" Target="slides/slide39.xml"/><Relationship Id="rId69" Type="http://schemas.openxmlformats.org/officeDocument/2006/relationships/slide" Target="slides/slide44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6.xml"/><Relationship Id="rId72" Type="http://schemas.openxmlformats.org/officeDocument/2006/relationships/viewProps" Target="viewProps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Master" Target="slideMasters/slideMaster22.xml"/><Relationship Id="rId33" Type="http://schemas.openxmlformats.org/officeDocument/2006/relationships/slide" Target="slides/slide8.xml"/><Relationship Id="rId38" Type="http://schemas.openxmlformats.org/officeDocument/2006/relationships/slide" Target="slides/slide13.xml"/><Relationship Id="rId46" Type="http://schemas.openxmlformats.org/officeDocument/2006/relationships/slide" Target="slides/slide21.xml"/><Relationship Id="rId59" Type="http://schemas.openxmlformats.org/officeDocument/2006/relationships/slide" Target="slides/slide34.xml"/><Relationship Id="rId67" Type="http://schemas.openxmlformats.org/officeDocument/2006/relationships/slide" Target="slides/slide42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6.xml"/><Relationship Id="rId54" Type="http://schemas.openxmlformats.org/officeDocument/2006/relationships/slide" Target="slides/slide29.xml"/><Relationship Id="rId62" Type="http://schemas.openxmlformats.org/officeDocument/2006/relationships/slide" Target="slides/slide37.xml"/><Relationship Id="rId70" Type="http://schemas.openxmlformats.org/officeDocument/2006/relationships/slide" Target="slides/slide45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3.xml"/><Relationship Id="rId36" Type="http://schemas.openxmlformats.org/officeDocument/2006/relationships/slide" Target="slides/slide11.xml"/><Relationship Id="rId49" Type="http://schemas.openxmlformats.org/officeDocument/2006/relationships/slide" Target="slides/slide24.xml"/><Relationship Id="rId57" Type="http://schemas.openxmlformats.org/officeDocument/2006/relationships/slide" Target="slides/slide32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6.xml"/><Relationship Id="rId44" Type="http://schemas.openxmlformats.org/officeDocument/2006/relationships/slide" Target="slides/slide19.xml"/><Relationship Id="rId52" Type="http://schemas.openxmlformats.org/officeDocument/2006/relationships/slide" Target="slides/slide27.xml"/><Relationship Id="rId60" Type="http://schemas.openxmlformats.org/officeDocument/2006/relationships/slide" Target="slides/slide35.xml"/><Relationship Id="rId65" Type="http://schemas.openxmlformats.org/officeDocument/2006/relationships/slide" Target="slides/slide40.xml"/><Relationship Id="rId73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4.xml"/><Relationship Id="rId34" Type="http://schemas.openxmlformats.org/officeDocument/2006/relationships/slide" Target="slides/slide9.xml"/><Relationship Id="rId50" Type="http://schemas.openxmlformats.org/officeDocument/2006/relationships/slide" Target="slides/slide25.xml"/><Relationship Id="rId55" Type="http://schemas.openxmlformats.org/officeDocument/2006/relationships/slide" Target="slides/slide30.xml"/><Relationship Id="rId7" Type="http://schemas.openxmlformats.org/officeDocument/2006/relationships/slideMaster" Target="slideMasters/slideMaster4.xml"/><Relationship Id="rId71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8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8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8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8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8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8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8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4379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5" Type="http://schemas.openxmlformats.org/officeDocument/2006/relationships/slideLayout" Target="../slideLayouts/slideLayout22.xml"/><Relationship Id="rId4" Type="http://schemas.openxmlformats.org/officeDocument/2006/relationships/slideLayout" Target="../slideLayouts/slideLayout21.xml"/><Relationship Id="rId9" Type="http://schemas.openxmlformats.org/officeDocument/2006/relationships/theme" Target="../theme/theme1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_rels/slideMaster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28.xml"/></Relationships>
</file>

<file path=ppt/slideMasters/_rels/slideMaster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theme" Target="../theme/theme22.xml"/><Relationship Id="rId1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11/1/2022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7523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4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4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10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10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10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10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10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10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10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10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10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10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10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10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10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10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5755922" cy="3864989"/>
          </a:xfrm>
        </p:spPr>
        <p:txBody>
          <a:bodyPr/>
          <a:lstStyle/>
          <a:p>
            <a:r>
              <a:rPr lang="en-GB" sz="6000" dirty="0"/>
              <a:t>Data Analysis </a:t>
            </a:r>
            <a:br>
              <a:rPr lang="en-GB" sz="6000" dirty="0"/>
            </a:br>
            <a:r>
              <a:rPr lang="en-GB" sz="6000" dirty="0"/>
              <a:t>and Visualisation</a:t>
            </a:r>
          </a:p>
          <a:p>
            <a:endParaRPr lang="en-GB" sz="60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r>
              <a:rPr lang="en-GB" sz="4400" dirty="0"/>
              <a:t>Nonparametric Tests</a:t>
            </a:r>
          </a:p>
          <a:p>
            <a:endParaRPr lang="en-GB" sz="60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652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57A2E5-9BD7-6847-83FB-89491D412C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7348" y="177695"/>
            <a:ext cx="11481847" cy="5348897"/>
          </a:xfrm>
        </p:spPr>
        <p:txBody>
          <a:bodyPr>
            <a:normAutofit/>
          </a:bodyPr>
          <a:lstStyle/>
          <a:p>
            <a:r>
              <a:rPr lang="en-GB" sz="4000" dirty="0"/>
              <a:t>All of the statistical tests covered so far are parametric tests</a:t>
            </a:r>
          </a:p>
          <a:p>
            <a:pPr lvl="1"/>
            <a:r>
              <a:rPr lang="en-GB" sz="4000" dirty="0"/>
              <a:t>The data is scores or measurements of some sort</a:t>
            </a:r>
          </a:p>
          <a:p>
            <a:pPr lvl="1"/>
            <a:r>
              <a:rPr lang="en-GB" sz="4000" dirty="0"/>
              <a:t>The data are drawn from a normally distributed population</a:t>
            </a:r>
          </a:p>
          <a:p>
            <a:pPr marL="457200" lvl="1" indent="0">
              <a:buNone/>
            </a:pPr>
            <a:endParaRPr lang="en-GB" sz="4000" dirty="0"/>
          </a:p>
          <a:p>
            <a:r>
              <a:rPr lang="en-GB" sz="4000" dirty="0"/>
              <a:t>What if we don’t measure or test anything?</a:t>
            </a:r>
          </a:p>
          <a:p>
            <a:pPr lvl="1"/>
            <a:r>
              <a:rPr lang="en-GB" sz="4000" dirty="0"/>
              <a:t>Suppose we just count things?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5526723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57A2E5-9BD7-6847-83FB-89491D412C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717452"/>
            <a:ext cx="11481847" cy="4684107"/>
          </a:xfrm>
        </p:spPr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4000" dirty="0"/>
              <a:t>Non-parametric tests allow us to handle data that does not follow a normal distribution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4000" dirty="0"/>
          </a:p>
          <a:p>
            <a:r>
              <a:rPr lang="en-GB" sz="4000" dirty="0"/>
              <a:t>Topics covered</a:t>
            </a:r>
            <a:endParaRPr lang="en-GB" sz="4000" dirty="0">
              <a:sym typeface="Wingdings" panose="05000000000000000000" pitchFamily="2" charset="2"/>
            </a:endParaRPr>
          </a:p>
          <a:p>
            <a:pPr lvl="1"/>
            <a:r>
              <a:rPr lang="en-GB" sz="3200" dirty="0">
                <a:sym typeface="Wingdings" panose="05000000000000000000" pitchFamily="2" charset="2"/>
              </a:rPr>
              <a:t>One-Way Test of Chi-Square</a:t>
            </a:r>
          </a:p>
          <a:p>
            <a:pPr lvl="1"/>
            <a:r>
              <a:rPr lang="en-GB" sz="3200" dirty="0">
                <a:sym typeface="Wingdings" panose="05000000000000000000" pitchFamily="2" charset="2"/>
              </a:rPr>
              <a:t>Yate’s Correction for Continuity</a:t>
            </a:r>
          </a:p>
          <a:p>
            <a:pPr lvl="1"/>
            <a:r>
              <a:rPr lang="en-GB" sz="3200" dirty="0">
                <a:sym typeface="Wingdings" panose="05000000000000000000" pitchFamily="2" charset="2"/>
              </a:rPr>
              <a:t>Mann-Whitney U test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17441128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4AD6F28-4257-313E-88FC-85B82BEB76F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57792" y="451243"/>
            <a:ext cx="8236410" cy="1115665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8F96D8B-C608-C24C-85EF-AA369DE5D6A2}"/>
              </a:ext>
            </a:extLst>
          </p:cNvPr>
          <p:cNvSpPr txBox="1"/>
          <p:nvPr/>
        </p:nvSpPr>
        <p:spPr>
          <a:xfrm>
            <a:off x="787791" y="1674054"/>
            <a:ext cx="10691446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600" dirty="0"/>
              <a:t>A researcher wants to know if university students differ in their use of student support by year in university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3600" dirty="0"/>
              <a:t>She randomly selects 100 students who have used student support and asks them which year they’re in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3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600" dirty="0"/>
              <a:t>How can she analyse this data?</a:t>
            </a:r>
          </a:p>
        </p:txBody>
      </p:sp>
    </p:spTree>
    <p:extLst>
      <p:ext uri="{BB962C8B-B14F-4D97-AF65-F5344CB8AC3E}">
        <p14:creationId xmlns:p14="http://schemas.microsoft.com/office/powerpoint/2010/main" val="31138240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D857A2E5-9BD7-6847-83FB-89491D412CA0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177348" y="1434905"/>
                <a:ext cx="11481847" cy="4091687"/>
              </a:xfrm>
            </p:spPr>
            <p:txBody>
              <a:bodyPr>
                <a:normAutofit/>
              </a:bodyPr>
              <a:lstStyle/>
              <a:p>
                <a:r>
                  <a:rPr lang="en-GB" sz="3600" dirty="0"/>
                  <a:t>Is the observed distribution significantly different from what is expected if the total population of students doesn’t change from year to year</a:t>
                </a:r>
              </a:p>
              <a:p>
                <a:r>
                  <a:rPr lang="en-GB" sz="3600" dirty="0"/>
                  <a:t>This can be analysed using the Chi-square (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36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36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𝜒</m:t>
                        </m:r>
                      </m:e>
                      <m:sup>
                        <m:r>
                          <a:rPr lang="en-GB" sz="3600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r>
                  <a:rPr lang="en-GB" sz="3600" dirty="0"/>
                  <a:t>) test</a:t>
                </a:r>
              </a:p>
              <a:p>
                <a:pPr lvl="1"/>
                <a:r>
                  <a:rPr lang="en-GB" sz="3200" dirty="0"/>
                  <a:t>Doesn’t need data to be scores or measurements</a:t>
                </a:r>
              </a:p>
              <a:p>
                <a:pPr lvl="1"/>
                <a:r>
                  <a:rPr lang="en-GB" sz="3200" dirty="0"/>
                  <a:t>Non-parametric test designed for categorical data</a:t>
                </a:r>
              </a:p>
              <a:p>
                <a:pPr lvl="1"/>
                <a:r>
                  <a:rPr lang="en-GB" sz="3200" dirty="0"/>
                  <a:t>The categories involve a single independent variable</a:t>
                </a:r>
              </a:p>
              <a:p>
                <a:pPr marL="0"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:endParaRPr lang="en-GB" sz="1400" dirty="0"/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D857A2E5-9BD7-6847-83FB-89491D412CA0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77348" y="1434905"/>
                <a:ext cx="11481847" cy="4091687"/>
              </a:xfrm>
              <a:blipFill>
                <a:blip r:embed="rId2"/>
                <a:stretch>
                  <a:fillRect l="-1433" t="-3571" r="-153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" name="Title 1">
                <a:extLst>
                  <a:ext uri="{FF2B5EF4-FFF2-40B4-BE49-F238E27FC236}">
                    <a16:creationId xmlns:a16="http://schemas.microsoft.com/office/drawing/2014/main" id="{40E5943F-CDA0-BDDA-88EE-E192ADC09EE1}"/>
                  </a:ext>
                </a:extLst>
              </p:cNvPr>
              <p:cNvSpPr>
                <a:spLocks noGrp="1"/>
              </p:cNvSpPr>
              <p:nvPr>
                <p:ph type="title"/>
              </p:nvPr>
            </p:nvSpPr>
            <p:spPr>
              <a:xfrm>
                <a:off x="3280263" y="118943"/>
                <a:ext cx="6553054" cy="1212465"/>
              </a:xfrm>
              <a:solidFill>
                <a:schemeClr val="accent4">
                  <a:lumMod val="20000"/>
                  <a:lumOff val="80000"/>
                </a:schemeClr>
              </a:solidFill>
            </p:spPr>
            <p:txBody>
              <a:bodyPr>
                <a:normAutofit fontScale="90000"/>
              </a:bodyPr>
              <a:lstStyle/>
              <a:p>
                <a:r>
                  <a:rPr lang="en-GB" b="1" dirty="0"/>
                  <a:t>One-way Chi-square (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𝝌</m:t>
                        </m:r>
                      </m:e>
                      <m:sup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sup>
                    </m:sSup>
                  </m:oMath>
                </a14:m>
                <a:r>
                  <a:rPr lang="en-GB" b="1" dirty="0"/>
                  <a:t>) Test</a:t>
                </a:r>
              </a:p>
            </p:txBody>
          </p:sp>
        </mc:Choice>
        <mc:Fallback>
          <p:sp>
            <p:nvSpPr>
              <p:cNvPr id="2" name="Title 1">
                <a:extLst>
                  <a:ext uri="{FF2B5EF4-FFF2-40B4-BE49-F238E27FC236}">
                    <a16:creationId xmlns:a16="http://schemas.microsoft.com/office/drawing/2014/main" id="{40E5943F-CDA0-BDDA-88EE-E192ADC09EE1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xfrm>
                <a:off x="3280263" y="118943"/>
                <a:ext cx="6553054" cy="1212465"/>
              </a:xfrm>
              <a:blipFill>
                <a:blip r:embed="rId3"/>
                <a:stretch>
                  <a:fillRect l="-325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979540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D857A2E5-9BD7-6847-83FB-89491D412CA0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177348" y="1434905"/>
                <a:ext cx="11481847" cy="4091687"/>
              </a:xfrm>
            </p:spPr>
            <p:txBody>
              <a:bodyPr>
                <a:normAutofit lnSpcReduction="10000"/>
              </a:bodyPr>
              <a:lstStyle/>
              <a:p>
                <a:r>
                  <a:rPr lang="en-GB" sz="3200" dirty="0"/>
                  <a:t>The null hypothesis for this is that the use of student support is independent of the year of study</a:t>
                </a:r>
              </a:p>
              <a:p>
                <a:pPr lvl="1"/>
                <a14:m>
                  <m:oMath xmlns:m="http://schemas.openxmlformats.org/officeDocument/2006/math">
                    <m:sSub>
                      <m:sSubPr>
                        <m:ctrlPr>
                          <a:rPr lang="en-GB" sz="28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GB" sz="2800" dirty="0"/>
                  <a:t>: The observed frequencies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8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𝑜</m:t>
                        </m:r>
                      </m:sub>
                    </m:sSub>
                  </m:oMath>
                </a14:m>
                <a:r>
                  <a:rPr lang="en-GB" sz="2800" dirty="0"/>
                  <a:t>) equal the expected frequencies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8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𝑒</m:t>
                        </m:r>
                      </m:sub>
                    </m:sSub>
                  </m:oMath>
                </a14:m>
                <a:r>
                  <a:rPr lang="en-GB" sz="2800" dirty="0"/>
                  <a:t>)</a:t>
                </a:r>
              </a:p>
              <a:p>
                <a:pPr lvl="2"/>
                <a:r>
                  <a:rPr lang="en-GB" sz="2400" dirty="0"/>
                  <a:t>If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GB" sz="2400" dirty="0"/>
                  <a:t> is true then any differences will be small</a:t>
                </a:r>
              </a:p>
              <a:p>
                <a:pPr lvl="2"/>
                <a:r>
                  <a:rPr lang="en-GB" sz="2400" dirty="0"/>
                  <a:t>If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GB" sz="2400" dirty="0"/>
                  <a:t> is false then any differences will be large</a:t>
                </a:r>
              </a:p>
              <a:p>
                <a:r>
                  <a:rPr lang="en-GB" sz="3200" dirty="0"/>
                  <a:t>To work this out we first need to work out what the expected frequencies are by chance alone</a:t>
                </a:r>
              </a:p>
              <a:p>
                <a:r>
                  <a:rPr lang="en-GB" sz="3200" dirty="0"/>
                  <a:t>Assuming that all four years are the same size, we would expect equal numbers from each year to use student support</a:t>
                </a:r>
              </a:p>
              <a:p>
                <a:pPr marL="0"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:endParaRPr lang="en-GB" sz="1400" dirty="0"/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D857A2E5-9BD7-6847-83FB-89491D412CA0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77348" y="1434905"/>
                <a:ext cx="11481847" cy="4091687"/>
              </a:xfrm>
              <a:blipFill>
                <a:blip r:embed="rId2"/>
                <a:stretch>
                  <a:fillRect l="-1221" t="-401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" name="Title 1">
                <a:extLst>
                  <a:ext uri="{FF2B5EF4-FFF2-40B4-BE49-F238E27FC236}">
                    <a16:creationId xmlns:a16="http://schemas.microsoft.com/office/drawing/2014/main" id="{40E5943F-CDA0-BDDA-88EE-E192ADC09EE1}"/>
                  </a:ext>
                </a:extLst>
              </p:cNvPr>
              <p:cNvSpPr>
                <a:spLocks noGrp="1"/>
              </p:cNvSpPr>
              <p:nvPr>
                <p:ph type="title"/>
              </p:nvPr>
            </p:nvSpPr>
            <p:spPr>
              <a:xfrm>
                <a:off x="3280263" y="118943"/>
                <a:ext cx="6370174" cy="1212465"/>
              </a:xfrm>
              <a:solidFill>
                <a:schemeClr val="accent4">
                  <a:lumMod val="20000"/>
                  <a:lumOff val="80000"/>
                </a:schemeClr>
              </a:solidFill>
            </p:spPr>
            <p:txBody>
              <a:bodyPr>
                <a:normAutofit fontScale="90000"/>
              </a:bodyPr>
              <a:lstStyle/>
              <a:p>
                <a:r>
                  <a:rPr lang="en-GB" b="1" dirty="0"/>
                  <a:t>One-way Chi-square (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𝝌</m:t>
                        </m:r>
                      </m:e>
                      <m:sup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sup>
                    </m:sSup>
                  </m:oMath>
                </a14:m>
                <a:r>
                  <a:rPr lang="en-GB" b="1" dirty="0"/>
                  <a:t>) Test</a:t>
                </a:r>
              </a:p>
            </p:txBody>
          </p:sp>
        </mc:Choice>
        <mc:Fallback>
          <p:sp>
            <p:nvSpPr>
              <p:cNvPr id="2" name="Title 1">
                <a:extLst>
                  <a:ext uri="{FF2B5EF4-FFF2-40B4-BE49-F238E27FC236}">
                    <a16:creationId xmlns:a16="http://schemas.microsoft.com/office/drawing/2014/main" id="{40E5943F-CDA0-BDDA-88EE-E192ADC09EE1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xfrm>
                <a:off x="3280263" y="118943"/>
                <a:ext cx="6370174" cy="1212465"/>
              </a:xfrm>
              <a:blipFill>
                <a:blip r:embed="rId3"/>
                <a:stretch>
                  <a:fillRect l="-334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5939310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087DA48-07FF-933D-37B5-B0B731A9554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06698" y="1589837"/>
            <a:ext cx="9578603" cy="1589462"/>
          </a:xfrm>
        </p:spPr>
      </p:pic>
      <mc:AlternateContent xmlns:mc="http://schemas.openxmlformats.org/markup-compatibility/2006">
        <mc:Choice xmlns:a14="http://schemas.microsoft.com/office/drawing/2010/main" Requires="a14">
          <p:sp>
            <p:nvSpPr>
              <p:cNvPr id="2" name="Title 1">
                <a:extLst>
                  <a:ext uri="{FF2B5EF4-FFF2-40B4-BE49-F238E27FC236}">
                    <a16:creationId xmlns:a16="http://schemas.microsoft.com/office/drawing/2014/main" id="{40E5943F-CDA0-BDDA-88EE-E192ADC09EE1}"/>
                  </a:ext>
                </a:extLst>
              </p:cNvPr>
              <p:cNvSpPr>
                <a:spLocks noGrp="1"/>
              </p:cNvSpPr>
              <p:nvPr>
                <p:ph type="title"/>
              </p:nvPr>
            </p:nvSpPr>
            <p:spPr>
              <a:xfrm>
                <a:off x="3280263" y="118943"/>
                <a:ext cx="6412377" cy="1212465"/>
              </a:xfrm>
              <a:solidFill>
                <a:schemeClr val="accent4">
                  <a:lumMod val="20000"/>
                  <a:lumOff val="80000"/>
                </a:schemeClr>
              </a:solidFill>
            </p:spPr>
            <p:txBody>
              <a:bodyPr>
                <a:normAutofit fontScale="90000"/>
              </a:bodyPr>
              <a:lstStyle/>
              <a:p>
                <a:r>
                  <a:rPr lang="en-GB" b="1" dirty="0"/>
                  <a:t>One-way Chi-square (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𝝌</m:t>
                        </m:r>
                      </m:e>
                      <m:sup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sup>
                    </m:sSup>
                  </m:oMath>
                </a14:m>
                <a:r>
                  <a:rPr lang="en-GB" b="1" dirty="0"/>
                  <a:t>) Test</a:t>
                </a:r>
              </a:p>
            </p:txBody>
          </p:sp>
        </mc:Choice>
        <mc:Fallback>
          <p:sp>
            <p:nvSpPr>
              <p:cNvPr id="2" name="Title 1">
                <a:extLst>
                  <a:ext uri="{FF2B5EF4-FFF2-40B4-BE49-F238E27FC236}">
                    <a16:creationId xmlns:a16="http://schemas.microsoft.com/office/drawing/2014/main" id="{40E5943F-CDA0-BDDA-88EE-E192ADC09EE1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xfrm>
                <a:off x="3280263" y="118943"/>
                <a:ext cx="6412377" cy="1212465"/>
              </a:xfrm>
              <a:blipFill>
                <a:blip r:embed="rId3"/>
                <a:stretch>
                  <a:fillRect l="-332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Box 6">
            <a:extLst>
              <a:ext uri="{FF2B5EF4-FFF2-40B4-BE49-F238E27FC236}">
                <a16:creationId xmlns:a16="http://schemas.microsoft.com/office/drawing/2014/main" id="{59EFC05E-6648-7A96-D8AA-97CCB118C493}"/>
              </a:ext>
            </a:extLst>
          </p:cNvPr>
          <p:cNvSpPr txBox="1"/>
          <p:nvPr/>
        </p:nvSpPr>
        <p:spPr>
          <a:xfrm>
            <a:off x="1758021" y="3429000"/>
            <a:ext cx="9116305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dirty="0"/>
              <a:t>We expect there to be some variation, but is this statistically significant variation?</a:t>
            </a:r>
          </a:p>
        </p:txBody>
      </p:sp>
    </p:spTree>
    <p:extLst>
      <p:ext uri="{BB962C8B-B14F-4D97-AF65-F5344CB8AC3E}">
        <p14:creationId xmlns:p14="http://schemas.microsoft.com/office/powerpoint/2010/main" val="12167583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087DA48-07FF-933D-37B5-B0B731A9554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06698" y="1589837"/>
            <a:ext cx="9578603" cy="1589462"/>
          </a:xfrm>
        </p:spPr>
      </p:pic>
      <mc:AlternateContent xmlns:mc="http://schemas.openxmlformats.org/markup-compatibility/2006">
        <mc:Choice xmlns:a14="http://schemas.microsoft.com/office/drawing/2010/main" Requires="a14">
          <p:sp>
            <p:nvSpPr>
              <p:cNvPr id="2" name="Title 1">
                <a:extLst>
                  <a:ext uri="{FF2B5EF4-FFF2-40B4-BE49-F238E27FC236}">
                    <a16:creationId xmlns:a16="http://schemas.microsoft.com/office/drawing/2014/main" id="{40E5943F-CDA0-BDDA-88EE-E192ADC09EE1}"/>
                  </a:ext>
                </a:extLst>
              </p:cNvPr>
              <p:cNvSpPr>
                <a:spLocks noGrp="1"/>
              </p:cNvSpPr>
              <p:nvPr>
                <p:ph type="title"/>
              </p:nvPr>
            </p:nvSpPr>
            <p:spPr>
              <a:xfrm>
                <a:off x="3280263" y="118943"/>
                <a:ext cx="6510851" cy="1212465"/>
              </a:xfrm>
              <a:solidFill>
                <a:schemeClr val="accent4">
                  <a:lumMod val="20000"/>
                  <a:lumOff val="80000"/>
                </a:schemeClr>
              </a:solidFill>
            </p:spPr>
            <p:txBody>
              <a:bodyPr>
                <a:normAutofit fontScale="90000"/>
              </a:bodyPr>
              <a:lstStyle/>
              <a:p>
                <a:r>
                  <a:rPr lang="en-GB" b="1" dirty="0"/>
                  <a:t>One-way Chi-square (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𝝌</m:t>
                        </m:r>
                      </m:e>
                      <m:sup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sup>
                    </m:sSup>
                  </m:oMath>
                </a14:m>
                <a:r>
                  <a:rPr lang="en-GB" b="1" dirty="0"/>
                  <a:t>) Test</a:t>
                </a:r>
              </a:p>
            </p:txBody>
          </p:sp>
        </mc:Choice>
        <mc:Fallback>
          <p:sp>
            <p:nvSpPr>
              <p:cNvPr id="2" name="Title 1">
                <a:extLst>
                  <a:ext uri="{FF2B5EF4-FFF2-40B4-BE49-F238E27FC236}">
                    <a16:creationId xmlns:a16="http://schemas.microsoft.com/office/drawing/2014/main" id="{40E5943F-CDA0-BDDA-88EE-E192ADC09EE1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xfrm>
                <a:off x="3280263" y="118943"/>
                <a:ext cx="6510851" cy="1212465"/>
              </a:xfrm>
              <a:blipFill>
                <a:blip r:embed="rId3"/>
                <a:stretch>
                  <a:fillRect l="-327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Box 6">
            <a:extLst>
              <a:ext uri="{FF2B5EF4-FFF2-40B4-BE49-F238E27FC236}">
                <a16:creationId xmlns:a16="http://schemas.microsoft.com/office/drawing/2014/main" id="{59EFC05E-6648-7A96-D8AA-97CCB118C493}"/>
              </a:ext>
            </a:extLst>
          </p:cNvPr>
          <p:cNvSpPr txBox="1"/>
          <p:nvPr/>
        </p:nvSpPr>
        <p:spPr>
          <a:xfrm>
            <a:off x="1758021" y="3429000"/>
            <a:ext cx="9116305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dirty="0"/>
              <a:t>We expect there to be some variation, but is this statistically significant variation?</a:t>
            </a:r>
          </a:p>
        </p:txBody>
      </p:sp>
    </p:spTree>
    <p:extLst>
      <p:ext uri="{BB962C8B-B14F-4D97-AF65-F5344CB8AC3E}">
        <p14:creationId xmlns:p14="http://schemas.microsoft.com/office/powerpoint/2010/main" val="19576297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2" name="Title 1">
                <a:extLst>
                  <a:ext uri="{FF2B5EF4-FFF2-40B4-BE49-F238E27FC236}">
                    <a16:creationId xmlns:a16="http://schemas.microsoft.com/office/drawing/2014/main" id="{40E5943F-CDA0-BDDA-88EE-E192ADC09EE1}"/>
                  </a:ext>
                </a:extLst>
              </p:cNvPr>
              <p:cNvSpPr>
                <a:spLocks noGrp="1"/>
              </p:cNvSpPr>
              <p:nvPr>
                <p:ph type="title"/>
              </p:nvPr>
            </p:nvSpPr>
            <p:spPr>
              <a:xfrm>
                <a:off x="3280263" y="118943"/>
                <a:ext cx="6215429" cy="601209"/>
              </a:xfrm>
              <a:solidFill>
                <a:schemeClr val="accent4">
                  <a:lumMod val="20000"/>
                  <a:lumOff val="80000"/>
                </a:schemeClr>
              </a:solidFill>
            </p:spPr>
            <p:txBody>
              <a:bodyPr>
                <a:normAutofit fontScale="90000"/>
              </a:bodyPr>
              <a:lstStyle/>
              <a:p>
                <a:r>
                  <a:rPr lang="en-GB" b="1" dirty="0"/>
                  <a:t>One-way Chi-square (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𝝌</m:t>
                        </m:r>
                      </m:e>
                      <m:sup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sup>
                    </m:sSup>
                  </m:oMath>
                </a14:m>
                <a:r>
                  <a:rPr lang="en-GB" b="1" dirty="0"/>
                  <a:t>) Test</a:t>
                </a:r>
              </a:p>
            </p:txBody>
          </p:sp>
        </mc:Choice>
        <mc:Fallback>
          <p:sp>
            <p:nvSpPr>
              <p:cNvPr id="2" name="Title 1">
                <a:extLst>
                  <a:ext uri="{FF2B5EF4-FFF2-40B4-BE49-F238E27FC236}">
                    <a16:creationId xmlns:a16="http://schemas.microsoft.com/office/drawing/2014/main" id="{40E5943F-CDA0-BDDA-88EE-E192ADC09EE1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xfrm>
                <a:off x="3280263" y="118943"/>
                <a:ext cx="6215429" cy="601209"/>
              </a:xfrm>
              <a:blipFill>
                <a:blip r:embed="rId2"/>
                <a:stretch>
                  <a:fillRect l="-3431" t="-30612" r="-1961" b="-4898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59EFC05E-6648-7A96-D8AA-97CCB118C493}"/>
                  </a:ext>
                </a:extLst>
              </p:cNvPr>
              <p:cNvSpPr txBox="1"/>
              <p:nvPr/>
            </p:nvSpPr>
            <p:spPr>
              <a:xfrm>
                <a:off x="590843" y="720152"/>
                <a:ext cx="11437034" cy="504965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GB" sz="2800" dirty="0"/>
                  <a:t>The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8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8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𝜒</m:t>
                        </m:r>
                      </m:e>
                      <m:sup>
                        <m:r>
                          <a:rPr lang="en-GB" sz="2800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r>
                  <a:rPr lang="en-GB" sz="2800" dirty="0"/>
                  <a:t> test shows any discrepancy between the expected and obtained frequencies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sz="280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sz="28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𝜒</m:t>
                          </m:r>
                        </m:e>
                        <m:sup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=</m:t>
                      </m:r>
                      <m:nary>
                        <m:naryPr>
                          <m:chr m:val="∑"/>
                          <m:subHide m:val="on"/>
                          <m:supHide m:val="on"/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/>
                        <m:sup/>
                        <m:e>
                          <m:d>
                            <m:dPr>
                              <m:begChr m:val="["/>
                              <m:endChr m:val="]"/>
                              <m:ctrlPr>
                                <a:rPr lang="en-GB" sz="2800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en-GB" sz="2800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sSup>
                                    <m:sSupPr>
                                      <m:ctrlPr>
                                        <a:rPr lang="en-GB" sz="2800" b="0" i="1" smtClean="0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pPr>
                                    <m:e>
                                      <m:r>
                                        <a:rPr lang="en-GB" sz="2800" b="0" i="1" smtClean="0">
                                          <a:latin typeface="Cambria Math" panose="02040503050406030204" pitchFamily="18" charset="0"/>
                                        </a:rPr>
                                        <m:t>(</m:t>
                                      </m:r>
                                      <m:sSub>
                                        <m:sSubPr>
                                          <m:ctrlPr>
                                            <a:rPr lang="en-GB" sz="2800" b="0" i="1" smtClean="0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GB" sz="2800" b="0" i="1" smtClean="0">
                                              <a:latin typeface="Cambria Math" panose="02040503050406030204" pitchFamily="18" charset="0"/>
                                            </a:rPr>
                                            <m:t>𝑂</m:t>
                                          </m:r>
                                        </m:e>
                                        <m:sub>
                                          <m:r>
                                            <a:rPr lang="en-GB" sz="2800" b="0" i="1" smtClean="0">
                                              <a:latin typeface="Cambria Math" panose="02040503050406030204" pitchFamily="18" charset="0"/>
                                            </a:rPr>
                                            <m:t>𝑖</m:t>
                                          </m:r>
                                        </m:sub>
                                      </m:sSub>
                                      <m:r>
                                        <a:rPr lang="en-GB" sz="2800" b="0" i="1" smtClean="0">
                                          <a:latin typeface="Cambria Math" panose="02040503050406030204" pitchFamily="18" charset="0"/>
                                        </a:rPr>
                                        <m:t>−</m:t>
                                      </m:r>
                                      <m:sSub>
                                        <m:sSubPr>
                                          <m:ctrlPr>
                                            <a:rPr lang="en-GB" sz="2800" b="0" i="1" smtClean="0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GB" sz="2800" b="0" i="1" smtClean="0">
                                              <a:latin typeface="Cambria Math" panose="02040503050406030204" pitchFamily="18" charset="0"/>
                                            </a:rPr>
                                            <m:t>𝐸</m:t>
                                          </m:r>
                                        </m:e>
                                        <m:sub>
                                          <m:r>
                                            <a:rPr lang="en-GB" sz="2800" b="0" i="1" smtClean="0">
                                              <a:latin typeface="Cambria Math" panose="02040503050406030204" pitchFamily="18" charset="0"/>
                                            </a:rPr>
                                            <m:t>𝑖</m:t>
                                          </m:r>
                                        </m:sub>
                                      </m:sSub>
                                      <m:r>
                                        <a:rPr lang="en-GB" sz="2800" b="0" i="1" smtClean="0">
                                          <a:latin typeface="Cambria Math" panose="02040503050406030204" pitchFamily="18" charset="0"/>
                                        </a:rPr>
                                        <m:t>)</m:t>
                                      </m:r>
                                    </m:e>
                                    <m:sup>
                                      <m:r>
                                        <a:rPr lang="en-GB" sz="2800" b="0" i="1" smtClean="0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p>
                                  </m:sSup>
                                </m:num>
                                <m:den>
                                  <m:sSub>
                                    <m:sSubPr>
                                      <m:ctrlPr>
                                        <a:rPr lang="en-GB" sz="2800" b="0" i="1" smtClean="0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sz="2800" b="0" i="1" smtClean="0">
                                          <a:latin typeface="Cambria Math" panose="02040503050406030204" pitchFamily="18" charset="0"/>
                                        </a:rPr>
                                        <m:t>𝐸</m:t>
                                      </m:r>
                                    </m:e>
                                    <m:sub>
                                      <m:r>
                                        <a:rPr lang="en-GB" sz="2800" b="0" i="1" smtClean="0">
                                          <a:latin typeface="Cambria Math" panose="02040503050406030204" pitchFamily="18" charset="0"/>
                                        </a:rPr>
                                        <m:t>𝑖</m:t>
                                      </m:r>
                                    </m:sub>
                                  </m:sSub>
                                </m:den>
                              </m:f>
                            </m:e>
                          </m:d>
                        </m:e>
                      </m:nary>
                    </m:oMath>
                  </m:oMathPara>
                </a14:m>
                <a:endParaRPr lang="en-GB" sz="2800" dirty="0"/>
              </a:p>
              <a:p>
                <a:pPr marL="0" indent="0">
                  <a:buNone/>
                </a:pPr>
                <a:r>
                  <a:rPr lang="en-GB" sz="2800" dirty="0"/>
                  <a:t>Where</a:t>
                </a:r>
              </a:p>
              <a:p>
                <a:pPr marL="0" indent="0">
                  <a:buNone/>
                </a:pPr>
                <a:r>
                  <a:rPr lang="en-GB" sz="2800" dirty="0"/>
                  <a:t>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8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i="1">
                            <a:latin typeface="Cambria Math" panose="02040503050406030204" pitchFamily="18" charset="0"/>
                          </a:rPr>
                          <m:t>𝑂</m:t>
                        </m:r>
                      </m:e>
                      <m:sub>
                        <m:r>
                          <a:rPr lang="en-GB" sz="2800" i="1">
                            <a:latin typeface="Cambria Math" panose="02040503050406030204" pitchFamily="18" charset="0"/>
                          </a:rPr>
                          <m:t>𝑖</m:t>
                        </m:r>
                      </m:sub>
                    </m:sSub>
                  </m:oMath>
                </a14:m>
                <a:r>
                  <a:rPr lang="en-GB" sz="2800" dirty="0"/>
                  <a:t> is the observed frequency</a:t>
                </a:r>
              </a:p>
              <a:p>
                <a:pPr marL="0" indent="0">
                  <a:buNone/>
                </a:pPr>
                <a:r>
                  <a:rPr lang="en-GB" sz="2800" dirty="0"/>
                  <a:t>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8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i="1">
                            <a:latin typeface="Cambria Math" panose="02040503050406030204" pitchFamily="18" charset="0"/>
                          </a:rPr>
                          <m:t>𝐸</m:t>
                        </m:r>
                      </m:e>
                      <m:sub>
                        <m:r>
                          <a:rPr lang="en-GB" sz="2800" i="1">
                            <a:latin typeface="Cambria Math" panose="02040503050406030204" pitchFamily="18" charset="0"/>
                          </a:rPr>
                          <m:t>𝑖</m:t>
                        </m:r>
                      </m:sub>
                    </m:sSub>
                  </m:oMath>
                </a14:m>
                <a:r>
                  <a:rPr lang="en-GB" sz="2800" dirty="0"/>
                  <a:t> is the expected frequency</a:t>
                </a:r>
              </a:p>
              <a:p>
                <a:r>
                  <a:rPr lang="en-GB" sz="2800" dirty="0"/>
                  <a:t>This value is then compared to the critical values in the table with the degrees of freedom given by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𝑑𝑓</m:t>
                      </m:r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𝐾</m:t>
                      </m:r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−1</m:t>
                      </m:r>
                    </m:oMath>
                  </m:oMathPara>
                </a14:m>
                <a:endParaRPr lang="en-GB" sz="2800" dirty="0"/>
              </a:p>
              <a:p>
                <a:pPr marL="0" indent="0">
                  <a:buNone/>
                </a:pPr>
                <a:r>
                  <a:rPr lang="en-GB" sz="2800" dirty="0"/>
                  <a:t>Where K is the number of categories</a:t>
                </a:r>
              </a:p>
            </p:txBody>
          </p:sp>
        </mc:Choice>
        <mc:Fallback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59EFC05E-6648-7A96-D8AA-97CCB118C49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0843" y="720152"/>
                <a:ext cx="11437034" cy="5049652"/>
              </a:xfrm>
              <a:prstGeom prst="rect">
                <a:avLst/>
              </a:prstGeom>
              <a:blipFill>
                <a:blip r:embed="rId3"/>
                <a:stretch>
                  <a:fillRect l="-1119" t="-1087" r="-1546" b="-253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350501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2" name="Title 1">
                <a:extLst>
                  <a:ext uri="{FF2B5EF4-FFF2-40B4-BE49-F238E27FC236}">
                    <a16:creationId xmlns:a16="http://schemas.microsoft.com/office/drawing/2014/main" id="{40E5943F-CDA0-BDDA-88EE-E192ADC09EE1}"/>
                  </a:ext>
                </a:extLst>
              </p:cNvPr>
              <p:cNvSpPr>
                <a:spLocks noGrp="1"/>
              </p:cNvSpPr>
              <p:nvPr>
                <p:ph type="title"/>
              </p:nvPr>
            </p:nvSpPr>
            <p:spPr>
              <a:xfrm>
                <a:off x="3280263" y="118943"/>
                <a:ext cx="6215429" cy="601209"/>
              </a:xfrm>
              <a:solidFill>
                <a:schemeClr val="accent4">
                  <a:lumMod val="20000"/>
                  <a:lumOff val="80000"/>
                </a:schemeClr>
              </a:solidFill>
            </p:spPr>
            <p:txBody>
              <a:bodyPr>
                <a:normAutofit fontScale="90000"/>
              </a:bodyPr>
              <a:lstStyle/>
              <a:p>
                <a:r>
                  <a:rPr lang="en-GB" b="1" dirty="0"/>
                  <a:t>One-way Chi-square (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𝝌</m:t>
                        </m:r>
                      </m:e>
                      <m:sup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sup>
                    </m:sSup>
                  </m:oMath>
                </a14:m>
                <a:r>
                  <a:rPr lang="en-GB" b="1" dirty="0"/>
                  <a:t>) Test</a:t>
                </a:r>
              </a:p>
            </p:txBody>
          </p:sp>
        </mc:Choice>
        <mc:Fallback>
          <p:sp>
            <p:nvSpPr>
              <p:cNvPr id="2" name="Title 1">
                <a:extLst>
                  <a:ext uri="{FF2B5EF4-FFF2-40B4-BE49-F238E27FC236}">
                    <a16:creationId xmlns:a16="http://schemas.microsoft.com/office/drawing/2014/main" id="{40E5943F-CDA0-BDDA-88EE-E192ADC09EE1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xfrm>
                <a:off x="3280263" y="118943"/>
                <a:ext cx="6215429" cy="601209"/>
              </a:xfrm>
              <a:blipFill>
                <a:blip r:embed="rId2"/>
                <a:stretch>
                  <a:fillRect l="-3431" t="-30612" r="-1961" b="-4898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59EFC05E-6648-7A96-D8AA-97CCB118C493}"/>
                  </a:ext>
                </a:extLst>
              </p:cNvPr>
              <p:cNvSpPr txBox="1"/>
              <p:nvPr/>
            </p:nvSpPr>
            <p:spPr>
              <a:xfrm>
                <a:off x="590843" y="720152"/>
                <a:ext cx="11437034" cy="500406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sz="200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sz="20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𝜒</m:t>
                          </m:r>
                        </m:e>
                        <m:sup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nary>
                        <m:naryPr>
                          <m:chr m:val="∑"/>
                          <m:subHide m:val="on"/>
                          <m:supHide m:val="on"/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/>
                        <m:sup/>
                        <m:e>
                          <m:d>
                            <m:dPr>
                              <m:begChr m:val="["/>
                              <m:endChr m:val="]"/>
                              <m:ctrlP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en-GB" sz="2000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sSup>
                                    <m:sSupPr>
                                      <m:ctrlPr>
                                        <a:rPr lang="en-GB" sz="2000" b="0" i="1" smtClean="0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pPr>
                                    <m:e>
                                      <m:r>
                                        <a:rPr lang="en-GB" sz="2000" b="0" i="1" smtClean="0">
                                          <a:latin typeface="Cambria Math" panose="02040503050406030204" pitchFamily="18" charset="0"/>
                                        </a:rPr>
                                        <m:t>(</m:t>
                                      </m:r>
                                      <m:sSub>
                                        <m:sSubPr>
                                          <m:ctrlPr>
                                            <a:rPr lang="en-GB" sz="2000" b="0" i="1" smtClean="0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GB" sz="2000" b="0" i="1" smtClean="0">
                                              <a:latin typeface="Cambria Math" panose="02040503050406030204" pitchFamily="18" charset="0"/>
                                            </a:rPr>
                                            <m:t>𝑂</m:t>
                                          </m:r>
                                        </m:e>
                                        <m:sub>
                                          <m:r>
                                            <a:rPr lang="en-GB" sz="2000" b="0" i="1" smtClean="0">
                                              <a:latin typeface="Cambria Math" panose="02040503050406030204" pitchFamily="18" charset="0"/>
                                            </a:rPr>
                                            <m:t>𝑖</m:t>
                                          </m:r>
                                        </m:sub>
                                      </m:sSub>
                                      <m:r>
                                        <a:rPr lang="en-GB" sz="2000" b="0" i="1" smtClean="0">
                                          <a:latin typeface="Cambria Math" panose="02040503050406030204" pitchFamily="18" charset="0"/>
                                        </a:rPr>
                                        <m:t>−</m:t>
                                      </m:r>
                                      <m:sSub>
                                        <m:sSubPr>
                                          <m:ctrlPr>
                                            <a:rPr lang="en-GB" sz="2000" b="0" i="1" smtClean="0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GB" sz="2000" b="0" i="1" smtClean="0">
                                              <a:latin typeface="Cambria Math" panose="02040503050406030204" pitchFamily="18" charset="0"/>
                                            </a:rPr>
                                            <m:t>𝐸</m:t>
                                          </m:r>
                                        </m:e>
                                        <m:sub>
                                          <m:r>
                                            <a:rPr lang="en-GB" sz="2000" b="0" i="1" smtClean="0">
                                              <a:latin typeface="Cambria Math" panose="02040503050406030204" pitchFamily="18" charset="0"/>
                                            </a:rPr>
                                            <m:t>𝑖</m:t>
                                          </m:r>
                                        </m:sub>
                                      </m:sSub>
                                      <m:r>
                                        <a:rPr lang="en-GB" sz="2000" b="0" i="1" smtClean="0">
                                          <a:latin typeface="Cambria Math" panose="02040503050406030204" pitchFamily="18" charset="0"/>
                                        </a:rPr>
                                        <m:t>)</m:t>
                                      </m:r>
                                    </m:e>
                                    <m:sup>
                                      <m:r>
                                        <a:rPr lang="en-GB" sz="2000" b="0" i="1" smtClean="0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p>
                                  </m:sSup>
                                </m:num>
                                <m:den>
                                  <m:sSub>
                                    <m:sSubPr>
                                      <m:ctrlPr>
                                        <a:rPr lang="en-GB" sz="2000" b="0" i="1" smtClean="0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sz="2000" b="0" i="1" smtClean="0">
                                          <a:latin typeface="Cambria Math" panose="02040503050406030204" pitchFamily="18" charset="0"/>
                                        </a:rPr>
                                        <m:t>𝐸</m:t>
                                      </m:r>
                                    </m:e>
                                    <m:sub>
                                      <m:r>
                                        <a:rPr lang="en-GB" sz="2000" b="0" i="1" smtClean="0">
                                          <a:latin typeface="Cambria Math" panose="02040503050406030204" pitchFamily="18" charset="0"/>
                                        </a:rPr>
                                        <m:t>𝑖</m:t>
                                      </m:r>
                                    </m:sub>
                                  </m:sSub>
                                </m:den>
                              </m:f>
                            </m:e>
                          </m:d>
                        </m:e>
                      </m:nary>
                    </m:oMath>
                  </m:oMathPara>
                </a14:m>
                <a:endParaRPr lang="en-GB" sz="2000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𝜒</m:t>
                          </m:r>
                        </m:e>
                        <m:sup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sz="2000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0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sz="200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(20−25)</m:t>
                              </m:r>
                            </m:e>
                            <m:sup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25</m:t>
                          </m:r>
                        </m:den>
                      </m:f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+</m:t>
                      </m:r>
                      <m:f>
                        <m:f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(31−25)</m:t>
                              </m:r>
                            </m:e>
                            <m:sup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25</m:t>
                          </m:r>
                        </m:den>
                      </m:f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+</m:t>
                      </m:r>
                      <m:f>
                        <m:f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(28−25)</m:t>
                              </m:r>
                            </m:e>
                            <m:sup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25</m:t>
                          </m:r>
                        </m:den>
                      </m:f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+</m:t>
                      </m:r>
                      <m:f>
                        <m:f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(21−25)</m:t>
                              </m:r>
                            </m:e>
                            <m:sup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25</m:t>
                          </m:r>
                        </m:den>
                      </m:f>
                    </m:oMath>
                  </m:oMathPara>
                </a14:m>
                <a:endParaRPr lang="en-GB" sz="2000" dirty="0"/>
              </a:p>
              <a:p>
                <a:pPr marL="0" indent="0">
                  <a:buNone/>
                </a:pPr>
                <a:endParaRPr lang="en-GB" sz="2000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sz="200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sz="20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𝜒</m:t>
                          </m:r>
                        </m:e>
                        <m:sup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(−5)</m:t>
                              </m:r>
                            </m:e>
                            <m:sup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sSup>
                            <m:sSupPr>
                              <m:ctrlP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6</m:t>
                              </m:r>
                            </m:e>
                            <m:sup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sSup>
                            <m:sSupPr>
                              <m:ctrlP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3</m:t>
                              </m:r>
                            </m:e>
                            <m:sup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sSup>
                            <m:sSupPr>
                              <m:ctrlP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(−4)</m:t>
                              </m:r>
                            </m:e>
                            <m:sup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25</m:t>
                          </m:r>
                        </m:den>
                      </m:f>
                      <m:r>
                        <a:rPr lang="en-GB" sz="2000" b="0" i="0" smtClean="0">
                          <a:latin typeface="Cambria Math" panose="02040503050406030204" pitchFamily="18" charset="0"/>
                        </a:rPr>
                        <m:t>=3.44</m:t>
                      </m:r>
                    </m:oMath>
                  </m:oMathPara>
                </a14:m>
                <a:endParaRPr lang="en-GB" sz="2000" dirty="0"/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𝑑𝑓</m:t>
                    </m:r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=4−1=3</m:t>
                    </m:r>
                  </m:oMath>
                </a14:m>
                <a:r>
                  <a:rPr lang="en-GB" sz="2000" b="0" dirty="0"/>
                  <a:t> so 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en-GB" sz="2000" b="0" i="1" smtClean="0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𝜒</m:t>
                        </m:r>
                      </m:e>
                      <m:sub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𝑐𝑟𝑖𝑡</m:t>
                        </m:r>
                      </m:sub>
                      <m:sup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bSup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=7.82</m:t>
                    </m:r>
                  </m:oMath>
                </a14:m>
                <a:endParaRPr lang="en-GB" sz="2000" b="0" dirty="0"/>
              </a:p>
              <a:p>
                <a:pPr marL="0" indent="0" algn="ctr">
                  <a:buNone/>
                </a:pPr>
                <a:endParaRPr lang="en-GB" b="0" dirty="0"/>
              </a:p>
              <a:p>
                <a:pPr marL="342900" indent="-342900">
                  <a:buFont typeface="Arial" panose="020B0604020202020204" pitchFamily="34" charset="0"/>
                  <a:buChar char="•"/>
                </a:pPr>
                <a:r>
                  <a:rPr lang="en-GB" sz="3200" b="0" dirty="0"/>
                  <a:t>Our observed value of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32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32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𝜒</m:t>
                        </m:r>
                      </m:e>
                      <m:sup>
                        <m:r>
                          <a:rPr lang="en-GB" sz="3200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r>
                  <a:rPr lang="en-GB" sz="3200" b="0" dirty="0"/>
                  <a:t> is less than 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en-GB" sz="3200" i="1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GB" sz="32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𝜒</m:t>
                        </m:r>
                      </m:e>
                      <m:sub>
                        <m:r>
                          <a:rPr lang="en-GB" sz="3200" i="1">
                            <a:latin typeface="Cambria Math" panose="02040503050406030204" pitchFamily="18" charset="0"/>
                          </a:rPr>
                          <m:t>𝑐𝑟𝑖𝑡</m:t>
                        </m:r>
                      </m:sub>
                      <m:sup>
                        <m:r>
                          <a:rPr lang="en-GB" sz="3200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bSup>
                  </m:oMath>
                </a14:m>
                <a:r>
                  <a:rPr lang="en-GB" sz="3200" b="0" dirty="0"/>
                  <a:t> (at the p=0.05 level) so we cannot reject the null hypothesis</a:t>
                </a:r>
              </a:p>
              <a:p>
                <a:pPr marL="342900" indent="-342900">
                  <a:buFont typeface="Arial" panose="020B0604020202020204" pitchFamily="34" charset="0"/>
                  <a:buChar char="•"/>
                </a:pPr>
                <a:r>
                  <a:rPr lang="en-GB" sz="3200" dirty="0"/>
                  <a:t>We conclude that year of university does not influence how much people use student support services</a:t>
                </a:r>
              </a:p>
            </p:txBody>
          </p:sp>
        </mc:Choice>
        <mc:Fallback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59EFC05E-6648-7A96-D8AA-97CCB118C49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0843" y="720152"/>
                <a:ext cx="11437034" cy="5004062"/>
              </a:xfrm>
              <a:prstGeom prst="rect">
                <a:avLst/>
              </a:prstGeom>
              <a:blipFill>
                <a:blip r:embed="rId3"/>
                <a:stretch>
                  <a:fillRect l="-1226" r="-1493" b="-304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907883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2" name="Title 1">
                <a:extLst>
                  <a:ext uri="{FF2B5EF4-FFF2-40B4-BE49-F238E27FC236}">
                    <a16:creationId xmlns:a16="http://schemas.microsoft.com/office/drawing/2014/main" id="{40E5943F-CDA0-BDDA-88EE-E192ADC09EE1}"/>
                  </a:ext>
                </a:extLst>
              </p:cNvPr>
              <p:cNvSpPr>
                <a:spLocks noGrp="1"/>
              </p:cNvSpPr>
              <p:nvPr>
                <p:ph type="title"/>
              </p:nvPr>
            </p:nvSpPr>
            <p:spPr>
              <a:xfrm>
                <a:off x="3280263" y="118943"/>
                <a:ext cx="6215429" cy="601209"/>
              </a:xfrm>
              <a:solidFill>
                <a:schemeClr val="accent4">
                  <a:lumMod val="20000"/>
                  <a:lumOff val="80000"/>
                </a:schemeClr>
              </a:solidFill>
            </p:spPr>
            <p:txBody>
              <a:bodyPr>
                <a:normAutofit fontScale="90000"/>
              </a:bodyPr>
              <a:lstStyle/>
              <a:p>
                <a:r>
                  <a:rPr lang="en-GB" b="1" dirty="0"/>
                  <a:t>One-way Chi-square (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𝝌</m:t>
                        </m:r>
                      </m:e>
                      <m:sup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sup>
                    </m:sSup>
                  </m:oMath>
                </a14:m>
                <a:r>
                  <a:rPr lang="en-GB" b="1" dirty="0"/>
                  <a:t>) Test</a:t>
                </a:r>
              </a:p>
            </p:txBody>
          </p:sp>
        </mc:Choice>
        <mc:Fallback>
          <p:sp>
            <p:nvSpPr>
              <p:cNvPr id="2" name="Title 1">
                <a:extLst>
                  <a:ext uri="{FF2B5EF4-FFF2-40B4-BE49-F238E27FC236}">
                    <a16:creationId xmlns:a16="http://schemas.microsoft.com/office/drawing/2014/main" id="{40E5943F-CDA0-BDDA-88EE-E192ADC09EE1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xfrm>
                <a:off x="3280263" y="118943"/>
                <a:ext cx="6215429" cy="601209"/>
              </a:xfrm>
              <a:blipFill>
                <a:blip r:embed="rId2"/>
                <a:stretch>
                  <a:fillRect l="-3431" t="-30612" r="-1961" b="-4898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" name="Picture 2">
            <a:extLst>
              <a:ext uri="{FF2B5EF4-FFF2-40B4-BE49-F238E27FC236}">
                <a16:creationId xmlns:a16="http://schemas.microsoft.com/office/drawing/2014/main" id="{F6AC92EA-0EE2-2D35-768F-00D710638A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0263" y="770913"/>
            <a:ext cx="5483909" cy="5989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65564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2" name="Title 1">
                <a:extLst>
                  <a:ext uri="{FF2B5EF4-FFF2-40B4-BE49-F238E27FC236}">
                    <a16:creationId xmlns:a16="http://schemas.microsoft.com/office/drawing/2014/main" id="{40E5943F-CDA0-BDDA-88EE-E192ADC09EE1}"/>
                  </a:ext>
                </a:extLst>
              </p:cNvPr>
              <p:cNvSpPr>
                <a:spLocks noGrp="1"/>
              </p:cNvSpPr>
              <p:nvPr>
                <p:ph type="title"/>
              </p:nvPr>
            </p:nvSpPr>
            <p:spPr>
              <a:xfrm>
                <a:off x="669460" y="287756"/>
                <a:ext cx="6215429" cy="601209"/>
              </a:xfrm>
              <a:solidFill>
                <a:schemeClr val="accent4">
                  <a:lumMod val="20000"/>
                  <a:lumOff val="80000"/>
                </a:schemeClr>
              </a:solidFill>
            </p:spPr>
            <p:txBody>
              <a:bodyPr>
                <a:normAutofit fontScale="90000"/>
              </a:bodyPr>
              <a:lstStyle/>
              <a:p>
                <a:r>
                  <a:rPr lang="en-GB" b="1" dirty="0"/>
                  <a:t>One-way Chi-square (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𝝌</m:t>
                        </m:r>
                      </m:e>
                      <m:sup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sup>
                    </m:sSup>
                  </m:oMath>
                </a14:m>
                <a:r>
                  <a:rPr lang="en-GB" b="1" dirty="0"/>
                  <a:t>) Test</a:t>
                </a:r>
              </a:p>
            </p:txBody>
          </p:sp>
        </mc:Choice>
        <mc:Fallback>
          <p:sp>
            <p:nvSpPr>
              <p:cNvPr id="2" name="Title 1">
                <a:extLst>
                  <a:ext uri="{FF2B5EF4-FFF2-40B4-BE49-F238E27FC236}">
                    <a16:creationId xmlns:a16="http://schemas.microsoft.com/office/drawing/2014/main" id="{40E5943F-CDA0-BDDA-88EE-E192ADC09EE1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xfrm>
                <a:off x="669460" y="287756"/>
                <a:ext cx="6215429" cy="601209"/>
              </a:xfrm>
              <a:blipFill>
                <a:blip r:embed="rId2"/>
                <a:stretch>
                  <a:fillRect l="-3533" t="-29293" r="-1963" b="-4848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59EFC05E-6648-7A96-D8AA-97CCB118C493}"/>
                  </a:ext>
                </a:extLst>
              </p:cNvPr>
              <p:cNvSpPr txBox="1"/>
              <p:nvPr/>
            </p:nvSpPr>
            <p:spPr>
              <a:xfrm>
                <a:off x="669460" y="1001506"/>
                <a:ext cx="11437034" cy="378565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342900" indent="-342900">
                  <a:buFont typeface="Arial" panose="020B0604020202020204" pitchFamily="34" charset="0"/>
                  <a:buChar char="•"/>
                </a:pPr>
                <a:r>
                  <a:rPr lang="en-GB" sz="3600" dirty="0"/>
                  <a:t>In general this test should only be used for large groups, i.e. where the minimum expected frequency in a category is 5</a:t>
                </a:r>
              </a:p>
              <a:p>
                <a:endParaRPr lang="en-GB" sz="3600" dirty="0"/>
              </a:p>
              <a:p>
                <a:pPr marL="342900" indent="-342900">
                  <a:buFont typeface="Arial" panose="020B0604020202020204" pitchFamily="34" charset="0"/>
                  <a:buChar char="•"/>
                </a:pPr>
                <a:r>
                  <a:rPr lang="en-GB" sz="3600" dirty="0"/>
                  <a:t>There is a special case of the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36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36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𝜒</m:t>
                        </m:r>
                      </m:e>
                      <m:sup>
                        <m:r>
                          <a:rPr lang="en-GB" sz="3600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r>
                  <a:rPr lang="en-GB" sz="3600" dirty="0"/>
                  <a:t> when there are only two categories (</a:t>
                </a:r>
                <a:r>
                  <a:rPr lang="en-GB" sz="3600" dirty="0" err="1"/>
                  <a:t>e,g</a:t>
                </a:r>
                <a:r>
                  <a:rPr lang="en-GB" sz="3600" dirty="0"/>
                  <a:t>, M/F, Yes/No, On/Off, A/B etc.) </a:t>
                </a:r>
              </a:p>
              <a:p>
                <a:pPr marL="342900" indent="-342900">
                  <a:buFont typeface="Arial" panose="020B0604020202020204" pitchFamily="34" charset="0"/>
                  <a:buChar char="•"/>
                </a:pPr>
                <a:endParaRPr lang="en-GB" sz="2400" b="0" dirty="0"/>
              </a:p>
            </p:txBody>
          </p:sp>
        </mc:Choice>
        <mc:Fallback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59EFC05E-6648-7A96-D8AA-97CCB118C49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9460" y="1001506"/>
                <a:ext cx="11437034" cy="3785652"/>
              </a:xfrm>
              <a:prstGeom prst="rect">
                <a:avLst/>
              </a:prstGeom>
              <a:blipFill>
                <a:blip r:embed="rId3"/>
                <a:stretch>
                  <a:fillRect l="-1493" t="-2415" r="-53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" name="Picture 2">
            <a:extLst>
              <a:ext uri="{FF2B5EF4-FFF2-40B4-BE49-F238E27FC236}">
                <a16:creationId xmlns:a16="http://schemas.microsoft.com/office/drawing/2014/main" id="{0BD4ADFB-60D0-E6A9-DA8B-BF98A98E867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5760" y="4375397"/>
            <a:ext cx="11357123" cy="14810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396036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59EFC05E-6648-7A96-D8AA-97CCB118C493}"/>
                  </a:ext>
                </a:extLst>
              </p:cNvPr>
              <p:cNvSpPr txBox="1"/>
              <p:nvPr/>
            </p:nvSpPr>
            <p:spPr>
              <a:xfrm>
                <a:off x="669460" y="1001506"/>
                <a:ext cx="11437034" cy="452431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GB" sz="3200" dirty="0"/>
                  <a:t>Suppose our researcher is interested in whether men or women use student support rather than in which years use it</a:t>
                </a:r>
              </a:p>
              <a:p>
                <a:endParaRPr lang="en-GB" sz="3200" dirty="0"/>
              </a:p>
              <a:p>
                <a:endParaRPr lang="en-GB" sz="3200" dirty="0"/>
              </a:p>
              <a:p>
                <a:endParaRPr lang="en-GB" sz="3200" dirty="0"/>
              </a:p>
              <a:p>
                <a:endParaRPr lang="en-GB" sz="3200" dirty="0"/>
              </a:p>
              <a:p>
                <a:r>
                  <a:rPr lang="en-GB" sz="3200" dirty="0"/>
                  <a:t>The null hypothesis is the same as before</a:t>
                </a:r>
              </a:p>
              <a:p>
                <a:pPr lvl="1"/>
                <a14:m>
                  <m:oMath xmlns:m="http://schemas.openxmlformats.org/officeDocument/2006/math">
                    <m:sSub>
                      <m:sSubPr>
                        <m:ctrlPr>
                          <a:rPr lang="en-GB" sz="32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i="1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GB" sz="3200" i="1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GB" sz="3200" dirty="0"/>
                  <a:t>: The observed frequencies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32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i="1"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GB" sz="3200" i="1">
                            <a:latin typeface="Cambria Math" panose="02040503050406030204" pitchFamily="18" charset="0"/>
                          </a:rPr>
                          <m:t>𝑜</m:t>
                        </m:r>
                      </m:sub>
                    </m:sSub>
                  </m:oMath>
                </a14:m>
                <a:r>
                  <a:rPr lang="en-GB" sz="3200" dirty="0"/>
                  <a:t>) equal the expected frequencies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32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i="1"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GB" sz="3200" i="1">
                            <a:latin typeface="Cambria Math" panose="02040503050406030204" pitchFamily="18" charset="0"/>
                          </a:rPr>
                          <m:t>𝑒</m:t>
                        </m:r>
                      </m:sub>
                    </m:sSub>
                  </m:oMath>
                </a14:m>
                <a:r>
                  <a:rPr lang="en-GB" sz="3200" dirty="0"/>
                  <a:t>)</a:t>
                </a:r>
              </a:p>
            </p:txBody>
          </p:sp>
        </mc:Choice>
        <mc:Fallback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59EFC05E-6648-7A96-D8AA-97CCB118C49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9460" y="1001506"/>
                <a:ext cx="11437034" cy="4524315"/>
              </a:xfrm>
              <a:prstGeom prst="rect">
                <a:avLst/>
              </a:prstGeom>
              <a:blipFill>
                <a:blip r:embed="rId2"/>
                <a:stretch>
                  <a:fillRect l="-1386" t="-1752" r="-1706" b="-363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" name="Picture 2">
            <a:extLst>
              <a:ext uri="{FF2B5EF4-FFF2-40B4-BE49-F238E27FC236}">
                <a16:creationId xmlns:a16="http://schemas.microsoft.com/office/drawing/2014/main" id="{0BD4ADFB-60D0-E6A9-DA8B-BF98A98E867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14732" y="-141639"/>
            <a:ext cx="11437034" cy="148109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A60F81B-FB6E-79C7-43D5-F490AB78FE9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58603" y="2328853"/>
            <a:ext cx="7274793" cy="1481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977830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59EFC05E-6648-7A96-D8AA-97CCB118C493}"/>
                  </a:ext>
                </a:extLst>
              </p:cNvPr>
              <p:cNvSpPr txBox="1"/>
              <p:nvPr/>
            </p:nvSpPr>
            <p:spPr>
              <a:xfrm>
                <a:off x="669460" y="1001506"/>
                <a:ext cx="11437034" cy="449687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GB" sz="4400" dirty="0"/>
                  <a:t>In this case we must apply Yates’ correction for continuity to smooth out the observed distribution</a:t>
                </a:r>
              </a:p>
              <a:p>
                <a:endParaRPr lang="en-GB" sz="4400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sz="4400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sz="4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𝜒</m:t>
                          </m:r>
                        </m:e>
                        <m:sup>
                          <m:r>
                            <a:rPr lang="en-GB" sz="4400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sz="4400" i="1">
                          <a:latin typeface="Cambria Math" panose="02040503050406030204" pitchFamily="18" charset="0"/>
                        </a:rPr>
                        <m:t>=</m:t>
                      </m:r>
                      <m:nary>
                        <m:naryPr>
                          <m:chr m:val="∑"/>
                          <m:subHide m:val="on"/>
                          <m:supHide m:val="on"/>
                          <m:ctrlPr>
                            <a:rPr lang="en-GB" sz="4400" i="1">
                              <a:latin typeface="Cambria Math" panose="02040503050406030204" pitchFamily="18" charset="0"/>
                            </a:rPr>
                          </m:ctrlPr>
                        </m:naryPr>
                        <m:sub/>
                        <m:sup/>
                        <m:e>
                          <m:d>
                            <m:dPr>
                              <m:begChr m:val="["/>
                              <m:endChr m:val="]"/>
                              <m:ctrlPr>
                                <a:rPr lang="en-GB" sz="44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en-GB" sz="4400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sSup>
                                    <m:sSupPr>
                                      <m:ctrlPr>
                                        <a:rPr lang="en-GB" sz="44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pPr>
                                    <m:e>
                                      <m:r>
                                        <a:rPr lang="en-GB" sz="4400" i="1">
                                          <a:latin typeface="Cambria Math" panose="02040503050406030204" pitchFamily="18" charset="0"/>
                                        </a:rPr>
                                        <m:t>(</m:t>
                                      </m:r>
                                      <m:d>
                                        <m:dPr>
                                          <m:begChr m:val="|"/>
                                          <m:endChr m:val="|"/>
                                          <m:ctrlPr>
                                            <a:rPr lang="en-GB" sz="4400" i="1" smtClean="0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dPr>
                                        <m:e>
                                          <m:sSub>
                                            <m:sSubPr>
                                              <m:ctrlPr>
                                                <a:rPr lang="en-GB" sz="4400" i="1">
                                                  <a:latin typeface="Cambria Math" panose="02040503050406030204" pitchFamily="18" charset="0"/>
                                                </a:rPr>
                                              </m:ctrlPr>
                                            </m:sSubPr>
                                            <m:e>
                                              <m:r>
                                                <a:rPr lang="en-GB" sz="4400" i="1">
                                                  <a:latin typeface="Cambria Math" panose="02040503050406030204" pitchFamily="18" charset="0"/>
                                                </a:rPr>
                                                <m:t>𝑂</m:t>
                                              </m:r>
                                            </m:e>
                                            <m:sub>
                                              <m:r>
                                                <a:rPr lang="en-GB" sz="4400" i="1">
                                                  <a:latin typeface="Cambria Math" panose="02040503050406030204" pitchFamily="18" charset="0"/>
                                                </a:rPr>
                                                <m:t>𝑖</m:t>
                                              </m:r>
                                            </m:sub>
                                          </m:sSub>
                                          <m:r>
                                            <a:rPr lang="en-GB" sz="4400" i="1">
                                              <a:latin typeface="Cambria Math" panose="02040503050406030204" pitchFamily="18" charset="0"/>
                                            </a:rPr>
                                            <m:t>−</m:t>
                                          </m:r>
                                          <m:sSub>
                                            <m:sSubPr>
                                              <m:ctrlPr>
                                                <a:rPr lang="en-GB" sz="4400" i="1">
                                                  <a:latin typeface="Cambria Math" panose="02040503050406030204" pitchFamily="18" charset="0"/>
                                                </a:rPr>
                                              </m:ctrlPr>
                                            </m:sSubPr>
                                            <m:e>
                                              <m:r>
                                                <a:rPr lang="en-GB" sz="4400" i="1">
                                                  <a:latin typeface="Cambria Math" panose="02040503050406030204" pitchFamily="18" charset="0"/>
                                                </a:rPr>
                                                <m:t>𝐸</m:t>
                                              </m:r>
                                            </m:e>
                                            <m:sub>
                                              <m:r>
                                                <a:rPr lang="en-GB" sz="4400" i="1">
                                                  <a:latin typeface="Cambria Math" panose="02040503050406030204" pitchFamily="18" charset="0"/>
                                                </a:rPr>
                                                <m:t>𝑖</m:t>
                                              </m:r>
                                            </m:sub>
                                          </m:sSub>
                                        </m:e>
                                      </m:d>
                                      <m:r>
                                        <a:rPr lang="en-GB" sz="4400" b="0" i="1" smtClean="0">
                                          <a:latin typeface="Cambria Math" panose="02040503050406030204" pitchFamily="18" charset="0"/>
                                        </a:rPr>
                                        <m:t>−0.5</m:t>
                                      </m:r>
                                      <m:r>
                                        <a:rPr lang="en-GB" sz="4400" i="1">
                                          <a:latin typeface="Cambria Math" panose="02040503050406030204" pitchFamily="18" charset="0"/>
                                        </a:rPr>
                                        <m:t>)</m:t>
                                      </m:r>
                                    </m:e>
                                    <m:sup>
                                      <m:r>
                                        <a:rPr lang="en-GB" sz="4400" i="1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p>
                                  </m:sSup>
                                </m:num>
                                <m:den>
                                  <m:sSub>
                                    <m:sSubPr>
                                      <m:ctrlPr>
                                        <a:rPr lang="en-GB" sz="44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sz="4400" i="1">
                                          <a:latin typeface="Cambria Math" panose="02040503050406030204" pitchFamily="18" charset="0"/>
                                        </a:rPr>
                                        <m:t>𝐸</m:t>
                                      </m:r>
                                    </m:e>
                                    <m:sub>
                                      <m:r>
                                        <a:rPr lang="en-GB" sz="4400" i="1">
                                          <a:latin typeface="Cambria Math" panose="02040503050406030204" pitchFamily="18" charset="0"/>
                                        </a:rPr>
                                        <m:t>𝑖</m:t>
                                      </m:r>
                                    </m:sub>
                                  </m:sSub>
                                </m:den>
                              </m:f>
                            </m:e>
                          </m:d>
                        </m:e>
                      </m:nary>
                    </m:oMath>
                  </m:oMathPara>
                </a14:m>
                <a:endParaRPr lang="en-GB" sz="2400" b="0" dirty="0"/>
              </a:p>
            </p:txBody>
          </p:sp>
        </mc:Choice>
        <mc:Fallback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59EFC05E-6648-7A96-D8AA-97CCB118C49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9460" y="1001506"/>
                <a:ext cx="11437034" cy="4496872"/>
              </a:xfrm>
              <a:prstGeom prst="rect">
                <a:avLst/>
              </a:prstGeom>
              <a:blipFill>
                <a:blip r:embed="rId2"/>
                <a:stretch>
                  <a:fillRect l="-2186" t="-271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" name="Picture 2">
            <a:extLst>
              <a:ext uri="{FF2B5EF4-FFF2-40B4-BE49-F238E27FC236}">
                <a16:creationId xmlns:a16="http://schemas.microsoft.com/office/drawing/2014/main" id="{0BD4ADFB-60D0-E6A9-DA8B-BF98A98E867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14732" y="-141639"/>
            <a:ext cx="11437034" cy="14810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462035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59EFC05E-6648-7A96-D8AA-97CCB118C493}"/>
                  </a:ext>
                </a:extLst>
              </p:cNvPr>
              <p:cNvSpPr txBox="1"/>
              <p:nvPr/>
            </p:nvSpPr>
            <p:spPr>
              <a:xfrm>
                <a:off x="613189" y="945236"/>
                <a:ext cx="11437034" cy="5454378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sz="240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sz="2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𝜒</m:t>
                          </m:r>
                        </m:e>
                        <m:sup>
                          <m:r>
                            <a:rPr lang="en-GB" sz="2400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sz="2400" i="1">
                          <a:latin typeface="Cambria Math" panose="02040503050406030204" pitchFamily="18" charset="0"/>
                        </a:rPr>
                        <m:t>=</m:t>
                      </m:r>
                      <m:nary>
                        <m:naryPr>
                          <m:chr m:val="∑"/>
                          <m:subHide m:val="on"/>
                          <m:supHide m:val="on"/>
                          <m:ctrlPr>
                            <a:rPr lang="en-GB" sz="2400" i="1">
                              <a:latin typeface="Cambria Math" panose="02040503050406030204" pitchFamily="18" charset="0"/>
                            </a:rPr>
                          </m:ctrlPr>
                        </m:naryPr>
                        <m:sub/>
                        <m:sup/>
                        <m:e>
                          <m:d>
                            <m:dPr>
                              <m:begChr m:val="["/>
                              <m:endChr m:val="]"/>
                              <m:ctrlPr>
                                <a:rPr lang="en-GB" sz="24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en-GB" sz="2400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sSup>
                                    <m:sSupPr>
                                      <m:ctrlPr>
                                        <a:rPr lang="en-GB" sz="24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pPr>
                                    <m:e>
                                      <m:r>
                                        <a:rPr lang="en-GB" sz="2400" i="1">
                                          <a:latin typeface="Cambria Math" panose="02040503050406030204" pitchFamily="18" charset="0"/>
                                        </a:rPr>
                                        <m:t>(</m:t>
                                      </m:r>
                                      <m:d>
                                        <m:dPr>
                                          <m:begChr m:val="|"/>
                                          <m:endChr m:val="|"/>
                                          <m:ctrlPr>
                                            <a:rPr lang="en-GB" sz="2400" i="1" smtClean="0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dPr>
                                        <m:e>
                                          <m:sSub>
                                            <m:sSubPr>
                                              <m:ctrlPr>
                                                <a:rPr lang="en-GB" sz="2400" i="1">
                                                  <a:latin typeface="Cambria Math" panose="02040503050406030204" pitchFamily="18" charset="0"/>
                                                </a:rPr>
                                              </m:ctrlPr>
                                            </m:sSubPr>
                                            <m:e>
                                              <m:r>
                                                <a:rPr lang="en-GB" sz="2400" i="1">
                                                  <a:latin typeface="Cambria Math" panose="02040503050406030204" pitchFamily="18" charset="0"/>
                                                </a:rPr>
                                                <m:t>𝑂</m:t>
                                              </m:r>
                                            </m:e>
                                            <m:sub>
                                              <m:r>
                                                <a:rPr lang="en-GB" sz="2400" i="1">
                                                  <a:latin typeface="Cambria Math" panose="02040503050406030204" pitchFamily="18" charset="0"/>
                                                </a:rPr>
                                                <m:t>𝑖</m:t>
                                              </m:r>
                                            </m:sub>
                                          </m:sSub>
                                          <m:r>
                                            <a:rPr lang="en-GB" sz="2400" i="1">
                                              <a:latin typeface="Cambria Math" panose="02040503050406030204" pitchFamily="18" charset="0"/>
                                            </a:rPr>
                                            <m:t>−</m:t>
                                          </m:r>
                                          <m:sSub>
                                            <m:sSubPr>
                                              <m:ctrlPr>
                                                <a:rPr lang="en-GB" sz="2400" i="1">
                                                  <a:latin typeface="Cambria Math" panose="02040503050406030204" pitchFamily="18" charset="0"/>
                                                </a:rPr>
                                              </m:ctrlPr>
                                            </m:sSubPr>
                                            <m:e>
                                              <m:r>
                                                <a:rPr lang="en-GB" sz="2400" i="1">
                                                  <a:latin typeface="Cambria Math" panose="02040503050406030204" pitchFamily="18" charset="0"/>
                                                </a:rPr>
                                                <m:t>𝐸</m:t>
                                              </m:r>
                                            </m:e>
                                            <m:sub>
                                              <m:r>
                                                <a:rPr lang="en-GB" sz="2400" i="1">
                                                  <a:latin typeface="Cambria Math" panose="02040503050406030204" pitchFamily="18" charset="0"/>
                                                </a:rPr>
                                                <m:t>𝑖</m:t>
                                              </m:r>
                                            </m:sub>
                                          </m:sSub>
                                        </m:e>
                                      </m:d>
                                      <m:r>
                                        <a:rPr lang="en-GB" sz="2400" b="0" i="1" smtClean="0">
                                          <a:latin typeface="Cambria Math" panose="02040503050406030204" pitchFamily="18" charset="0"/>
                                        </a:rPr>
                                        <m:t>−0.5</m:t>
                                      </m:r>
                                      <m:r>
                                        <a:rPr lang="en-GB" sz="2400" i="1">
                                          <a:latin typeface="Cambria Math" panose="02040503050406030204" pitchFamily="18" charset="0"/>
                                        </a:rPr>
                                        <m:t>)</m:t>
                                      </m:r>
                                    </m:e>
                                    <m:sup>
                                      <m:r>
                                        <a:rPr lang="en-GB" sz="2400" i="1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p>
                                  </m:sSup>
                                </m:num>
                                <m:den>
                                  <m:sSub>
                                    <m:sSubPr>
                                      <m:ctrlPr>
                                        <a:rPr lang="en-GB" sz="24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sz="2400" i="1">
                                          <a:latin typeface="Cambria Math" panose="02040503050406030204" pitchFamily="18" charset="0"/>
                                        </a:rPr>
                                        <m:t>𝐸</m:t>
                                      </m:r>
                                    </m:e>
                                    <m:sub>
                                      <m:r>
                                        <a:rPr lang="en-GB" sz="2400" i="1">
                                          <a:latin typeface="Cambria Math" panose="02040503050406030204" pitchFamily="18" charset="0"/>
                                        </a:rPr>
                                        <m:t>𝑖</m:t>
                                      </m:r>
                                    </m:sub>
                                  </m:sSub>
                                </m:den>
                              </m:f>
                            </m:e>
                          </m:d>
                        </m:e>
                      </m:nary>
                    </m:oMath>
                  </m:oMathPara>
                </a14:m>
                <a:endParaRPr lang="en-GB" sz="2400" dirty="0"/>
              </a:p>
              <a:p>
                <a:pPr marL="0" indent="0">
                  <a:buNone/>
                </a:pPr>
                <a:endParaRPr lang="en-GB" sz="2400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sz="2400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sz="2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𝜒</m:t>
                          </m:r>
                        </m:e>
                        <m:sup>
                          <m:r>
                            <a:rPr lang="en-GB" sz="2400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sz="2400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4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sz="240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sz="2400" i="1"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d>
                                <m:dPr>
                                  <m:begChr m:val="|"/>
                                  <m:endChr m:val="|"/>
                                  <m:ctrlPr>
                                    <a:rPr lang="en-GB" sz="2400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sz="2400" i="1">
                                      <a:latin typeface="Cambria Math" panose="02040503050406030204" pitchFamily="18" charset="0"/>
                                    </a:rPr>
                                    <m:t>35−25</m:t>
                                  </m:r>
                                </m:e>
                              </m:d>
                              <m:r>
                                <a:rPr lang="en-GB" sz="2400">
                                  <a:latin typeface="Cambria Math" panose="02040503050406030204" pitchFamily="18" charset="0"/>
                                </a:rPr>
                                <m:t>−0.5)</m:t>
                              </m:r>
                              <m:r>
                                <m:rPr>
                                  <m:nor/>
                                </m:rPr>
                                <a:rPr lang="en-GB" sz="2400" dirty="0"/>
                                <m:t> </m:t>
                              </m:r>
                            </m:e>
                            <m:sup>
                              <m:r>
                                <a:rPr lang="en-GB" sz="2400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GB" sz="2400" b="0" i="1" smtClean="0">
                              <a:latin typeface="Cambria Math" panose="02040503050406030204" pitchFamily="18" charset="0"/>
                            </a:rPr>
                            <m:t>25</m:t>
                          </m:r>
                        </m:den>
                      </m:f>
                      <m:r>
                        <a:rPr lang="en-GB" sz="2400" b="0" i="0" smtClean="0">
                          <a:latin typeface="Cambria Math" panose="02040503050406030204" pitchFamily="18" charset="0"/>
                        </a:rPr>
                        <m:t>+</m:t>
                      </m:r>
                      <m:f>
                        <m:fPr>
                          <m:ctrlPr>
                            <a:rPr lang="en-GB" sz="24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sz="24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sz="2400" i="1"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d>
                                <m:dPr>
                                  <m:begChr m:val="|"/>
                                  <m:endChr m:val="|"/>
                                  <m:ctrlPr>
                                    <a:rPr lang="en-GB" sz="2400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sz="2400" b="0" i="1" smtClean="0">
                                      <a:latin typeface="Cambria Math" panose="02040503050406030204" pitchFamily="18" charset="0"/>
                                    </a:rPr>
                                    <m:t>1</m:t>
                                  </m:r>
                                  <m:r>
                                    <a:rPr lang="en-GB" sz="2400" i="1">
                                      <a:latin typeface="Cambria Math" panose="02040503050406030204" pitchFamily="18" charset="0"/>
                                    </a:rPr>
                                    <m:t>5−25</m:t>
                                  </m:r>
                                </m:e>
                              </m:d>
                              <m:r>
                                <a:rPr lang="en-GB" sz="2400">
                                  <a:latin typeface="Cambria Math" panose="02040503050406030204" pitchFamily="18" charset="0"/>
                                </a:rPr>
                                <m:t>−0.5)</m:t>
                              </m:r>
                              <m:r>
                                <m:rPr>
                                  <m:nor/>
                                </m:rPr>
                                <a:rPr lang="en-GB" sz="2400" dirty="0"/>
                                <m:t> </m:t>
                              </m:r>
                            </m:e>
                            <m:sup>
                              <m:r>
                                <a:rPr lang="en-GB" sz="24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GB" sz="2400" i="1">
                              <a:latin typeface="Cambria Math" panose="02040503050406030204" pitchFamily="18" charset="0"/>
                            </a:rPr>
                            <m:t>25</m:t>
                          </m:r>
                        </m:den>
                      </m:f>
                    </m:oMath>
                  </m:oMathPara>
                </a14:m>
                <a:endParaRPr lang="en-GB" sz="2400" i="1" dirty="0">
                  <a:latin typeface="Cambria Math" panose="02040503050406030204" pitchFamily="18" charset="0"/>
                </a:endParaRPr>
              </a:p>
              <a:p>
                <a:pPr marL="0" indent="0">
                  <a:buNone/>
                </a:pPr>
                <a:endParaRPr lang="en-GB" sz="2400" i="1" dirty="0">
                  <a:latin typeface="Cambria Math" panose="02040503050406030204" pitchFamily="18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400" b="0" i="0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4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sz="2400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sz="2400" b="0" i="1" smtClean="0">
                                  <a:latin typeface="Cambria Math" panose="02040503050406030204" pitchFamily="18" charset="0"/>
                                </a:rPr>
                                <m:t>(10−0.5)</m:t>
                              </m:r>
                            </m:e>
                            <m:sup>
                              <m:r>
                                <a:rPr lang="en-GB" sz="2400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sz="2400" b="0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sSup>
                            <m:sSupPr>
                              <m:ctrlPr>
                                <a:rPr lang="en-GB" sz="2400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sz="2400" b="0" i="1" smtClean="0">
                                  <a:latin typeface="Cambria Math" panose="02040503050406030204" pitchFamily="18" charset="0"/>
                                </a:rPr>
                                <m:t>(10−0.5)</m:t>
                              </m:r>
                            </m:e>
                            <m:sup>
                              <m:r>
                                <a:rPr lang="en-GB" sz="2400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GB" sz="2400" b="0" i="1" smtClean="0">
                              <a:latin typeface="Cambria Math" panose="02040503050406030204" pitchFamily="18" charset="0"/>
                            </a:rPr>
                            <m:t>25</m:t>
                          </m:r>
                        </m:den>
                      </m:f>
                      <m:r>
                        <a:rPr lang="en-GB" sz="24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4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sz="2400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sz="2400" b="0" i="1" smtClean="0">
                                  <a:latin typeface="Cambria Math" panose="02040503050406030204" pitchFamily="18" charset="0"/>
                                </a:rPr>
                                <m:t>9.5</m:t>
                              </m:r>
                            </m:e>
                            <m:sup>
                              <m:r>
                                <a:rPr lang="en-GB" sz="2400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sz="2400" b="0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sSup>
                            <m:sSupPr>
                              <m:ctrlPr>
                                <a:rPr lang="en-GB" sz="2400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sz="2400" b="0" i="1" smtClean="0">
                                  <a:latin typeface="Cambria Math" panose="02040503050406030204" pitchFamily="18" charset="0"/>
                                </a:rPr>
                                <m:t>9.5</m:t>
                              </m:r>
                            </m:e>
                            <m:sup>
                              <m:r>
                                <a:rPr lang="en-GB" sz="2400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GB" sz="2400" b="0" i="1" smtClean="0">
                              <a:latin typeface="Cambria Math" panose="02040503050406030204" pitchFamily="18" charset="0"/>
                            </a:rPr>
                            <m:t>25</m:t>
                          </m:r>
                        </m:den>
                      </m:f>
                      <m:r>
                        <a:rPr lang="en-GB" sz="24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4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400" b="0" i="1" smtClean="0">
                              <a:latin typeface="Cambria Math" panose="02040503050406030204" pitchFamily="18" charset="0"/>
                            </a:rPr>
                            <m:t>180.5</m:t>
                          </m:r>
                        </m:num>
                        <m:den>
                          <m:r>
                            <a:rPr lang="en-GB" sz="2400" b="0" i="1" smtClean="0">
                              <a:latin typeface="Cambria Math" panose="02040503050406030204" pitchFamily="18" charset="0"/>
                            </a:rPr>
                            <m:t>25</m:t>
                          </m:r>
                        </m:den>
                      </m:f>
                      <m:r>
                        <a:rPr lang="en-GB" sz="2400" b="0" i="1" smtClean="0">
                          <a:latin typeface="Cambria Math" panose="02040503050406030204" pitchFamily="18" charset="0"/>
                        </a:rPr>
                        <m:t>=7.22</m:t>
                      </m:r>
                    </m:oMath>
                  </m:oMathPara>
                </a14:m>
                <a:endParaRPr lang="en-GB" sz="2400" dirty="0"/>
              </a:p>
              <a:p>
                <a:pPr marL="0" indent="0">
                  <a:buNone/>
                </a:pPr>
                <a:endParaRPr lang="en-GB" sz="2400" dirty="0"/>
              </a:p>
              <a:p>
                <a:r>
                  <a:rPr lang="en-GB" sz="2800" dirty="0"/>
                  <a:t>The critical value for this at the </a:t>
                </a:r>
                <a14:m>
                  <m:oMath xmlns:m="http://schemas.openxmlformats.org/officeDocument/2006/math">
                    <m:r>
                      <a:rPr lang="en-GB" sz="280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𝛼</m:t>
                    </m:r>
                    <m:r>
                      <a:rPr lang="en-GB" sz="28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=0.05</m:t>
                    </m:r>
                  </m:oMath>
                </a14:m>
                <a:r>
                  <a:rPr lang="en-GB" sz="2800" dirty="0"/>
                  <a:t> level is 3.84, so we can reject the null hypothesis and say that male students use student support more than female students</a:t>
                </a:r>
              </a:p>
              <a:p>
                <a:endParaRPr lang="en-GB" sz="2400" b="0" dirty="0"/>
              </a:p>
            </p:txBody>
          </p:sp>
        </mc:Choice>
        <mc:Fallback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59EFC05E-6648-7A96-D8AA-97CCB118C49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3189" y="945236"/>
                <a:ext cx="11437034" cy="5454378"/>
              </a:xfrm>
              <a:prstGeom prst="rect">
                <a:avLst/>
              </a:prstGeom>
              <a:blipFill>
                <a:blip r:embed="rId2"/>
                <a:stretch>
                  <a:fillRect l="-111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" name="Picture 2">
            <a:extLst>
              <a:ext uri="{FF2B5EF4-FFF2-40B4-BE49-F238E27FC236}">
                <a16:creationId xmlns:a16="http://schemas.microsoft.com/office/drawing/2014/main" id="{0BD4ADFB-60D0-E6A9-DA8B-BF98A98E867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14732" y="-141639"/>
            <a:ext cx="11437034" cy="14810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231563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E905FA-0236-972D-552C-0C327673F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46584" y="1519312"/>
            <a:ext cx="9781442" cy="2267464"/>
          </a:xfrm>
        </p:spPr>
        <p:txBody>
          <a:bodyPr/>
          <a:lstStyle/>
          <a:p>
            <a:r>
              <a:rPr lang="en-GB" dirty="0">
                <a:highlight>
                  <a:srgbClr val="00FFFF"/>
                </a:highlight>
              </a:rPr>
              <a:t>Mann-Whitney U test</a:t>
            </a:r>
          </a:p>
        </p:txBody>
      </p:sp>
    </p:spTree>
    <p:extLst>
      <p:ext uri="{BB962C8B-B14F-4D97-AF65-F5344CB8AC3E}">
        <p14:creationId xmlns:p14="http://schemas.microsoft.com/office/powerpoint/2010/main" val="191531416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59EFC05E-6648-7A96-D8AA-97CCB118C493}"/>
                  </a:ext>
                </a:extLst>
              </p:cNvPr>
              <p:cNvSpPr txBox="1"/>
              <p:nvPr/>
            </p:nvSpPr>
            <p:spPr>
              <a:xfrm>
                <a:off x="613189" y="945236"/>
                <a:ext cx="11437034" cy="513986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457200" indent="-457200">
                  <a:buFont typeface="Arial" panose="020B0604020202020204" pitchFamily="34" charset="0"/>
                  <a:buChar char="•"/>
                </a:pPr>
                <a:r>
                  <a:rPr lang="en-GB" sz="2800" dirty="0"/>
                  <a:t>Suppose we have a set of 22 routers, by </a:t>
                </a:r>
                <a:r>
                  <a:rPr lang="en-GB" sz="2800" dirty="0" err="1"/>
                  <a:t>Ciscomp</a:t>
                </a:r>
                <a:r>
                  <a:rPr lang="en-GB" sz="2800" dirty="0"/>
                  <a:t> and </a:t>
                </a:r>
                <a:r>
                  <a:rPr lang="en-GB" sz="2800" dirty="0" err="1"/>
                  <a:t>Netstuff</a:t>
                </a:r>
                <a:r>
                  <a:rPr lang="en-GB" sz="2800" dirty="0"/>
                  <a:t>, and we want to know if there’s a significant difference in the length of time taken until they fail</a:t>
                </a:r>
              </a:p>
              <a:p>
                <a:pPr marL="457200" indent="-457200">
                  <a:buFont typeface="Arial" panose="020B0604020202020204" pitchFamily="34" charset="0"/>
                  <a:buChar char="•"/>
                </a:pPr>
                <a:r>
                  <a:rPr lang="en-GB" sz="2800" dirty="0"/>
                  <a:t>We could measure the mean time to failure then do a </a:t>
                </a:r>
                <a14:m>
                  <m:oMath xmlns:m="http://schemas.openxmlformats.org/officeDocument/2006/math">
                    <m:r>
                      <a:rPr lang="en-GB" sz="2800" i="1">
                        <a:latin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GB" sz="2800" dirty="0"/>
                  <a:t> Test</a:t>
                </a:r>
              </a:p>
              <a:p>
                <a:pPr marL="800100" lvl="1" indent="-342900">
                  <a:buFont typeface="Arial" panose="020B0604020202020204" pitchFamily="34" charset="0"/>
                  <a:buChar char="•"/>
                </a:pPr>
                <a:r>
                  <a:rPr lang="en-GB" sz="2000" dirty="0"/>
                  <a:t>This is good if the mean times to failure are normally distributed</a:t>
                </a:r>
              </a:p>
              <a:p>
                <a:pPr marL="800100" lvl="1" indent="-342900">
                  <a:buFont typeface="Arial" panose="020B0604020202020204" pitchFamily="34" charset="0"/>
                  <a:buChar char="•"/>
                </a:pPr>
                <a:r>
                  <a:rPr lang="en-GB" sz="2000" dirty="0"/>
                  <a:t>What happens if they’re not? E.g. what if one has a tendency to fail after 35 months but the other either fails early or carries on for years?</a:t>
                </a:r>
              </a:p>
              <a:p>
                <a:pPr marL="800100" lvl="1" indent="-342900">
                  <a:buFont typeface="Arial" panose="020B0604020202020204" pitchFamily="34" charset="0"/>
                  <a:buChar char="•"/>
                </a:pPr>
                <a:r>
                  <a:rPr lang="en-GB" sz="2000" dirty="0"/>
                  <a:t>Neither of these are normal distributions so we cannot use the </a:t>
                </a:r>
                <a14:m>
                  <m:oMath xmlns:m="http://schemas.openxmlformats.org/officeDocument/2006/math">
                    <m:r>
                      <a:rPr lang="en-GB" sz="2000" i="1">
                        <a:latin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GB" sz="2000" dirty="0"/>
                  <a:t> Test to analyse them</a:t>
                </a:r>
              </a:p>
              <a:p>
                <a:pPr marL="457200" indent="-457200">
                  <a:buFont typeface="Arial" panose="020B0604020202020204" pitchFamily="34" charset="0"/>
                  <a:buChar char="•"/>
                </a:pPr>
                <a:r>
                  <a:rPr lang="en-GB" sz="2800" dirty="0"/>
                  <a:t>The order in which the routers failed is as follows:</a:t>
                </a:r>
              </a:p>
              <a:p>
                <a:pPr lvl="1"/>
                <a:r>
                  <a:rPr lang="en-GB" sz="2800" dirty="0"/>
                  <a:t>	NNNNNCCCCCCNNNNNNCCCCC</a:t>
                </a:r>
              </a:p>
              <a:p>
                <a:pPr marL="457200" indent="-457200">
                  <a:buFont typeface="Arial" panose="020B0604020202020204" pitchFamily="34" charset="0"/>
                  <a:buChar char="•"/>
                </a:pPr>
                <a:r>
                  <a:rPr lang="en-GB" sz="2800" dirty="0"/>
                  <a:t>As we have skewed data we can use a Mann-Whitney U test to look at these distributions</a:t>
                </a:r>
              </a:p>
              <a:p>
                <a:endParaRPr lang="en-GB" sz="2400" b="0" dirty="0"/>
              </a:p>
            </p:txBody>
          </p:sp>
        </mc:Choice>
        <mc:Fallback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59EFC05E-6648-7A96-D8AA-97CCB118C49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3189" y="945236"/>
                <a:ext cx="11437034" cy="5139869"/>
              </a:xfrm>
              <a:prstGeom prst="rect">
                <a:avLst/>
              </a:prstGeom>
              <a:blipFill>
                <a:blip r:embed="rId2"/>
                <a:stretch>
                  <a:fillRect l="-959" t="-106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Title 1">
            <a:extLst>
              <a:ext uri="{FF2B5EF4-FFF2-40B4-BE49-F238E27FC236}">
                <a16:creationId xmlns:a16="http://schemas.microsoft.com/office/drawing/2014/main" id="{CDFBB9BF-511F-3AC8-6A38-7613B27B2F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2527" y="-204396"/>
            <a:ext cx="7886700" cy="1325563"/>
          </a:xfrm>
        </p:spPr>
        <p:txBody>
          <a:bodyPr/>
          <a:lstStyle/>
          <a:p>
            <a:r>
              <a:rPr lang="en-GB" dirty="0">
                <a:highlight>
                  <a:srgbClr val="00FFFF"/>
                </a:highlight>
              </a:rPr>
              <a:t>Mann-Whitney U test</a:t>
            </a:r>
          </a:p>
        </p:txBody>
      </p:sp>
    </p:spTree>
    <p:extLst>
      <p:ext uri="{BB962C8B-B14F-4D97-AF65-F5344CB8AC3E}">
        <p14:creationId xmlns:p14="http://schemas.microsoft.com/office/powerpoint/2010/main" val="66094016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59EFC05E-6648-7A96-D8AA-97CCB118C493}"/>
                  </a:ext>
                </a:extLst>
              </p:cNvPr>
              <p:cNvSpPr txBox="1"/>
              <p:nvPr/>
            </p:nvSpPr>
            <p:spPr>
              <a:xfrm>
                <a:off x="613189" y="945236"/>
                <a:ext cx="11437034" cy="520142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indent="0" algn="ctr">
                  <a:buNone/>
                </a:pPr>
                <a:r>
                  <a:rPr lang="en-GB" sz="2800" dirty="0"/>
                  <a:t>NNNNNCCCCC</a:t>
                </a:r>
                <a:r>
                  <a:rPr lang="en-GB" sz="2800" b="1" dirty="0"/>
                  <a:t>CN</a:t>
                </a:r>
                <a:r>
                  <a:rPr lang="en-GB" sz="2800" dirty="0"/>
                  <a:t>NNNNNCCCCC</a:t>
                </a:r>
              </a:p>
              <a:p>
                <a:pPr marL="457200" indent="-457200" algn="ctr">
                  <a:buFont typeface="Arial" panose="020B0604020202020204" pitchFamily="34" charset="0"/>
                  <a:buChar char="•"/>
                </a:pPr>
                <a:endParaRPr lang="en-GB" sz="2800" dirty="0"/>
              </a:p>
              <a:p>
                <a:pPr marL="457200" indent="-457200">
                  <a:buFont typeface="Arial" panose="020B0604020202020204" pitchFamily="34" charset="0"/>
                  <a:buChar char="•"/>
                </a:pPr>
                <a:r>
                  <a:rPr lang="en-GB" sz="2800" dirty="0"/>
                  <a:t>The null hypothesis for this is that the routers fail at the same time</a:t>
                </a:r>
              </a:p>
              <a:p>
                <a:pPr marL="914400" lvl="1" indent="-457200">
                  <a:buFont typeface="Arial" panose="020B0604020202020204" pitchFamily="34" charset="0"/>
                  <a:buChar char="•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8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i="1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GB" sz="2800" i="1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GB" sz="2800" dirty="0"/>
                  <a:t>: The order of failure is due to chance</a:t>
                </a:r>
              </a:p>
              <a:p>
                <a:pPr marL="914400" lvl="1" indent="-457200">
                  <a:buFont typeface="Arial" panose="020B0604020202020204" pitchFamily="34" charset="0"/>
                  <a:buChar char="•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8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i="1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GB" sz="2800" dirty="0"/>
                  <a:t>: One router is more likely to fail earlier than the other</a:t>
                </a:r>
              </a:p>
              <a:p>
                <a:pPr lvl="1"/>
                <a:endParaRPr lang="en-GB" sz="2800" dirty="0"/>
              </a:p>
              <a:p>
                <a:pPr marL="457200" indent="-457200">
                  <a:buFont typeface="Arial" panose="020B0604020202020204" pitchFamily="34" charset="0"/>
                  <a:buChar char="•"/>
                </a:pPr>
                <a:r>
                  <a:rPr lang="en-GB" sz="2800" dirty="0"/>
                  <a:t>We can’t use the</a:t>
                </a:r>
                <a14:m>
                  <m:oMath xmlns:m="http://schemas.openxmlformats.org/officeDocument/2006/math">
                    <m:r>
                      <a:rPr lang="en-GB" sz="2800" i="1" dirty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sz="280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800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sz="2800" dirty="0"/>
                  <a:t>Test as we have ordinal data</a:t>
                </a:r>
              </a:p>
              <a:p>
                <a:endParaRPr lang="en-GB" sz="2800" dirty="0"/>
              </a:p>
              <a:p>
                <a:pPr marL="457200" indent="-457200">
                  <a:buFont typeface="Arial" panose="020B0604020202020204" pitchFamily="34" charset="0"/>
                  <a:buChar char="•"/>
                </a:pPr>
                <a:r>
                  <a:rPr lang="en-GB" sz="2800" dirty="0"/>
                  <a:t>We can’t just take the median, as this would show that the </a:t>
                </a:r>
                <a:r>
                  <a:rPr lang="en-GB" sz="2800" dirty="0" err="1"/>
                  <a:t>Ciscomp</a:t>
                </a:r>
                <a:r>
                  <a:rPr lang="en-GB" sz="2800" dirty="0"/>
                  <a:t> routers failed before the </a:t>
                </a:r>
                <a:r>
                  <a:rPr lang="en-GB" sz="2800" dirty="0" err="1"/>
                  <a:t>Netstuff</a:t>
                </a:r>
                <a:r>
                  <a:rPr lang="en-GB" sz="2800" dirty="0"/>
                  <a:t> ones, which is clearly not the case</a:t>
                </a:r>
              </a:p>
              <a:p>
                <a:pPr marL="457200" indent="-457200">
                  <a:buFont typeface="Arial" panose="020B0604020202020204" pitchFamily="34" charset="0"/>
                  <a:buChar char="•"/>
                </a:pPr>
                <a:r>
                  <a:rPr lang="en-GB" sz="2800" dirty="0"/>
                  <a:t>Instead we use a two-tailed Mann-Whitney test with </a:t>
                </a:r>
                <a14:m>
                  <m:oMath xmlns:m="http://schemas.openxmlformats.org/officeDocument/2006/math">
                    <m:r>
                      <a:rPr lang="en-GB" sz="28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𝛼</m:t>
                    </m:r>
                    <m:r>
                      <a:rPr lang="en-GB" sz="28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=0.05</m:t>
                    </m:r>
                  </m:oMath>
                </a14:m>
                <a:endParaRPr lang="en-GB" sz="2800" dirty="0"/>
              </a:p>
              <a:p>
                <a:endParaRPr lang="en-GB" sz="2400" b="0" dirty="0"/>
              </a:p>
            </p:txBody>
          </p:sp>
        </mc:Choice>
        <mc:Fallback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59EFC05E-6648-7A96-D8AA-97CCB118C49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3189" y="945236"/>
                <a:ext cx="11437034" cy="5201424"/>
              </a:xfrm>
              <a:prstGeom prst="rect">
                <a:avLst/>
              </a:prstGeom>
              <a:blipFill>
                <a:blip r:embed="rId2"/>
                <a:stretch>
                  <a:fillRect l="-959" t="-105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Title 1">
            <a:extLst>
              <a:ext uri="{FF2B5EF4-FFF2-40B4-BE49-F238E27FC236}">
                <a16:creationId xmlns:a16="http://schemas.microsoft.com/office/drawing/2014/main" id="{CDFBB9BF-511F-3AC8-6A38-7613B27B2F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2527" y="-204396"/>
            <a:ext cx="7886700" cy="1325563"/>
          </a:xfrm>
        </p:spPr>
        <p:txBody>
          <a:bodyPr/>
          <a:lstStyle/>
          <a:p>
            <a:r>
              <a:rPr lang="en-GB" dirty="0">
                <a:highlight>
                  <a:srgbClr val="00FFFF"/>
                </a:highlight>
              </a:rPr>
              <a:t>Mann-Whitney U test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CBA09EF-796F-BCEE-22D8-96D519B970EA}"/>
              </a:ext>
            </a:extLst>
          </p:cNvPr>
          <p:cNvSpPr txBox="1"/>
          <p:nvPr/>
        </p:nvSpPr>
        <p:spPr>
          <a:xfrm>
            <a:off x="2014824" y="936501"/>
            <a:ext cx="8467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Earlier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143BA76-FCE7-1451-888C-1E0001BDB21D}"/>
              </a:ext>
            </a:extLst>
          </p:cNvPr>
          <p:cNvSpPr txBox="1"/>
          <p:nvPr/>
        </p:nvSpPr>
        <p:spPr>
          <a:xfrm>
            <a:off x="9429856" y="936501"/>
            <a:ext cx="7473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Later</a:t>
            </a:r>
          </a:p>
        </p:txBody>
      </p:sp>
    </p:spTree>
    <p:extLst>
      <p:ext uri="{BB962C8B-B14F-4D97-AF65-F5344CB8AC3E}">
        <p14:creationId xmlns:p14="http://schemas.microsoft.com/office/powerpoint/2010/main" val="166269836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59EFC05E-6648-7A96-D8AA-97CCB118C493}"/>
                  </a:ext>
                </a:extLst>
              </p:cNvPr>
              <p:cNvSpPr txBox="1"/>
              <p:nvPr/>
            </p:nvSpPr>
            <p:spPr>
              <a:xfrm>
                <a:off x="613189" y="945236"/>
                <a:ext cx="11437034" cy="520142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indent="0" algn="ctr">
                  <a:buNone/>
                </a:pPr>
                <a:r>
                  <a:rPr lang="en-GB" sz="2800" dirty="0"/>
                  <a:t>NNNNNCCCCC</a:t>
                </a:r>
                <a:r>
                  <a:rPr lang="en-GB" sz="2800" b="1" dirty="0"/>
                  <a:t>CN</a:t>
                </a:r>
                <a:r>
                  <a:rPr lang="en-GB" sz="2800" dirty="0"/>
                  <a:t>NNNNNCCCCC</a:t>
                </a:r>
              </a:p>
              <a:p>
                <a:pPr marL="457200" indent="-457200" algn="ctr">
                  <a:buFont typeface="Arial" panose="020B0604020202020204" pitchFamily="34" charset="0"/>
                  <a:buChar char="•"/>
                </a:pPr>
                <a:endParaRPr lang="en-GB" sz="2800" dirty="0"/>
              </a:p>
              <a:p>
                <a:r>
                  <a:rPr lang="en-GB" sz="2800" dirty="0"/>
                  <a:t>To calculate U we take each router in turn </a:t>
                </a:r>
                <a:r>
                  <a:rPr lang="en-GB" sz="2800" i="1" dirty="0"/>
                  <a:t>starting from the last to fail</a:t>
                </a:r>
                <a:r>
                  <a:rPr lang="en-GB" sz="2800" dirty="0"/>
                  <a:t> and count how many of the other type of routers that failed before it did</a:t>
                </a:r>
              </a:p>
              <a:p>
                <a:endParaRPr lang="en-GB" sz="2800" dirty="0"/>
              </a:p>
              <a:p>
                <a:r>
                  <a:rPr lang="en-GB" sz="2800" dirty="0" err="1"/>
                  <a:t>Ciscomp</a:t>
                </a:r>
                <a:r>
                  <a:rPr lang="en-GB" sz="2800" dirty="0"/>
                  <a:t>: </a:t>
                </a:r>
                <a14:m>
                  <m:oMath xmlns:m="http://schemas.openxmlformats.org/officeDocument/2006/math">
                    <m:r>
                      <a:rPr lang="en-GB" sz="2800" i="1" dirty="0" smtClean="0">
                        <a:latin typeface="Cambria Math" panose="02040503050406030204" pitchFamily="18" charset="0"/>
                      </a:rPr>
                      <m:t> </m:t>
                    </m:r>
                    <m:sSub>
                      <m:sSubPr>
                        <m:ctrlPr>
                          <a:rPr lang="en-GB" sz="2800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b="0" i="1" dirty="0" smtClean="0">
                            <a:latin typeface="Cambria Math" panose="02040503050406030204" pitchFamily="18" charset="0"/>
                          </a:rPr>
                          <m:t>𝑈</m:t>
                        </m:r>
                      </m:e>
                      <m:sub>
                        <m:r>
                          <a:rPr lang="en-GB" sz="2800" b="0" i="1" dirty="0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  <m:r>
                      <a:rPr lang="en-GB" sz="2800" i="1" dirty="0" smtClean="0">
                        <a:latin typeface="Cambria Math" panose="02040503050406030204" pitchFamily="18" charset="0"/>
                      </a:rPr>
                      <m:t>= 11+11+11+11+11+5+5+5+5+5+5=85</m:t>
                    </m:r>
                  </m:oMath>
                </a14:m>
                <a:endParaRPr lang="en-GB" sz="2800" dirty="0"/>
              </a:p>
              <a:p>
                <a:r>
                  <a:rPr lang="en-GB" sz="2800" dirty="0" err="1"/>
                  <a:t>Netstuff</a:t>
                </a:r>
                <a:r>
                  <a:rPr lang="en-GB" sz="2800" dirty="0"/>
                  <a:t>: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800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b="0" i="1" dirty="0" smtClean="0">
                            <a:latin typeface="Cambria Math" panose="02040503050406030204" pitchFamily="18" charset="0"/>
                          </a:rPr>
                          <m:t>𝑈</m:t>
                        </m:r>
                      </m:e>
                      <m:sub>
                        <m:r>
                          <a:rPr lang="en-GB" sz="2800" b="0" i="1" dirty="0" smtClean="0">
                            <a:latin typeface="Cambria Math" panose="02040503050406030204" pitchFamily="18" charset="0"/>
                          </a:rPr>
                          <m:t>𝑁</m:t>
                        </m:r>
                      </m:sub>
                    </m:sSub>
                    <m:r>
                      <a:rPr lang="en-GB" sz="2800" i="1" dirty="0" smtClean="0">
                        <a:latin typeface="Cambria Math" panose="02040503050406030204" pitchFamily="18" charset="0"/>
                      </a:rPr>
                      <m:t> = 6+6+6+6+6+6+0+0+0+0+0=36</m:t>
                    </m:r>
                  </m:oMath>
                </a14:m>
                <a:endParaRPr lang="en-GB" sz="2800" dirty="0"/>
              </a:p>
              <a:p>
                <a:r>
                  <a:rPr lang="en-GB" sz="2800" dirty="0"/>
                  <a:t>Note that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8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𝑈</m:t>
                        </m:r>
                      </m:e>
                      <m:sub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𝑇</m:t>
                        </m:r>
                      </m:sub>
                    </m:sSub>
                    <m:r>
                      <a:rPr lang="en-GB" sz="2800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sz="28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𝑈</m:t>
                        </m:r>
                      </m:e>
                      <m:sub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  <m:r>
                      <a:rPr lang="en-GB" sz="2800" b="0" i="1" smtClean="0">
                        <a:latin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GB" sz="28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𝑈</m:t>
                        </m:r>
                      </m:e>
                      <m:sub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𝑁</m:t>
                        </m:r>
                      </m:sub>
                    </m:sSub>
                    <m:r>
                      <a:rPr lang="en-GB" sz="2800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sz="28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𝑁</m:t>
                        </m:r>
                      </m:e>
                      <m:sub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  <m:sSub>
                      <m:sSubPr>
                        <m:ctrlPr>
                          <a:rPr lang="en-GB" sz="28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𝑁</m:t>
                        </m:r>
                      </m:e>
                      <m:sub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𝑁</m:t>
                        </m:r>
                      </m:sub>
                    </m:sSub>
                    <m:r>
                      <a:rPr lang="en-GB" sz="2800" b="0" i="1" smtClean="0">
                        <a:latin typeface="Cambria Math" panose="02040503050406030204" pitchFamily="18" charset="0"/>
                      </a:rPr>
                      <m:t>=85+36=11</m:t>
                    </m:r>
                    <m:r>
                      <a:rPr lang="en-GB" sz="28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×11=121</m:t>
                    </m:r>
                  </m:oMath>
                </a14:m>
                <a:endParaRPr lang="en-GB" sz="2800" dirty="0"/>
              </a:p>
              <a:p>
                <a:endParaRPr lang="en-GB" sz="2800" dirty="0"/>
              </a:p>
              <a:p>
                <a:r>
                  <a:rPr lang="en-GB" sz="2800" dirty="0"/>
                  <a:t>To calculate significance we take the larger of the values for U and compare this against the critical value from a table of U</a:t>
                </a:r>
              </a:p>
              <a:p>
                <a:endParaRPr lang="en-GB" sz="2400" b="0" dirty="0"/>
              </a:p>
            </p:txBody>
          </p:sp>
        </mc:Choice>
        <mc:Fallback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59EFC05E-6648-7A96-D8AA-97CCB118C49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3189" y="945236"/>
                <a:ext cx="11437034" cy="5201424"/>
              </a:xfrm>
              <a:prstGeom prst="rect">
                <a:avLst/>
              </a:prstGeom>
              <a:blipFill>
                <a:blip r:embed="rId2"/>
                <a:stretch>
                  <a:fillRect l="-1119" t="-105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Title 1">
            <a:extLst>
              <a:ext uri="{FF2B5EF4-FFF2-40B4-BE49-F238E27FC236}">
                <a16:creationId xmlns:a16="http://schemas.microsoft.com/office/drawing/2014/main" id="{CDFBB9BF-511F-3AC8-6A38-7613B27B2F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2527" y="-204396"/>
            <a:ext cx="7886700" cy="1325563"/>
          </a:xfrm>
        </p:spPr>
        <p:txBody>
          <a:bodyPr/>
          <a:lstStyle/>
          <a:p>
            <a:r>
              <a:rPr lang="en-GB" dirty="0">
                <a:highlight>
                  <a:srgbClr val="00FFFF"/>
                </a:highlight>
              </a:rPr>
              <a:t>Mann-Whitney U test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CBA09EF-796F-BCEE-22D8-96D519B970EA}"/>
              </a:ext>
            </a:extLst>
          </p:cNvPr>
          <p:cNvSpPr txBox="1"/>
          <p:nvPr/>
        </p:nvSpPr>
        <p:spPr>
          <a:xfrm>
            <a:off x="2014824" y="936501"/>
            <a:ext cx="8467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Earlier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143BA76-FCE7-1451-888C-1E0001BDB21D}"/>
              </a:ext>
            </a:extLst>
          </p:cNvPr>
          <p:cNvSpPr txBox="1"/>
          <p:nvPr/>
        </p:nvSpPr>
        <p:spPr>
          <a:xfrm>
            <a:off x="9429856" y="936501"/>
            <a:ext cx="7473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Later</a:t>
            </a:r>
          </a:p>
        </p:txBody>
      </p:sp>
    </p:spTree>
    <p:extLst>
      <p:ext uri="{BB962C8B-B14F-4D97-AF65-F5344CB8AC3E}">
        <p14:creationId xmlns:p14="http://schemas.microsoft.com/office/powerpoint/2010/main" val="260116937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FBB9BF-511F-3AC8-6A38-7613B27B2F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2919" y="-162193"/>
            <a:ext cx="7886700" cy="1325563"/>
          </a:xfrm>
        </p:spPr>
        <p:txBody>
          <a:bodyPr/>
          <a:lstStyle/>
          <a:p>
            <a:r>
              <a:rPr lang="en-GB" dirty="0">
                <a:highlight>
                  <a:srgbClr val="00FFFF"/>
                </a:highlight>
              </a:rPr>
              <a:t>Mann-Whitney U test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87EED8B9-9D6B-8630-F383-39E7BDA17D00}"/>
                  </a:ext>
                </a:extLst>
              </p:cNvPr>
              <p:cNvSpPr txBox="1"/>
              <p:nvPr/>
            </p:nvSpPr>
            <p:spPr>
              <a:xfrm>
                <a:off x="502919" y="870245"/>
                <a:ext cx="1691640" cy="482215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i="1" dirty="0" smtClean="0">
                          <a:latin typeface="Cambria Math" panose="02040503050406030204" pitchFamily="18" charset="0"/>
                        </a:rPr>
                        <m:t>𝑈</m:t>
                      </m:r>
                      <m:r>
                        <a:rPr lang="en-GB" sz="2800" i="1" dirty="0" smtClean="0">
                          <a:latin typeface="Cambria Math" panose="02040503050406030204" pitchFamily="18" charset="0"/>
                        </a:rPr>
                        <m:t>=85</m:t>
                      </m:r>
                    </m:oMath>
                  </m:oMathPara>
                </a14:m>
                <a:endParaRPr lang="en-GB" sz="2800" dirty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8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i="1">
                              <a:latin typeface="Cambria Math" panose="02040503050406030204" pitchFamily="18" charset="0"/>
                            </a:rPr>
                            <m:t>𝑁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r>
                        <a:rPr lang="en-GB" sz="2800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sz="2800" b="0" i="0" smtClean="0">
                          <a:latin typeface="Cambria Math" panose="02040503050406030204" pitchFamily="18" charset="0"/>
                        </a:rPr>
                        <m:t>11</m:t>
                      </m:r>
                    </m:oMath>
                  </m:oMathPara>
                </a14:m>
                <a:endParaRPr lang="en-GB" sz="2800" dirty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8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i="1">
                              <a:latin typeface="Cambria Math" panose="02040503050406030204" pitchFamily="18" charset="0"/>
                            </a:rPr>
                            <m:t>𝑁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a:rPr lang="en-GB" sz="2800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11</m:t>
                      </m:r>
                    </m:oMath>
                  </m:oMathPara>
                </a14:m>
                <a:endParaRPr lang="en-GB" sz="2800" dirty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8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𝑈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𝑐𝑟𝑖𝑡</m:t>
                          </m:r>
                        </m:sub>
                      </m:sSub>
                      <m:r>
                        <a:rPr lang="en-GB" sz="2800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30</m:t>
                      </m:r>
                    </m:oMath>
                  </m:oMathPara>
                </a14:m>
                <a:endParaRPr lang="en-GB" sz="2800" dirty="0"/>
              </a:p>
              <a:p>
                <a:r>
                  <a:rPr lang="en-GB" sz="2800" dirty="0"/>
                  <a:t>This is significant so we can reject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8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GB" sz="2800" dirty="0"/>
                  <a:t> and accept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8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endParaRPr lang="en-GB" sz="2800" dirty="0"/>
              </a:p>
            </p:txBody>
          </p:sp>
        </mc:Choice>
        <mc:Fallback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87EED8B9-9D6B-8630-F383-39E7BDA17D0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2919" y="870245"/>
                <a:ext cx="1691640" cy="4822154"/>
              </a:xfrm>
              <a:prstGeom prst="rect">
                <a:avLst/>
              </a:prstGeom>
              <a:blipFill>
                <a:blip r:embed="rId2"/>
                <a:stretch>
                  <a:fillRect l="-7194" r="-9712" b="-265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8" name="Picture 2" descr="http://accendoreliability.com/wp-content/uploads/2014/04/critical-values-of-u-5-percent.png">
            <a:extLst>
              <a:ext uri="{FF2B5EF4-FFF2-40B4-BE49-F238E27FC236}">
                <a16:creationId xmlns:a16="http://schemas.microsoft.com/office/drawing/2014/main" id="{CF953794-AE7D-1273-9BD5-F0163A91F2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0468" y="187887"/>
            <a:ext cx="6592093" cy="6482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3269954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59EFC05E-6648-7A96-D8AA-97CCB118C493}"/>
                  </a:ext>
                </a:extLst>
              </p:cNvPr>
              <p:cNvSpPr txBox="1"/>
              <p:nvPr/>
            </p:nvSpPr>
            <p:spPr>
              <a:xfrm>
                <a:off x="585053" y="1507944"/>
                <a:ext cx="11437034" cy="317009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GB" sz="4000" dirty="0"/>
                  <a:t>This test is more widely applicable than the </a:t>
                </a:r>
                <a14:m>
                  <m:oMath xmlns:m="http://schemas.openxmlformats.org/officeDocument/2006/math">
                    <m:r>
                      <a:rPr lang="en-GB" sz="400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4000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sz="4000" dirty="0"/>
                  <a:t>Test</a:t>
                </a:r>
              </a:p>
              <a:p>
                <a:endParaRPr lang="en-GB" sz="4000" dirty="0"/>
              </a:p>
              <a:p>
                <a:pPr marL="914400" lvl="1" indent="-457200">
                  <a:buFont typeface="Arial" panose="020B0604020202020204" pitchFamily="34" charset="0"/>
                  <a:buChar char="•"/>
                </a:pPr>
                <a:r>
                  <a:rPr lang="en-GB" sz="3200" dirty="0"/>
                  <a:t>It is the logical choice with ordinal data</a:t>
                </a:r>
              </a:p>
              <a:p>
                <a:pPr marL="914400" lvl="1" indent="-457200">
                  <a:buFont typeface="Arial" panose="020B0604020202020204" pitchFamily="34" charset="0"/>
                  <a:buChar char="•"/>
                </a:pPr>
                <a:r>
                  <a:rPr lang="en-GB" sz="3200" dirty="0"/>
                  <a:t>As it compares ranks it is more robust when dealing with outliers and very skewed data</a:t>
                </a:r>
              </a:p>
              <a:p>
                <a:endParaRPr lang="en-GB" sz="2400" b="0" dirty="0"/>
              </a:p>
            </p:txBody>
          </p:sp>
        </mc:Choice>
        <mc:Fallback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59EFC05E-6648-7A96-D8AA-97CCB118C49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5053" y="1507944"/>
                <a:ext cx="11437034" cy="3170099"/>
              </a:xfrm>
              <a:prstGeom prst="rect">
                <a:avLst/>
              </a:prstGeom>
              <a:blipFill>
                <a:blip r:embed="rId2"/>
                <a:stretch>
                  <a:fillRect l="-1919" t="-346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Title 1">
            <a:extLst>
              <a:ext uri="{FF2B5EF4-FFF2-40B4-BE49-F238E27FC236}">
                <a16:creationId xmlns:a16="http://schemas.microsoft.com/office/drawing/2014/main" id="{CDFBB9BF-511F-3AC8-6A38-7613B27B2F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2527" y="-204396"/>
            <a:ext cx="7886700" cy="1325563"/>
          </a:xfrm>
        </p:spPr>
        <p:txBody>
          <a:bodyPr/>
          <a:lstStyle/>
          <a:p>
            <a:r>
              <a:rPr lang="en-GB" dirty="0">
                <a:highlight>
                  <a:srgbClr val="00FFFF"/>
                </a:highlight>
              </a:rPr>
              <a:t>Mann-Whitney U test</a:t>
            </a:r>
          </a:p>
        </p:txBody>
      </p:sp>
    </p:spTree>
    <p:extLst>
      <p:ext uri="{BB962C8B-B14F-4D97-AF65-F5344CB8AC3E}">
        <p14:creationId xmlns:p14="http://schemas.microsoft.com/office/powerpoint/2010/main" val="239780184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59EFC05E-6648-7A96-D8AA-97CCB118C493}"/>
              </a:ext>
            </a:extLst>
          </p:cNvPr>
          <p:cNvSpPr txBox="1"/>
          <p:nvPr/>
        </p:nvSpPr>
        <p:spPr>
          <a:xfrm>
            <a:off x="403032" y="3429000"/>
            <a:ext cx="11437034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b="0" dirty="0"/>
              <a:t>Which test should be used?</a:t>
            </a:r>
          </a:p>
          <a:p>
            <a:pPr algn="ctr"/>
            <a:r>
              <a:rPr lang="en-US" sz="3200" dirty="0"/>
              <a:t>When should each test be used?</a:t>
            </a:r>
            <a:endParaRPr lang="en-GB" sz="3200" b="0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315EBF02-7B35-2336-0D43-FF3444C3F7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6" y="1673420"/>
            <a:ext cx="11481847" cy="1325563"/>
          </a:xfrm>
        </p:spPr>
        <p:txBody>
          <a:bodyPr>
            <a:normAutofit/>
          </a:bodyPr>
          <a:lstStyle/>
          <a:p>
            <a:pPr algn="ctr"/>
            <a:r>
              <a:rPr lang="en-GB" sz="6000" b="1" dirty="0"/>
              <a:t>Selecting Statistical Tests</a:t>
            </a:r>
          </a:p>
        </p:txBody>
      </p:sp>
    </p:spTree>
    <p:extLst>
      <p:ext uri="{BB962C8B-B14F-4D97-AF65-F5344CB8AC3E}">
        <p14:creationId xmlns:p14="http://schemas.microsoft.com/office/powerpoint/2010/main" val="90965681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59EFC05E-6648-7A96-D8AA-97CCB118C493}"/>
              </a:ext>
            </a:extLst>
          </p:cNvPr>
          <p:cNvSpPr txBox="1"/>
          <p:nvPr/>
        </p:nvSpPr>
        <p:spPr>
          <a:xfrm>
            <a:off x="399889" y="1206305"/>
            <a:ext cx="11437034" cy="51398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b="0" dirty="0"/>
              <a:t>Which test should be used?</a:t>
            </a:r>
          </a:p>
          <a:p>
            <a:pPr algn="ctr"/>
            <a:r>
              <a:rPr lang="en-US" sz="3200" dirty="0"/>
              <a:t>When should each test be used?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600" dirty="0"/>
              <a:t>This depends on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3200" dirty="0"/>
              <a:t>Data type(s)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3200" dirty="0"/>
              <a:t>Number of independent variables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3200" dirty="0"/>
              <a:t>Whether you’re looking for relationships or differences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3200" dirty="0"/>
              <a:t>Number of groups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3200" dirty="0"/>
              <a:t>Whether the observations are paired or not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3200" dirty="0"/>
              <a:t>…</a:t>
            </a:r>
          </a:p>
          <a:p>
            <a:pPr algn="ctr"/>
            <a:endParaRPr lang="en-GB" sz="3200" b="0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315EBF02-7B35-2336-0D43-FF3444C3F7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6" y="154109"/>
            <a:ext cx="11481847" cy="1325563"/>
          </a:xfrm>
        </p:spPr>
        <p:txBody>
          <a:bodyPr>
            <a:normAutofit/>
          </a:bodyPr>
          <a:lstStyle/>
          <a:p>
            <a:pPr algn="ctr"/>
            <a:r>
              <a:rPr lang="en-GB" sz="6000" b="1" dirty="0"/>
              <a:t>Selecting Statistical Tests</a:t>
            </a:r>
          </a:p>
        </p:txBody>
      </p:sp>
    </p:spTree>
    <p:extLst>
      <p:ext uri="{BB962C8B-B14F-4D97-AF65-F5344CB8AC3E}">
        <p14:creationId xmlns:p14="http://schemas.microsoft.com/office/powerpoint/2010/main" val="277951474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59EFC05E-6648-7A96-D8AA-97CCB118C493}"/>
              </a:ext>
            </a:extLst>
          </p:cNvPr>
          <p:cNvSpPr txBox="1"/>
          <p:nvPr/>
        </p:nvSpPr>
        <p:spPr>
          <a:xfrm>
            <a:off x="386861" y="1135966"/>
            <a:ext cx="11437034" cy="52014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There are two main data types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Numerical data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dirty="0"/>
              <a:t>Anything that can be measured and ordered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Categorical data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dirty="0"/>
              <a:t>Anything that can be sorted into groups or categories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It is possible to convert between the two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dirty="0"/>
              <a:t>Numerical data may be categorised as ‘low’, ‘medium’ or ‘high’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dirty="0"/>
              <a:t>Categorical data may be given a mean value for each category – ‘low’ = 5, ‘medium’ = 10, ‘high’ = 15</a:t>
            </a:r>
          </a:p>
          <a:p>
            <a:pPr algn="ctr"/>
            <a:endParaRPr lang="en-GB" sz="3200" b="0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315EBF02-7B35-2336-0D43-FF3444C3F7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609" y="154109"/>
            <a:ext cx="11957539" cy="1325563"/>
          </a:xfrm>
        </p:spPr>
        <p:txBody>
          <a:bodyPr>
            <a:normAutofit/>
          </a:bodyPr>
          <a:lstStyle/>
          <a:p>
            <a:pPr algn="ctr"/>
            <a:r>
              <a:rPr lang="en-GB" sz="6000" b="1" dirty="0"/>
              <a:t>Selecting Statistical Tests – Data Types</a:t>
            </a:r>
          </a:p>
        </p:txBody>
      </p:sp>
    </p:spTree>
    <p:extLst>
      <p:ext uri="{BB962C8B-B14F-4D97-AF65-F5344CB8AC3E}">
        <p14:creationId xmlns:p14="http://schemas.microsoft.com/office/powerpoint/2010/main" val="35343874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59EFC05E-6648-7A96-D8AA-97CCB118C493}"/>
              </a:ext>
            </a:extLst>
          </p:cNvPr>
          <p:cNvSpPr txBox="1"/>
          <p:nvPr/>
        </p:nvSpPr>
        <p:spPr>
          <a:xfrm>
            <a:off x="386861" y="1135966"/>
            <a:ext cx="11437034" cy="42473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/>
              <a:t>This can be split into </a:t>
            </a:r>
            <a:r>
              <a:rPr lang="en-GB" sz="3600" i="1" dirty="0"/>
              <a:t>Nominal</a:t>
            </a:r>
            <a:r>
              <a:rPr lang="en-GB" sz="3600" dirty="0"/>
              <a:t> and </a:t>
            </a:r>
            <a:r>
              <a:rPr lang="en-GB" sz="3600" i="1" dirty="0"/>
              <a:t>Ordinal</a:t>
            </a:r>
            <a:r>
              <a:rPr lang="en-GB" sz="3600" dirty="0"/>
              <a:t> data</a:t>
            </a:r>
          </a:p>
          <a:p>
            <a:endParaRPr lang="en-GB" sz="2400" dirty="0"/>
          </a:p>
          <a:p>
            <a:r>
              <a:rPr lang="en-GB" sz="3600" dirty="0"/>
              <a:t>Nominal data</a:t>
            </a:r>
          </a:p>
          <a:p>
            <a:pPr lvl="1"/>
            <a:r>
              <a:rPr lang="en-GB" sz="2400" dirty="0"/>
              <a:t>Values or observations are assigned a code that can be counted, but not ordered</a:t>
            </a:r>
          </a:p>
          <a:p>
            <a:pPr lvl="1"/>
            <a:r>
              <a:rPr lang="en-GB" sz="2400" dirty="0"/>
              <a:t>E.g. Eye colour, nationality, operating system</a:t>
            </a:r>
          </a:p>
          <a:p>
            <a:endParaRPr lang="en-GB" sz="1800" dirty="0"/>
          </a:p>
          <a:p>
            <a:r>
              <a:rPr lang="en-GB" sz="3600" dirty="0"/>
              <a:t>Ordinal data</a:t>
            </a:r>
          </a:p>
          <a:p>
            <a:pPr lvl="1"/>
            <a:r>
              <a:rPr lang="en-GB" sz="2400" dirty="0"/>
              <a:t>Values or observations can be ranked or have an associated rating scale</a:t>
            </a:r>
          </a:p>
          <a:p>
            <a:pPr lvl="1"/>
            <a:r>
              <a:rPr lang="en-GB" sz="2400" dirty="0"/>
              <a:t>These can be counted </a:t>
            </a:r>
            <a:r>
              <a:rPr lang="en-GB" sz="2400" b="1" dirty="0"/>
              <a:t>and</a:t>
            </a:r>
            <a:r>
              <a:rPr lang="en-GB" sz="2400" b="1" i="1" dirty="0"/>
              <a:t> </a:t>
            </a:r>
            <a:r>
              <a:rPr lang="en-GB" sz="2400" dirty="0"/>
              <a:t>ordered </a:t>
            </a:r>
            <a:r>
              <a:rPr lang="en-GB" sz="2400" b="1" dirty="0"/>
              <a:t>but not</a:t>
            </a:r>
            <a:r>
              <a:rPr lang="en-GB" sz="2400" dirty="0"/>
              <a:t> measured</a:t>
            </a:r>
          </a:p>
          <a:p>
            <a:pPr lvl="1"/>
            <a:r>
              <a:rPr lang="en-GB" sz="2400" dirty="0"/>
              <a:t>E.g. House numbers, software version numbers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315EBF02-7B35-2336-0D43-FF3444C3F7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609" y="154109"/>
            <a:ext cx="11957539" cy="1325563"/>
          </a:xfrm>
        </p:spPr>
        <p:txBody>
          <a:bodyPr>
            <a:normAutofit/>
          </a:bodyPr>
          <a:lstStyle/>
          <a:p>
            <a:pPr algn="ctr"/>
            <a:r>
              <a:rPr lang="en-GB" sz="6000" b="1" dirty="0"/>
              <a:t>Selecting Statistical Tests – Categorical</a:t>
            </a:r>
          </a:p>
        </p:txBody>
      </p:sp>
    </p:spTree>
    <p:extLst>
      <p:ext uri="{BB962C8B-B14F-4D97-AF65-F5344CB8AC3E}">
        <p14:creationId xmlns:p14="http://schemas.microsoft.com/office/powerpoint/2010/main" val="288831288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59EFC05E-6648-7A96-D8AA-97CCB118C493}"/>
              </a:ext>
            </a:extLst>
          </p:cNvPr>
          <p:cNvSpPr txBox="1"/>
          <p:nvPr/>
        </p:nvSpPr>
        <p:spPr>
          <a:xfrm>
            <a:off x="485335" y="1479672"/>
            <a:ext cx="11437034" cy="38779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/>
              <a:t>This can be split into </a:t>
            </a:r>
            <a:r>
              <a:rPr lang="en-GB" sz="3600" i="1" dirty="0"/>
              <a:t>Discrete</a:t>
            </a:r>
            <a:r>
              <a:rPr lang="en-GB" sz="3600" dirty="0"/>
              <a:t> and </a:t>
            </a:r>
            <a:r>
              <a:rPr lang="en-GB" sz="3600" i="1" dirty="0"/>
              <a:t>Continuous</a:t>
            </a:r>
            <a:r>
              <a:rPr lang="en-GB" sz="3600" dirty="0"/>
              <a:t> data</a:t>
            </a:r>
          </a:p>
          <a:p>
            <a:endParaRPr lang="en-GB" sz="2400" dirty="0"/>
          </a:p>
          <a:p>
            <a:r>
              <a:rPr lang="en-GB" sz="3600" dirty="0"/>
              <a:t>Discrete data</a:t>
            </a:r>
          </a:p>
          <a:p>
            <a:pPr lvl="1"/>
            <a:r>
              <a:rPr lang="en-GB" sz="2400" dirty="0"/>
              <a:t>Values or observations can be counted and are </a:t>
            </a:r>
            <a:r>
              <a:rPr lang="en-GB" sz="2400" b="1" dirty="0"/>
              <a:t>distinct and separate</a:t>
            </a:r>
            <a:endParaRPr lang="en-GB" sz="2400" b="1" i="1" dirty="0"/>
          </a:p>
          <a:p>
            <a:pPr lvl="1"/>
            <a:r>
              <a:rPr lang="en-GB" sz="2400" dirty="0"/>
              <a:t>E.g. Number of routers in an organisation, number of students in a class</a:t>
            </a:r>
          </a:p>
          <a:p>
            <a:pPr lvl="1"/>
            <a:endParaRPr lang="en-GB" sz="1800" dirty="0"/>
          </a:p>
          <a:p>
            <a:r>
              <a:rPr lang="en-GB" sz="3600" dirty="0"/>
              <a:t>Continuous data</a:t>
            </a:r>
          </a:p>
          <a:p>
            <a:pPr lvl="1"/>
            <a:r>
              <a:rPr lang="en-GB" sz="2400" dirty="0"/>
              <a:t>Values or observations can take on </a:t>
            </a:r>
            <a:r>
              <a:rPr lang="en-GB" sz="2400" b="1" dirty="0"/>
              <a:t>any value</a:t>
            </a:r>
            <a:r>
              <a:rPr lang="en-GB" sz="2400" dirty="0"/>
              <a:t> within a finite or infinite interval</a:t>
            </a:r>
          </a:p>
          <a:p>
            <a:pPr lvl="1"/>
            <a:r>
              <a:rPr lang="en-GB" sz="2400" dirty="0"/>
              <a:t>E.g. Distance, time, temperature, impedance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315EBF02-7B35-2336-0D43-FF3444C3F7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609" y="154109"/>
            <a:ext cx="11957539" cy="1325563"/>
          </a:xfrm>
        </p:spPr>
        <p:txBody>
          <a:bodyPr>
            <a:normAutofit/>
          </a:bodyPr>
          <a:lstStyle/>
          <a:p>
            <a:pPr algn="ctr"/>
            <a:r>
              <a:rPr lang="en-GB" sz="6000" b="1" dirty="0"/>
              <a:t>Selecting Statistical Tests – Numerical</a:t>
            </a:r>
          </a:p>
        </p:txBody>
      </p:sp>
    </p:spTree>
    <p:extLst>
      <p:ext uri="{BB962C8B-B14F-4D97-AF65-F5344CB8AC3E}">
        <p14:creationId xmlns:p14="http://schemas.microsoft.com/office/powerpoint/2010/main" val="97199564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15EBF02-7B35-2336-0D43-FF3444C3F7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609" y="154109"/>
            <a:ext cx="11957539" cy="1325563"/>
          </a:xfrm>
        </p:spPr>
        <p:txBody>
          <a:bodyPr>
            <a:normAutofit/>
          </a:bodyPr>
          <a:lstStyle/>
          <a:p>
            <a:pPr algn="ctr"/>
            <a:r>
              <a:rPr lang="en-GB" sz="6000" b="1" dirty="0"/>
              <a:t>Selecting Statistical Tests - Nominal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46EAF32-E5E4-5950-27E7-0E45B86EFB2A}"/>
              </a:ext>
            </a:extLst>
          </p:cNvPr>
          <p:cNvSpPr txBox="1"/>
          <p:nvPr/>
        </p:nvSpPr>
        <p:spPr>
          <a:xfrm>
            <a:off x="689317" y="1843950"/>
            <a:ext cx="11183816" cy="31700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dirty="0"/>
              <a:t>There’s not a lot you can do with nominal data </a:t>
            </a:r>
          </a:p>
          <a:p>
            <a:endParaRPr lang="en-GB" sz="4000" dirty="0"/>
          </a:p>
          <a:p>
            <a:r>
              <a:rPr lang="en-GB" sz="4000" dirty="0"/>
              <a:t>Use </a:t>
            </a:r>
            <a:r>
              <a:rPr lang="el-GR" sz="4000" i="1" dirty="0">
                <a:latin typeface="Times New Roman"/>
                <a:cs typeface="Times New Roman"/>
              </a:rPr>
              <a:t>Χ</a:t>
            </a:r>
            <a:r>
              <a:rPr lang="en-GB" sz="4000" baseline="30000" dirty="0">
                <a:latin typeface="Times New Roman"/>
                <a:cs typeface="Times New Roman"/>
              </a:rPr>
              <a:t>2</a:t>
            </a:r>
            <a:r>
              <a:rPr lang="en-GB" sz="4000" dirty="0">
                <a:latin typeface="Times New Roman"/>
                <a:cs typeface="Times New Roman"/>
              </a:rPr>
              <a:t> (chi-square) tests to investigate the difference between what you have observed and what you might normally expect</a:t>
            </a:r>
          </a:p>
        </p:txBody>
      </p:sp>
    </p:spTree>
    <p:extLst>
      <p:ext uri="{BB962C8B-B14F-4D97-AF65-F5344CB8AC3E}">
        <p14:creationId xmlns:p14="http://schemas.microsoft.com/office/powerpoint/2010/main" val="199314744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46EAF32-E5E4-5950-27E7-0E45B86EFB2A}"/>
              </a:ext>
            </a:extLst>
          </p:cNvPr>
          <p:cNvSpPr txBox="1"/>
          <p:nvPr/>
        </p:nvSpPr>
        <p:spPr>
          <a:xfrm>
            <a:off x="900332" y="3429000"/>
            <a:ext cx="11183816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/>
              <a:t>The </a:t>
            </a:r>
            <a:r>
              <a:rPr lang="en-GB" sz="2800" dirty="0">
                <a:latin typeface="Courier New" pitchFamily="49" charset="0"/>
                <a:cs typeface="Courier New" pitchFamily="49" charset="0"/>
              </a:rPr>
              <a:t>CHISQ.TEST()</a:t>
            </a:r>
            <a:r>
              <a:rPr lang="en-GB" sz="2800" dirty="0">
                <a:cs typeface="Courier New" pitchFamily="49" charset="0"/>
              </a:rPr>
              <a:t>function returns the P-value that the two datasets are different</a:t>
            </a:r>
          </a:p>
          <a:p>
            <a:endParaRPr lang="en-GB" sz="2800" dirty="0">
              <a:cs typeface="Courier New" pitchFamily="49" charset="0"/>
            </a:endParaRPr>
          </a:p>
          <a:p>
            <a:r>
              <a:rPr lang="en-GB" sz="2800" dirty="0">
                <a:cs typeface="Courier New" pitchFamily="49" charset="0"/>
              </a:rPr>
              <a:t>In this case P &gt; 0.05 so there is no significant difference between the sets</a:t>
            </a:r>
          </a:p>
          <a:p>
            <a:r>
              <a:rPr lang="en-GB" sz="2800" dirty="0">
                <a:cs typeface="Courier New" pitchFamily="49" charset="0"/>
              </a:rPr>
              <a:t>We therefore </a:t>
            </a:r>
            <a:r>
              <a:rPr lang="en-GB" sz="2800" b="1" dirty="0">
                <a:cs typeface="Courier New" pitchFamily="49" charset="0"/>
              </a:rPr>
              <a:t>accept</a:t>
            </a:r>
            <a:r>
              <a:rPr lang="en-GB" sz="2800" dirty="0">
                <a:cs typeface="Courier New" pitchFamily="49" charset="0"/>
              </a:rPr>
              <a:t> the null hypothesis</a:t>
            </a:r>
            <a:endParaRPr lang="en-GB" sz="2800" dirty="0"/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E2F40488-9E08-BF3E-A11F-6A0C08E224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7617" y="80793"/>
            <a:ext cx="7796765" cy="33482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0205111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15EBF02-7B35-2336-0D43-FF3444C3F7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609" y="154109"/>
            <a:ext cx="11957539" cy="1325563"/>
          </a:xfrm>
        </p:spPr>
        <p:txBody>
          <a:bodyPr>
            <a:normAutofit/>
          </a:bodyPr>
          <a:lstStyle/>
          <a:p>
            <a:pPr algn="ctr"/>
            <a:r>
              <a:rPr lang="en-GB" sz="6000" b="1" dirty="0"/>
              <a:t>Selecting Statistical Tests - Ordinal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46EAF32-E5E4-5950-27E7-0E45B86EFB2A}"/>
              </a:ext>
            </a:extLst>
          </p:cNvPr>
          <p:cNvSpPr txBox="1"/>
          <p:nvPr/>
        </p:nvSpPr>
        <p:spPr>
          <a:xfrm>
            <a:off x="675249" y="1166842"/>
            <a:ext cx="11183816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/>
              <a:t>With ordinal data you are normally investigating relationships between variables</a:t>
            </a:r>
          </a:p>
          <a:p>
            <a:endParaRPr lang="en-GB" sz="3600" dirty="0"/>
          </a:p>
          <a:p>
            <a:r>
              <a:rPr lang="en-GB" sz="3600" dirty="0"/>
              <a:t>Look to see if there is a correlation between the variables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If the relationship is linear, use normal correlation (Pearson’s r)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If the relationship is non-linear, or the data is rankings rather than raw data, use Spearman’s rank correlation (Spearman’s rho)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The closer the magnitude of the correlation value is to 1, the more highly related the variables are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The sign of the correlation value defines the shape of the correlation</a:t>
            </a:r>
          </a:p>
        </p:txBody>
      </p:sp>
    </p:spTree>
    <p:extLst>
      <p:ext uri="{BB962C8B-B14F-4D97-AF65-F5344CB8AC3E}">
        <p14:creationId xmlns:p14="http://schemas.microsoft.com/office/powerpoint/2010/main" val="18061255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15EBF02-7B35-2336-0D43-FF3444C3F7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609" y="154109"/>
            <a:ext cx="11957539" cy="1325563"/>
          </a:xfrm>
        </p:spPr>
        <p:txBody>
          <a:bodyPr>
            <a:normAutofit/>
          </a:bodyPr>
          <a:lstStyle/>
          <a:p>
            <a:pPr algn="ctr"/>
            <a:r>
              <a:rPr lang="en-GB" sz="6000" b="1" dirty="0"/>
              <a:t>Selecting Statistical Tests - Ordinal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46EAF32-E5E4-5950-27E7-0E45B86EFB2A}"/>
              </a:ext>
            </a:extLst>
          </p:cNvPr>
          <p:cNvSpPr txBox="1"/>
          <p:nvPr/>
        </p:nvSpPr>
        <p:spPr>
          <a:xfrm>
            <a:off x="675249" y="1166842"/>
            <a:ext cx="11183816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/>
              <a:t>A routing algorithm is tested by sending packets from one site to another along a variety of different paths. For each packet, the time taken to reach the destination and the number of intermediate nodes it goes though are measured. </a:t>
            </a:r>
          </a:p>
          <a:p>
            <a:endParaRPr lang="en-GB" sz="4400" dirty="0"/>
          </a:p>
          <a:p>
            <a:r>
              <a:rPr lang="en-GB" sz="3600" dirty="0"/>
              <a:t>Research question: </a:t>
            </a:r>
            <a:r>
              <a:rPr lang="en-GB" sz="3600" i="1" dirty="0"/>
              <a:t>Is there a relationship between the length of time taken and the number of intermediate nodes passed through?</a:t>
            </a:r>
          </a:p>
        </p:txBody>
      </p:sp>
    </p:spTree>
    <p:extLst>
      <p:ext uri="{BB962C8B-B14F-4D97-AF65-F5344CB8AC3E}">
        <p14:creationId xmlns:p14="http://schemas.microsoft.com/office/powerpoint/2010/main" val="403520358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15EBF02-7B35-2336-0D43-FF3444C3F7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609" y="154109"/>
            <a:ext cx="11957539" cy="1325563"/>
          </a:xfrm>
        </p:spPr>
        <p:txBody>
          <a:bodyPr>
            <a:normAutofit/>
          </a:bodyPr>
          <a:lstStyle/>
          <a:p>
            <a:pPr algn="ctr"/>
            <a:r>
              <a:rPr lang="en-GB" sz="6000" b="1" dirty="0"/>
              <a:t>Selecting Statistical Tests - Ordinal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46EAF32-E5E4-5950-27E7-0E45B86EFB2A}"/>
              </a:ext>
            </a:extLst>
          </p:cNvPr>
          <p:cNvSpPr txBox="1"/>
          <p:nvPr/>
        </p:nvSpPr>
        <p:spPr>
          <a:xfrm>
            <a:off x="675249" y="1166842"/>
            <a:ext cx="5190979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/>
              <a:t>The data is paired up </a:t>
            </a:r>
          </a:p>
          <a:p>
            <a:r>
              <a:rPr lang="en-GB" sz="2800" dirty="0"/>
              <a:t>It may also be ordered by one of the two variables, although this isn’t necessary</a:t>
            </a:r>
          </a:p>
          <a:p>
            <a:endParaRPr lang="en-GB" sz="2800" i="1" dirty="0"/>
          </a:p>
          <a:p>
            <a:r>
              <a:rPr lang="en-GB" sz="2800" dirty="0"/>
              <a:t>The correlation value should then be calculated using </a:t>
            </a:r>
            <a:r>
              <a:rPr lang="en-GB" sz="2800" dirty="0">
                <a:latin typeface="Courier New" pitchFamily="49" charset="0"/>
                <a:cs typeface="Courier New" pitchFamily="49" charset="0"/>
              </a:rPr>
              <a:t>=CORREL()</a:t>
            </a:r>
            <a:r>
              <a:rPr lang="en-GB" sz="2800" dirty="0">
                <a:cs typeface="Courier New" pitchFamily="49" charset="0"/>
              </a:rPr>
              <a:t> and a scatterplot created of the data to show the correlation’s shape</a:t>
            </a:r>
            <a:endParaRPr lang="en-GB" sz="28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8C28441-CE13-5D42-A63F-F6686EAE6A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32389" y="1162045"/>
            <a:ext cx="3926164" cy="48467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209357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15EBF02-7B35-2336-0D43-FF3444C3F7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609" y="154109"/>
            <a:ext cx="11957539" cy="1325563"/>
          </a:xfrm>
        </p:spPr>
        <p:txBody>
          <a:bodyPr>
            <a:normAutofit/>
          </a:bodyPr>
          <a:lstStyle/>
          <a:p>
            <a:pPr algn="ctr"/>
            <a:r>
              <a:rPr lang="en-GB" sz="6000" b="1" dirty="0"/>
              <a:t>Selecting Statistical Tests - Ordinal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F228554-ADC7-852B-E8C4-0672B26F44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3720" y="1177813"/>
            <a:ext cx="6364559" cy="45023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846116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15EBF02-7B35-2336-0D43-FF3444C3F7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609" y="154109"/>
            <a:ext cx="11957539" cy="1325563"/>
          </a:xfrm>
        </p:spPr>
        <p:txBody>
          <a:bodyPr>
            <a:normAutofit/>
          </a:bodyPr>
          <a:lstStyle/>
          <a:p>
            <a:pPr algn="ctr"/>
            <a:r>
              <a:rPr lang="en-GB" sz="6000" b="1" dirty="0"/>
              <a:t>Selecting Statistical Tests - Correlation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46EAF32-E5E4-5950-27E7-0E45B86EFB2A}"/>
              </a:ext>
            </a:extLst>
          </p:cNvPr>
          <p:cNvSpPr txBox="1"/>
          <p:nvPr/>
        </p:nvSpPr>
        <p:spPr>
          <a:xfrm>
            <a:off x="675249" y="1166842"/>
            <a:ext cx="4825625" cy="427809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Use these as rules of thumb for what is and isn’t a significant level of correlation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The sign of the correlation provides the direction</a:t>
            </a:r>
          </a:p>
          <a:p>
            <a:pPr lvl="1"/>
            <a:r>
              <a:rPr lang="en-GB" sz="2400" dirty="0"/>
              <a:t>+ high IV, high DV; low IV, low DV</a:t>
            </a:r>
          </a:p>
          <a:p>
            <a:pPr lvl="1"/>
            <a:r>
              <a:rPr lang="en-GB" sz="2400" dirty="0"/>
              <a:t>- high IV, low DV; low IV, high DV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81C1252-574B-D02E-9A23-2E60343372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957" y="1479672"/>
            <a:ext cx="6133108" cy="26215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329701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15EBF02-7B35-2336-0D43-FF3444C3F7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609" y="154109"/>
            <a:ext cx="11957539" cy="1325563"/>
          </a:xfrm>
        </p:spPr>
        <p:txBody>
          <a:bodyPr>
            <a:normAutofit/>
          </a:bodyPr>
          <a:lstStyle/>
          <a:p>
            <a:pPr algn="ctr"/>
            <a:r>
              <a:rPr lang="en-GB" sz="6000" b="1" dirty="0"/>
              <a:t>Selecting Statistical Tests - Correlation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46EAF32-E5E4-5950-27E7-0E45B86EFB2A}"/>
              </a:ext>
            </a:extLst>
          </p:cNvPr>
          <p:cNvSpPr txBox="1"/>
          <p:nvPr/>
        </p:nvSpPr>
        <p:spPr>
          <a:xfrm>
            <a:off x="675249" y="1166842"/>
            <a:ext cx="3334045" cy="427809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200" dirty="0"/>
              <a:t>Correlation DOES NOT IMPLY causation</a:t>
            </a:r>
          </a:p>
          <a:p>
            <a:endParaRPr lang="en-GB" sz="2000" dirty="0"/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200" dirty="0"/>
              <a:t>It can also provide some weird results…</a:t>
            </a:r>
          </a:p>
          <a:p>
            <a:endParaRPr lang="en-GB" sz="2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81C1252-574B-D02E-9A23-2E603433720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4164491" y="1655150"/>
            <a:ext cx="7764460" cy="3547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165540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15EBF02-7B35-2336-0D43-FF3444C3F7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609" y="154109"/>
            <a:ext cx="11957539" cy="1325563"/>
          </a:xfrm>
        </p:spPr>
        <p:txBody>
          <a:bodyPr>
            <a:normAutofit/>
          </a:bodyPr>
          <a:lstStyle/>
          <a:p>
            <a:pPr algn="ctr"/>
            <a:r>
              <a:rPr lang="en-GB" sz="6000" b="1" dirty="0"/>
              <a:t>Selecting Statistical Tests - Discrete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46EAF32-E5E4-5950-27E7-0E45B86EFB2A}"/>
              </a:ext>
            </a:extLst>
          </p:cNvPr>
          <p:cNvSpPr txBox="1"/>
          <p:nvPr/>
        </p:nvSpPr>
        <p:spPr>
          <a:xfrm>
            <a:off x="675249" y="1166842"/>
            <a:ext cx="11183816" cy="36625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/>
              <a:t>Discrete data behaves partly like nominal data, partly like ordinal data </a:t>
            </a:r>
          </a:p>
          <a:p>
            <a:endParaRPr lang="en-GB" sz="3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Use </a:t>
            </a:r>
            <a:r>
              <a:rPr lang="el-GR" sz="3200" i="1" dirty="0">
                <a:latin typeface="Times New Roman"/>
                <a:cs typeface="Times New Roman"/>
              </a:rPr>
              <a:t>Χ</a:t>
            </a:r>
            <a:r>
              <a:rPr lang="en-GB" sz="3200" baseline="30000" dirty="0">
                <a:latin typeface="Times New Roman"/>
                <a:cs typeface="Times New Roman"/>
              </a:rPr>
              <a:t>2</a:t>
            </a:r>
            <a:r>
              <a:rPr lang="en-GB" sz="3200" dirty="0">
                <a:latin typeface="Times New Roman"/>
                <a:cs typeface="Times New Roman"/>
              </a:rPr>
              <a:t> (chi-square) tests to investigate the difference between what you have observed and what you might normally expect</a:t>
            </a:r>
          </a:p>
          <a:p>
            <a:endParaRPr lang="en-GB" sz="3200" dirty="0">
              <a:latin typeface="Times New Roman"/>
              <a:cs typeface="Times New Roman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latin typeface="Times New Roman"/>
                <a:cs typeface="Times New Roman"/>
              </a:rPr>
              <a:t>Use correlation to investigate relationships between variables</a:t>
            </a:r>
          </a:p>
        </p:txBody>
      </p:sp>
    </p:spTree>
    <p:extLst>
      <p:ext uri="{BB962C8B-B14F-4D97-AF65-F5344CB8AC3E}">
        <p14:creationId xmlns:p14="http://schemas.microsoft.com/office/powerpoint/2010/main" val="259611176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15EBF02-7B35-2336-0D43-FF3444C3F7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609" y="154109"/>
            <a:ext cx="11957539" cy="1325563"/>
          </a:xfrm>
        </p:spPr>
        <p:txBody>
          <a:bodyPr>
            <a:normAutofit/>
          </a:bodyPr>
          <a:lstStyle/>
          <a:p>
            <a:pPr algn="ctr"/>
            <a:r>
              <a:rPr lang="en-GB" sz="6000" b="1" dirty="0"/>
              <a:t>Selecting Statistical Tests - Continuous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46EAF32-E5E4-5950-27E7-0E45B86EFB2A}"/>
              </a:ext>
            </a:extLst>
          </p:cNvPr>
          <p:cNvSpPr txBox="1"/>
          <p:nvPr/>
        </p:nvSpPr>
        <p:spPr>
          <a:xfrm>
            <a:off x="675249" y="1166842"/>
            <a:ext cx="11183816" cy="45858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/>
              <a:t>This is the standard scientific measurement stuff</a:t>
            </a:r>
          </a:p>
          <a:p>
            <a:endParaRPr lang="en-GB" sz="2000" dirty="0"/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/>
              <a:t>You must decide if you are looking for relationships within data or for differences between groups of data</a:t>
            </a:r>
          </a:p>
          <a:p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/>
              <a:t>If you are looking for relationships, use correlation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/>
              <a:t>If you are looking for differences, are you looking for differences in means, or differences in variance?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800" dirty="0"/>
              <a:t>For differences in variance, use the F-test</a:t>
            </a:r>
          </a:p>
        </p:txBody>
      </p:sp>
    </p:spTree>
    <p:extLst>
      <p:ext uri="{BB962C8B-B14F-4D97-AF65-F5344CB8AC3E}">
        <p14:creationId xmlns:p14="http://schemas.microsoft.com/office/powerpoint/2010/main" val="145114591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15EBF02-7B35-2336-0D43-FF3444C3F7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609" y="154109"/>
            <a:ext cx="11957539" cy="1325563"/>
          </a:xfrm>
        </p:spPr>
        <p:txBody>
          <a:bodyPr>
            <a:normAutofit/>
          </a:bodyPr>
          <a:lstStyle/>
          <a:p>
            <a:pPr algn="ctr"/>
            <a:r>
              <a:rPr lang="en-GB" sz="6000" b="1" dirty="0"/>
              <a:t>Selecting Statistical Tests - Continuous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46EAF32-E5E4-5950-27E7-0E45B86EFB2A}"/>
              </a:ext>
            </a:extLst>
          </p:cNvPr>
          <p:cNvSpPr txBox="1"/>
          <p:nvPr/>
        </p:nvSpPr>
        <p:spPr>
          <a:xfrm>
            <a:off x="675249" y="1054301"/>
            <a:ext cx="11183816" cy="48936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/>
              <a:t>The most common aim in a study is to determine if the means of two datasets are the same</a:t>
            </a:r>
          </a:p>
          <a:p>
            <a:endParaRPr lang="en-GB" dirty="0"/>
          </a:p>
          <a:p>
            <a:r>
              <a:rPr lang="en-GB" sz="3200" dirty="0"/>
              <a:t>This is more complicated than it sounds, and the approach used depends firstly upon how many things are being compared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If there are only two groups AND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800" dirty="0"/>
              <a:t>The samples are unbiased AND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800" dirty="0"/>
              <a:t>The datasets are normally distributed AND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800" dirty="0"/>
              <a:t>The datasets have equal variances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THEN use a </a:t>
            </a:r>
            <a:r>
              <a:rPr lang="en-GB" sz="2800" i="1" dirty="0"/>
              <a:t>t-test</a:t>
            </a:r>
          </a:p>
        </p:txBody>
      </p:sp>
    </p:spTree>
    <p:extLst>
      <p:ext uri="{BB962C8B-B14F-4D97-AF65-F5344CB8AC3E}">
        <p14:creationId xmlns:p14="http://schemas.microsoft.com/office/powerpoint/2010/main" val="343394678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15EBF02-7B35-2336-0D43-FF3444C3F7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609" y="154109"/>
            <a:ext cx="11957539" cy="1325563"/>
          </a:xfrm>
        </p:spPr>
        <p:txBody>
          <a:bodyPr>
            <a:normAutofit/>
          </a:bodyPr>
          <a:lstStyle/>
          <a:p>
            <a:pPr algn="ctr"/>
            <a:r>
              <a:rPr lang="en-GB" sz="6000" b="1" dirty="0"/>
              <a:t>Selecting Statistical Tests – t-Tests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46EAF32-E5E4-5950-27E7-0E45B86EFB2A}"/>
              </a:ext>
            </a:extLst>
          </p:cNvPr>
          <p:cNvSpPr txBox="1"/>
          <p:nvPr/>
        </p:nvSpPr>
        <p:spPr>
          <a:xfrm>
            <a:off x="675249" y="1054301"/>
            <a:ext cx="11183816" cy="40934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/>
              <a:t>t-Tests come in various types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800" dirty="0"/>
              <a:t>Paired, where the two datasets have the same subjects tested twice, e.g. before and after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800" dirty="0"/>
              <a:t>Unpaired, where the two datasets have different subjects</a:t>
            </a:r>
          </a:p>
          <a:p>
            <a:pPr marL="342900" lvl="1" indent="0">
              <a:buNone/>
            </a:pPr>
            <a:endParaRPr lang="en-GB" sz="2000" dirty="0"/>
          </a:p>
          <a:p>
            <a:r>
              <a:rPr lang="en-GB" sz="3600" dirty="0"/>
              <a:t>t-Tests can be performed one-tailed or two-tailed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800" dirty="0"/>
              <a:t>Use 2-tailed if you want to see ANY difference between the groups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800" dirty="0"/>
              <a:t>Use 1-tailed if you want to see a SPECIFIC difference between the groups</a:t>
            </a:r>
          </a:p>
        </p:txBody>
      </p:sp>
    </p:spTree>
    <p:extLst>
      <p:ext uri="{BB962C8B-B14F-4D97-AF65-F5344CB8AC3E}">
        <p14:creationId xmlns:p14="http://schemas.microsoft.com/office/powerpoint/2010/main" val="151047754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15EBF02-7B35-2336-0D43-FF3444C3F7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609" y="154109"/>
            <a:ext cx="11957539" cy="1325563"/>
          </a:xfrm>
        </p:spPr>
        <p:txBody>
          <a:bodyPr>
            <a:normAutofit/>
          </a:bodyPr>
          <a:lstStyle/>
          <a:p>
            <a:pPr algn="ctr"/>
            <a:r>
              <a:rPr lang="en-GB" sz="6000" b="1" dirty="0"/>
              <a:t>Selecting Statistical Tests – t-Tests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46EAF32-E5E4-5950-27E7-0E45B86EFB2A}"/>
              </a:ext>
            </a:extLst>
          </p:cNvPr>
          <p:cNvSpPr txBox="1"/>
          <p:nvPr/>
        </p:nvSpPr>
        <p:spPr>
          <a:xfrm>
            <a:off x="703384" y="1382286"/>
            <a:ext cx="11183816" cy="40934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/>
              <a:t>Two network configurations are thought to have different speeds. Ping times across the network using both configurations are recorded to look for a difference in the mean time.</a:t>
            </a:r>
          </a:p>
          <a:p>
            <a:endParaRPr lang="en-GB" sz="3600" dirty="0"/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200" dirty="0"/>
              <a:t>Null hypothesis: </a:t>
            </a:r>
            <a:r>
              <a:rPr lang="en-GB" sz="3200" i="1" dirty="0"/>
              <a:t>There is no difference between the two mean times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200" dirty="0"/>
              <a:t>Alternate hypothesis : </a:t>
            </a:r>
            <a:r>
              <a:rPr lang="en-GB" sz="3200" i="1" dirty="0"/>
              <a:t>One of the means is significantly higher than the other</a:t>
            </a:r>
          </a:p>
        </p:txBody>
      </p:sp>
    </p:spTree>
    <p:extLst>
      <p:ext uri="{BB962C8B-B14F-4D97-AF65-F5344CB8AC3E}">
        <p14:creationId xmlns:p14="http://schemas.microsoft.com/office/powerpoint/2010/main" val="394472672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15EBF02-7B35-2336-0D43-FF3444C3F7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609" y="154109"/>
            <a:ext cx="11957539" cy="1325563"/>
          </a:xfrm>
        </p:spPr>
        <p:txBody>
          <a:bodyPr>
            <a:normAutofit/>
          </a:bodyPr>
          <a:lstStyle/>
          <a:p>
            <a:pPr algn="ctr"/>
            <a:r>
              <a:rPr lang="en-GB" sz="6000" b="1" dirty="0"/>
              <a:t>Selecting Statistical Tests – t-Tests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46EAF32-E5E4-5950-27E7-0E45B86EFB2A}"/>
              </a:ext>
            </a:extLst>
          </p:cNvPr>
          <p:cNvSpPr txBox="1"/>
          <p:nvPr/>
        </p:nvSpPr>
        <p:spPr>
          <a:xfrm>
            <a:off x="731519" y="1166842"/>
            <a:ext cx="4220308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We are checking to see if there is a significant difference between the means of the two datasets</a:t>
            </a:r>
            <a:endParaRPr lang="en-GB" sz="2400" i="1" dirty="0"/>
          </a:p>
          <a:p>
            <a:endParaRPr lang="en-GB" sz="2400" i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The significance value is then calculated using </a:t>
            </a:r>
            <a:r>
              <a:rPr lang="en-GB" sz="2400" dirty="0">
                <a:latin typeface="Courier New" pitchFamily="49" charset="0"/>
                <a:cs typeface="Courier New" pitchFamily="49" charset="0"/>
              </a:rPr>
              <a:t>=T.TEST()</a:t>
            </a:r>
            <a:endParaRPr lang="en-GB" sz="2400" i="1" dirty="0"/>
          </a:p>
          <a:p>
            <a:endParaRPr lang="en-GB" sz="2400" i="1" dirty="0">
              <a:cs typeface="Courier New" pitchFamily="49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cs typeface="Courier New" pitchFamily="49" charset="0"/>
              </a:rPr>
              <a:t>Parameter 3 should be “3” for “unequal variance”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cs typeface="Courier New" pitchFamily="49" charset="0"/>
              </a:rPr>
              <a:t>Parameter 4 should be “2” for the 2-tailed probability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840C911-A094-D076-28AC-0009DC72DA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0844" y="1119369"/>
            <a:ext cx="4279763" cy="49320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810914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15EBF02-7B35-2336-0D43-FF3444C3F7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609" y="154109"/>
            <a:ext cx="11957539" cy="1325563"/>
          </a:xfrm>
        </p:spPr>
        <p:txBody>
          <a:bodyPr>
            <a:normAutofit/>
          </a:bodyPr>
          <a:lstStyle/>
          <a:p>
            <a:pPr algn="ctr"/>
            <a:r>
              <a:rPr lang="en-GB" sz="6000" b="1" dirty="0"/>
              <a:t>Selecting Statistical Tests – t-Tests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46EAF32-E5E4-5950-27E7-0E45B86EFB2A}"/>
              </a:ext>
            </a:extLst>
          </p:cNvPr>
          <p:cNvSpPr txBox="1"/>
          <p:nvPr/>
        </p:nvSpPr>
        <p:spPr>
          <a:xfrm>
            <a:off x="731519" y="1166842"/>
            <a:ext cx="4220308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/>
              <a:t>There is a significant difference between the means at a p=0.05 level for the 2-tail test</a:t>
            </a:r>
          </a:p>
          <a:p>
            <a:endParaRPr lang="en-GB" sz="3200" dirty="0"/>
          </a:p>
          <a:p>
            <a:r>
              <a:rPr lang="en-GB" sz="3200" dirty="0"/>
              <a:t>We can therefore reject our null hypothesis and accept our alternative hypothesis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840C911-A094-D076-28AC-0009DC72DA0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5936567" y="1166842"/>
            <a:ext cx="5647425" cy="4823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1615351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15EBF02-7B35-2336-0D43-FF3444C3F7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609" y="154109"/>
            <a:ext cx="11957539" cy="1325563"/>
          </a:xfrm>
        </p:spPr>
        <p:txBody>
          <a:bodyPr>
            <a:normAutofit/>
          </a:bodyPr>
          <a:lstStyle/>
          <a:p>
            <a:pPr algn="ctr"/>
            <a:r>
              <a:rPr lang="en-GB" sz="6000" b="1" dirty="0"/>
              <a:t>Selecting Statistical Tests - Continuous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46EAF32-E5E4-5950-27E7-0E45B86EFB2A}"/>
              </a:ext>
            </a:extLst>
          </p:cNvPr>
          <p:cNvSpPr txBox="1"/>
          <p:nvPr/>
        </p:nvSpPr>
        <p:spPr>
          <a:xfrm>
            <a:off x="661181" y="1265317"/>
            <a:ext cx="11183816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/>
              <a:t>If we are looking for significant differences between means for 3 or more groups then we must use </a:t>
            </a:r>
            <a:r>
              <a:rPr lang="en-GB" sz="3200" i="1" dirty="0"/>
              <a:t>ANOVA (</a:t>
            </a:r>
            <a:r>
              <a:rPr lang="en-GB" sz="3200" i="1" dirty="0" err="1"/>
              <a:t>ANalysis</a:t>
            </a:r>
            <a:r>
              <a:rPr lang="en-GB" sz="3200" i="1" dirty="0"/>
              <a:t> Of </a:t>
            </a:r>
            <a:r>
              <a:rPr lang="en-GB" sz="3200" i="1" dirty="0" err="1"/>
              <a:t>VAriance</a:t>
            </a:r>
            <a:r>
              <a:rPr lang="en-GB" sz="3200" i="1" dirty="0"/>
              <a:t>)</a:t>
            </a:r>
          </a:p>
          <a:p>
            <a:endParaRPr lang="en-GB" sz="3200" dirty="0"/>
          </a:p>
          <a:p>
            <a:r>
              <a:rPr lang="en-GB" sz="3200" dirty="0"/>
              <a:t>ANOVA can also allow us to look at multiple measures as well as multiple groups, but that is beyond the scope of this module </a:t>
            </a:r>
            <a:r>
              <a:rPr lang="en-GB" sz="3200" dirty="0">
                <a:sym typeface="Wingdings" pitchFamily="2" charset="2"/>
              </a:rPr>
              <a:t></a:t>
            </a:r>
          </a:p>
          <a:p>
            <a:endParaRPr lang="en-GB" sz="3200" dirty="0">
              <a:sym typeface="Wingdings" pitchFamily="2" charset="2"/>
            </a:endParaRPr>
          </a:p>
          <a:p>
            <a:r>
              <a:rPr lang="en-GB" sz="3200" dirty="0">
                <a:sym typeface="Wingdings" pitchFamily="2" charset="2"/>
              </a:rPr>
              <a:t>ANOVA assumes that all of the groups of data come from the same population and calculates the variance between each group and the population mean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103651845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15EBF02-7B35-2336-0D43-FF3444C3F7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609" y="154109"/>
            <a:ext cx="11957539" cy="1325563"/>
          </a:xfrm>
        </p:spPr>
        <p:txBody>
          <a:bodyPr>
            <a:normAutofit/>
          </a:bodyPr>
          <a:lstStyle/>
          <a:p>
            <a:pPr algn="ctr"/>
            <a:r>
              <a:rPr lang="en-GB" sz="6000" b="1" dirty="0"/>
              <a:t>Selecting Statistical Tests - ANOVA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46EAF32-E5E4-5950-27E7-0E45B86EFB2A}"/>
              </a:ext>
            </a:extLst>
          </p:cNvPr>
          <p:cNvSpPr txBox="1"/>
          <p:nvPr/>
        </p:nvSpPr>
        <p:spPr>
          <a:xfrm>
            <a:off x="661181" y="1265317"/>
            <a:ext cx="11183816" cy="45858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/>
              <a:t>ANOVA is not part of the standard Excel installation but exists in the add-in </a:t>
            </a:r>
            <a:r>
              <a:rPr lang="en-GB" sz="3600" i="1" dirty="0"/>
              <a:t>Analysis </a:t>
            </a:r>
            <a:r>
              <a:rPr lang="en-GB" sz="3600" i="1" dirty="0" err="1"/>
              <a:t>ToolPak</a:t>
            </a:r>
            <a:endParaRPr lang="en-GB" sz="3600" i="1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i="1" dirty="0"/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/>
              <a:t>Once loaded it appears in the Data tab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/>
              <a:t>The input data ranges need to be defined, together with an output range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en-GB" sz="3600" dirty="0"/>
              <a:t>ANOVA produces a lot of numbers rather than a single value</a:t>
            </a:r>
          </a:p>
        </p:txBody>
      </p:sp>
    </p:spTree>
    <p:extLst>
      <p:ext uri="{BB962C8B-B14F-4D97-AF65-F5344CB8AC3E}">
        <p14:creationId xmlns:p14="http://schemas.microsoft.com/office/powerpoint/2010/main" val="376598131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15EBF02-7B35-2336-0D43-FF3444C3F7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609" y="154109"/>
            <a:ext cx="11957539" cy="1325563"/>
          </a:xfrm>
        </p:spPr>
        <p:txBody>
          <a:bodyPr>
            <a:normAutofit/>
          </a:bodyPr>
          <a:lstStyle/>
          <a:p>
            <a:pPr algn="ctr"/>
            <a:r>
              <a:rPr lang="en-GB" sz="6000" b="1" dirty="0"/>
              <a:t>Selecting Statistical Tests - ANOVA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46EAF32-E5E4-5950-27E7-0E45B86EFB2A}"/>
              </a:ext>
            </a:extLst>
          </p:cNvPr>
          <p:cNvSpPr txBox="1"/>
          <p:nvPr/>
        </p:nvSpPr>
        <p:spPr>
          <a:xfrm>
            <a:off x="661181" y="1265317"/>
            <a:ext cx="11183816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A one-way ANOVA can only tell you whether there are significant differences between means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dirty="0"/>
              <a:t>It cannot tell you which is the ‘most significant’ difference</a:t>
            </a:r>
          </a:p>
          <a:p>
            <a:pPr lvl="1"/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In this case there is a significant difference between groups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dirty="0"/>
              <a:t>We can therefore reject the null hypothesis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If you get a significant difference between a group of means you need to do a post-ANOVA test to identify the specific differences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dirty="0"/>
              <a:t>Unfortunately Excel won’t do this – go to SPSS</a:t>
            </a:r>
          </a:p>
        </p:txBody>
      </p:sp>
    </p:spTree>
    <p:extLst>
      <p:ext uri="{BB962C8B-B14F-4D97-AF65-F5344CB8AC3E}">
        <p14:creationId xmlns:p14="http://schemas.microsoft.com/office/powerpoint/2010/main" val="3733079550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15EBF02-7B35-2336-0D43-FF3444C3F7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609" y="154109"/>
            <a:ext cx="11957539" cy="1325563"/>
          </a:xfrm>
        </p:spPr>
        <p:txBody>
          <a:bodyPr>
            <a:normAutofit/>
          </a:bodyPr>
          <a:lstStyle/>
          <a:p>
            <a:pPr algn="ctr"/>
            <a:r>
              <a:rPr lang="en-GB" sz="6000" b="1" dirty="0"/>
              <a:t>Selecting Statistical Tests - Summary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4F9F726-7285-F4B8-DEA2-E3802C2B7F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12015" y="1119494"/>
            <a:ext cx="8567970" cy="48439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879814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2309</Words>
  <Application>Microsoft Office PowerPoint</Application>
  <PresentationFormat>Widescreen</PresentationFormat>
  <Paragraphs>274</Paragraphs>
  <Slides>45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22</vt:i4>
      </vt:variant>
      <vt:variant>
        <vt:lpstr>Slide Titles</vt:lpstr>
      </vt:variant>
      <vt:variant>
        <vt:i4>45</vt:i4>
      </vt:variant>
    </vt:vector>
  </HeadingPairs>
  <TitlesOfParts>
    <vt:vector size="73" baseType="lpstr">
      <vt:lpstr>Arial</vt:lpstr>
      <vt:lpstr>Calibri</vt:lpstr>
      <vt:lpstr>Calibri Light</vt:lpstr>
      <vt:lpstr>Cambria Math</vt:lpstr>
      <vt:lpstr>Courier New</vt:lpstr>
      <vt:lpstr>Times New Roman</vt:lpstr>
      <vt:lpstr>UWTSD 200 Holding Page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Title Slide 1</vt:lpstr>
      <vt:lpstr>PowerPoint Presentation</vt:lpstr>
      <vt:lpstr>PowerPoint Presentation</vt:lpstr>
      <vt:lpstr>PowerPoint Presentation</vt:lpstr>
      <vt:lpstr>PowerPoint Presentation</vt:lpstr>
      <vt:lpstr>One-way Chi-square (χ^2) Test</vt:lpstr>
      <vt:lpstr>One-way Chi-square (χ^2) Test</vt:lpstr>
      <vt:lpstr>One-way Chi-square (χ^2) Test</vt:lpstr>
      <vt:lpstr>One-way Chi-square (χ^2) Test</vt:lpstr>
      <vt:lpstr>One-way Chi-square (χ^2) Test</vt:lpstr>
      <vt:lpstr>One-way Chi-square (χ^2) Test</vt:lpstr>
      <vt:lpstr>One-way Chi-square (χ^2) Test</vt:lpstr>
      <vt:lpstr>One-way Chi-square (χ^2) Test</vt:lpstr>
      <vt:lpstr>PowerPoint Presentation</vt:lpstr>
      <vt:lpstr>PowerPoint Presentation</vt:lpstr>
      <vt:lpstr>PowerPoint Presentation</vt:lpstr>
      <vt:lpstr>Mann-Whitney U test</vt:lpstr>
      <vt:lpstr>Mann-Whitney U test</vt:lpstr>
      <vt:lpstr>Mann-Whitney U test</vt:lpstr>
      <vt:lpstr>Mann-Whitney U test</vt:lpstr>
      <vt:lpstr>Mann-Whitney U test</vt:lpstr>
      <vt:lpstr>Mann-Whitney U test</vt:lpstr>
      <vt:lpstr>Selecting Statistical Tests</vt:lpstr>
      <vt:lpstr>Selecting Statistical Tests</vt:lpstr>
      <vt:lpstr>Selecting Statistical Tests – Data Types</vt:lpstr>
      <vt:lpstr>Selecting Statistical Tests – Categorical</vt:lpstr>
      <vt:lpstr>Selecting Statistical Tests – Numerical</vt:lpstr>
      <vt:lpstr>Selecting Statistical Tests - Nominal</vt:lpstr>
      <vt:lpstr>PowerPoint Presentation</vt:lpstr>
      <vt:lpstr>Selecting Statistical Tests - Ordinal</vt:lpstr>
      <vt:lpstr>Selecting Statistical Tests - Ordinal</vt:lpstr>
      <vt:lpstr>Selecting Statistical Tests - Ordinal</vt:lpstr>
      <vt:lpstr>Selecting Statistical Tests - Ordinal</vt:lpstr>
      <vt:lpstr>Selecting Statistical Tests - Correlation</vt:lpstr>
      <vt:lpstr>Selecting Statistical Tests - Correlation</vt:lpstr>
      <vt:lpstr>Selecting Statistical Tests - Discrete</vt:lpstr>
      <vt:lpstr>Selecting Statistical Tests - Continuous</vt:lpstr>
      <vt:lpstr>Selecting Statistical Tests - Continuous</vt:lpstr>
      <vt:lpstr>Selecting Statistical Tests – t-Tests</vt:lpstr>
      <vt:lpstr>Selecting Statistical Tests – t-Tests</vt:lpstr>
      <vt:lpstr>Selecting Statistical Tests – t-Tests</vt:lpstr>
      <vt:lpstr>Selecting Statistical Tests – t-Tests</vt:lpstr>
      <vt:lpstr>Selecting Statistical Tests - Continuous</vt:lpstr>
      <vt:lpstr>Selecting Statistical Tests - ANOVA</vt:lpstr>
      <vt:lpstr>Selecting Statistical Tests - ANOVA</vt:lpstr>
      <vt:lpstr>Selecting Statistical Tests - Summary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Mark</cp:lastModifiedBy>
  <cp:revision>14</cp:revision>
  <dcterms:created xsi:type="dcterms:W3CDTF">2021-03-09T15:35:42Z</dcterms:created>
  <dcterms:modified xsi:type="dcterms:W3CDTF">2022-11-01T10:33:03Z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